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42" r:id="rId2"/>
    <p:sldId id="534" r:id="rId3"/>
    <p:sldId id="525" r:id="rId4"/>
    <p:sldId id="528" r:id="rId5"/>
    <p:sldId id="538" r:id="rId6"/>
    <p:sldId id="537" r:id="rId7"/>
    <p:sldId id="539" r:id="rId8"/>
    <p:sldId id="540" r:id="rId9"/>
    <p:sldId id="541" r:id="rId10"/>
    <p:sldId id="518" r:id="rId11"/>
    <p:sldId id="495" r:id="rId12"/>
    <p:sldId id="496" r:id="rId13"/>
    <p:sldId id="497" r:id="rId14"/>
    <p:sldId id="510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Stroke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dirty="0">
                <a:solidFill>
                  <a:srgbClr val="003D6A"/>
                </a:solidFill>
              </a:rPr>
              <a:t>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4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11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KSH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Clamping Force Blocks I </a:t>
            </a:r>
            <a:r>
              <a:rPr lang="de-DE" sz="1500" dirty="0" err="1">
                <a:solidFill>
                  <a:srgbClr val="FFFFFF"/>
                </a:solidFill>
              </a:rPr>
              <a:t>hydraulic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SH plus 64">
            <a:extLst>
              <a:ext uri="{FF2B5EF4-FFF2-40B4-BE49-F238E27FC236}">
                <a16:creationId xmlns:a16="http://schemas.microsoft.com/office/drawing/2014/main" id="{EC69C9B8-42AC-493C-ACEC-177AA042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58" y="775572"/>
            <a:ext cx="3243263" cy="34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TANDEM KSH plus</a:t>
            </a:r>
            <a:br>
              <a:rPr lang="de-DE" dirty="0"/>
            </a:br>
            <a:r>
              <a:rPr lang="de-DE" sz="2000" dirty="0" err="1"/>
              <a:t>Application</a:t>
            </a:r>
            <a:r>
              <a:rPr lang="de-DE" sz="2000" dirty="0"/>
              <a:t> </a:t>
            </a:r>
            <a:r>
              <a:rPr lang="de-DE" sz="2000" dirty="0" err="1"/>
              <a:t>Example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6016820" y="1627809"/>
            <a:ext cx="2880000" cy="360238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Device: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KSH plus 250.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916" b="9211"/>
          <a:stretch/>
        </p:blipFill>
        <p:spPr>
          <a:xfrm>
            <a:off x="561443" y="1630191"/>
            <a:ext cx="51327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91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2" y="1345348"/>
            <a:ext cx="5277760" cy="36469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Improved</a:t>
            </a:r>
            <a:r>
              <a:rPr lang="de-DE" sz="1400" dirty="0">
                <a:solidFill>
                  <a:srgbClr val="00446B"/>
                </a:solidFill>
              </a:rPr>
              <a:t> design </a:t>
            </a:r>
            <a:r>
              <a:rPr lang="de-DE" sz="1400" dirty="0" err="1">
                <a:solidFill>
                  <a:srgbClr val="00446B"/>
                </a:solidFill>
              </a:rPr>
              <a:t>which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insensitive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dirt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outside </a:t>
            </a:r>
            <a:r>
              <a:rPr lang="de-DE" sz="1400" dirty="0" err="1">
                <a:solidFill>
                  <a:srgbClr val="00446B"/>
                </a:solidFill>
              </a:rPr>
              <a:t>contour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Control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Chuck </a:t>
            </a:r>
            <a:r>
              <a:rPr lang="de-DE" sz="1400" dirty="0" err="1">
                <a:solidFill>
                  <a:srgbClr val="00446B"/>
                </a:solidFill>
              </a:rPr>
              <a:t>pistons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channels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Fitting </a:t>
            </a:r>
            <a:r>
              <a:rPr lang="de-DE" sz="1400" dirty="0" err="1">
                <a:solidFill>
                  <a:srgbClr val="00446B"/>
                </a:solidFill>
              </a:rPr>
              <a:t>screws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available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an </a:t>
            </a:r>
            <a:r>
              <a:rPr lang="de-DE" sz="1400" dirty="0" err="1">
                <a:solidFill>
                  <a:srgbClr val="00446B"/>
                </a:solidFill>
              </a:rPr>
              <a:t>option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08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254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1629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917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49293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787961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406415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666981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374250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2968" y="409669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97792" y="274900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55575" y="3544725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55532" y="243589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90028" y="214798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88165" y="141188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201082" y="224202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211682" y="4400084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755329" y="4031395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50489" y="2773140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14025" y="338312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094020" y="3956735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71" y="4650226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5162053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516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Force </a:t>
            </a:r>
            <a:r>
              <a:rPr lang="de-DE" sz="1600" b="1" dirty="0" err="1">
                <a:solidFill>
                  <a:srgbClr val="003D6A"/>
                </a:solidFill>
              </a:rPr>
              <a:t>dependent</a:t>
            </a:r>
            <a:r>
              <a:rPr lang="de-DE" sz="1600" b="1" dirty="0">
                <a:solidFill>
                  <a:srgbClr val="003D6A"/>
                </a:solidFill>
              </a:rPr>
              <a:t> on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endParaRPr lang="de-DE" sz="1600" b="1" dirty="0">
              <a:solidFill>
                <a:srgbClr val="003D6A"/>
              </a:solidFill>
            </a:endParaRP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Flow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KSH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536551" y="1299781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4540739" y="181495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545214" y="2360225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552035" y="2730081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" y="4210172"/>
            <a:ext cx="2276047" cy="15479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85682" y="4553488"/>
            <a:ext cx="141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  <a:p>
            <a:r>
              <a:rPr lang="de-DE" sz="1200" dirty="0" err="1">
                <a:solidFill>
                  <a:srgbClr val="003D6A"/>
                </a:solidFill>
              </a:rPr>
              <a:t>Actuation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498225" y="562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24403" y="494819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86526" y="489093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707040" y="358918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Z-version (optional)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69" y="3949418"/>
            <a:ext cx="1850923" cy="1850923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255039" y="4574113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7414546" y="4534613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49" y="1318685"/>
            <a:ext cx="2503501" cy="1813346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258787" y="1304719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909347" y="1603630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576574" y="1611352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991965" y="1876869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488636" y="1877013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921534" y="2889059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6346146" y="5602768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075" y="3930826"/>
            <a:ext cx="268247" cy="268247"/>
          </a:xfrm>
          <a:prstGeom prst="rect">
            <a:avLst/>
          </a:prstGeom>
        </p:spPr>
      </p:pic>
      <p:sp>
        <p:nvSpPr>
          <p:cNvPr id="73" name="Textfeld 72"/>
          <p:cNvSpPr txBox="1"/>
          <p:nvPr/>
        </p:nvSpPr>
        <p:spPr>
          <a:xfrm>
            <a:off x="4707040" y="1253468"/>
            <a:ext cx="3853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hydraulic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piston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area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transmission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ratio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between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base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Hydraulic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7557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Chip-repellent design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1277277"/>
            <a:ext cx="2625782" cy="1908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14386" y="101771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Cover </a:t>
            </a:r>
            <a:r>
              <a:rPr lang="de-DE" sz="1600" b="1" dirty="0" err="1">
                <a:solidFill>
                  <a:srgbClr val="003D6A"/>
                </a:solidFill>
              </a:rPr>
              <a:t>plugs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37" y="1399332"/>
            <a:ext cx="2448311" cy="181108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4183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Alignment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edge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3968222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15890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19" y="4022033"/>
            <a:ext cx="2307477" cy="170924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7287785" y="493322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291174" y="4415192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449701" y="4362480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Central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4791201" y="4696832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163835" y="5139146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869748" y="5331685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18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TANDEM KSH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23919"/>
              </p:ext>
            </p:extLst>
          </p:nvPr>
        </p:nvGraphicFramePr>
        <p:xfrm>
          <a:off x="291736" y="1584677"/>
          <a:ext cx="8560528" cy="336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2523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 64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height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Oil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consumption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per double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Closing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opening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time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[s]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35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39215" cy="1545201"/>
              <a:chOff x="5455901" y="696913"/>
              <a:chExt cx="273921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18103" cy="1545201"/>
                <a:chOff x="823913" y="696913"/>
                <a:chExt cx="161810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14365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Required</a:t>
                </a:r>
                <a:endParaRPr lang="de-DE" sz="1200" dirty="0">
                  <a:solidFill>
                    <a:srgbClr val="003D6A"/>
                  </a:solidFill>
                </a:endParaRP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accuracy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2108017" y="1485376"/>
            <a:ext cx="2286422" cy="1233519"/>
            <a:chOff x="109435" y="687388"/>
            <a:chExt cx="2499584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727956" cy="1544045"/>
              <a:chOff x="823913" y="696913"/>
              <a:chExt cx="1727956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41858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109435" y="713891"/>
              <a:ext cx="753484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Variants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10774" y="3209206"/>
            <a:ext cx="2582097" cy="1232455"/>
            <a:chOff x="4552721" y="3826292"/>
            <a:chExt cx="2872836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721" y="3826292"/>
              <a:ext cx="2872836" cy="1536066"/>
              <a:chOff x="4562246" y="3645317"/>
              <a:chExt cx="2872836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2246" y="3645317"/>
                <a:ext cx="2872836" cy="1536066"/>
                <a:chOff x="-233592" y="687388"/>
                <a:chExt cx="2872836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58181" cy="1536066"/>
                  <a:chOff x="823913" y="696913"/>
                  <a:chExt cx="1758181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551458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3592" y="719303"/>
                  <a:ext cx="1091287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Global</a:t>
                  </a:r>
                </a:p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2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3072" y="1479063"/>
            <a:ext cx="2583367" cy="1215885"/>
            <a:chOff x="4712783" y="2324100"/>
            <a:chExt cx="2583367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2783" y="2371776"/>
              <a:ext cx="2500916" cy="1372442"/>
              <a:chOff x="-54480" y="811398"/>
              <a:chExt cx="2500916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65374" cy="1372442"/>
                <a:chOff x="823912" y="835439"/>
                <a:chExt cx="1565374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95649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54480" y="828869"/>
                <a:ext cx="930383" cy="323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Automation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relevance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the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set-up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process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Clamping</a:t>
            </a:r>
            <a:r>
              <a:rPr lang="de-DE" dirty="0"/>
              <a:t> Force Blocks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" action="ppaction://noaction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</a:rPr>
              <a:t>High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density</a:t>
            </a:r>
            <a:r>
              <a:rPr lang="de-DE" sz="1400" b="1" dirty="0">
                <a:solidFill>
                  <a:srgbClr val="003D6A"/>
                </a:solidFill>
              </a:rPr>
              <a:t> at </a:t>
            </a:r>
            <a:r>
              <a:rPr lang="de-DE" sz="1400" b="1" dirty="0" err="1">
                <a:solidFill>
                  <a:srgbClr val="003D6A"/>
                </a:solidFill>
              </a:rPr>
              <a:t>small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space</a:t>
            </a:r>
            <a:endParaRPr lang="de-DE" sz="1400" b="1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4870020" y="1461412"/>
            <a:ext cx="27880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Optimum </a:t>
            </a:r>
            <a:r>
              <a:rPr lang="de-DE" sz="1400" b="1" dirty="0" err="1">
                <a:solidFill>
                  <a:srgbClr val="003D6A"/>
                </a:solidFill>
              </a:rPr>
              <a:t>accessibility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of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machine</a:t>
            </a:r>
            <a:r>
              <a:rPr lang="de-DE" sz="1400" b="1" dirty="0">
                <a:solidFill>
                  <a:srgbClr val="003D6A"/>
                </a:solidFill>
              </a:rPr>
              <a:t> spindle </a:t>
            </a:r>
            <a:r>
              <a:rPr lang="de-DE" sz="1400" b="1" dirty="0" err="1">
                <a:solidFill>
                  <a:srgbClr val="003D6A"/>
                </a:solidFill>
              </a:rPr>
              <a:t>to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High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duration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at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low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non-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productive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times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per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workpiece</a:t>
            </a:r>
            <a:endParaRPr lang="de-DE" b="1" dirty="0">
              <a:solidFill>
                <a:srgbClr val="003D6A"/>
              </a:solidFill>
              <a:sym typeface="Wingdings" panose="05000000000000000000" pitchFamily="2" charset="2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Variants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Long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Actuation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Types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Pneumatic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Hydraulic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Manually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Spring-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loaded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/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graphicFrame>
        <p:nvGraphicFramePr>
          <p:cNvPr id="10" name="Diagramm 9"/>
          <p:cNvGraphicFramePr/>
          <p:nvPr/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/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Supporting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+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Program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Top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Blank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tongue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and groove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fine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serrations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Manual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</a:rPr>
              <a:t>Pneumatic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Spring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25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610</Words>
  <Application>Microsoft Office PowerPoint</Application>
  <PresentationFormat>Bildschirmpräsentation (4:3)</PresentationFormat>
  <Paragraphs>283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TANDEM Clamping Force Blocks</vt:lpstr>
      <vt:lpstr>TANDEM Overview</vt:lpstr>
      <vt:lpstr>TANDEM Portfolio</vt:lpstr>
      <vt:lpstr>TANDEM Jaw Program</vt:lpstr>
      <vt:lpstr>SCHUNK Services</vt:lpstr>
      <vt:lpstr>TANDEM Overview</vt:lpstr>
      <vt:lpstr>TANDEM KSH plus Application Example</vt:lpstr>
      <vt:lpstr>TANDEM KSH plus</vt:lpstr>
      <vt:lpstr>TANDEM KSH plus</vt:lpstr>
      <vt:lpstr>TANDEM KSH plus</vt:lpstr>
      <vt:lpstr>Variants of TANDEM KSH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551</cp:revision>
  <cp:lastPrinted>2018-01-05T10:34:27Z</cp:lastPrinted>
  <dcterms:created xsi:type="dcterms:W3CDTF">2015-04-07T09:55:40Z</dcterms:created>
  <dcterms:modified xsi:type="dcterms:W3CDTF">2021-09-28T13:21:58Z</dcterms:modified>
</cp:coreProperties>
</file>