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41" r:id="rId2"/>
    <p:sldId id="540" r:id="rId3"/>
    <p:sldId id="525" r:id="rId4"/>
    <p:sldId id="528" r:id="rId5"/>
    <p:sldId id="538" r:id="rId6"/>
    <p:sldId id="537" r:id="rId7"/>
    <p:sldId id="539" r:id="rId8"/>
    <p:sldId id="486" r:id="rId9"/>
    <p:sldId id="487" r:id="rId10"/>
    <p:sldId id="514" r:id="rId11"/>
    <p:sldId id="502" r:id="rId12"/>
    <p:sldId id="506" r:id="rId13"/>
    <p:sldId id="507" r:id="rId14"/>
    <p:sldId id="508" r:id="rId15"/>
    <p:sldId id="279" r:id="rId16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B0F0"/>
    <a:srgbClr val="EDF2F9"/>
    <a:srgbClr val="D2E3EC"/>
    <a:srgbClr val="E2E2E2"/>
    <a:srgbClr val="A0B0B6"/>
    <a:srgbClr val="8AA3AC"/>
    <a:srgbClr val="A5B8BF"/>
    <a:srgbClr val="B2C2C8"/>
    <a:srgbClr val="798D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2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236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Backenhub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9.9898148148148153E-2"/>
          <c:y val="0.15413133454472036"/>
          <c:w val="0.86314417989417991"/>
          <c:h val="0.6137792471453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Standardhub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A1-4A2C-9492-04B26E5F90C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Langhub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A1-4A2C-9492-04B26E5F90C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mit fester Backe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6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A1-4A2C-9492-04B26E5F90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4819664"/>
        <c:axId val="302412640"/>
      </c:barChart>
      <c:catAx>
        <c:axId val="29481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2640"/>
        <c:crosses val="autoZero"/>
        <c:auto val="1"/>
        <c:lblAlgn val="ctr"/>
        <c:lblOffset val="100"/>
        <c:noMultiLvlLbl val="0"/>
      </c:catAx>
      <c:valAx>
        <c:axId val="30241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9481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Spannkraft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79812669460192265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Standardhub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4.5</c:v>
                </c:pt>
                <c:pt idx="1">
                  <c:v>18</c:v>
                </c:pt>
                <c:pt idx="2">
                  <c:v>45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79-42B2-9CD5-B6F3A477164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Langhub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4.5</c:v>
                </c:pt>
                <c:pt idx="1">
                  <c:v>16</c:v>
                </c:pt>
                <c:pt idx="2">
                  <c:v>40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79-42B2-9CD5-B6F3A477164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mit fester Backe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64</c:v>
                </c:pt>
                <c:pt idx="1">
                  <c:v>100</c:v>
                </c:pt>
                <c:pt idx="2">
                  <c:v>160</c:v>
                </c:pt>
                <c:pt idx="3">
                  <c:v>250</c:v>
                </c:pt>
              </c:numCache>
            </c:num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4</c:v>
                </c:pt>
                <c:pt idx="1">
                  <c:v>18</c:v>
                </c:pt>
                <c:pt idx="2">
                  <c:v>45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79-42B2-9CD5-B6F3A47716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2413424"/>
        <c:axId val="302413816"/>
      </c:barChart>
      <c:catAx>
        <c:axId val="30241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3816"/>
        <c:crosses val="autoZero"/>
        <c:auto val="1"/>
        <c:lblAlgn val="ctr"/>
        <c:lblOffset val="100"/>
        <c:noMultiLvlLbl val="0"/>
      </c:catAx>
      <c:valAx>
        <c:axId val="302413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2413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KSF plus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KSF plus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KSF plus 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KSF plus 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KSF plus 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KSF plus 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0642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TANDEM KSF plus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2.jpg"/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TANDEM KSF plus 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Kraftspannblöcke federgespannt</a:t>
            </a:r>
          </a:p>
        </p:txBody>
      </p:sp>
      <p:pic>
        <p:nvPicPr>
          <p:cNvPr id="1026" name="Picture 2" descr="KSF plus 100">
            <a:extLst>
              <a:ext uri="{FF2B5EF4-FFF2-40B4-BE49-F238E27FC236}">
                <a16:creationId xmlns:a16="http://schemas.microsoft.com/office/drawing/2014/main" id="{6DABCD6F-94A6-49AF-AB54-0A9F28251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436" y="847725"/>
            <a:ext cx="2911128" cy="306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KSF plus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KSF plus 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6016820" y="1627809"/>
            <a:ext cx="2880000" cy="3602382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KSF plus 160.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Die kompakten TANDEM Spanner sind optimal für die Verwendung auf Wiegeplatten von 4- Achs- BAZ ausgelegt.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lum bright="10000"/>
          </a:blip>
          <a:srcRect l="1" t="545" r="2242"/>
          <a:stretch/>
        </p:blipFill>
        <p:spPr>
          <a:xfrm>
            <a:off x="561442" y="1629295"/>
            <a:ext cx="5132776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2071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0" y="1092646"/>
            <a:ext cx="5260316" cy="45809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KSF plus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Keilhakenantrieb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Optimiertes Schmiersystem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Lange Backenführung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Geringe Bauhöhe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Schmutzunempfindliches Design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Standard-Backenschnittstelle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 Außenkontur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Ansteuerung des Spanners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Im Körper geführter Futterkolben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Schmierkanäle im Verschlussdeckel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Passschrauben als Option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KSF plus 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31367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37126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129600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438671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725003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015305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310054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50702" y="3596368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53030" y="3872565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88" name="Gruppieren 187"/>
          <p:cNvGrpSpPr/>
          <p:nvPr/>
        </p:nvGrpSpPr>
        <p:grpSpPr>
          <a:xfrm>
            <a:off x="5791049" y="4466686"/>
            <a:ext cx="324000" cy="170965"/>
            <a:chOff x="4558773" y="749769"/>
            <a:chExt cx="435429" cy="234300"/>
          </a:xfrm>
        </p:grpSpPr>
        <p:sp>
          <p:nvSpPr>
            <p:cNvPr id="189" name="Ellipse 1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0" name="Textfeld 189"/>
            <p:cNvSpPr txBox="1"/>
            <p:nvPr/>
          </p:nvSpPr>
          <p:spPr>
            <a:xfrm>
              <a:off x="4558773" y="74976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191" name="Gruppieren 190"/>
          <p:cNvGrpSpPr/>
          <p:nvPr/>
        </p:nvGrpSpPr>
        <p:grpSpPr>
          <a:xfrm>
            <a:off x="5782503" y="4182657"/>
            <a:ext cx="324000" cy="170965"/>
            <a:chOff x="4547288" y="749769"/>
            <a:chExt cx="435429" cy="234300"/>
          </a:xfrm>
        </p:grpSpPr>
        <p:sp>
          <p:nvSpPr>
            <p:cNvPr id="192" name="Ellipse 19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3" name="Textfeld 192"/>
            <p:cNvSpPr txBox="1"/>
            <p:nvPr/>
          </p:nvSpPr>
          <p:spPr>
            <a:xfrm>
              <a:off x="4547288" y="749769"/>
              <a:ext cx="435429" cy="226434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266922" y="3785659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471665" y="2470322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056396" y="3237344"/>
            <a:ext cx="198000" cy="198000"/>
            <a:chOff x="4637570" y="732682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0" y="7326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152400" y="2159922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2672610" y="1878014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3102070" y="1159888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5102729" y="1932195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4" name="Gruppieren 223"/>
          <p:cNvGrpSpPr/>
          <p:nvPr/>
        </p:nvGrpSpPr>
        <p:grpSpPr>
          <a:xfrm>
            <a:off x="4633124" y="4734915"/>
            <a:ext cx="324000" cy="168023"/>
            <a:chOff x="4547288" y="757646"/>
            <a:chExt cx="435429" cy="230268"/>
          </a:xfrm>
        </p:grpSpPr>
        <p:sp>
          <p:nvSpPr>
            <p:cNvPr id="225" name="Ellipse 22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6" name="Textfeld 225"/>
            <p:cNvSpPr txBox="1"/>
            <p:nvPr/>
          </p:nvSpPr>
          <p:spPr>
            <a:xfrm>
              <a:off x="4547288" y="761481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227" name="Gruppieren 226"/>
          <p:cNvGrpSpPr/>
          <p:nvPr/>
        </p:nvGrpSpPr>
        <p:grpSpPr>
          <a:xfrm>
            <a:off x="3121702" y="2490278"/>
            <a:ext cx="324000" cy="168022"/>
            <a:chOff x="4547288" y="757646"/>
            <a:chExt cx="435429" cy="230266"/>
          </a:xfrm>
        </p:grpSpPr>
        <p:sp>
          <p:nvSpPr>
            <p:cNvPr id="228" name="Ellipse 22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9" name="Textfeld 228"/>
            <p:cNvSpPr txBox="1"/>
            <p:nvPr/>
          </p:nvSpPr>
          <p:spPr>
            <a:xfrm>
              <a:off x="4547288" y="76147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231443" y="2986405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5112295" y="3537428"/>
            <a:ext cx="331948" cy="198000"/>
            <a:chOff x="4551386" y="727270"/>
            <a:chExt cx="446110" cy="271350"/>
          </a:xfrm>
        </p:grpSpPr>
        <p:sp>
          <p:nvSpPr>
            <p:cNvPr id="79" name="Ellipse 7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4551386" y="727270"/>
              <a:ext cx="446110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853" y="5496107"/>
            <a:ext cx="274344" cy="262151"/>
          </a:xfrm>
          <a:prstGeom prst="rect">
            <a:avLst/>
          </a:prstGeom>
        </p:spPr>
      </p:pic>
      <p:grpSp>
        <p:nvGrpSpPr>
          <p:cNvPr id="82" name="Gruppieren 81"/>
          <p:cNvGrpSpPr/>
          <p:nvPr/>
        </p:nvGrpSpPr>
        <p:grpSpPr>
          <a:xfrm>
            <a:off x="5783699" y="4752751"/>
            <a:ext cx="324000" cy="170965"/>
            <a:chOff x="4558773" y="749769"/>
            <a:chExt cx="435429" cy="23430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58773" y="749769"/>
              <a:ext cx="435429" cy="22643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19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32" y="1436996"/>
            <a:ext cx="1744058" cy="1827493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2" y="982612"/>
            <a:ext cx="8646331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Z-Ausführung (Option)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KSF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KSF plus 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7" y="987097"/>
            <a:ext cx="8648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Kraftfluss im KSF plus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4902315" y="1622007"/>
            <a:ext cx="198000" cy="198000"/>
            <a:chOff x="4645063" y="729193"/>
            <a:chExt cx="266095" cy="271350"/>
          </a:xfrm>
        </p:grpSpPr>
        <p:sp>
          <p:nvSpPr>
            <p:cNvPr id="14" name="Ellipse 1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5047555" y="1607407"/>
            <a:ext cx="38535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Betätigungskraft abhängig von der Federkraft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Spannkraft abhängig von der Betätigungskraft und dem Übersetzungsverhältnis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Normalkraft zwischen Grundbacke und Futterkolben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Federkraft</a:t>
            </a:r>
          </a:p>
          <a:p>
            <a:endParaRPr lang="de-DE" sz="1200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4897794" y="1997840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4910978" y="2534407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4909090" y="2912969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3085682" y="4745080"/>
            <a:ext cx="141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Absteckbohrung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/>
          </a:p>
        </p:txBody>
      </p:sp>
      <p:grpSp>
        <p:nvGrpSpPr>
          <p:cNvPr id="38" name="Gruppieren 37"/>
          <p:cNvGrpSpPr/>
          <p:nvPr/>
        </p:nvGrpSpPr>
        <p:grpSpPr>
          <a:xfrm>
            <a:off x="2925710" y="4777726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1" y="3974647"/>
            <a:ext cx="1850923" cy="1850923"/>
          </a:xfrm>
          <a:prstGeom prst="rect">
            <a:avLst/>
          </a:prstGeom>
        </p:spPr>
      </p:pic>
      <p:grpSp>
        <p:nvGrpSpPr>
          <p:cNvPr id="52" name="Gruppieren 51"/>
          <p:cNvGrpSpPr/>
          <p:nvPr/>
        </p:nvGrpSpPr>
        <p:grpSpPr>
          <a:xfrm>
            <a:off x="2169774" y="1422562"/>
            <a:ext cx="198000" cy="198000"/>
            <a:chOff x="4645063" y="729193"/>
            <a:chExt cx="266095" cy="271350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2624164" y="1666774"/>
            <a:ext cx="198000" cy="198000"/>
            <a:chOff x="4645063" y="729193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1728882" y="1662937"/>
            <a:ext cx="198000" cy="198000"/>
            <a:chOff x="4645063" y="729193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2626228" y="1882383"/>
            <a:ext cx="198000" cy="198000"/>
            <a:chOff x="4645063" y="729193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1706059" y="1888573"/>
            <a:ext cx="198000" cy="198000"/>
            <a:chOff x="4645063" y="729193"/>
            <a:chExt cx="266095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2541563" y="3064598"/>
            <a:ext cx="198000" cy="198000"/>
            <a:chOff x="4645063" y="729193"/>
            <a:chExt cx="266095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2109955" y="5628614"/>
            <a:ext cx="198000" cy="198000"/>
            <a:chOff x="4645063" y="729193"/>
            <a:chExt cx="26609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19" name="Grafi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420" y="3947634"/>
            <a:ext cx="268247" cy="268247"/>
          </a:xfrm>
          <a:prstGeom prst="rect">
            <a:avLst/>
          </a:prstGeom>
        </p:spPr>
      </p:pic>
      <p:sp>
        <p:nvSpPr>
          <p:cNvPr id="73" name="Textfeld 72"/>
          <p:cNvSpPr txBox="1"/>
          <p:nvPr/>
        </p:nvSpPr>
        <p:spPr>
          <a:xfrm>
            <a:off x="4710945" y="3641259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Späneabweisendes</a:t>
            </a:r>
            <a:r>
              <a:rPr lang="de-DE" sz="1600" b="1" dirty="0">
                <a:solidFill>
                  <a:srgbClr val="003D6A"/>
                </a:solidFill>
              </a:rPr>
              <a:t> Design</a:t>
            </a:r>
          </a:p>
        </p:txBody>
      </p:sp>
      <p:pic>
        <p:nvPicPr>
          <p:cNvPr id="74" name="Grafik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54" y="3932666"/>
            <a:ext cx="2625782" cy="19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74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3" y="3993320"/>
            <a:ext cx="2390750" cy="1771153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KSF plus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KSF plus 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101149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Abdeckstopfen für die Befestigungsschrauben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28" y="1360988"/>
            <a:ext cx="2532462" cy="187332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714045" y="981445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Ausrichtkante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35" y="1331244"/>
            <a:ext cx="2633379" cy="191389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54183" y="3607979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Schmiersystem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3003078" y="5032175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2996036" y="4470335"/>
            <a:ext cx="198000" cy="198000"/>
            <a:chOff x="4645063" y="729193"/>
            <a:chExt cx="266095" cy="271350"/>
          </a:xfrm>
        </p:grpSpPr>
        <p:sp>
          <p:nvSpPr>
            <p:cNvPr id="24" name="Ellipse 2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9" name="Textfeld 8"/>
          <p:cNvSpPr txBox="1"/>
          <p:nvPr/>
        </p:nvSpPr>
        <p:spPr>
          <a:xfrm>
            <a:off x="3130236" y="4451975"/>
            <a:ext cx="1392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Manuelle Schmierung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Zentralschmierung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417083" y="4392026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563634" y="5391252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192734" y="5568522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35" name="Textfeld 34"/>
          <p:cNvSpPr txBox="1"/>
          <p:nvPr/>
        </p:nvSpPr>
        <p:spPr>
          <a:xfrm>
            <a:off x="4712541" y="3619573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Kühlmittelablaufbohrung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608" y="3994858"/>
            <a:ext cx="2603206" cy="19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61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TANDEM KSF plus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KSF plus 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359999"/>
              </p:ext>
            </p:extLst>
          </p:nvPr>
        </p:nvGraphicFramePr>
        <p:xfrm>
          <a:off x="261257" y="1447877"/>
          <a:ext cx="8621481" cy="3962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76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76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76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76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76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76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76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76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02523">
                <a:tc rowSpan="2"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KSF</a:t>
                      </a:r>
                      <a:r>
                        <a:rPr lang="de-DE" sz="1200" baseline="0" dirty="0"/>
                        <a:t> plus 100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KSF</a:t>
                      </a:r>
                      <a:r>
                        <a:rPr lang="de-DE" sz="1200" baseline="0" dirty="0"/>
                        <a:t> plus 160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KSF</a:t>
                      </a:r>
                      <a:r>
                        <a:rPr lang="de-DE" sz="1200" baseline="0" dirty="0"/>
                        <a:t> plus</a:t>
                      </a:r>
                      <a:r>
                        <a:rPr lang="de-DE" sz="1200" dirty="0"/>
                        <a:t> 250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523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KSF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KSF-LH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KSF-F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KSF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KSF-LH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KSF-F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KSF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KSF-LH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KSF-F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Hub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/ Backe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4.5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Spannkraft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mit Turbo 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Druck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[bar]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Wiederholgenauigkeit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Spanner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Backenhöhe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Luftverbrauch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pro Doppelhub bei 6 bar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[cm</a:t>
                      </a:r>
                      <a:r>
                        <a:rPr lang="de-DE" sz="1200" b="0" baseline="30000" dirty="0">
                          <a:solidFill>
                            <a:srgbClr val="003D6A"/>
                          </a:solidFill>
                        </a:rPr>
                        <a:t>3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4600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Schließ-/Öffnungszeit [s]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Gewicht [kg]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466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KSF plus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805946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73787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57514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6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8" name="Grafi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TANDEM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20" name="Grafi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2" name="Grafi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99389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9" name="Rechteck 38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6090272" y="5431180"/>
            <a:ext cx="99890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Aufspann-türme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92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TANDEM KSF plus 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65"/>
          <p:cNvGrpSpPr/>
          <p:nvPr/>
        </p:nvGrpSpPr>
        <p:grpSpPr>
          <a:xfrm>
            <a:off x="1695334" y="3217891"/>
            <a:ext cx="2672774" cy="1233511"/>
            <a:chOff x="5798801" y="696913"/>
            <a:chExt cx="2773699" cy="1545201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5798801" y="696913"/>
              <a:ext cx="2727565" cy="1545201"/>
              <a:chOff x="5455901" y="696913"/>
              <a:chExt cx="2727565" cy="1545201"/>
            </a:xfrm>
          </p:grpSpPr>
          <p:grpSp>
            <p:nvGrpSpPr>
              <p:cNvPr id="94" name="Gruppieren 53"/>
              <p:cNvGrpSpPr/>
              <p:nvPr/>
            </p:nvGrpSpPr>
            <p:grpSpPr>
              <a:xfrm>
                <a:off x="6577013" y="696913"/>
                <a:ext cx="1606453" cy="1545201"/>
                <a:chOff x="823913" y="696913"/>
                <a:chExt cx="1606453" cy="1726070"/>
              </a:xfrm>
            </p:grpSpPr>
            <p:grpSp>
              <p:nvGrpSpPr>
                <p:cNvPr id="96" name="Gruppieren 20"/>
                <p:cNvGrpSpPr/>
                <p:nvPr/>
              </p:nvGrpSpPr>
              <p:grpSpPr>
                <a:xfrm>
                  <a:off x="823913" y="696913"/>
                  <a:ext cx="1606453" cy="1323975"/>
                  <a:chOff x="1509712" y="1028697"/>
                  <a:chExt cx="1606453" cy="1438278"/>
                </a:xfrm>
              </p:grpSpPr>
              <p:cxnSp>
                <p:nvCxnSpPr>
                  <p:cNvPr id="98" name="Gerade Verbindung 70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71"/>
                  <p:cNvCxnSpPr/>
                  <p:nvPr/>
                </p:nvCxnSpPr>
                <p:spPr bwMode="auto">
                  <a:xfrm>
                    <a:off x="1509712" y="2466975"/>
                    <a:ext cx="1606453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feld 96"/>
                <p:cNvSpPr txBox="1"/>
                <p:nvPr/>
              </p:nvSpPr>
              <p:spPr>
                <a:xfrm>
                  <a:off x="1927651" y="2035374"/>
                  <a:ext cx="433784" cy="3876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5455901" y="719093"/>
                <a:ext cx="1114627" cy="578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3D6A"/>
                    </a:solidFill>
                  </a:rPr>
                  <a:t>Teiledichte im </a:t>
                </a:r>
              </a:p>
              <a:p>
                <a:pPr algn="r"/>
                <a:r>
                  <a:rPr lang="de-DE" sz="1200" dirty="0">
                    <a:solidFill>
                      <a:srgbClr val="003D6A"/>
                    </a:solidFill>
                  </a:rPr>
                  <a:t>Arbeitsraum</a:t>
                </a:r>
              </a:p>
            </p:txBody>
          </p:sp>
        </p:grpSp>
      </p:grpSp>
      <p:grpSp>
        <p:nvGrpSpPr>
          <p:cNvPr id="103" name="Gruppieren 146"/>
          <p:cNvGrpSpPr/>
          <p:nvPr/>
        </p:nvGrpSpPr>
        <p:grpSpPr>
          <a:xfrm>
            <a:off x="1852755" y="1485376"/>
            <a:ext cx="2509086" cy="1233519"/>
            <a:chOff x="-169623" y="687388"/>
            <a:chExt cx="2743006" cy="1544045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881063" y="687388"/>
              <a:ext cx="1692320" cy="1544045"/>
              <a:chOff x="823913" y="696913"/>
              <a:chExt cx="1692320" cy="1724776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823913" y="696913"/>
                <a:ext cx="1692320" cy="1323975"/>
                <a:chOff x="1509712" y="1028697"/>
                <a:chExt cx="1692320" cy="1438278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792955" y="1745454"/>
                  <a:ext cx="1438277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509712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-169623" y="713891"/>
              <a:ext cx="1032543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Mehrachs-</a:t>
              </a:r>
            </a:p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bearbeitung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111" name="Gruppieren 54"/>
          <p:cNvGrpSpPr/>
          <p:nvPr/>
        </p:nvGrpSpPr>
        <p:grpSpPr>
          <a:xfrm>
            <a:off x="4832896" y="3209206"/>
            <a:ext cx="2527728" cy="1232455"/>
            <a:chOff x="4577333" y="3826292"/>
            <a:chExt cx="2812345" cy="1536066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77333" y="3826292"/>
              <a:ext cx="2812345" cy="1536066"/>
              <a:chOff x="4586858" y="3645317"/>
              <a:chExt cx="2812345" cy="1536066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86858" y="3645317"/>
                <a:ext cx="2812345" cy="1536066"/>
                <a:chOff x="-208980" y="687388"/>
                <a:chExt cx="2812345" cy="1536066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22302" cy="1536066"/>
                  <a:chOff x="823913" y="696913"/>
                  <a:chExt cx="1722302" cy="1715864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465066" cy="38564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2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08980" y="719303"/>
                  <a:ext cx="1076305" cy="57539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200" dirty="0">
                      <a:solidFill>
                        <a:srgbClr val="003D6A"/>
                      </a:solidFill>
                    </a:rPr>
                    <a:t>Globaler</a:t>
                  </a:r>
                </a:p>
                <a:p>
                  <a:pPr algn="r"/>
                  <a:r>
                    <a:rPr lang="de-DE" sz="1200" dirty="0">
                      <a:solidFill>
                        <a:srgbClr val="003D6A"/>
                      </a:solidFill>
                    </a:rPr>
                    <a:t>Wettbewerb</a:t>
                  </a: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62636" y="3979253"/>
                <a:ext cx="1343025" cy="352424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uppieren 241"/>
          <p:cNvGrpSpPr/>
          <p:nvPr/>
        </p:nvGrpSpPr>
        <p:grpSpPr>
          <a:xfrm>
            <a:off x="4778010" y="1479063"/>
            <a:ext cx="2578429" cy="1215885"/>
            <a:chOff x="4717721" y="2324100"/>
            <a:chExt cx="2578429" cy="1420118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717721" y="2371776"/>
              <a:ext cx="2478605" cy="1372442"/>
              <a:chOff x="-49542" y="811398"/>
              <a:chExt cx="2478605" cy="1372442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548001" cy="1372442"/>
                <a:chOff x="823912" y="835439"/>
                <a:chExt cx="1548001" cy="1533087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418000" cy="3613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49542" y="828869"/>
                <a:ext cx="925445" cy="5392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200" dirty="0">
                    <a:solidFill>
                      <a:srgbClr val="003D6A"/>
                    </a:solidFill>
                  </a:rPr>
                  <a:t>Auto-</a:t>
                </a:r>
              </a:p>
              <a:p>
                <a:pPr algn="r"/>
                <a:r>
                  <a:rPr lang="de-DE" sz="1200" dirty="0" err="1">
                    <a:solidFill>
                      <a:srgbClr val="003D6A"/>
                    </a:solidFill>
                  </a:rPr>
                  <a:t>matisierung</a:t>
                </a:r>
                <a:endParaRPr lang="de-DE" sz="1200" dirty="0">
                  <a:solidFill>
                    <a:srgbClr val="003D6A"/>
                  </a:solidFill>
                </a:endParaRP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D6A"/>
                </a:solidFill>
              </a:rPr>
              <a:t>Zunehmende Bedeutung </a:t>
            </a:r>
          </a:p>
          <a:p>
            <a:pPr algn="ctr"/>
            <a:r>
              <a:rPr lang="de-DE" b="1" dirty="0">
                <a:solidFill>
                  <a:srgbClr val="003D6A"/>
                </a:solidFill>
              </a:rPr>
              <a:t>der Werkstückspannung</a:t>
            </a:r>
          </a:p>
        </p:txBody>
      </p:sp>
      <p:sp>
        <p:nvSpPr>
          <p:cNvPr id="71" name="Rechteck 70"/>
          <p:cNvSpPr/>
          <p:nvPr/>
        </p:nvSpPr>
        <p:spPr>
          <a:xfrm>
            <a:off x="1733233" y="3054172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4720009" y="304002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1733233" y="1314179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4721827" y="131331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2936119" y="1742135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5978249" y="173738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6" name="Gerade Verbindung 54"/>
          <p:cNvCxnSpPr/>
          <p:nvPr/>
        </p:nvCxnSpPr>
        <p:spPr bwMode="auto">
          <a:xfrm flipV="1">
            <a:off x="2940109" y="3473934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207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Kraftspannblöcke 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KSF plus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r="11537"/>
          <a:stretch/>
        </p:blipFill>
        <p:spPr>
          <a:xfrm>
            <a:off x="4870021" y="1988139"/>
            <a:ext cx="2596548" cy="1956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8498" y="2010157"/>
            <a:ext cx="2584692" cy="194794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hteck 11">
            <a:hlinkClick r:id="rId4" action="ppaction://hlinksldjump"/>
          </p:cNvPr>
          <p:cNvSpPr/>
          <p:nvPr/>
        </p:nvSpPr>
        <p:spPr>
          <a:xfrm>
            <a:off x="1718498" y="1479923"/>
            <a:ext cx="2572117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Hohe Teiledichte 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auf engstem Raum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3" name="Rechteck 12">
            <a:hlinkClick r:id="rId4" action="ppaction://hlinksldjump"/>
          </p:cNvPr>
          <p:cNvSpPr/>
          <p:nvPr/>
        </p:nvSpPr>
        <p:spPr>
          <a:xfrm>
            <a:off x="4870020" y="1461412"/>
            <a:ext cx="259654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Optimale Zugänglichkeit 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der Maschinenspindel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65585" y="5049915"/>
            <a:ext cx="3851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003D6A"/>
                </a:solidFill>
                <a:sym typeface="Wingdings" panose="05000000000000000000" pitchFamily="2" charset="2"/>
              </a:rPr>
              <a:t>Lange Laufzeit bei sehr niedrigen Nebenzeiten pro Werkstück</a:t>
            </a:r>
          </a:p>
        </p:txBody>
      </p:sp>
      <p:sp>
        <p:nvSpPr>
          <p:cNvPr id="14" name="Gleichschenkliges Dreieck 13"/>
          <p:cNvSpPr/>
          <p:nvPr/>
        </p:nvSpPr>
        <p:spPr>
          <a:xfrm rot="10800000">
            <a:off x="2353032" y="440933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2842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826360"/>
              </p:ext>
            </p:extLst>
          </p:nvPr>
        </p:nvGraphicFramePr>
        <p:xfrm>
          <a:off x="270808" y="3610864"/>
          <a:ext cx="8619577" cy="234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1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71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0544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Varianten</a:t>
                      </a:r>
                    </a:p>
                  </a:txBody>
                  <a:tcPr vert="vert270"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Standardhub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Langhub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(-LH)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Mit fester Backe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(-F)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1816">
                <a:tc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212889"/>
              </p:ext>
            </p:extLst>
          </p:nvPr>
        </p:nvGraphicFramePr>
        <p:xfrm>
          <a:off x="270809" y="982612"/>
          <a:ext cx="8619575" cy="23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6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0001">
                <a:tc row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Antriebsarten</a:t>
                      </a:r>
                    </a:p>
                  </a:txBody>
                  <a:tcPr vert="vert270"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Pneumatisch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(KSP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Hydraulisch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(KSH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Manuell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(KSA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Federkraft </a:t>
                      </a:r>
                    </a:p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(KSF plus)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9999">
                <a:tc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KSF plus </a:t>
            </a:r>
            <a:endParaRPr lang="de-DE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9" y="1811465"/>
            <a:ext cx="1732928" cy="126000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11" y="1811465"/>
            <a:ext cx="1732088" cy="126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42" y="1811465"/>
            <a:ext cx="1732157" cy="126000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29" y="1811465"/>
            <a:ext cx="1732630" cy="1260000"/>
          </a:xfrm>
          <a:prstGeom prst="rect">
            <a:avLst/>
          </a:prstGeom>
        </p:spPr>
      </p:pic>
      <p:pic>
        <p:nvPicPr>
          <p:cNvPr id="74" name="Grafik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88" y="4319415"/>
            <a:ext cx="197892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Grafik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294" y="4319415"/>
            <a:ext cx="1979243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Grafik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71" y="4319415"/>
            <a:ext cx="1979579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Ellipse 2"/>
          <p:cNvSpPr/>
          <p:nvPr/>
        </p:nvSpPr>
        <p:spPr>
          <a:xfrm>
            <a:off x="8093869" y="4505325"/>
            <a:ext cx="152400" cy="152400"/>
          </a:xfrm>
          <a:prstGeom prst="ellipse">
            <a:avLst/>
          </a:prstGeom>
          <a:solidFill>
            <a:srgbClr val="94A9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6741319" y="4831557"/>
            <a:ext cx="152400" cy="152400"/>
          </a:xfrm>
          <a:prstGeom prst="ellipse">
            <a:avLst/>
          </a:prstGeom>
          <a:solidFill>
            <a:srgbClr val="EBF4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 rot="20697841">
            <a:off x="8136626" y="2693877"/>
            <a:ext cx="147218" cy="96773"/>
          </a:xfrm>
          <a:prstGeom prst="ellipse">
            <a:avLst/>
          </a:prstGeom>
          <a:solidFill>
            <a:srgbClr val="5B6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Abgerundetes Rechteck 16"/>
          <p:cNvSpPr/>
          <p:nvPr/>
        </p:nvSpPr>
        <p:spPr>
          <a:xfrm>
            <a:off x="6062465" y="2652890"/>
            <a:ext cx="62951" cy="135553"/>
          </a:xfrm>
          <a:prstGeom prst="roundRect">
            <a:avLst/>
          </a:prstGeom>
          <a:solidFill>
            <a:srgbClr val="CAD8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Ellipse 29"/>
          <p:cNvSpPr/>
          <p:nvPr/>
        </p:nvSpPr>
        <p:spPr>
          <a:xfrm rot="2167304">
            <a:off x="3904766" y="2542109"/>
            <a:ext cx="106539" cy="135553"/>
          </a:xfrm>
          <a:prstGeom prst="ellipse">
            <a:avLst/>
          </a:prstGeom>
          <a:solidFill>
            <a:srgbClr val="B0C2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5762903" y="2701724"/>
            <a:ext cx="133547" cy="135553"/>
          </a:xfrm>
          <a:prstGeom prst="ellipse">
            <a:avLst/>
          </a:prstGeom>
          <a:solidFill>
            <a:srgbClr val="AAC3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 rot="2167304">
            <a:off x="3881335" y="2535510"/>
            <a:ext cx="93519" cy="127596"/>
          </a:xfrm>
          <a:prstGeom prst="ellipse">
            <a:avLst/>
          </a:prstGeom>
          <a:solidFill>
            <a:srgbClr val="A0B0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2035572" y="2509009"/>
            <a:ext cx="133547" cy="135553"/>
          </a:xfrm>
          <a:prstGeom prst="ellipse">
            <a:avLst/>
          </a:prstGeom>
          <a:solidFill>
            <a:srgbClr val="586A7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 rot="20697841">
            <a:off x="8121741" y="2637586"/>
            <a:ext cx="147218" cy="96773"/>
          </a:xfrm>
          <a:prstGeom prst="ellipse">
            <a:avLst/>
          </a:prstGeom>
          <a:solidFill>
            <a:srgbClr val="5B6D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Abgerundetes Rechteck 3"/>
          <p:cNvSpPr/>
          <p:nvPr/>
        </p:nvSpPr>
        <p:spPr>
          <a:xfrm rot="20369556">
            <a:off x="8123919" y="2672035"/>
            <a:ext cx="153809" cy="70438"/>
          </a:xfrm>
          <a:prstGeom prst="roundRect">
            <a:avLst/>
          </a:prstGeom>
          <a:solidFill>
            <a:srgbClr val="E4EB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Abgerundetes Rechteck 26"/>
          <p:cNvSpPr/>
          <p:nvPr/>
        </p:nvSpPr>
        <p:spPr>
          <a:xfrm>
            <a:off x="6124577" y="2652889"/>
            <a:ext cx="45719" cy="135553"/>
          </a:xfrm>
          <a:prstGeom prst="roundRect">
            <a:avLst/>
          </a:prstGeom>
          <a:solidFill>
            <a:srgbClr val="5E6F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Abgerundetes Rechteck 27"/>
          <p:cNvSpPr/>
          <p:nvPr/>
        </p:nvSpPr>
        <p:spPr>
          <a:xfrm>
            <a:off x="6167311" y="2652889"/>
            <a:ext cx="71635" cy="135553"/>
          </a:xfrm>
          <a:prstGeom prst="roundRect">
            <a:avLst/>
          </a:prstGeom>
          <a:solidFill>
            <a:srgbClr val="768A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Abgerundetes Rechteck 28"/>
          <p:cNvSpPr/>
          <p:nvPr/>
        </p:nvSpPr>
        <p:spPr>
          <a:xfrm>
            <a:off x="3942214" y="2720665"/>
            <a:ext cx="62951" cy="135553"/>
          </a:xfrm>
          <a:prstGeom prst="roundRect">
            <a:avLst/>
          </a:prstGeom>
          <a:solidFill>
            <a:srgbClr val="EBF1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Abgerundetes Rechteck 31"/>
          <p:cNvSpPr/>
          <p:nvPr/>
        </p:nvSpPr>
        <p:spPr>
          <a:xfrm rot="18920003">
            <a:off x="5537318" y="2766179"/>
            <a:ext cx="63526" cy="159122"/>
          </a:xfrm>
          <a:prstGeom prst="roundRect">
            <a:avLst/>
          </a:prstGeom>
          <a:solidFill>
            <a:srgbClr val="CAD8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Abgerundetes Rechteck 32"/>
          <p:cNvSpPr/>
          <p:nvPr/>
        </p:nvSpPr>
        <p:spPr>
          <a:xfrm rot="18764968">
            <a:off x="5573034" y="2721124"/>
            <a:ext cx="72000" cy="162000"/>
          </a:xfrm>
          <a:prstGeom prst="roundRect">
            <a:avLst/>
          </a:prstGeom>
          <a:solidFill>
            <a:srgbClr val="E0E8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061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KSF plus 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Hub/Backe [mm]</a:t>
            </a:r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2495295777"/>
              </p:ext>
            </p:extLst>
          </p:nvPr>
        </p:nvGraphicFramePr>
        <p:xfrm>
          <a:off x="4980676" y="1646775"/>
          <a:ext cx="3780000" cy="356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5320937" y="4610886"/>
            <a:ext cx="3315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Baugröße</a:t>
            </a: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1318897708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Spannkraft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957943" y="4613565"/>
            <a:ext cx="3230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Baugröße</a:t>
            </a: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2031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el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535023"/>
              </p:ext>
            </p:extLst>
          </p:nvPr>
        </p:nvGraphicFramePr>
        <p:xfrm>
          <a:off x="270808" y="3816628"/>
          <a:ext cx="8621082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6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0"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Trägerbacken + SCHUNK Backensortiment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TBA-D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Spannbacken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37489"/>
              </p:ext>
            </p:extLst>
          </p:nvPr>
        </p:nvGraphicFramePr>
        <p:xfrm>
          <a:off x="279122" y="982612"/>
          <a:ext cx="8612769" cy="261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0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0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 gridSpan="3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Aufsatzbackenrohlinge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535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Aufnahme</a:t>
                      </a: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 über Kreuzversatz </a:t>
                      </a:r>
                    </a:p>
                    <a:p>
                      <a:pPr algn="ctr"/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Steg und Nut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Aufnahme</a:t>
                      </a: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 über Spitzverzahnung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rgbClr val="003D6A"/>
                          </a:solidFill>
                        </a:rPr>
                        <a:t>1,5 x 60°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KTR / KTR-H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STR / STR-H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STR-S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Backenportfolio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KSF plus 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71" y="4756109"/>
            <a:ext cx="1683007" cy="108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321" y="2311650"/>
            <a:ext cx="1539542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196" y="2275837"/>
            <a:ext cx="1601236" cy="1080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8" y="2302606"/>
            <a:ext cx="1581457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618" y="4991521"/>
            <a:ext cx="941854" cy="70125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14" y="4936109"/>
            <a:ext cx="1013030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146" y="4991521"/>
            <a:ext cx="94185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1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KSF plus 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277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TANDEM Übersicht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2243316" y="3807018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Manuell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147051" y="1566221"/>
            <a:ext cx="222486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Hydraulisch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TANDEM KSF plus 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2243316" y="158056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Pneumatisch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2" name="Rechteck 21">
            <a:hlinkClick r:id="" action="ppaction://noaction"/>
          </p:cNvPr>
          <p:cNvSpPr/>
          <p:nvPr/>
        </p:nvSpPr>
        <p:spPr>
          <a:xfrm>
            <a:off x="5145910" y="3807018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Federgespannt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3" name="Grafik 2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53" y="4248016"/>
            <a:ext cx="1791376" cy="1440835"/>
          </a:xfrm>
          <a:prstGeom prst="rect">
            <a:avLst/>
          </a:prstGeom>
        </p:spPr>
      </p:pic>
      <p:pic>
        <p:nvPicPr>
          <p:cNvPr id="4" name="Grafik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53" y="1998268"/>
            <a:ext cx="1791376" cy="1440835"/>
          </a:xfrm>
          <a:prstGeom prst="rect">
            <a:avLst/>
          </a:prstGeom>
        </p:spPr>
      </p:pic>
      <p:pic>
        <p:nvPicPr>
          <p:cNvPr id="7" name="Grafik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79" y="4236405"/>
            <a:ext cx="1611139" cy="1441723"/>
          </a:xfrm>
          <a:prstGeom prst="rect">
            <a:avLst/>
          </a:prstGeom>
        </p:spPr>
      </p:pic>
      <p:pic>
        <p:nvPicPr>
          <p:cNvPr id="8" name="Grafik 7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473" y="2024507"/>
            <a:ext cx="1816153" cy="1440528"/>
          </a:xfrm>
          <a:prstGeom prst="rect">
            <a:avLst/>
          </a:prstGeom>
        </p:spPr>
      </p:pic>
      <p:sp>
        <p:nvSpPr>
          <p:cNvPr id="15" name="Rechteck 14">
            <a:hlinkClick r:id="rId4" action="ppaction://hlinksldjump"/>
          </p:cNvPr>
          <p:cNvSpPr/>
          <p:nvPr/>
        </p:nvSpPr>
        <p:spPr>
          <a:xfrm>
            <a:off x="2243315" y="1889184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" action="ppaction://noaction"/>
          </p:cNvPr>
          <p:cNvSpPr/>
          <p:nvPr/>
        </p:nvSpPr>
        <p:spPr>
          <a:xfrm>
            <a:off x="2246503" y="4115309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hlinkClick r:id="rId4" action="ppaction://hlinksldjump"/>
          </p:cNvPr>
          <p:cNvSpPr/>
          <p:nvPr/>
        </p:nvSpPr>
        <p:spPr>
          <a:xfrm>
            <a:off x="5143624" y="4115309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hlinkClick r:id="" action="ppaction://noaction"/>
          </p:cNvPr>
          <p:cNvSpPr/>
          <p:nvPr/>
        </p:nvSpPr>
        <p:spPr>
          <a:xfrm>
            <a:off x="5143625" y="1889184"/>
            <a:ext cx="2221853" cy="1616989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67915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499</Words>
  <Application>Microsoft Office PowerPoint</Application>
  <PresentationFormat>Bildschirmpräsentation (4:3)</PresentationFormat>
  <Paragraphs>258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TANDEM Kraftspannblöcke </vt:lpstr>
      <vt:lpstr>TANDEM Portfolio</vt:lpstr>
      <vt:lpstr>TANDEM Portfolio</vt:lpstr>
      <vt:lpstr>TANDEM Backenportfolio</vt:lpstr>
      <vt:lpstr>SCHUNK Dienstleistungen</vt:lpstr>
      <vt:lpstr>TANDEM Übersicht</vt:lpstr>
      <vt:lpstr>TANDEM KSF plus Anwendungsbeispiel</vt:lpstr>
      <vt:lpstr>TANDEM KSF plus</vt:lpstr>
      <vt:lpstr>TANDEM KSF plus</vt:lpstr>
      <vt:lpstr>TANDEM KSF plus</vt:lpstr>
      <vt:lpstr>Baureihen TANDEM KSF plus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661</cp:revision>
  <cp:lastPrinted>2018-01-05T10:34:27Z</cp:lastPrinted>
  <dcterms:created xsi:type="dcterms:W3CDTF">2015-04-07T09:55:40Z</dcterms:created>
  <dcterms:modified xsi:type="dcterms:W3CDTF">2021-09-28T12:46:05Z</dcterms:modified>
</cp:coreProperties>
</file>