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42" r:id="rId2"/>
    <p:sldId id="534" r:id="rId3"/>
    <p:sldId id="525" r:id="rId4"/>
    <p:sldId id="528" r:id="rId5"/>
    <p:sldId id="538" r:id="rId6"/>
    <p:sldId id="537" r:id="rId7"/>
    <p:sldId id="539" r:id="rId8"/>
    <p:sldId id="540" r:id="rId9"/>
    <p:sldId id="541" r:id="rId10"/>
    <p:sldId id="499" r:id="rId11"/>
    <p:sldId id="500" r:id="rId12"/>
    <p:sldId id="501" r:id="rId13"/>
    <p:sldId id="509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Jaw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Stroke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9.9898148148148153E-2"/>
          <c:y val="0.15413133454472036"/>
          <c:w val="0.86314417989417991"/>
          <c:h val="0.6137792471453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1-4A2C-9492-04B26E5F90C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A1-4A2C-9492-04B26E5F90C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A1-4A2C-9492-04B26E5F9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819664"/>
        <c:axId val="302412640"/>
      </c:barChart>
      <c:catAx>
        <c:axId val="29481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2640"/>
        <c:crosses val="autoZero"/>
        <c:auto val="1"/>
        <c:lblAlgn val="ctr"/>
        <c:lblOffset val="100"/>
        <c:noMultiLvlLbl val="0"/>
      </c:catAx>
      <c:valAx>
        <c:axId val="30241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81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dirty="0">
                <a:solidFill>
                  <a:srgbClr val="003D6A"/>
                </a:solidFill>
              </a:rPr>
              <a:t> Force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79812669460192265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4.5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9-42B2-9CD5-B6F3A477164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4.5</c:v>
                </c:pt>
                <c:pt idx="1">
                  <c:v>16</c:v>
                </c:pt>
                <c:pt idx="2">
                  <c:v>40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79-42B2-9CD5-B6F3A477164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79-42B2-9CD5-B6F3A4771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13424"/>
        <c:axId val="302413816"/>
      </c:barChart>
      <c:catAx>
        <c:axId val="30241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816"/>
        <c:crosses val="autoZero"/>
        <c:auto val="1"/>
        <c:lblAlgn val="ctr"/>
        <c:lblOffset val="100"/>
        <c:noMultiLvlLbl val="0"/>
      </c:catAx>
      <c:valAx>
        <c:axId val="302413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14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612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TANDEM KSA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TANDEM KSA plus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Clamping Force Blocks I </a:t>
            </a:r>
            <a:r>
              <a:rPr lang="de-DE" sz="1500" dirty="0" err="1">
                <a:solidFill>
                  <a:srgbClr val="FFFFFF"/>
                </a:solidFill>
              </a:rPr>
              <a:t>manually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operated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KSA plus 100">
            <a:extLst>
              <a:ext uri="{FF2B5EF4-FFF2-40B4-BE49-F238E27FC236}">
                <a16:creationId xmlns:a16="http://schemas.microsoft.com/office/drawing/2014/main" id="{14271B2C-FC94-4716-858D-00FAF07C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29" y="907626"/>
            <a:ext cx="3280142" cy="318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0" y="1489602"/>
            <a:ext cx="5304149" cy="33515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KSA plus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Low </a:t>
            </a:r>
            <a:r>
              <a:rPr lang="de-DE" sz="1400" dirty="0" err="1">
                <a:solidFill>
                  <a:srgbClr val="00446B"/>
                </a:solidFill>
              </a:rPr>
              <a:t>height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Improved</a:t>
            </a:r>
            <a:r>
              <a:rPr lang="de-DE" sz="1400" dirty="0">
                <a:solidFill>
                  <a:srgbClr val="00446B"/>
                </a:solidFill>
              </a:rPr>
              <a:t> design </a:t>
            </a:r>
            <a:r>
              <a:rPr lang="de-DE" sz="1400" dirty="0" err="1">
                <a:solidFill>
                  <a:srgbClr val="00446B"/>
                </a:solidFill>
              </a:rPr>
              <a:t>which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insensitive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to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dirt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outside </a:t>
            </a:r>
            <a:r>
              <a:rPr lang="de-DE" sz="1400" dirty="0" err="1">
                <a:solidFill>
                  <a:srgbClr val="00446B"/>
                </a:solidFill>
              </a:rPr>
              <a:t>contour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Control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modules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Chuck </a:t>
            </a:r>
            <a:r>
              <a:rPr lang="de-DE" sz="1400" dirty="0" err="1">
                <a:solidFill>
                  <a:srgbClr val="00446B"/>
                </a:solidFill>
              </a:rPr>
              <a:t>pistons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guided</a:t>
            </a:r>
            <a:r>
              <a:rPr lang="de-DE" sz="1400" dirty="0">
                <a:solidFill>
                  <a:srgbClr val="00446B"/>
                </a:solidFill>
              </a:rPr>
              <a:t> in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Manually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actuated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large </a:t>
            </a:r>
            <a:r>
              <a:rPr lang="de-DE" sz="1400" dirty="0" err="1">
                <a:solidFill>
                  <a:srgbClr val="00446B"/>
                </a:solidFill>
              </a:rPr>
              <a:t>gear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ratio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3136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2089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0383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71629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997887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492941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50702" y="3796669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53030" y="4072864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88" name="Gruppieren 187"/>
          <p:cNvGrpSpPr/>
          <p:nvPr/>
        </p:nvGrpSpPr>
        <p:grpSpPr>
          <a:xfrm>
            <a:off x="5791049" y="4675697"/>
            <a:ext cx="324000" cy="170965"/>
            <a:chOff x="4558773" y="749769"/>
            <a:chExt cx="435429" cy="234300"/>
          </a:xfrm>
        </p:grpSpPr>
        <p:sp>
          <p:nvSpPr>
            <p:cNvPr id="189" name="Ellipse 1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91" name="Gruppieren 190"/>
          <p:cNvGrpSpPr/>
          <p:nvPr/>
        </p:nvGrpSpPr>
        <p:grpSpPr>
          <a:xfrm>
            <a:off x="5782503" y="4365540"/>
            <a:ext cx="324000" cy="170965"/>
            <a:chOff x="4547288" y="749769"/>
            <a:chExt cx="435429" cy="234300"/>
          </a:xfrm>
        </p:grpSpPr>
        <p:sp>
          <p:nvSpPr>
            <p:cNvPr id="192" name="Ellipse 1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Textfeld 192"/>
            <p:cNvSpPr txBox="1"/>
            <p:nvPr/>
          </p:nvSpPr>
          <p:spPr>
            <a:xfrm>
              <a:off x="4547288" y="749769"/>
              <a:ext cx="435429" cy="22643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634322" y="4158820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213489" y="3066354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5087055" y="3167948"/>
            <a:ext cx="198000" cy="198000"/>
            <a:chOff x="4637570" y="732682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0" y="7326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5093786" y="2736338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077903" y="2265017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2514361" y="1638250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653475" y="2776719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4" name="Gruppieren 223"/>
          <p:cNvGrpSpPr/>
          <p:nvPr/>
        </p:nvGrpSpPr>
        <p:grpSpPr>
          <a:xfrm>
            <a:off x="2739420" y="3066354"/>
            <a:ext cx="324000" cy="168023"/>
            <a:chOff x="4547288" y="757646"/>
            <a:chExt cx="435429" cy="230268"/>
          </a:xfrm>
        </p:grpSpPr>
        <p:sp>
          <p:nvSpPr>
            <p:cNvPr id="225" name="Ellipse 2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6" name="Textfeld 225"/>
            <p:cNvSpPr txBox="1"/>
            <p:nvPr/>
          </p:nvSpPr>
          <p:spPr>
            <a:xfrm>
              <a:off x="4547288" y="761481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27" name="Gruppieren 226"/>
          <p:cNvGrpSpPr/>
          <p:nvPr/>
        </p:nvGrpSpPr>
        <p:grpSpPr>
          <a:xfrm>
            <a:off x="2117153" y="2980013"/>
            <a:ext cx="324000" cy="168022"/>
            <a:chOff x="4547288" y="757646"/>
            <a:chExt cx="435429" cy="230266"/>
          </a:xfrm>
        </p:grpSpPr>
        <p:sp>
          <p:nvSpPr>
            <p:cNvPr id="228" name="Ellipse 22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9" name="Textfeld 228"/>
            <p:cNvSpPr txBox="1"/>
            <p:nvPr/>
          </p:nvSpPr>
          <p:spPr>
            <a:xfrm>
              <a:off x="4547288" y="76147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5415479" y="3441471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70" y="3426346"/>
            <a:ext cx="274344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19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56" y="1492906"/>
            <a:ext cx="2490563" cy="1582719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2" y="982612"/>
            <a:ext cx="8646331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Z-version (optional)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KSA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Force Flow in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KSA plus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4536551" y="1421702"/>
            <a:ext cx="198000" cy="198000"/>
            <a:chOff x="4645063" y="729193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4681791" y="1407102"/>
            <a:ext cx="3853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Actuating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depending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applied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torque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depending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actuating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transmission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ratio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Normal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between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base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chuck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Torque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pinion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4532030" y="1797535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4545214" y="2334102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4543326" y="2712664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085682" y="4553488"/>
            <a:ext cx="141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Positioning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bore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/>
          </a:p>
        </p:txBody>
      </p:sp>
      <p:grpSp>
        <p:nvGrpSpPr>
          <p:cNvPr id="38" name="Gruppieren 37"/>
          <p:cNvGrpSpPr/>
          <p:nvPr/>
        </p:nvGrpSpPr>
        <p:grpSpPr>
          <a:xfrm>
            <a:off x="2925710" y="4586134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1" y="3974647"/>
            <a:ext cx="1850923" cy="1850923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>
            <a:off x="2169774" y="1466107"/>
            <a:ext cx="198000" cy="198000"/>
            <a:chOff x="4645063" y="729193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2805116" y="2112727"/>
            <a:ext cx="198000" cy="198000"/>
            <a:chOff x="4645063" y="729193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676629" y="1706482"/>
            <a:ext cx="198000" cy="198000"/>
            <a:chOff x="4645063" y="729193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694922" y="2327388"/>
            <a:ext cx="198000" cy="198000"/>
            <a:chOff x="4645063" y="729193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1575426" y="1940827"/>
            <a:ext cx="198000" cy="198000"/>
            <a:chOff x="4645063" y="729193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1855810" y="2497329"/>
            <a:ext cx="198000" cy="198000"/>
            <a:chOff x="4645063" y="729193"/>
            <a:chExt cx="266095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101246" y="5619905"/>
            <a:ext cx="198000" cy="198000"/>
            <a:chOff x="4645063" y="729193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420" y="3947634"/>
            <a:ext cx="268247" cy="268247"/>
          </a:xfrm>
          <a:prstGeom prst="rect">
            <a:avLst/>
          </a:prstGeom>
        </p:spPr>
      </p:pic>
      <p:sp>
        <p:nvSpPr>
          <p:cNvPr id="73" name="Textfeld 72"/>
          <p:cNvSpPr txBox="1"/>
          <p:nvPr/>
        </p:nvSpPr>
        <p:spPr>
          <a:xfrm>
            <a:off x="4710945" y="364125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Chip-repellent design</a:t>
            </a:r>
          </a:p>
        </p:txBody>
      </p:sp>
      <p:pic>
        <p:nvPicPr>
          <p:cNvPr id="74" name="Grafik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54" y="3932666"/>
            <a:ext cx="2625782" cy="19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7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4" y="4028958"/>
            <a:ext cx="2298212" cy="1702507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KSA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101149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Cover </a:t>
            </a:r>
            <a:r>
              <a:rPr lang="de-DE" sz="1600" b="1" dirty="0" err="1">
                <a:solidFill>
                  <a:srgbClr val="003D6A"/>
                </a:solidFill>
              </a:rPr>
              <a:t>plugs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mounting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screws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28" y="1360988"/>
            <a:ext cx="2532462" cy="187332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714045" y="981445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Alignment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edge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35" y="1331244"/>
            <a:ext cx="2633379" cy="191389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54183" y="360797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Lubrication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3003078" y="5032175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2996036" y="4470335"/>
            <a:ext cx="198000" cy="198000"/>
            <a:chOff x="4645063" y="729193"/>
            <a:chExt cx="266095" cy="271350"/>
          </a:xfrm>
        </p:grpSpPr>
        <p:sp>
          <p:nvSpPr>
            <p:cNvPr id="24" name="Ellipse 2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130236" y="4451975"/>
            <a:ext cx="139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Manual </a:t>
            </a:r>
            <a:r>
              <a:rPr lang="de-DE" sz="1200" dirty="0" err="1">
                <a:solidFill>
                  <a:srgbClr val="003D6A"/>
                </a:solidFill>
              </a:rPr>
              <a:t>lubrication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Central </a:t>
            </a:r>
            <a:r>
              <a:rPr lang="de-DE" sz="1200" dirty="0" err="1">
                <a:solidFill>
                  <a:srgbClr val="003D6A"/>
                </a:solidFill>
              </a:rPr>
              <a:t>lubrication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478724" y="4668289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828428" y="5136572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494119" y="5421976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4712541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Coolant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drain</a:t>
            </a:r>
            <a:r>
              <a:rPr lang="de-DE" sz="1600" b="1" dirty="0">
                <a:solidFill>
                  <a:srgbClr val="003D6A"/>
                </a:solidFill>
              </a:rPr>
              <a:t> hole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35" y="3946533"/>
            <a:ext cx="2633379" cy="19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60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TANDEM KSA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845580"/>
              </p:ext>
            </p:extLst>
          </p:nvPr>
        </p:nvGraphicFramePr>
        <p:xfrm>
          <a:off x="834932" y="1615565"/>
          <a:ext cx="7474137" cy="3626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7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7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37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37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669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KSA</a:t>
                      </a:r>
                      <a:r>
                        <a:rPr lang="de-DE" sz="1200" baseline="0" dirty="0"/>
                        <a:t> plus 100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KSA</a:t>
                      </a:r>
                      <a:r>
                        <a:rPr lang="de-DE" sz="1200" baseline="0" dirty="0"/>
                        <a:t> plus 160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697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KSA-LH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KSA-F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KSA-LH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KSA-F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2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/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2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2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torque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2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2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height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2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399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TANDEM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1695334" y="3217891"/>
            <a:ext cx="2672774" cy="1233511"/>
            <a:chOff x="5798801" y="696913"/>
            <a:chExt cx="2773699" cy="1545201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798801" y="696913"/>
              <a:ext cx="2739215" cy="1545201"/>
              <a:chOff x="5455901" y="696913"/>
              <a:chExt cx="2739215" cy="1545201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18103" cy="1545201"/>
                <a:chOff x="823913" y="696913"/>
                <a:chExt cx="1618103" cy="1726070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514365" cy="3876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455901" y="719093"/>
                <a:ext cx="1114627" cy="578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 err="1">
                    <a:solidFill>
                      <a:srgbClr val="003D6A"/>
                    </a:solidFill>
                  </a:rPr>
                  <a:t>Required</a:t>
                </a:r>
                <a:endParaRPr lang="de-DE" sz="1200" dirty="0">
                  <a:solidFill>
                    <a:srgbClr val="003D6A"/>
                  </a:solidFill>
                </a:endParaRPr>
              </a:p>
              <a:p>
                <a:pPr algn="r"/>
                <a:r>
                  <a:rPr lang="de-DE" sz="1200" dirty="0" err="1">
                    <a:solidFill>
                      <a:srgbClr val="003D6A"/>
                    </a:solidFill>
                  </a:rPr>
                  <a:t>accuracy</a:t>
                </a:r>
                <a:endParaRPr lang="de-DE" sz="12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103" name="Gruppieren 146"/>
          <p:cNvGrpSpPr/>
          <p:nvPr/>
        </p:nvGrpSpPr>
        <p:grpSpPr>
          <a:xfrm>
            <a:off x="2108017" y="1485376"/>
            <a:ext cx="2286422" cy="1233519"/>
            <a:chOff x="109435" y="687388"/>
            <a:chExt cx="2499584" cy="1544045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881063" y="687388"/>
              <a:ext cx="1727956" cy="1544045"/>
              <a:chOff x="823913" y="696913"/>
              <a:chExt cx="1727956" cy="1724776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823913" y="696913"/>
                <a:ext cx="1692320" cy="1323975"/>
                <a:chOff x="1509712" y="1028697"/>
                <a:chExt cx="1692320" cy="1438278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792955" y="1745454"/>
                  <a:ext cx="1438277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509712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541858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109435" y="713891"/>
              <a:ext cx="753484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Variants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11" name="Gruppieren 54"/>
          <p:cNvGrpSpPr/>
          <p:nvPr/>
        </p:nvGrpSpPr>
        <p:grpSpPr>
          <a:xfrm>
            <a:off x="4810774" y="3209206"/>
            <a:ext cx="2582097" cy="1232455"/>
            <a:chOff x="4552721" y="3826292"/>
            <a:chExt cx="2872836" cy="153606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721" y="3826292"/>
              <a:ext cx="2872836" cy="1536066"/>
              <a:chOff x="4562246" y="3645317"/>
              <a:chExt cx="2872836" cy="153606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2246" y="3645317"/>
                <a:ext cx="2872836" cy="1536066"/>
                <a:chOff x="-233592" y="687388"/>
                <a:chExt cx="2872836" cy="153606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58181" cy="1536066"/>
                  <a:chOff x="823913" y="696913"/>
                  <a:chExt cx="1758181" cy="171586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551458" cy="3856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2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3592" y="719303"/>
                  <a:ext cx="1091287" cy="575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200" dirty="0">
                      <a:solidFill>
                        <a:srgbClr val="003D6A"/>
                      </a:solidFill>
                    </a:rPr>
                    <a:t>Global</a:t>
                  </a:r>
                </a:p>
                <a:p>
                  <a:pPr algn="ctr"/>
                  <a:r>
                    <a:rPr lang="de-DE" sz="1200" dirty="0">
                      <a:solidFill>
                        <a:srgbClr val="003D6A"/>
                      </a:solidFill>
                    </a:rPr>
                    <a:t> </a:t>
                  </a:r>
                  <a:r>
                    <a:rPr lang="de-DE" sz="12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2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62636" y="3979253"/>
                <a:ext cx="1343025" cy="352424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4773072" y="1479063"/>
            <a:ext cx="2583367" cy="1215885"/>
            <a:chOff x="4712783" y="2324100"/>
            <a:chExt cx="2583367" cy="142011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712783" y="2371776"/>
              <a:ext cx="2500916" cy="1372442"/>
              <a:chOff x="-54480" y="811398"/>
              <a:chExt cx="2500916" cy="137244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65374" cy="1372442"/>
                <a:chOff x="823912" y="835439"/>
                <a:chExt cx="1565374" cy="1533087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95649" cy="361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54480" y="828869"/>
                <a:ext cx="930383" cy="323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Automation</a:t>
                </a: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3D6A"/>
                </a:solidFill>
              </a:rPr>
              <a:t>Increasing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relevance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the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set-up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process</a:t>
            </a:r>
            <a:endParaRPr lang="de-DE" b="1" dirty="0">
              <a:solidFill>
                <a:srgbClr val="003D6A"/>
              </a:solidFill>
            </a:endParaRPr>
          </a:p>
        </p:txBody>
      </p:sp>
      <p:sp>
        <p:nvSpPr>
          <p:cNvPr id="71" name="Rechteck 70"/>
          <p:cNvSpPr/>
          <p:nvPr/>
        </p:nvSpPr>
        <p:spPr>
          <a:xfrm>
            <a:off x="1733233" y="305417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0009" y="304002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1733233" y="1314179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21827" y="131331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2936119" y="1742135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5978249" y="173738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6" name="Gerade Verbindung 54"/>
          <p:cNvCxnSpPr/>
          <p:nvPr/>
        </p:nvCxnSpPr>
        <p:spPr bwMode="auto">
          <a:xfrm flipV="1">
            <a:off x="2940109" y="3473934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20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Clamping</a:t>
            </a:r>
            <a:r>
              <a:rPr lang="de-DE" dirty="0"/>
              <a:t> Force Blocks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r="11537"/>
          <a:stretch/>
        </p:blipFill>
        <p:spPr>
          <a:xfrm>
            <a:off x="4870021" y="1988139"/>
            <a:ext cx="2596548" cy="1956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8498" y="2010157"/>
            <a:ext cx="2584692" cy="19479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eck 11">
            <a:hlinkClick r:id="" action="ppaction://noaction"/>
          </p:cNvPr>
          <p:cNvSpPr/>
          <p:nvPr/>
        </p:nvSpPr>
        <p:spPr>
          <a:xfrm>
            <a:off x="1718498" y="1479923"/>
            <a:ext cx="257211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003D6A"/>
                </a:solidFill>
              </a:rPr>
              <a:t>High </a:t>
            </a:r>
            <a:r>
              <a:rPr lang="de-DE" sz="1400" b="1" dirty="0" err="1">
                <a:solidFill>
                  <a:srgbClr val="003D6A"/>
                </a:solidFill>
              </a:rPr>
              <a:t>workpiece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density</a:t>
            </a:r>
            <a:r>
              <a:rPr lang="de-DE" sz="1400" b="1" dirty="0">
                <a:solidFill>
                  <a:srgbClr val="003D6A"/>
                </a:solidFill>
              </a:rPr>
              <a:t> at </a:t>
            </a:r>
            <a:r>
              <a:rPr lang="de-DE" sz="1400" b="1" dirty="0" err="1">
                <a:solidFill>
                  <a:srgbClr val="003D6A"/>
                </a:solidFill>
              </a:rPr>
              <a:t>small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space</a:t>
            </a:r>
            <a:endParaRPr lang="de-DE" sz="1400" b="1" dirty="0">
              <a:solidFill>
                <a:srgbClr val="003D6A"/>
              </a:solidFill>
            </a:endParaRPr>
          </a:p>
        </p:txBody>
      </p:sp>
      <p:sp>
        <p:nvSpPr>
          <p:cNvPr id="13" name="Rechteck 12">
            <a:hlinkClick r:id="" action="ppaction://noaction"/>
          </p:cNvPr>
          <p:cNvSpPr/>
          <p:nvPr/>
        </p:nvSpPr>
        <p:spPr>
          <a:xfrm>
            <a:off x="4870020" y="1461412"/>
            <a:ext cx="278808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Optimum </a:t>
            </a:r>
            <a:r>
              <a:rPr lang="de-DE" sz="1400" b="1" dirty="0" err="1">
                <a:solidFill>
                  <a:srgbClr val="003D6A"/>
                </a:solidFill>
              </a:rPr>
              <a:t>accessibility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of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the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machine</a:t>
            </a:r>
            <a:r>
              <a:rPr lang="de-DE" sz="1400" b="1" dirty="0">
                <a:solidFill>
                  <a:srgbClr val="003D6A"/>
                </a:solidFill>
              </a:rPr>
              <a:t> spindle </a:t>
            </a:r>
            <a:r>
              <a:rPr lang="de-DE" sz="1400" b="1" dirty="0" err="1">
                <a:solidFill>
                  <a:srgbClr val="003D6A"/>
                </a:solidFill>
              </a:rPr>
              <a:t>to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the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workpiece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65585" y="5049915"/>
            <a:ext cx="385184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High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duration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at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low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non-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productive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times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per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workpiece</a:t>
            </a:r>
            <a:endParaRPr lang="de-DE" b="1" dirty="0">
              <a:solidFill>
                <a:srgbClr val="003D6A"/>
              </a:solidFill>
              <a:sym typeface="Wingdings" panose="05000000000000000000" pitchFamily="2" charset="2"/>
            </a:endParaRPr>
          </a:p>
        </p:txBody>
      </p:sp>
      <p:sp>
        <p:nvSpPr>
          <p:cNvPr id="14" name="Gleichschenkliges Dreieck 13"/>
          <p:cNvSpPr/>
          <p:nvPr/>
        </p:nvSpPr>
        <p:spPr>
          <a:xfrm rot="10800000">
            <a:off x="2353032" y="440933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84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270808" y="3610864"/>
          <a:ext cx="8619577" cy="23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544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Variants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Standard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Long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(-LH)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fixed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(-F)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1816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/>
        </p:nvGraphicFramePr>
        <p:xfrm>
          <a:off x="270809" y="982612"/>
          <a:ext cx="8619575" cy="23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01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Actuation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Types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Pneumatic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(KSP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Hydraulic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(KSH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Manually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(KSA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Spring-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loaded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(KSF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999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9" y="1811465"/>
            <a:ext cx="1732928" cy="1260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11" y="1811465"/>
            <a:ext cx="1732088" cy="126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42" y="1811465"/>
            <a:ext cx="1732157" cy="126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29" y="1811465"/>
            <a:ext cx="1732630" cy="1260000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88" y="4319415"/>
            <a:ext cx="197892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Grafik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94" y="4319415"/>
            <a:ext cx="197924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71" y="4319415"/>
            <a:ext cx="197957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8093869" y="4505325"/>
            <a:ext cx="152400" cy="152400"/>
          </a:xfrm>
          <a:prstGeom prst="ellipse">
            <a:avLst/>
          </a:prstGeom>
          <a:solidFill>
            <a:srgbClr val="94A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741319" y="4831557"/>
            <a:ext cx="152400" cy="152400"/>
          </a:xfrm>
          <a:prstGeom prst="ellipse">
            <a:avLst/>
          </a:prstGeom>
          <a:solidFill>
            <a:srgbClr val="EBF4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 rot="20697841">
            <a:off x="8136626" y="2693877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6062465" y="2652890"/>
            <a:ext cx="62951" cy="135553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 rot="2167304">
            <a:off x="3904766" y="2542109"/>
            <a:ext cx="106539" cy="135553"/>
          </a:xfrm>
          <a:prstGeom prst="ellipse">
            <a:avLst/>
          </a:prstGeom>
          <a:solidFill>
            <a:srgbClr val="B0C2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762903" y="2701724"/>
            <a:ext cx="133547" cy="135553"/>
          </a:xfrm>
          <a:prstGeom prst="ellipse">
            <a:avLst/>
          </a:prstGeom>
          <a:solidFill>
            <a:srgbClr val="AAC3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 rot="2167304">
            <a:off x="3881335" y="2535510"/>
            <a:ext cx="93519" cy="127596"/>
          </a:xfrm>
          <a:prstGeom prst="ellipse">
            <a:avLst/>
          </a:prstGeom>
          <a:solidFill>
            <a:srgbClr val="A0B0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2035572" y="2509009"/>
            <a:ext cx="133547" cy="135553"/>
          </a:xfrm>
          <a:prstGeom prst="ellipse">
            <a:avLst/>
          </a:prstGeom>
          <a:solidFill>
            <a:srgbClr val="586A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 rot="20697841">
            <a:off x="8121741" y="2637586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 rot="20369556">
            <a:off x="8123919" y="2672035"/>
            <a:ext cx="153809" cy="70438"/>
          </a:xfrm>
          <a:prstGeom prst="roundRect">
            <a:avLst/>
          </a:prstGeom>
          <a:solidFill>
            <a:srgbClr val="E4EB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Abgerundetes Rechteck 26"/>
          <p:cNvSpPr/>
          <p:nvPr/>
        </p:nvSpPr>
        <p:spPr>
          <a:xfrm>
            <a:off x="6124577" y="2652889"/>
            <a:ext cx="45719" cy="135553"/>
          </a:xfrm>
          <a:prstGeom prst="roundRect">
            <a:avLst/>
          </a:prstGeom>
          <a:solidFill>
            <a:srgbClr val="5E6F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Abgerundetes Rechteck 27"/>
          <p:cNvSpPr/>
          <p:nvPr/>
        </p:nvSpPr>
        <p:spPr>
          <a:xfrm>
            <a:off x="6167311" y="2652889"/>
            <a:ext cx="71635" cy="135553"/>
          </a:xfrm>
          <a:prstGeom prst="roundRect">
            <a:avLst/>
          </a:prstGeom>
          <a:solidFill>
            <a:srgbClr val="768A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Abgerundetes Rechteck 28"/>
          <p:cNvSpPr/>
          <p:nvPr/>
        </p:nvSpPr>
        <p:spPr>
          <a:xfrm>
            <a:off x="3942214" y="2720665"/>
            <a:ext cx="62951" cy="135553"/>
          </a:xfrm>
          <a:prstGeom prst="roundRect">
            <a:avLst/>
          </a:prstGeom>
          <a:solidFill>
            <a:srgbClr val="EBF1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 rot="18920003">
            <a:off x="5537318" y="2766179"/>
            <a:ext cx="63526" cy="159122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 rot="18764968">
            <a:off x="5573034" y="2721124"/>
            <a:ext cx="72000" cy="162000"/>
          </a:xfrm>
          <a:prstGeom prst="roundRect">
            <a:avLst/>
          </a:prstGeom>
          <a:solidFill>
            <a:srgbClr val="E0E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06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Stroke</a:t>
            </a:r>
            <a:r>
              <a:rPr lang="de-DE" sz="1200" dirty="0">
                <a:solidFill>
                  <a:srgbClr val="003D6A"/>
                </a:solidFill>
              </a:rPr>
              <a:t>/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</p:txBody>
      </p:sp>
      <p:graphicFrame>
        <p:nvGraphicFramePr>
          <p:cNvPr id="6" name="Diagramm 5"/>
          <p:cNvGraphicFramePr/>
          <p:nvPr/>
        </p:nvGraphicFramePr>
        <p:xfrm>
          <a:off x="4980676" y="1646775"/>
          <a:ext cx="378000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320937" y="4610886"/>
            <a:ext cx="331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Size</a:t>
            </a:r>
          </a:p>
        </p:txBody>
      </p:sp>
      <p:graphicFrame>
        <p:nvGraphicFramePr>
          <p:cNvPr id="10" name="Diagramm 9"/>
          <p:cNvGraphicFramePr/>
          <p:nvPr/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57943" y="4613565"/>
            <a:ext cx="3230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Size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031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elle 18"/>
          <p:cNvGraphicFramePr>
            <a:graphicFrameLocks noGrp="1"/>
          </p:cNvGraphicFramePr>
          <p:nvPr/>
        </p:nvGraphicFramePr>
        <p:xfrm>
          <a:off x="270808" y="3816628"/>
          <a:ext cx="8621082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Supporting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+ SCHUNK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Program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279122" y="982612"/>
          <a:ext cx="8612769" cy="261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Top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Blank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35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Mounting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: via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tongue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 and groove</a:t>
                      </a:r>
                      <a:endParaRPr lang="de-DE" sz="1200" b="1" baseline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Mounting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: via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fine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serrations</a:t>
                      </a:r>
                      <a:endParaRPr lang="de-DE" sz="1200" b="1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1,5 x 60°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KTR / KTR-H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 / STR-H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STR-S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Jaw</a:t>
            </a:r>
            <a:r>
              <a:rPr lang="de-DE" dirty="0"/>
              <a:t> </a:t>
            </a:r>
            <a:r>
              <a:rPr lang="de-DE" dirty="0" err="1"/>
              <a:t>Program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71" y="4756109"/>
            <a:ext cx="1683007" cy="10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21" y="2311650"/>
            <a:ext cx="1539542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96" y="2275837"/>
            <a:ext cx="1601236" cy="108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8" y="2302606"/>
            <a:ext cx="1581457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18" y="4991521"/>
            <a:ext cx="941854" cy="70125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4" y="4936109"/>
            <a:ext cx="1013030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46" y="4991521"/>
            <a:ext cx="9418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698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243316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Manual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147051" y="1566221"/>
            <a:ext cx="222486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2243316" y="158056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</a:rPr>
              <a:t>Pneumatic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5145910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Spring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force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4248016"/>
            <a:ext cx="1791376" cy="1440835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1998268"/>
            <a:ext cx="1791376" cy="1440835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9" y="4236405"/>
            <a:ext cx="1611139" cy="144172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73" y="2024507"/>
            <a:ext cx="1816153" cy="1440528"/>
          </a:xfrm>
          <a:prstGeom prst="rect">
            <a:avLst/>
          </a:prstGeom>
        </p:spPr>
      </p:pic>
      <p:sp>
        <p:nvSpPr>
          <p:cNvPr id="15" name="Rechteck 14">
            <a:hlinkClick r:id="" action="ppaction://noaction"/>
          </p:cNvPr>
          <p:cNvSpPr/>
          <p:nvPr/>
        </p:nvSpPr>
        <p:spPr>
          <a:xfrm>
            <a:off x="224331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2246503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hlinkClick r:id="" action="ppaction://noaction"/>
          </p:cNvPr>
          <p:cNvSpPr/>
          <p:nvPr/>
        </p:nvSpPr>
        <p:spPr>
          <a:xfrm>
            <a:off x="5143624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hlinkClick r:id="" action="ppaction://noaction"/>
          </p:cNvPr>
          <p:cNvSpPr/>
          <p:nvPr/>
        </p:nvSpPr>
        <p:spPr>
          <a:xfrm>
            <a:off x="514362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6250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516</Words>
  <Application>Microsoft Office PowerPoint</Application>
  <PresentationFormat>Bildschirmpräsentation (4:3)</PresentationFormat>
  <Paragraphs>225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TANDEM Clamping Force Blocks</vt:lpstr>
      <vt:lpstr>TANDEM Overview</vt:lpstr>
      <vt:lpstr>TANDEM Portfolio</vt:lpstr>
      <vt:lpstr>TANDEM Jaw Program</vt:lpstr>
      <vt:lpstr>SCHUNK Services</vt:lpstr>
      <vt:lpstr>TANDEM Overview</vt:lpstr>
      <vt:lpstr>TANDEM KSA plus</vt:lpstr>
      <vt:lpstr>TANDEM KSA plus</vt:lpstr>
      <vt:lpstr>TANDEM KSA plus</vt:lpstr>
      <vt:lpstr>Variants of TANDEM KSA plus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555</cp:revision>
  <cp:lastPrinted>2018-01-05T10:34:27Z</cp:lastPrinted>
  <dcterms:created xsi:type="dcterms:W3CDTF">2015-04-07T09:55:40Z</dcterms:created>
  <dcterms:modified xsi:type="dcterms:W3CDTF">2021-09-28T10:03:20Z</dcterms:modified>
</cp:coreProperties>
</file>