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38" r:id="rId2"/>
    <p:sldId id="483" r:id="rId3"/>
    <p:sldId id="706" r:id="rId4"/>
    <p:sldId id="622" r:id="rId5"/>
    <p:sldId id="906" r:id="rId6"/>
    <p:sldId id="865" r:id="rId7"/>
    <p:sldId id="907" r:id="rId8"/>
    <p:sldId id="868" r:id="rId9"/>
    <p:sldId id="869" r:id="rId10"/>
    <p:sldId id="727" r:id="rId11"/>
    <p:sldId id="508" r:id="rId12"/>
    <p:sldId id="783" r:id="rId13"/>
    <p:sldId id="729" r:id="rId14"/>
    <p:sldId id="731" r:id="rId15"/>
    <p:sldId id="279" r:id="rId16"/>
  </p:sldIdLst>
  <p:sldSz cx="9144000" cy="6858000" type="screen4x3"/>
  <p:notesSz cx="6797675" cy="9926638"/>
  <p:custShowLst>
    <p:custShow name="NSE3" id="0">
      <p:sldLst>
        <p:sld r:id="rId3"/>
        <p:sld r:id="rId4"/>
        <p:sld r:id="rId5"/>
        <p:sld r:id="rId11"/>
      </p:sldLst>
    </p:custShow>
  </p:custShow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003D6A"/>
    <a:srgbClr val="A9BFCA"/>
    <a:srgbClr val="B2C6D1"/>
    <a:srgbClr val="A7BDCA"/>
    <a:srgbClr val="A2BCCB"/>
    <a:srgbClr val="AAC0CD"/>
    <a:srgbClr val="FFFFFF"/>
    <a:srgbClr val="9DB2B0"/>
    <a:srgbClr val="A6BC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6433" autoAdjust="0"/>
  </p:normalViewPr>
  <p:slideViewPr>
    <p:cSldViewPr snapToGrid="0" snapToObjects="1">
      <p:cViewPr varScale="1">
        <p:scale>
          <a:sx n="102" d="100"/>
          <a:sy n="102" d="100"/>
        </p:scale>
        <p:origin x="1122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-318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454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2856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DEPT\DEMGE\Vertrieb_Leitung\Strategische%20Vertriebsentwicklung\Aktuelle_Schulungsprojekte\Einsparpotenti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Neu!$B$8</c:f>
              <c:strCache>
                <c:ptCount val="1"/>
                <c:pt idx="0">
                  <c:v>Rüstkosten mit VERO-S [€]</c:v>
                </c:pt>
              </c:strCache>
            </c:strRef>
          </c:tx>
          <c:spPr>
            <a:ln w="28575" cap="rnd">
              <a:solidFill>
                <a:srgbClr val="009EE3"/>
              </a:solidFill>
              <a:round/>
            </a:ln>
            <a:effectLst/>
          </c:spPr>
          <c:marker>
            <c:symbol val="x"/>
            <c:size val="5"/>
            <c:spPr>
              <a:solidFill>
                <a:srgbClr val="009EE3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Neu!$C$8:$F$8</c:f>
              <c:numCache>
                <c:formatCode>General</c:formatCode>
                <c:ptCount val="4"/>
                <c:pt idx="0">
                  <c:v>250</c:v>
                </c:pt>
                <c:pt idx="1">
                  <c:v>500</c:v>
                </c:pt>
                <c:pt idx="2">
                  <c:v>750</c:v>
                </c:pt>
                <c:pt idx="3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32-410C-A085-9918F6CDFFAE}"/>
            </c:ext>
          </c:extLst>
        </c:ser>
        <c:ser>
          <c:idx val="1"/>
          <c:order val="1"/>
          <c:tx>
            <c:strRef>
              <c:f>Neu!$B$9</c:f>
              <c:strCache>
                <c:ptCount val="1"/>
                <c:pt idx="0">
                  <c:v>Rüstkosten ohne VERO-S [€]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Neu!$C$9:$F$9</c:f>
              <c:numCache>
                <c:formatCode>General</c:formatCode>
                <c:ptCount val="4"/>
                <c:pt idx="0">
                  <c:v>1250</c:v>
                </c:pt>
                <c:pt idx="1">
                  <c:v>2500</c:v>
                </c:pt>
                <c:pt idx="2">
                  <c:v>3750</c:v>
                </c:pt>
                <c:pt idx="3">
                  <c:v>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532-410C-A085-9918F6CDFF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0447920"/>
        <c:axId val="440448312"/>
      </c:lineChart>
      <c:catAx>
        <c:axId val="44044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40448312"/>
        <c:crosses val="autoZero"/>
        <c:auto val="1"/>
        <c:lblAlgn val="ctr"/>
        <c:lblOffset val="100"/>
        <c:noMultiLvlLbl val="0"/>
      </c:catAx>
      <c:valAx>
        <c:axId val="440448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4044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27.09.2021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27.09.2021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89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 min Rüstzeit</a:t>
            </a:r>
            <a:r>
              <a:rPr lang="de-DE" baseline="0" dirty="0"/>
              <a:t> pro Rüstvorgang mit VERO-S</a:t>
            </a:r>
          </a:p>
          <a:p>
            <a:r>
              <a:rPr lang="de-DE" baseline="0" dirty="0"/>
              <a:t>25 min Rüstzeit pro Rüstvorgang ohne VERO-S</a:t>
            </a:r>
          </a:p>
          <a:p>
            <a:r>
              <a:rPr lang="de-DE" baseline="0" dirty="0"/>
              <a:t>60€/h Maschinenkosten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621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09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file:///\\emea.ads.local\SCHUNK\DEPT\DEMGE\Vertrieb\Schulungen\Filme\Station&#228;re%20Spannsysteme\VERO-S\NSE3\R&#252;sten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file:///\\emea.ads.local\SCHUNK\DEPT\DEMGE\Vertrieb_Leitung\Strategische%20Vertriebsentwicklung\Multimedia\Filme\VERO-S\Baukastenfillm_gek&#252;rzt_neu.mp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VERO-S NSL3 turn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err="1">
                <a:solidFill>
                  <a:srgbClr val="FFFFFF"/>
                </a:solidFill>
              </a:rPr>
              <a:t>Suitable</a:t>
            </a:r>
            <a:r>
              <a:rPr lang="de-DE" sz="1500" dirty="0">
                <a:solidFill>
                  <a:srgbClr val="FFFFFF"/>
                </a:solidFill>
              </a:rPr>
              <a:t> for </a:t>
            </a:r>
            <a:r>
              <a:rPr lang="de-DE" sz="1500" dirty="0" err="1">
                <a:solidFill>
                  <a:srgbClr val="FFFFFF"/>
                </a:solidFill>
              </a:rPr>
              <a:t>use</a:t>
            </a:r>
            <a:r>
              <a:rPr lang="de-DE" sz="1500" dirty="0">
                <a:solidFill>
                  <a:srgbClr val="FFFFFF"/>
                </a:solidFill>
              </a:rPr>
              <a:t> with all </a:t>
            </a:r>
            <a:r>
              <a:rPr lang="de-DE" sz="1500" dirty="0" err="1">
                <a:solidFill>
                  <a:srgbClr val="FFFFFF"/>
                </a:solidFill>
              </a:rPr>
              <a:t>standard</a:t>
            </a:r>
            <a:r>
              <a:rPr lang="de-DE" sz="1500" dirty="0">
                <a:solidFill>
                  <a:srgbClr val="FFFFFF"/>
                </a:solidFill>
              </a:rPr>
              <a:t> </a:t>
            </a:r>
            <a:r>
              <a:rPr lang="de-DE" sz="1500" dirty="0" err="1">
                <a:solidFill>
                  <a:srgbClr val="FFFFFF"/>
                </a:solidFill>
              </a:rPr>
              <a:t>milling-turning</a:t>
            </a:r>
            <a:r>
              <a:rPr lang="de-DE" sz="1500" dirty="0">
                <a:solidFill>
                  <a:srgbClr val="FFFFFF"/>
                </a:solidFill>
              </a:rPr>
              <a:t> </a:t>
            </a:r>
            <a:r>
              <a:rPr lang="de-DE" sz="1500" dirty="0" err="1">
                <a:solidFill>
                  <a:srgbClr val="FFFFFF"/>
                </a:solidFill>
              </a:rPr>
              <a:t>centers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NSL3 turn 450-3">
            <a:extLst>
              <a:ext uri="{FF2B5EF4-FFF2-40B4-BE49-F238E27FC236}">
                <a16:creationId xmlns:a16="http://schemas.microsoft.com/office/drawing/2014/main" id="{E4FFC11B-A3E9-4C49-ABD6-590BD7C8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68" y="1230375"/>
            <a:ext cx="4592571" cy="247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6" name="Rechteck 5">
            <a:hlinkClick r:id="rId2" action="ppaction://hlinksldjump"/>
          </p:cNvPr>
          <p:cNvSpPr/>
          <p:nvPr/>
        </p:nvSpPr>
        <p:spPr>
          <a:xfrm>
            <a:off x="5984421" y="1365431"/>
            <a:ext cx="275952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Milling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and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turning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applications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" name="Rechteck 7">
            <a:hlinkClick r:id="" action="ppaction://noaction"/>
          </p:cNvPr>
          <p:cNvSpPr/>
          <p:nvPr/>
        </p:nvSpPr>
        <p:spPr>
          <a:xfrm>
            <a:off x="564864" y="3820495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Easy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milling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applications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306537" y="1375060"/>
            <a:ext cx="24408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Direct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workpiece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" name="Rechteck 9">
            <a:hlinkClick r:id="" action="ppaction://noaction"/>
          </p:cNvPr>
          <p:cNvSpPr/>
          <p:nvPr/>
        </p:nvSpPr>
        <p:spPr>
          <a:xfrm>
            <a:off x="3170751" y="3823401"/>
            <a:ext cx="270414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Automated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machine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loading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r="8669"/>
          <a:stretch/>
        </p:blipFill>
        <p:spPr>
          <a:xfrm>
            <a:off x="6273951" y="1687638"/>
            <a:ext cx="2226218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/>
          <a:srcRect l="5663" r="3075"/>
          <a:stretch/>
        </p:blipFill>
        <p:spPr>
          <a:xfrm>
            <a:off x="3414305" y="1687638"/>
            <a:ext cx="222527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l="6902" r="1899"/>
          <a:stretch/>
        </p:blipFill>
        <p:spPr>
          <a:xfrm>
            <a:off x="3413943" y="4128272"/>
            <a:ext cx="2225274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b="2433"/>
          <a:stretch/>
        </p:blipFill>
        <p:spPr>
          <a:xfrm>
            <a:off x="558079" y="1679575"/>
            <a:ext cx="222185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457200" y="1389407"/>
            <a:ext cx="24002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General </a:t>
            </a:r>
            <a:r>
              <a:rPr lang="de-DE" sz="1400" b="1" dirty="0" err="1">
                <a:solidFill>
                  <a:srgbClr val="003D6A"/>
                </a:solidFill>
              </a:rPr>
              <a:t>milling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applications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6273951" y="3823400"/>
            <a:ext cx="222056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Further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applications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/>
          <a:srcRect t="3187"/>
          <a:stretch/>
        </p:blipFill>
        <p:spPr>
          <a:xfrm>
            <a:off x="6266442" y="4128272"/>
            <a:ext cx="2228266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4849"/>
          <a:stretch/>
        </p:blipFill>
        <p:spPr>
          <a:xfrm>
            <a:off x="574025" y="4128272"/>
            <a:ext cx="2215631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867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NSL3 turn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8" t="-235" r="9253" b="18377"/>
          <a:stretch/>
        </p:blipFill>
        <p:spPr>
          <a:xfrm>
            <a:off x="561443" y="1625837"/>
            <a:ext cx="5136025" cy="36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5837"/>
            <a:ext cx="2880000" cy="3606326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VERO-S: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Standard NSL turn 5-way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station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endParaRPr lang="de-DE" sz="500" u="sng" dirty="0"/>
          </a:p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Manual </a:t>
            </a:r>
            <a:r>
              <a:rPr lang="de-DE" sz="1400" dirty="0" err="1"/>
              <a:t>chuck</a:t>
            </a:r>
            <a:r>
              <a:rPr lang="de-DE" sz="1400" dirty="0"/>
              <a:t> ROTA-S plus 2.0.</a:t>
            </a:r>
          </a:p>
          <a:p>
            <a:pPr>
              <a:lnSpc>
                <a:spcPct val="100000"/>
              </a:lnSpc>
            </a:pPr>
            <a:endParaRPr lang="de-DE" sz="500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The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device</a:t>
            </a:r>
            <a:r>
              <a:rPr lang="de-DE" sz="1400" dirty="0"/>
              <a:t> resp.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workpiece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centered</a:t>
            </a:r>
            <a:r>
              <a:rPr lang="de-DE" sz="1400" dirty="0"/>
              <a:t> via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highly</a:t>
            </a:r>
            <a:r>
              <a:rPr lang="de-DE" sz="1400" dirty="0"/>
              <a:t> </a:t>
            </a:r>
            <a:r>
              <a:rPr lang="de-DE" sz="1400" dirty="0" err="1"/>
              <a:t>precise</a:t>
            </a:r>
            <a:r>
              <a:rPr lang="de-DE" sz="1400" dirty="0"/>
              <a:t> </a:t>
            </a:r>
            <a:r>
              <a:rPr lang="de-DE" sz="1400" dirty="0" err="1"/>
              <a:t>flex</a:t>
            </a:r>
            <a:r>
              <a:rPr lang="de-DE" sz="1400" dirty="0"/>
              <a:t> </a:t>
            </a:r>
            <a:r>
              <a:rPr lang="de-DE" sz="1400" dirty="0" err="1"/>
              <a:t>cone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center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station</a:t>
            </a:r>
            <a:r>
              <a:rPr lang="de-DE" sz="1400" dirty="0"/>
              <a:t>. The </a:t>
            </a:r>
            <a:r>
              <a:rPr lang="de-DE" sz="1400" dirty="0" err="1"/>
              <a:t>flex</a:t>
            </a:r>
            <a:r>
              <a:rPr lang="de-DE" sz="1400" dirty="0"/>
              <a:t> </a:t>
            </a:r>
            <a:r>
              <a:rPr lang="de-DE" sz="1400" dirty="0" err="1"/>
              <a:t>cone</a:t>
            </a:r>
            <a:r>
              <a:rPr lang="de-DE" sz="1400" dirty="0"/>
              <a:t> </a:t>
            </a:r>
            <a:r>
              <a:rPr lang="de-DE" sz="1400" dirty="0" err="1"/>
              <a:t>offers</a:t>
            </a:r>
            <a:r>
              <a:rPr lang="de-DE" sz="1400" dirty="0"/>
              <a:t> radial </a:t>
            </a:r>
            <a:r>
              <a:rPr lang="de-DE" sz="1400" dirty="0" err="1"/>
              <a:t>rigidity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axial </a:t>
            </a:r>
            <a:r>
              <a:rPr lang="de-DE" sz="1400" dirty="0" err="1"/>
              <a:t>flexibility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The pull-down </a:t>
            </a:r>
            <a:r>
              <a:rPr lang="de-DE" sz="1400" dirty="0" err="1"/>
              <a:t>force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increased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Turbo </a:t>
            </a:r>
            <a:r>
              <a:rPr lang="de-DE" sz="1400" dirty="0" err="1"/>
              <a:t>function</a:t>
            </a:r>
            <a:r>
              <a:rPr lang="de-DE" sz="1400" dirty="0"/>
              <a:t> </a:t>
            </a:r>
            <a:r>
              <a:rPr lang="de-DE" sz="1400" dirty="0" err="1"/>
              <a:t>that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integrated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standard</a:t>
            </a:r>
            <a:r>
              <a:rPr lang="de-DE" sz="1400" dirty="0"/>
              <a:t> </a:t>
            </a:r>
            <a:r>
              <a:rPr lang="de-DE" sz="1400" dirty="0" err="1"/>
              <a:t>version</a:t>
            </a:r>
            <a:r>
              <a:rPr lang="de-DE" sz="1400" dirty="0"/>
              <a:t>. </a:t>
            </a:r>
            <a:r>
              <a:rPr lang="de-DE" sz="1400" dirty="0" err="1"/>
              <a:t>Rotational</a:t>
            </a:r>
            <a:r>
              <a:rPr lang="de-DE" sz="1400" dirty="0"/>
              <a:t> </a:t>
            </a:r>
            <a:r>
              <a:rPr lang="de-DE" sz="1400" dirty="0" err="1"/>
              <a:t>speed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up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2000/min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possible</a:t>
            </a:r>
            <a:r>
              <a:rPr lang="de-DE" sz="1400" dirty="0"/>
              <a:t>. </a:t>
            </a: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7857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8" y="2673951"/>
            <a:ext cx="4680000" cy="22716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NSL3 turn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020420" y="1851645"/>
            <a:ext cx="2880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5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Highly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precise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flex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taper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centering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550"/>
              </a:spcBef>
            </a:pPr>
            <a:r>
              <a:rPr lang="de-DE" sz="1400" dirty="0">
                <a:solidFill>
                  <a:srgbClr val="003D6A"/>
                </a:solidFill>
              </a:rPr>
              <a:t>Turbo </a:t>
            </a:r>
            <a:r>
              <a:rPr lang="de-DE" sz="1400" dirty="0" err="1">
                <a:solidFill>
                  <a:srgbClr val="003D6A"/>
                </a:solidFill>
              </a:rPr>
              <a:t>function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55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Indicator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pin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55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Pneumatic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system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55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Alignment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with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centering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bolts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55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Mounting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using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alignment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bolts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55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Mounting</a:t>
            </a:r>
            <a:r>
              <a:rPr lang="de-DE" sz="1400" dirty="0">
                <a:solidFill>
                  <a:srgbClr val="003D6A"/>
                </a:solidFill>
              </a:rPr>
              <a:t> via T-</a:t>
            </a:r>
            <a:r>
              <a:rPr lang="de-DE" sz="1400" dirty="0" err="1">
                <a:solidFill>
                  <a:srgbClr val="003D6A"/>
                </a:solidFill>
              </a:rPr>
              <a:t>nuts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550"/>
              </a:spcBef>
            </a:pPr>
            <a:r>
              <a:rPr lang="de-DE" sz="1400" dirty="0">
                <a:solidFill>
                  <a:srgbClr val="003D6A"/>
                </a:solidFill>
              </a:rPr>
              <a:t>NSE3 138 quick-change </a:t>
            </a:r>
            <a:r>
              <a:rPr lang="de-DE" sz="1400" dirty="0" err="1">
                <a:solidFill>
                  <a:srgbClr val="003D6A"/>
                </a:solidFill>
              </a:rPr>
              <a:t>pallet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system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550"/>
              </a:spcBef>
            </a:pPr>
            <a:r>
              <a:rPr lang="de-DE" sz="1400" dirty="0">
                <a:solidFill>
                  <a:srgbClr val="003D6A"/>
                </a:solidFill>
              </a:rPr>
              <a:t>Ring-</a:t>
            </a:r>
            <a:r>
              <a:rPr lang="de-DE" sz="1400" dirty="0" err="1">
                <a:solidFill>
                  <a:srgbClr val="003D6A"/>
                </a:solidFill>
              </a:rPr>
              <a:t>shaped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air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distribution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550"/>
              </a:spcBef>
            </a:pPr>
            <a:r>
              <a:rPr lang="de-DE" sz="1400" dirty="0">
                <a:solidFill>
                  <a:srgbClr val="003D6A"/>
                </a:solidFill>
              </a:rPr>
              <a:t>Orientation </a:t>
            </a:r>
            <a:r>
              <a:rPr lang="de-DE" sz="1400" dirty="0" err="1">
                <a:solidFill>
                  <a:srgbClr val="003D6A"/>
                </a:solidFill>
              </a:rPr>
              <a:t>of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slides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always</a:t>
            </a:r>
            <a:r>
              <a:rPr lang="de-DE" sz="1400" dirty="0">
                <a:solidFill>
                  <a:srgbClr val="003D6A"/>
                </a:solidFill>
              </a:rPr>
              <a:t> tangential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3021782" y="3365959"/>
            <a:ext cx="324000" cy="203230"/>
            <a:chOff x="4554258" y="723448"/>
            <a:chExt cx="435429" cy="260621"/>
          </a:xfrm>
        </p:grpSpPr>
        <p:sp>
          <p:nvSpPr>
            <p:cNvPr id="8" name="Ellipse 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554258" y="723448"/>
              <a:ext cx="435429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1515730" y="3345957"/>
            <a:ext cx="324000" cy="230832"/>
            <a:chOff x="4554258" y="723448"/>
            <a:chExt cx="435429" cy="296018"/>
          </a:xfrm>
        </p:grpSpPr>
        <p:sp>
          <p:nvSpPr>
            <p:cNvPr id="11" name="Ellipse 1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3017087" y="4218205"/>
            <a:ext cx="324000" cy="230832"/>
            <a:chOff x="4565962" y="723448"/>
            <a:chExt cx="435429" cy="296018"/>
          </a:xfrm>
        </p:grpSpPr>
        <p:sp>
          <p:nvSpPr>
            <p:cNvPr id="14" name="Ellipse 1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565962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1042863" y="4713985"/>
            <a:ext cx="324000" cy="230832"/>
            <a:chOff x="4554258" y="723448"/>
            <a:chExt cx="435429" cy="296018"/>
          </a:xfrm>
        </p:grpSpPr>
        <p:sp>
          <p:nvSpPr>
            <p:cNvPr id="17" name="Ellipse 1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1692567" y="4529808"/>
            <a:ext cx="324000" cy="230832"/>
            <a:chOff x="4554258" y="723448"/>
            <a:chExt cx="435429" cy="296018"/>
          </a:xfrm>
        </p:grpSpPr>
        <p:sp>
          <p:nvSpPr>
            <p:cNvPr id="20" name="Ellipse 1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2825609" y="3800075"/>
            <a:ext cx="324000" cy="230832"/>
            <a:chOff x="4554258" y="723448"/>
            <a:chExt cx="435429" cy="296018"/>
          </a:xfrm>
        </p:grpSpPr>
        <p:sp>
          <p:nvSpPr>
            <p:cNvPr id="23" name="Ellipse 2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5737966" y="1905970"/>
            <a:ext cx="324000" cy="230832"/>
            <a:chOff x="4554258" y="723448"/>
            <a:chExt cx="435429" cy="296018"/>
          </a:xfrm>
        </p:grpSpPr>
        <p:sp>
          <p:nvSpPr>
            <p:cNvPr id="26" name="Ellipse 2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4047594" y="4328906"/>
            <a:ext cx="324000" cy="230832"/>
            <a:chOff x="4554258" y="723448"/>
            <a:chExt cx="435429" cy="296018"/>
          </a:xfrm>
        </p:grpSpPr>
        <p:sp>
          <p:nvSpPr>
            <p:cNvPr id="29" name="Ellipse 2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4206112" y="3904251"/>
            <a:ext cx="324000" cy="230832"/>
            <a:chOff x="4554258" y="723448"/>
            <a:chExt cx="435429" cy="296018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740964" y="2160448"/>
            <a:ext cx="324000" cy="230832"/>
            <a:chOff x="4554258" y="723448"/>
            <a:chExt cx="435429" cy="296018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5737316" y="2470257"/>
            <a:ext cx="324000" cy="230832"/>
            <a:chOff x="4554258" y="723448"/>
            <a:chExt cx="435429" cy="296018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5731364" y="2752332"/>
            <a:ext cx="324000" cy="230832"/>
            <a:chOff x="4554258" y="723448"/>
            <a:chExt cx="435429" cy="296018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740964" y="3051406"/>
            <a:ext cx="324000" cy="230832"/>
            <a:chOff x="4554258" y="723448"/>
            <a:chExt cx="435429" cy="296018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5740964" y="3343176"/>
            <a:ext cx="324000" cy="230832"/>
            <a:chOff x="4554258" y="723448"/>
            <a:chExt cx="435429" cy="296018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5745784" y="3629988"/>
            <a:ext cx="324000" cy="230832"/>
            <a:chOff x="4554258" y="723448"/>
            <a:chExt cx="435429" cy="296018"/>
          </a:xfrm>
        </p:grpSpPr>
        <p:sp>
          <p:nvSpPr>
            <p:cNvPr id="50" name="Ellipse 4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5749673" y="3927201"/>
            <a:ext cx="324000" cy="230832"/>
            <a:chOff x="4554258" y="723448"/>
            <a:chExt cx="435429" cy="296018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745583" y="4184076"/>
            <a:ext cx="324000" cy="230832"/>
            <a:chOff x="4554258" y="723448"/>
            <a:chExt cx="435429" cy="296018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4788496" y="4156359"/>
            <a:ext cx="324000" cy="230832"/>
            <a:chOff x="4554258" y="723448"/>
            <a:chExt cx="435429" cy="296018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1958976" y="3207538"/>
            <a:ext cx="324000" cy="230832"/>
            <a:chOff x="4554258" y="723448"/>
            <a:chExt cx="435429" cy="296018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45583" y="4494353"/>
            <a:ext cx="324000" cy="230832"/>
            <a:chOff x="4554258" y="723448"/>
            <a:chExt cx="435429" cy="296018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pic>
        <p:nvPicPr>
          <p:cNvPr id="68" name="Grafik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91" y="1283234"/>
            <a:ext cx="1080000" cy="1080000"/>
          </a:xfrm>
          <a:prstGeom prst="rect">
            <a:avLst/>
          </a:prstGeom>
        </p:spPr>
      </p:pic>
      <p:sp>
        <p:nvSpPr>
          <p:cNvPr id="67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0861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4"/>
          <a:stretch/>
        </p:blipFill>
        <p:spPr>
          <a:xfrm>
            <a:off x="613076" y="1411101"/>
            <a:ext cx="1620000" cy="1777957"/>
          </a:xfrm>
          <a:prstGeom prst="rect">
            <a:avLst/>
          </a:prstGeom>
        </p:spPr>
      </p:pic>
      <p:sp>
        <p:nvSpPr>
          <p:cNvPr id="29" name="Rechteck 28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slide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arrangement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NSL3 turn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2582209" y="2186435"/>
            <a:ext cx="324000" cy="230832"/>
            <a:chOff x="4554258" y="723448"/>
            <a:chExt cx="435429" cy="296018"/>
          </a:xfrm>
        </p:grpSpPr>
        <p:sp>
          <p:nvSpPr>
            <p:cNvPr id="13" name="Ellipse 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2579211" y="1906316"/>
            <a:ext cx="324000" cy="230832"/>
            <a:chOff x="4554258" y="723448"/>
            <a:chExt cx="435429" cy="296018"/>
          </a:xfrm>
        </p:grpSpPr>
        <p:sp>
          <p:nvSpPr>
            <p:cNvPr id="17" name="Ellipse 1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1" name="Inhaltsplatzhalter 3"/>
          <p:cNvSpPr txBox="1">
            <a:spLocks/>
          </p:cNvSpPr>
          <p:nvPr/>
        </p:nvSpPr>
        <p:spPr>
          <a:xfrm>
            <a:off x="2822207" y="1906409"/>
            <a:ext cx="1449329" cy="57581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200" dirty="0" err="1">
                <a:solidFill>
                  <a:srgbClr val="00446B"/>
                </a:solidFill>
              </a:rPr>
              <a:t>Radially</a:t>
            </a:r>
            <a:r>
              <a:rPr lang="de-DE" sz="1200" dirty="0">
                <a:solidFill>
                  <a:srgbClr val="00446B"/>
                </a:solidFill>
              </a:rPr>
              <a:t> rigid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200" dirty="0" err="1">
                <a:solidFill>
                  <a:srgbClr val="00446B"/>
                </a:solidFill>
              </a:rPr>
              <a:t>Axially</a:t>
            </a:r>
            <a:r>
              <a:rPr lang="de-DE" sz="1200" dirty="0">
                <a:solidFill>
                  <a:srgbClr val="00446B"/>
                </a:solidFill>
              </a:rPr>
              <a:t> flexible</a:t>
            </a:r>
            <a:endParaRPr lang="de-DE" sz="1200" dirty="0">
              <a:solidFill>
                <a:srgbClr val="FF0000"/>
              </a:solidFill>
            </a:endParaRPr>
          </a:p>
          <a:p>
            <a:pPr>
              <a:lnSpc>
                <a:spcPts val="1500"/>
              </a:lnSpc>
              <a:spcBef>
                <a:spcPts val="0"/>
              </a:spcBef>
            </a:pPr>
            <a:endParaRPr lang="de-DE" sz="1200" dirty="0">
              <a:solidFill>
                <a:srgbClr val="FF0000"/>
              </a:solidFill>
            </a:endParaRPr>
          </a:p>
          <a:p>
            <a:pPr>
              <a:lnSpc>
                <a:spcPts val="1500"/>
              </a:lnSpc>
              <a:spcBef>
                <a:spcPts val="0"/>
              </a:spcBef>
            </a:pPr>
            <a:endParaRPr lang="de-DE" sz="1200" dirty="0">
              <a:solidFill>
                <a:srgbClr val="FF0000"/>
              </a:solidFill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633404" y="2017969"/>
            <a:ext cx="324000" cy="230832"/>
            <a:chOff x="4554258" y="723448"/>
            <a:chExt cx="435429" cy="296018"/>
          </a:xfrm>
        </p:grpSpPr>
        <p:sp>
          <p:nvSpPr>
            <p:cNvPr id="23" name="Ellipse 2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1393528" y="2659656"/>
            <a:ext cx="324000" cy="230832"/>
            <a:chOff x="4554258" y="723448"/>
            <a:chExt cx="435429" cy="296018"/>
          </a:xfrm>
        </p:grpSpPr>
        <p:sp>
          <p:nvSpPr>
            <p:cNvPr id="26" name="Ellipse 2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514" y="1365354"/>
            <a:ext cx="2520000" cy="1832727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38" y="3914461"/>
            <a:ext cx="1980000" cy="1980000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Visual </a:t>
            </a:r>
            <a:r>
              <a:rPr lang="de-DE" sz="1600" b="1" dirty="0" err="1">
                <a:solidFill>
                  <a:srgbClr val="003D6A"/>
                </a:solidFill>
              </a:rPr>
              <a:t>display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turbo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function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Flex </a:t>
            </a:r>
            <a:r>
              <a:rPr lang="de-DE" sz="1600" b="1" dirty="0" err="1">
                <a:solidFill>
                  <a:srgbClr val="003D6A"/>
                </a:solidFill>
              </a:rPr>
              <a:t>taper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3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9134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503110"/>
              </p:ext>
            </p:extLst>
          </p:nvPr>
        </p:nvGraphicFramePr>
        <p:xfrm>
          <a:off x="542739" y="2385000"/>
          <a:ext cx="8064000" cy="20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6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6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Technical Data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NSL3 turn 450-3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NSL3 turn 450-3-Z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NSL3 turn 570-5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NSL3 turn 570-5-Z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Diameter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Pull-down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turbo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[kN]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Unlocking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pressure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Run-out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rotational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speed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[1/min]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Weight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VERO-S NSL3 turn</a:t>
            </a:r>
          </a:p>
        </p:txBody>
      </p:sp>
      <p:sp>
        <p:nvSpPr>
          <p:cNvPr id="1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637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9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511082" y="5446584"/>
            <a:ext cx="73917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VERO-S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6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93" y="4723613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1929341" y="5453859"/>
            <a:ext cx="78329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8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23" y="4704722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3394490" y="5449703"/>
            <a:ext cx="845424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0" name="Grafi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05" y="4625772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/>
          <p:cNvSpPr/>
          <p:nvPr/>
        </p:nvSpPr>
        <p:spPr>
          <a:xfrm>
            <a:off x="4876816" y="5454105"/>
            <a:ext cx="58484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56" y="472969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6181385" y="5449761"/>
            <a:ext cx="88780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653231" y="5441746"/>
            <a:ext cx="79060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PLANOS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5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14" y="4737772"/>
            <a:ext cx="924416" cy="37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161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483057" y="1450905"/>
            <a:ext cx="2416630" cy="1259672"/>
            <a:chOff x="-191618" y="1296415"/>
            <a:chExt cx="2721035" cy="1532048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191618" y="1296415"/>
              <a:ext cx="2721035" cy="1532048"/>
              <a:chOff x="-10596" y="708363"/>
              <a:chExt cx="2721035" cy="1532048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829377" cy="1532048"/>
                <a:chOff x="823912" y="720343"/>
                <a:chExt cx="1829377" cy="1711377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615839" cy="418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10596" y="715963"/>
                <a:ext cx="877047" cy="374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2" name="Gruppieren 21"/>
          <p:cNvGrpSpPr/>
          <p:nvPr/>
        </p:nvGrpSpPr>
        <p:grpSpPr>
          <a:xfrm>
            <a:off x="3219802" y="1464392"/>
            <a:ext cx="2503621" cy="1264288"/>
            <a:chOff x="3090886" y="696913"/>
            <a:chExt cx="2623933" cy="1583759"/>
          </a:xfrm>
        </p:grpSpPr>
        <p:sp>
          <p:nvSpPr>
            <p:cNvPr id="73" name="Rechteck 72"/>
            <p:cNvSpPr/>
            <p:nvPr/>
          </p:nvSpPr>
          <p:spPr bwMode="auto">
            <a:xfrm>
              <a:off x="4076699" y="762000"/>
              <a:ext cx="1600199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76" name="Gruppieren 126"/>
            <p:cNvGrpSpPr/>
            <p:nvPr/>
          </p:nvGrpSpPr>
          <p:grpSpPr>
            <a:xfrm>
              <a:off x="3090886" y="696913"/>
              <a:ext cx="2623933" cy="1583759"/>
              <a:chOff x="2852761" y="696913"/>
              <a:chExt cx="2623933" cy="1583759"/>
            </a:xfrm>
          </p:grpSpPr>
          <p:grpSp>
            <p:nvGrpSpPr>
              <p:cNvPr id="77" name="Gruppieren 60"/>
              <p:cNvGrpSpPr/>
              <p:nvPr/>
            </p:nvGrpSpPr>
            <p:grpSpPr>
              <a:xfrm>
                <a:off x="3786188" y="696913"/>
                <a:ext cx="1690506" cy="1583759"/>
                <a:chOff x="2995613" y="696913"/>
                <a:chExt cx="1690506" cy="1769141"/>
              </a:xfrm>
            </p:grpSpPr>
            <p:grpSp>
              <p:nvGrpSpPr>
                <p:cNvPr id="81" name="Gruppieren 44"/>
                <p:cNvGrpSpPr/>
                <p:nvPr/>
              </p:nvGrpSpPr>
              <p:grpSpPr>
                <a:xfrm>
                  <a:off x="2995613" y="696913"/>
                  <a:ext cx="1690506" cy="1769141"/>
                  <a:chOff x="823913" y="696913"/>
                  <a:chExt cx="1690506" cy="1769141"/>
                </a:xfrm>
              </p:grpSpPr>
              <p:grpSp>
                <p:nvGrpSpPr>
                  <p:cNvPr id="85" name="Gruppieren 20"/>
                  <p:cNvGrpSpPr/>
                  <p:nvPr/>
                </p:nvGrpSpPr>
                <p:grpSpPr>
                  <a:xfrm>
                    <a:off x="823913" y="696913"/>
                    <a:ext cx="1622393" cy="1323975"/>
                    <a:chOff x="1509712" y="1028697"/>
                    <a:chExt cx="1622393" cy="1438278"/>
                  </a:xfrm>
                </p:grpSpPr>
                <p:cxnSp>
                  <p:nvCxnSpPr>
                    <p:cNvPr id="87" name="Gerade Verbindung 26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Gerade Verbindung 27"/>
                    <p:cNvCxnSpPr/>
                    <p:nvPr/>
                  </p:nvCxnSpPr>
                  <p:spPr bwMode="auto">
                    <a:xfrm>
                      <a:off x="1509712" y="2466975"/>
                      <a:ext cx="162239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6" name="Textfeld 85"/>
                  <p:cNvSpPr txBox="1"/>
                  <p:nvPr/>
                </p:nvSpPr>
                <p:spPr>
                  <a:xfrm>
                    <a:off x="1941190" y="2035376"/>
                    <a:ext cx="573229" cy="43067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84" name="Freihandform 83"/>
                <p:cNvSpPr/>
                <p:nvPr/>
              </p:nvSpPr>
              <p:spPr bwMode="auto">
                <a:xfrm>
                  <a:off x="3124200" y="1019174"/>
                  <a:ext cx="1476375" cy="819151"/>
                </a:xfrm>
                <a:custGeom>
                  <a:avLst/>
                  <a:gdLst>
                    <a:gd name="connsiteX0" fmla="*/ 0 w 1190625"/>
                    <a:gd name="connsiteY0" fmla="*/ 0 h 590550"/>
                    <a:gd name="connsiteX1" fmla="*/ 123825 w 1190625"/>
                    <a:gd name="connsiteY1" fmla="*/ 28575 h 590550"/>
                    <a:gd name="connsiteX2" fmla="*/ 219075 w 1190625"/>
                    <a:gd name="connsiteY2" fmla="*/ 161925 h 590550"/>
                    <a:gd name="connsiteX3" fmla="*/ 523875 w 1190625"/>
                    <a:gd name="connsiteY3" fmla="*/ 209550 h 590550"/>
                    <a:gd name="connsiteX4" fmla="*/ 733425 w 1190625"/>
                    <a:gd name="connsiteY4" fmla="*/ 352425 h 590550"/>
                    <a:gd name="connsiteX5" fmla="*/ 990600 w 1190625"/>
                    <a:gd name="connsiteY5" fmla="*/ 390525 h 590550"/>
                    <a:gd name="connsiteX6" fmla="*/ 1190625 w 1190625"/>
                    <a:gd name="connsiteY6" fmla="*/ 5905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25" h="590550">
                      <a:moveTo>
                        <a:pt x="0" y="0"/>
                      </a:moveTo>
                      <a:cubicBezTo>
                        <a:pt x="43656" y="793"/>
                        <a:pt x="87312" y="1587"/>
                        <a:pt x="123825" y="28575"/>
                      </a:cubicBezTo>
                      <a:cubicBezTo>
                        <a:pt x="160338" y="55563"/>
                        <a:pt x="152400" y="131763"/>
                        <a:pt x="219075" y="161925"/>
                      </a:cubicBezTo>
                      <a:cubicBezTo>
                        <a:pt x="285750" y="192087"/>
                        <a:pt x="438150" y="177800"/>
                        <a:pt x="523875" y="209550"/>
                      </a:cubicBezTo>
                      <a:cubicBezTo>
                        <a:pt x="609600" y="241300"/>
                        <a:pt x="655638" y="322263"/>
                        <a:pt x="733425" y="352425"/>
                      </a:cubicBezTo>
                      <a:cubicBezTo>
                        <a:pt x="811213" y="382588"/>
                        <a:pt x="914400" y="350838"/>
                        <a:pt x="990600" y="390525"/>
                      </a:cubicBezTo>
                      <a:cubicBezTo>
                        <a:pt x="1066800" y="430212"/>
                        <a:pt x="1157288" y="557213"/>
                        <a:pt x="1190625" y="59055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8" name="Textfeld 77"/>
              <p:cNvSpPr txBox="1"/>
              <p:nvPr/>
            </p:nvSpPr>
            <p:spPr>
              <a:xfrm>
                <a:off x="2852761" y="730003"/>
                <a:ext cx="989812" cy="3855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>
                    <a:solidFill>
                      <a:srgbClr val="003D6A"/>
                    </a:solidFill>
                  </a:rPr>
                  <a:t>Quantities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89" name="Gruppieren 65"/>
          <p:cNvGrpSpPr/>
          <p:nvPr/>
        </p:nvGrpSpPr>
        <p:grpSpPr>
          <a:xfrm>
            <a:off x="409581" y="3026976"/>
            <a:ext cx="2476372" cy="1264288"/>
            <a:chOff x="6021369" y="696913"/>
            <a:chExt cx="2569879" cy="1583756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6021369" y="696913"/>
              <a:ext cx="2569879" cy="1583756"/>
              <a:chOff x="5678469" y="696913"/>
              <a:chExt cx="2569879" cy="1583756"/>
            </a:xfrm>
          </p:grpSpPr>
          <p:grpSp>
            <p:nvGrpSpPr>
              <p:cNvPr id="92" name="Gruppieren 91"/>
              <p:cNvGrpSpPr/>
              <p:nvPr/>
            </p:nvGrpSpPr>
            <p:grpSpPr>
              <a:xfrm>
                <a:off x="6577013" y="696913"/>
                <a:ext cx="1671335" cy="1583756"/>
                <a:chOff x="6129338" y="696913"/>
                <a:chExt cx="1671335" cy="1769138"/>
              </a:xfrm>
            </p:grpSpPr>
            <p:grpSp>
              <p:nvGrpSpPr>
                <p:cNvPr id="94" name="Gruppieren 53"/>
                <p:cNvGrpSpPr/>
                <p:nvPr/>
              </p:nvGrpSpPr>
              <p:grpSpPr>
                <a:xfrm>
                  <a:off x="6129338" y="696913"/>
                  <a:ext cx="1671335" cy="1769138"/>
                  <a:chOff x="823913" y="696913"/>
                  <a:chExt cx="1671335" cy="1769138"/>
                </a:xfrm>
              </p:grpSpPr>
              <p:grpSp>
                <p:nvGrpSpPr>
                  <p:cNvPr id="96" name="Gruppieren 20"/>
                  <p:cNvGrpSpPr/>
                  <p:nvPr/>
                </p:nvGrpSpPr>
                <p:grpSpPr>
                  <a:xfrm>
                    <a:off x="823913" y="696913"/>
                    <a:ext cx="1606453" cy="1323975"/>
                    <a:chOff x="1509712" y="1028697"/>
                    <a:chExt cx="1606453" cy="1438278"/>
                  </a:xfrm>
                </p:grpSpPr>
                <p:cxnSp>
                  <p:nvCxnSpPr>
                    <p:cNvPr id="98" name="Gerade Verbindung 70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Gerade Verbindung 71"/>
                    <p:cNvCxnSpPr/>
                    <p:nvPr/>
                  </p:nvCxnSpPr>
                  <p:spPr bwMode="auto">
                    <a:xfrm>
                      <a:off x="1509712" y="2466975"/>
                      <a:ext cx="160645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7" name="Textfeld 96"/>
                  <p:cNvSpPr txBox="1"/>
                  <p:nvPr/>
                </p:nvSpPr>
                <p:spPr>
                  <a:xfrm>
                    <a:off x="1927651" y="2035374"/>
                    <a:ext cx="567597" cy="430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cxnSp>
              <p:nvCxnSpPr>
                <p:cNvPr id="95" name="Gerade Verbindung 67"/>
                <p:cNvCxnSpPr/>
                <p:nvPr/>
              </p:nvCxnSpPr>
              <p:spPr bwMode="auto">
                <a:xfrm>
                  <a:off x="6235196" y="1095375"/>
                  <a:ext cx="1362075" cy="523875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feld 92"/>
              <p:cNvSpPr txBox="1"/>
              <p:nvPr/>
            </p:nvSpPr>
            <p:spPr>
              <a:xfrm>
                <a:off x="5678469" y="719093"/>
                <a:ext cx="900685" cy="655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Product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life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cycle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100" name="Gruppieren 43"/>
          <p:cNvGrpSpPr/>
          <p:nvPr/>
        </p:nvGrpSpPr>
        <p:grpSpPr>
          <a:xfrm>
            <a:off x="3379151" y="3026142"/>
            <a:ext cx="2372561" cy="1264297"/>
            <a:chOff x="1409605" y="3845342"/>
            <a:chExt cx="2593755" cy="1582571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409605" y="3845342"/>
              <a:ext cx="2593755" cy="1582571"/>
              <a:chOff x="1409605" y="3845342"/>
              <a:chExt cx="2593755" cy="1582571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409605" y="3845342"/>
                <a:ext cx="2593755" cy="1582571"/>
                <a:chOff x="71342" y="687388"/>
                <a:chExt cx="2593755" cy="1582571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784034" cy="1582571"/>
                  <a:chOff x="823913" y="696913"/>
                  <a:chExt cx="1784034" cy="1767811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597936" cy="4303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71342" y="713891"/>
                  <a:ext cx="878328" cy="38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Demand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6128129" y="3032145"/>
            <a:ext cx="2773961" cy="1263233"/>
            <a:chOff x="4396325" y="3826292"/>
            <a:chExt cx="3086304" cy="157442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396325" y="3826292"/>
              <a:ext cx="3086304" cy="1574426"/>
              <a:chOff x="4405850" y="3645317"/>
              <a:chExt cx="3086304" cy="157442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405850" y="3645317"/>
                <a:ext cx="3086304" cy="1574426"/>
                <a:chOff x="-389988" y="687388"/>
                <a:chExt cx="3086304" cy="157442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815253" cy="1574426"/>
                  <a:chOff x="823913" y="696913"/>
                  <a:chExt cx="1815253" cy="175871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608530" cy="4284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389988" y="719303"/>
                  <a:ext cx="1330312" cy="6521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 </a:t>
                  </a:r>
                  <a:r>
                    <a:rPr lang="de-DE" sz="1400" dirty="0" err="1">
                      <a:solidFill>
                        <a:srgbClr val="003D6A"/>
                      </a:solidFill>
                    </a:rPr>
                    <a:t>competition</a:t>
                  </a:r>
                  <a:endParaRPr lang="de-DE" sz="14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6196379" y="1476269"/>
            <a:ext cx="2734365" cy="1246663"/>
            <a:chOff x="4561785" y="2324100"/>
            <a:chExt cx="2734365" cy="1456066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61785" y="2371776"/>
              <a:ext cx="2703210" cy="1408390"/>
              <a:chOff x="-205478" y="811398"/>
              <a:chExt cx="2703210" cy="1408390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616670" cy="1408390"/>
                <a:chOff x="823912" y="835439"/>
                <a:chExt cx="1616670" cy="1573242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546945" cy="4015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205478" y="828869"/>
                <a:ext cx="1073068" cy="61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Required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accuracy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7409901" y="1787155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416719" y="5160235"/>
            <a:ext cx="452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Increasing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relevance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of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the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set-up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process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71" name="Rechteck 70"/>
          <p:cNvSpPr/>
          <p:nvPr/>
        </p:nvSpPr>
        <p:spPr>
          <a:xfrm>
            <a:off x="257946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3230410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9" name="Rechteck 78"/>
          <p:cNvSpPr/>
          <p:nvPr/>
        </p:nvSpPr>
        <p:spPr>
          <a:xfrm>
            <a:off x="260511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6202874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6196379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20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–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set-up</a:t>
            </a:r>
            <a:r>
              <a:rPr lang="de-DE" dirty="0"/>
              <a:t> time </a:t>
            </a:r>
            <a:r>
              <a:rPr lang="de-DE" dirty="0" err="1"/>
              <a:t>optimizer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212842" y="1546351"/>
            <a:ext cx="6718317" cy="3765299"/>
            <a:chOff x="1239561" y="1872612"/>
            <a:chExt cx="6718317" cy="37652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561" y="1872612"/>
              <a:ext cx="6718317" cy="3765299"/>
            </a:xfrm>
            <a:prstGeom prst="rect">
              <a:avLst/>
            </a:prstGeom>
          </p:spPr>
        </p:pic>
        <p:sp>
          <p:nvSpPr>
            <p:cNvPr id="6" name="Ellipse 5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Gleichschenkliges Dreieck 4">
              <a:hlinkClick r:id="rId4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199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m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783638"/>
              </p:ext>
            </p:extLst>
          </p:nvPr>
        </p:nvGraphicFramePr>
        <p:xfrm>
          <a:off x="1001486" y="1480457"/>
          <a:ext cx="6215869" cy="3946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Potential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savings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534721" y="1266678"/>
            <a:ext cx="8074557" cy="4553246"/>
            <a:chOff x="561443" y="1419844"/>
            <a:chExt cx="8074557" cy="4553246"/>
          </a:xfrm>
        </p:grpSpPr>
        <p:sp>
          <p:nvSpPr>
            <p:cNvPr id="18" name="Rechtwinkliges Dreieck 17"/>
            <p:cNvSpPr/>
            <p:nvPr/>
          </p:nvSpPr>
          <p:spPr>
            <a:xfrm rot="21247969" flipH="1">
              <a:off x="771312" y="2144394"/>
              <a:ext cx="6956692" cy="2699717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292436" y="5580442"/>
              <a:ext cx="20696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 err="1">
                  <a:solidFill>
                    <a:srgbClr val="003D6A"/>
                  </a:solidFill>
                </a:rPr>
                <a:t>Number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of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set-up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procedures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1325744" y="5080662"/>
              <a:ext cx="865857" cy="272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561443" y="1419844"/>
              <a:ext cx="8074557" cy="4553246"/>
            </a:xfrm>
            <a:prstGeom prst="rect">
              <a:avLst/>
            </a:prstGeom>
            <a:noFill/>
            <a:ln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 rot="16200000">
              <a:off x="-155570" y="3412142"/>
              <a:ext cx="1938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003D6A"/>
                  </a:solidFill>
                </a:rPr>
                <a:t>Set-</a:t>
              </a:r>
              <a:r>
                <a:rPr lang="de-DE" sz="1200" dirty="0" err="1">
                  <a:solidFill>
                    <a:srgbClr val="003D6A"/>
                  </a:solidFill>
                </a:rPr>
                <a:t>up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costs</a:t>
              </a:r>
              <a:r>
                <a:rPr lang="de-DE" sz="1200" dirty="0">
                  <a:solidFill>
                    <a:srgbClr val="003D6A"/>
                  </a:solidFill>
                </a:rPr>
                <a:t>  [€]</a:t>
              </a: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93936" y="4845502"/>
              <a:ext cx="825547" cy="413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1437756" y="4384431"/>
              <a:ext cx="774467" cy="797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1226062" y="5083000"/>
              <a:ext cx="6887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rgbClr val="003D6A"/>
                  </a:solidFill>
                </a:rPr>
                <a:t>0</a:t>
              </a:r>
            </a:p>
          </p:txBody>
        </p:sp>
        <p:cxnSp>
          <p:nvCxnSpPr>
            <p:cNvPr id="27" name="Gerader Verbinder 26"/>
            <p:cNvCxnSpPr/>
            <p:nvPr/>
          </p:nvCxnSpPr>
          <p:spPr>
            <a:xfrm>
              <a:off x="1486145" y="5216620"/>
              <a:ext cx="5616000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hteck 19"/>
          <p:cNvSpPr/>
          <p:nvPr/>
        </p:nvSpPr>
        <p:spPr>
          <a:xfrm>
            <a:off x="6415412" y="1686439"/>
            <a:ext cx="1420452" cy="2770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/>
          <p:cNvCxnSpPr/>
          <p:nvPr/>
        </p:nvCxnSpPr>
        <p:spPr>
          <a:xfrm>
            <a:off x="6109123" y="2780873"/>
            <a:ext cx="97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>
            <a:off x="6417971" y="2196218"/>
            <a:ext cx="648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372833" y="3338389"/>
            <a:ext cx="72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384785" y="3916852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1516614" y="4471581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073286" y="1932707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Set-</a:t>
            </a:r>
            <a:r>
              <a:rPr lang="de-DE" sz="1400" dirty="0" err="1">
                <a:solidFill>
                  <a:srgbClr val="003D6A"/>
                </a:solidFill>
              </a:rPr>
              <a:t>up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costs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</a:p>
          <a:p>
            <a:r>
              <a:rPr lang="de-DE" sz="1400" b="1" dirty="0" err="1">
                <a:solidFill>
                  <a:srgbClr val="C00000"/>
                </a:solidFill>
              </a:rPr>
              <a:t>without</a:t>
            </a:r>
            <a:r>
              <a:rPr lang="de-DE" sz="1400" b="1" dirty="0">
                <a:solidFill>
                  <a:srgbClr val="C00000"/>
                </a:solidFill>
              </a:rPr>
              <a:t> VERO-S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082425" y="4232633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Set-</a:t>
            </a:r>
            <a:r>
              <a:rPr lang="de-DE" sz="1400" dirty="0" err="1">
                <a:solidFill>
                  <a:srgbClr val="003D6A"/>
                </a:solidFill>
              </a:rPr>
              <a:t>up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costs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</a:p>
          <a:p>
            <a:r>
              <a:rPr lang="de-DE" sz="1400" b="1" dirty="0" err="1">
                <a:solidFill>
                  <a:srgbClr val="009EE3"/>
                </a:solidFill>
              </a:rPr>
              <a:t>with</a:t>
            </a:r>
            <a:r>
              <a:rPr lang="de-DE" sz="1400" b="1" dirty="0">
                <a:solidFill>
                  <a:srgbClr val="009EE3"/>
                </a:solidFill>
              </a:rPr>
              <a:t> VERO-S</a:t>
            </a:r>
          </a:p>
        </p:txBody>
      </p:sp>
    </p:spTree>
    <p:extLst>
      <p:ext uri="{BB962C8B-B14F-4D97-AF65-F5344CB8AC3E}">
        <p14:creationId xmlns:p14="http://schemas.microsoft.com/office/powerpoint/2010/main" val="2332349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Amortisation</a:t>
            </a:r>
            <a:endParaRPr lang="de-DE" sz="2000" dirty="0"/>
          </a:p>
        </p:txBody>
      </p:sp>
      <p:sp>
        <p:nvSpPr>
          <p:cNvPr id="5" name="Inhaltsplatzhalter 2"/>
          <p:cNvSpPr>
            <a:spLocks noGrp="1"/>
          </p:cNvSpPr>
          <p:nvPr>
            <p:ph sz="quarter" idx="10"/>
          </p:nvPr>
        </p:nvSpPr>
        <p:spPr>
          <a:xfrm>
            <a:off x="561443" y="3715942"/>
            <a:ext cx="3268632" cy="1764329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dirty="0"/>
              <a:t>Even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older</a:t>
            </a:r>
            <a:r>
              <a:rPr lang="de-DE" sz="1400" dirty="0"/>
              <a:t> </a:t>
            </a:r>
            <a:r>
              <a:rPr lang="de-DE" sz="1400" dirty="0" err="1"/>
              <a:t>machines</a:t>
            </a:r>
            <a:r>
              <a:rPr lang="de-DE" sz="1400" dirty="0"/>
              <a:t>,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investment</a:t>
            </a:r>
            <a:r>
              <a:rPr lang="de-DE" sz="1400" dirty="0"/>
              <a:t> in SCHUNK VERO-S quick </a:t>
            </a:r>
            <a:r>
              <a:rPr lang="de-DE" sz="1400" dirty="0" err="1"/>
              <a:t>change</a:t>
            </a:r>
            <a:r>
              <a:rPr lang="de-DE" sz="1400" dirty="0"/>
              <a:t> </a:t>
            </a:r>
            <a:r>
              <a:rPr lang="de-DE" sz="1400" dirty="0" err="1"/>
              <a:t>pallet</a:t>
            </a:r>
            <a:r>
              <a:rPr lang="de-DE" sz="1400" dirty="0"/>
              <a:t> </a:t>
            </a:r>
            <a:r>
              <a:rPr lang="de-DE" sz="1400" dirty="0" err="1"/>
              <a:t>system</a:t>
            </a:r>
            <a:r>
              <a:rPr lang="de-DE" sz="1400" dirty="0"/>
              <a:t> </a:t>
            </a:r>
            <a:r>
              <a:rPr lang="de-DE" sz="1400" dirty="0" err="1"/>
              <a:t>amortizes</a:t>
            </a:r>
            <a:r>
              <a:rPr lang="de-DE" sz="1400" dirty="0"/>
              <a:t> </a:t>
            </a:r>
            <a:r>
              <a:rPr lang="de-DE" sz="1400" dirty="0" err="1"/>
              <a:t>within</a:t>
            </a:r>
            <a:r>
              <a:rPr lang="de-DE" sz="1400" dirty="0"/>
              <a:t> a </a:t>
            </a:r>
            <a:r>
              <a:rPr lang="de-DE" sz="1400" dirty="0" err="1"/>
              <a:t>minimum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time.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Thanks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consistent</a:t>
            </a:r>
            <a:r>
              <a:rPr lang="de-DE" sz="1400" dirty="0"/>
              <a:t> </a:t>
            </a:r>
            <a:r>
              <a:rPr lang="de-DE" sz="1400" dirty="0" err="1"/>
              <a:t>interface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pin</a:t>
            </a:r>
            <a:r>
              <a:rPr lang="de-DE" sz="1400" dirty="0"/>
              <a:t>,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existing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devices</a:t>
            </a:r>
            <a:r>
              <a:rPr lang="de-DE" sz="1400" dirty="0"/>
              <a:t> </a:t>
            </a:r>
            <a:r>
              <a:rPr lang="de-DE" sz="1400" dirty="0" err="1"/>
              <a:t>can</a:t>
            </a:r>
            <a:r>
              <a:rPr lang="de-DE" sz="1400" dirty="0"/>
              <a:t> </a:t>
            </a:r>
            <a:r>
              <a:rPr lang="de-DE" sz="1400" dirty="0" err="1"/>
              <a:t>easily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integrated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system</a:t>
            </a:r>
            <a:r>
              <a:rPr lang="de-DE" sz="1400" dirty="0"/>
              <a:t>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8841" r="1035" b="2884"/>
          <a:stretch/>
        </p:blipFill>
        <p:spPr>
          <a:xfrm>
            <a:off x="561443" y="1273260"/>
            <a:ext cx="3268632" cy="22842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320745"/>
              </p:ext>
            </p:extLst>
          </p:nvPr>
        </p:nvGraphicFramePr>
        <p:xfrm>
          <a:off x="4598720" y="1264607"/>
          <a:ext cx="3951821" cy="4467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100">
                <a:tc>
                  <a:txBody>
                    <a:bodyPr/>
                    <a:lstStyle/>
                    <a:p>
                      <a:r>
                        <a:rPr lang="de-DE" sz="1200" dirty="0" err="1"/>
                        <a:t>Calculation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for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s</a:t>
                      </a:r>
                      <a:r>
                        <a:rPr lang="de-DE" sz="1200" dirty="0" err="1"/>
                        <a:t>et-up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costs</a:t>
                      </a:r>
                      <a:endParaRPr lang="de-DE" sz="1200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Case 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Case 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496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Investment in SCHUNK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VERO-S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per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set-up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procedure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without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per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set-up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procedure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Machine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costs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[€/h]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Number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set-up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procedures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Working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month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Working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year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Payback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Time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Set-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up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procedures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Working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days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Months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2,5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Years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0,21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0,42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84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368059"/>
              </p:ext>
            </p:extLst>
          </p:nvPr>
        </p:nvGraphicFramePr>
        <p:xfrm>
          <a:off x="540374" y="1604459"/>
          <a:ext cx="8027154" cy="3234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327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08337">
                <a:tc rowSpan="3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Pull-down</a:t>
                      </a:r>
                      <a:r>
                        <a:rPr lang="de-DE" sz="1000" b="1" baseline="0" dirty="0">
                          <a:solidFill>
                            <a:srgbClr val="003D6A"/>
                          </a:solidFill>
                        </a:rPr>
                        <a:t>      </a:t>
                      </a:r>
                      <a:r>
                        <a:rPr lang="de-DE" sz="1000" b="1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Holding</a:t>
                      </a:r>
                      <a:r>
                        <a:rPr lang="de-DE" sz="1000" b="1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1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Recommended</a:t>
                      </a:r>
                      <a:r>
                        <a:rPr lang="de-DE" sz="1000" b="1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1" baseline="0" dirty="0" err="1">
                          <a:solidFill>
                            <a:srgbClr val="003D6A"/>
                          </a:solidFill>
                        </a:rPr>
                        <a:t>machines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468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Without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Turbo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Turbo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mini 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endParaRPr lang="de-DE" b="1" dirty="0"/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32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M4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M6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M8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M16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90-25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6.000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NSE3 138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8.000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28.000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75.000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" name="Rechteck 27"/>
          <p:cNvSpPr/>
          <p:nvPr/>
        </p:nvSpPr>
        <p:spPr>
          <a:xfrm>
            <a:off x="6762630" y="4322667"/>
            <a:ext cx="288000" cy="28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6528885" y="4591776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</a:t>
            </a:r>
            <a:r>
              <a:rPr lang="de-DE" sz="1000" dirty="0" err="1">
                <a:solidFill>
                  <a:srgbClr val="003D6A"/>
                </a:solidFill>
              </a:rPr>
              <a:t>mikro</a:t>
            </a:r>
            <a:endParaRPr lang="de-DE" sz="1000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Consistency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pull-down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holding</a:t>
            </a:r>
            <a:r>
              <a:rPr lang="de-DE" dirty="0"/>
              <a:t> </a:t>
            </a:r>
            <a:r>
              <a:rPr lang="de-DE" dirty="0" err="1"/>
              <a:t>forces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689741" y="2222017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810095" y="2444207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/>
          <p:cNvSpPr/>
          <p:nvPr/>
        </p:nvSpPr>
        <p:spPr>
          <a:xfrm>
            <a:off x="2018753" y="2073264"/>
            <a:ext cx="108000" cy="252000"/>
          </a:xfrm>
          <a:prstGeom prst="down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956899" y="2224149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4077253" y="2452371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oben 10"/>
          <p:cNvSpPr/>
          <p:nvPr/>
        </p:nvSpPr>
        <p:spPr>
          <a:xfrm>
            <a:off x="4293253" y="2016599"/>
            <a:ext cx="108000" cy="252000"/>
          </a:xfrm>
          <a:prstGeom prst="up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4359644" y="1929429"/>
            <a:ext cx="606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Hold</a:t>
            </a:r>
            <a:endParaRPr lang="de-DE" sz="1200" baseline="-25000" dirty="0">
              <a:solidFill>
                <a:srgbClr val="003D6A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063767" y="1946494"/>
            <a:ext cx="699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pull</a:t>
            </a:r>
            <a:r>
              <a:rPr lang="de-DE" sz="1200" baseline="-25000" dirty="0">
                <a:solidFill>
                  <a:srgbClr val="003D6A"/>
                </a:solidFill>
              </a:rPr>
              <a:t>-down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6557941" y="4612056"/>
            <a:ext cx="1944000" cy="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 flipV="1">
            <a:off x="6555386" y="2707232"/>
            <a:ext cx="445" cy="190800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7140716" y="4591775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mini 90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854591" y="4588797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NSE3 138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280260" y="4338301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32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279524" y="375186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50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280725" y="346979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63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284536" y="3171260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80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249831" y="2876091"/>
            <a:ext cx="435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100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280724" y="4045453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40</a:t>
            </a:r>
          </a:p>
        </p:txBody>
      </p:sp>
      <p:sp>
        <p:nvSpPr>
          <p:cNvPr id="10" name="Rechteck 9"/>
          <p:cNvSpPr/>
          <p:nvPr/>
        </p:nvSpPr>
        <p:spPr>
          <a:xfrm>
            <a:off x="7967341" y="2856418"/>
            <a:ext cx="288000" cy="1167114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7355841" y="3737610"/>
            <a:ext cx="288000" cy="87127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r Verbinder 14"/>
          <p:cNvCxnSpPr/>
          <p:nvPr/>
        </p:nvCxnSpPr>
        <p:spPr>
          <a:xfrm>
            <a:off x="6550871" y="431690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6559641" y="402353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6559641" y="3735234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550871" y="34406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550871" y="31457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6559196" y="2854593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7355841" y="3443092"/>
            <a:ext cx="288000" cy="288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 rot="16200000">
            <a:off x="5750864" y="3463981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HSK-Size</a:t>
            </a:r>
          </a:p>
        </p:txBody>
      </p:sp>
      <p:sp>
        <p:nvSpPr>
          <p:cNvPr id="35" name="Rechteck 34"/>
          <p:cNvSpPr/>
          <p:nvPr/>
        </p:nvSpPr>
        <p:spPr>
          <a:xfrm>
            <a:off x="7967341" y="4027674"/>
            <a:ext cx="288000" cy="581207"/>
          </a:xfrm>
          <a:prstGeom prst="rect">
            <a:avLst/>
          </a:prstGeom>
          <a:pattFill prst="wdUpDiag">
            <a:fgClr>
              <a:srgbClr val="003D6A"/>
            </a:fgClr>
            <a:bgClr>
              <a:schemeClr val="bg1"/>
            </a:bgClr>
          </a:patt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407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modular </a:t>
            </a:r>
            <a:r>
              <a:rPr lang="de-DE" dirty="0" err="1"/>
              <a:t>system</a:t>
            </a:r>
            <a:endParaRPr lang="de-DE" dirty="0"/>
          </a:p>
        </p:txBody>
      </p:sp>
      <p:sp>
        <p:nvSpPr>
          <p:cNvPr id="6" name="Rechteck 5">
            <a:hlinkClick r:id="rId2" action="ppaction://hlinkfile"/>
          </p:cNvPr>
          <p:cNvSpPr/>
          <p:nvPr/>
        </p:nvSpPr>
        <p:spPr>
          <a:xfrm>
            <a:off x="4296075" y="3165256"/>
            <a:ext cx="540000" cy="540000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hlinkClick r:id="rId2" action="ppaction://hlinkfile"/>
          </p:cNvPr>
          <p:cNvSpPr/>
          <p:nvPr/>
        </p:nvSpPr>
        <p:spPr>
          <a:xfrm>
            <a:off x="4402403" y="3255256"/>
            <a:ext cx="360000" cy="36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leichschenkliges Dreieck 21">
            <a:hlinkClick r:id="rId2" action="ppaction://hlinkfile"/>
          </p:cNvPr>
          <p:cNvSpPr/>
          <p:nvPr/>
        </p:nvSpPr>
        <p:spPr>
          <a:xfrm rot="5400000">
            <a:off x="4482567" y="3345256"/>
            <a:ext cx="216000" cy="180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1347" r="39588" b="49310"/>
          <a:stretch/>
        </p:blipFill>
        <p:spPr>
          <a:xfrm>
            <a:off x="1089563" y="1668810"/>
            <a:ext cx="1134290" cy="144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9" t="1347" r="49786" b="49310"/>
          <a:stretch/>
        </p:blipFill>
        <p:spPr>
          <a:xfrm>
            <a:off x="6064793" y="3886762"/>
            <a:ext cx="1332669" cy="14400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0" t="1347" r="13164" b="49310"/>
          <a:stretch/>
        </p:blipFill>
        <p:spPr>
          <a:xfrm>
            <a:off x="963641" y="3890433"/>
            <a:ext cx="1386134" cy="1440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" r="86489" b="49310"/>
          <a:stretch/>
        </p:blipFill>
        <p:spPr>
          <a:xfrm>
            <a:off x="4652874" y="1641616"/>
            <a:ext cx="1413865" cy="144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t="1347" r="74121" b="49310"/>
          <a:stretch/>
        </p:blipFill>
        <p:spPr>
          <a:xfrm>
            <a:off x="6027671" y="1641616"/>
            <a:ext cx="1349381" cy="144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6" t="1347" r="62051" b="49310"/>
          <a:stretch/>
        </p:blipFill>
        <p:spPr>
          <a:xfrm>
            <a:off x="7415426" y="1641616"/>
            <a:ext cx="1269598" cy="144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8" t="1347" r="25641" b="49310"/>
          <a:stretch/>
        </p:blipFill>
        <p:spPr>
          <a:xfrm>
            <a:off x="2654925" y="1668810"/>
            <a:ext cx="1381458" cy="1440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0" t="1347" r="2" b="49310"/>
          <a:stretch/>
        </p:blipFill>
        <p:spPr>
          <a:xfrm>
            <a:off x="2797088" y="3890433"/>
            <a:ext cx="1330883" cy="1440000"/>
          </a:xfrm>
          <a:prstGeom prst="rect">
            <a:avLst/>
          </a:prstGeom>
        </p:spPr>
      </p:pic>
      <p:cxnSp>
        <p:nvCxnSpPr>
          <p:cNvPr id="10" name="Gerader Verbinder 9"/>
          <p:cNvCxnSpPr/>
          <p:nvPr/>
        </p:nvCxnSpPr>
        <p:spPr>
          <a:xfrm>
            <a:off x="4954312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4575285" y="1254206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>
            <a:off x="564614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>
            <a:off x="4575285" y="3796401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87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38681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672</Words>
  <Application>Microsoft Office PowerPoint</Application>
  <PresentationFormat>Bildschirmpräsentation (4:3)</PresentationFormat>
  <Paragraphs>251</Paragraphs>
  <Slides>15</Slides>
  <Notes>2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  <vt:variant>
        <vt:lpstr>Zielgruppenorientierte Präsentationen</vt:lpstr>
      </vt:variant>
      <vt:variant>
        <vt:i4>1</vt:i4>
      </vt:variant>
    </vt:vector>
  </HeadingPairs>
  <TitlesOfParts>
    <vt:vector size="20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VERO-S – the set-up time optimizer</vt:lpstr>
      <vt:lpstr>Potential for savings</vt:lpstr>
      <vt:lpstr>Amortisation</vt:lpstr>
      <vt:lpstr>Consistency of pull-down and holding forces</vt:lpstr>
      <vt:lpstr>VERO-S modular system</vt:lpstr>
      <vt:lpstr>SCHUNK Services</vt:lpstr>
      <vt:lpstr>VERO-S Overview</vt:lpstr>
      <vt:lpstr>VERO-S NSL3 turn Example of application</vt:lpstr>
      <vt:lpstr>VERO-S NSL3 turn</vt:lpstr>
      <vt:lpstr>VERO-S NSL3 turn</vt:lpstr>
      <vt:lpstr>Variants VERO-S NSL3 turn</vt:lpstr>
      <vt:lpstr>PowerPoint-Präsentation</vt:lpstr>
      <vt:lpstr>NSE3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1442</cp:revision>
  <cp:lastPrinted>2018-03-19T08:03:29Z</cp:lastPrinted>
  <dcterms:created xsi:type="dcterms:W3CDTF">2015-04-07T09:55:40Z</dcterms:created>
  <dcterms:modified xsi:type="dcterms:W3CDTF">2021-09-27T10:19:13Z</dcterms:modified>
</cp:coreProperties>
</file>