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538" r:id="rId2"/>
    <p:sldId id="483" r:id="rId3"/>
    <p:sldId id="706" r:id="rId4"/>
    <p:sldId id="622" r:id="rId5"/>
    <p:sldId id="904" r:id="rId6"/>
    <p:sldId id="865" r:id="rId7"/>
    <p:sldId id="913" r:id="rId8"/>
    <p:sldId id="868" r:id="rId9"/>
    <p:sldId id="869" r:id="rId10"/>
    <p:sldId id="727" r:id="rId11"/>
    <p:sldId id="508" r:id="rId12"/>
    <p:sldId id="783" r:id="rId13"/>
    <p:sldId id="729" r:id="rId14"/>
    <p:sldId id="731" r:id="rId15"/>
    <p:sldId id="279" r:id="rId16"/>
  </p:sldIdLst>
  <p:sldSz cx="9144000" cy="6858000" type="screen4x3"/>
  <p:notesSz cx="6797675" cy="9926638"/>
  <p:custShowLst>
    <p:custShow name="NSE3" id="0">
      <p:sldLst>
        <p:sld r:id="rId3"/>
        <p:sld r:id="rId4"/>
        <p:sld r:id="rId5"/>
        <p:sld r:id="rId11"/>
      </p:sldLst>
    </p:custShow>
  </p:custShow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DDDDDD"/>
    <a:srgbClr val="D9D9D9"/>
    <a:srgbClr val="003D6A"/>
    <a:srgbClr val="F2F2F2"/>
    <a:srgbClr val="DCE6F2"/>
    <a:srgbClr val="95B3D7"/>
    <a:srgbClr val="BFBFBF"/>
    <a:srgbClr val="C6D9F1"/>
    <a:srgbClr val="009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96433" autoAdjust="0"/>
  </p:normalViewPr>
  <p:slideViewPr>
    <p:cSldViewPr snapToGrid="0" snapToObjects="1">
      <p:cViewPr varScale="1">
        <p:scale>
          <a:sx n="102" d="100"/>
          <a:sy n="102" d="100"/>
        </p:scale>
        <p:origin x="1122" y="96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-3185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2856" y="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emea.ads.local\SCHUNK\DEPT\DEMGE\Vertrieb_Leitung\Strategische%20Vertriebsentwicklung\Aktuelle_Schulungsprojekte\Einsparpotenti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Neu!$B$8</c:f>
              <c:strCache>
                <c:ptCount val="1"/>
                <c:pt idx="0">
                  <c:v>Rüstkosten mit VERO-S [€]</c:v>
                </c:pt>
              </c:strCache>
            </c:strRef>
          </c:tx>
          <c:spPr>
            <a:ln w="28575" cap="rnd">
              <a:solidFill>
                <a:srgbClr val="009EE3"/>
              </a:solidFill>
              <a:round/>
            </a:ln>
            <a:effectLst/>
          </c:spPr>
          <c:marker>
            <c:symbol val="x"/>
            <c:size val="5"/>
            <c:spPr>
              <a:solidFill>
                <a:srgbClr val="009EE3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Neu!$C$7:$F$7</c:f>
              <c:numCache>
                <c:formatCode>General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cat>
          <c:val>
            <c:numRef>
              <c:f>Neu!$C$8:$F$8</c:f>
              <c:numCache>
                <c:formatCode>General</c:formatCode>
                <c:ptCount val="4"/>
                <c:pt idx="0">
                  <c:v>250</c:v>
                </c:pt>
                <c:pt idx="1">
                  <c:v>500</c:v>
                </c:pt>
                <c:pt idx="2">
                  <c:v>750</c:v>
                </c:pt>
                <c:pt idx="3">
                  <c:v>1000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7C-4E96-B068-A6226F1CD763}"/>
            </c:ext>
          </c:extLst>
        </c:ser>
        <c:ser>
          <c:idx val="1"/>
          <c:order val="1"/>
          <c:tx>
            <c:strRef>
              <c:f>Neu!$B$9</c:f>
              <c:strCache>
                <c:ptCount val="1"/>
                <c:pt idx="0">
                  <c:v>Rüstkosten ohne VERO-S [€]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Neu!$C$7:$F$7</c:f>
              <c:numCache>
                <c:formatCode>General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cat>
          <c:val>
            <c:numRef>
              <c:f>Neu!$C$9:$F$9</c:f>
              <c:numCache>
                <c:formatCode>General</c:formatCode>
                <c:ptCount val="4"/>
                <c:pt idx="0">
                  <c:v>1250</c:v>
                </c:pt>
                <c:pt idx="1">
                  <c:v>2500</c:v>
                </c:pt>
                <c:pt idx="2">
                  <c:v>3750</c:v>
                </c:pt>
                <c:pt idx="3">
                  <c:v>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7C-4E96-B068-A6226F1CD7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8460904"/>
        <c:axId val="378461296"/>
      </c:lineChart>
      <c:catAx>
        <c:axId val="378460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78461296"/>
        <c:crosses val="autoZero"/>
        <c:auto val="1"/>
        <c:lblAlgn val="ctr"/>
        <c:lblOffset val="100"/>
        <c:noMultiLvlLbl val="0"/>
      </c:catAx>
      <c:valAx>
        <c:axId val="378461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78460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27.09.2021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27.09.2021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9891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5 min Rüstzeit</a:t>
            </a:r>
            <a:r>
              <a:rPr lang="de-DE" baseline="0" dirty="0"/>
              <a:t> pro Rüstvorgang mit VERO-S</a:t>
            </a:r>
          </a:p>
          <a:p>
            <a:r>
              <a:rPr lang="de-DE" baseline="0" dirty="0"/>
              <a:t>25 min Rüstzeit pro Rüstvorgang ohne VERO-S</a:t>
            </a:r>
          </a:p>
          <a:p>
            <a:r>
              <a:rPr lang="de-DE" baseline="0" dirty="0"/>
              <a:t>60€/h Maschinenkosten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9028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2201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VERO-S NSL3 turn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file:///\\emea.ads.local\SCHUNK\DEPT\DEMGE\Vertrieb\Schulungen\Filme\Station&#228;re%20Spannsysteme\VERO-S\NSE3\R&#252;sten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file:///\\emea.ads.local\SCHUNK\DEPT\DEMGE\Vertrieb_Leitung\Strategische%20Vertriebsentwicklung\Multimedia\Filme\VERO-S\Baukastenfillm_gek&#252;rzt_neu.mp4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VERO-S NSL3 turn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Passend für alle gängigen Fräs-Drehzentren</a:t>
            </a:r>
          </a:p>
        </p:txBody>
      </p:sp>
      <p:pic>
        <p:nvPicPr>
          <p:cNvPr id="1026" name="Picture 2" descr="NSL3 turn 450-3">
            <a:extLst>
              <a:ext uri="{FF2B5EF4-FFF2-40B4-BE49-F238E27FC236}">
                <a16:creationId xmlns:a16="http://schemas.microsoft.com/office/drawing/2014/main" id="{E4FFC11B-A3E9-4C49-ABD6-590BD7C8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68" y="1230375"/>
            <a:ext cx="4592571" cy="247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Übersicht</a:t>
            </a:r>
          </a:p>
        </p:txBody>
      </p:sp>
      <p:sp>
        <p:nvSpPr>
          <p:cNvPr id="6" name="Rechteck 5">
            <a:hlinkClick r:id="rId2" action="ppaction://hlinksldjump"/>
          </p:cNvPr>
          <p:cNvSpPr/>
          <p:nvPr/>
        </p:nvSpPr>
        <p:spPr>
          <a:xfrm>
            <a:off x="6273951" y="1365431"/>
            <a:ext cx="22262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Fräs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- Dreh - Anwendung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" name="Rechteck 7">
            <a:hlinkClick r:id="" action="ppaction://noaction"/>
          </p:cNvPr>
          <p:cNvSpPr/>
          <p:nvPr/>
        </p:nvSpPr>
        <p:spPr>
          <a:xfrm>
            <a:off x="564864" y="3820495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Leichtere Zerspanung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3306537" y="1375060"/>
            <a:ext cx="244080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Werkstück - Direktspannung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0" name="Rechteck 9">
            <a:hlinkClick r:id="" action="ppaction://noaction"/>
          </p:cNvPr>
          <p:cNvSpPr/>
          <p:nvPr/>
        </p:nvSpPr>
        <p:spPr>
          <a:xfrm>
            <a:off x="3170751" y="3823401"/>
            <a:ext cx="270414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Automatisiertes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Palettenhandling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  <p:pic>
        <p:nvPicPr>
          <p:cNvPr id="4" name="Grafik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r="8669"/>
          <a:stretch/>
        </p:blipFill>
        <p:spPr>
          <a:xfrm>
            <a:off x="6273951" y="1687638"/>
            <a:ext cx="2226218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/>
          <a:srcRect l="5663" r="3075"/>
          <a:stretch/>
        </p:blipFill>
        <p:spPr>
          <a:xfrm>
            <a:off x="3414305" y="1687638"/>
            <a:ext cx="2225273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/>
          <a:srcRect l="6902" r="1899"/>
          <a:stretch/>
        </p:blipFill>
        <p:spPr>
          <a:xfrm>
            <a:off x="3413943" y="4128272"/>
            <a:ext cx="2225274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b="2433"/>
          <a:stretch/>
        </p:blipFill>
        <p:spPr>
          <a:xfrm>
            <a:off x="558079" y="1679575"/>
            <a:ext cx="2221853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558079" y="1389407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Allgemeine Fräsanwendung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14" name="Rechteck 13">
            <a:hlinkClick r:id="" action="ppaction://noaction"/>
          </p:cNvPr>
          <p:cNvSpPr/>
          <p:nvPr/>
        </p:nvSpPr>
        <p:spPr>
          <a:xfrm>
            <a:off x="6273951" y="3823400"/>
            <a:ext cx="222056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Weitere Anwendungen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3" name="Grafik 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/>
          <a:srcRect t="3187"/>
          <a:stretch/>
        </p:blipFill>
        <p:spPr>
          <a:xfrm>
            <a:off x="6266442" y="4128272"/>
            <a:ext cx="2228266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r="4849"/>
          <a:stretch/>
        </p:blipFill>
        <p:spPr>
          <a:xfrm>
            <a:off x="574025" y="4128272"/>
            <a:ext cx="2215631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8677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NSL3 turn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8" t="-235" r="9253" b="18377"/>
          <a:stretch/>
        </p:blipFill>
        <p:spPr>
          <a:xfrm>
            <a:off x="561443" y="1625837"/>
            <a:ext cx="5136025" cy="36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5837"/>
            <a:ext cx="2880000" cy="3606326"/>
          </a:xfrm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VERO-S: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Standard NSL turn                                5-fach-Spannstation.</a:t>
            </a:r>
          </a:p>
          <a:p>
            <a:pPr>
              <a:lnSpc>
                <a:spcPct val="100000"/>
              </a:lnSpc>
            </a:pPr>
            <a:endParaRPr lang="de-DE" sz="500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Handspannfutter ROTA-S plus 2.0.</a:t>
            </a:r>
          </a:p>
          <a:p>
            <a:pPr>
              <a:lnSpc>
                <a:spcPct val="100000"/>
              </a:lnSpc>
            </a:pPr>
            <a:endParaRPr lang="de-DE" sz="500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Das Spannmittel bzw. Werkstück wird mittels eines hochgenauen </a:t>
            </a:r>
            <a:r>
              <a:rPr lang="de-DE" sz="1400" dirty="0" err="1"/>
              <a:t>Flexkegels</a:t>
            </a:r>
            <a:r>
              <a:rPr lang="de-DE" sz="1400" dirty="0"/>
              <a:t> in der Mitte der Spannstation zentriert. Der </a:t>
            </a:r>
            <a:r>
              <a:rPr lang="de-DE" sz="1400" dirty="0" err="1"/>
              <a:t>Flexkegel</a:t>
            </a:r>
            <a:r>
              <a:rPr lang="de-DE" sz="1400" dirty="0"/>
              <a:t> bietet eine radiale Steifigkeit und ist axial nachgiebig.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Die Einzugskraft wird durch die im Standard integrierte Turbo-Funktion zusätzlich erhöht. Drehzahlen bis zu 2000/min sind möglich.</a:t>
            </a:r>
          </a:p>
        </p:txBody>
      </p:sp>
    </p:spTree>
    <p:extLst>
      <p:ext uri="{BB962C8B-B14F-4D97-AF65-F5344CB8AC3E}">
        <p14:creationId xmlns:p14="http://schemas.microsoft.com/office/powerpoint/2010/main" val="2417857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88" y="2673951"/>
            <a:ext cx="4680000" cy="22716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NSL3 turn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6020420" y="1851645"/>
            <a:ext cx="28800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50"/>
              </a:spcBef>
            </a:pPr>
            <a:r>
              <a:rPr lang="de-DE" sz="1400" dirty="0">
                <a:solidFill>
                  <a:srgbClr val="003D6A"/>
                </a:solidFill>
              </a:rPr>
              <a:t>Hochgenaue </a:t>
            </a:r>
            <a:r>
              <a:rPr lang="de-DE" sz="1400" dirty="0" err="1">
                <a:solidFill>
                  <a:srgbClr val="003D6A"/>
                </a:solidFill>
              </a:rPr>
              <a:t>Flexkegelzentrierung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550"/>
              </a:spcBef>
            </a:pPr>
            <a:r>
              <a:rPr lang="de-DE" sz="1400" dirty="0">
                <a:solidFill>
                  <a:srgbClr val="003D6A"/>
                </a:solidFill>
              </a:rPr>
              <a:t>Turbo-Funktion</a:t>
            </a:r>
          </a:p>
          <a:p>
            <a:pPr>
              <a:spcBef>
                <a:spcPts val="550"/>
              </a:spcBef>
            </a:pPr>
            <a:r>
              <a:rPr lang="de-DE" sz="1400" dirty="0">
                <a:solidFill>
                  <a:srgbClr val="003D6A"/>
                </a:solidFill>
              </a:rPr>
              <a:t>Anzeigestift</a:t>
            </a:r>
          </a:p>
          <a:p>
            <a:pPr>
              <a:spcBef>
                <a:spcPts val="550"/>
              </a:spcBef>
            </a:pPr>
            <a:r>
              <a:rPr lang="de-DE" sz="1400" dirty="0">
                <a:solidFill>
                  <a:srgbClr val="003D6A"/>
                </a:solidFill>
              </a:rPr>
              <a:t>Pneumatisches System</a:t>
            </a:r>
          </a:p>
          <a:p>
            <a:pPr>
              <a:spcBef>
                <a:spcPts val="550"/>
              </a:spcBef>
            </a:pPr>
            <a:r>
              <a:rPr lang="de-DE" sz="1400" dirty="0">
                <a:solidFill>
                  <a:srgbClr val="003D6A"/>
                </a:solidFill>
              </a:rPr>
              <a:t>Ausrichtung über Zentrierbolzen</a:t>
            </a:r>
          </a:p>
          <a:p>
            <a:pPr>
              <a:spcBef>
                <a:spcPts val="550"/>
              </a:spcBef>
            </a:pPr>
            <a:r>
              <a:rPr lang="de-DE" sz="1400" dirty="0">
                <a:solidFill>
                  <a:srgbClr val="003D6A"/>
                </a:solidFill>
              </a:rPr>
              <a:t>Fixierung über Richtbolzen</a:t>
            </a:r>
          </a:p>
          <a:p>
            <a:pPr>
              <a:spcBef>
                <a:spcPts val="550"/>
              </a:spcBef>
            </a:pPr>
            <a:r>
              <a:rPr lang="de-DE" sz="1400" dirty="0">
                <a:solidFill>
                  <a:srgbClr val="003D6A"/>
                </a:solidFill>
              </a:rPr>
              <a:t>Befestigung über Nutensteine</a:t>
            </a:r>
          </a:p>
          <a:p>
            <a:pPr>
              <a:spcBef>
                <a:spcPts val="550"/>
              </a:spcBef>
            </a:pPr>
            <a:r>
              <a:rPr lang="de-DE" sz="1400" dirty="0">
                <a:solidFill>
                  <a:srgbClr val="003D6A"/>
                </a:solidFill>
              </a:rPr>
              <a:t>Nullpunktspannsystem</a:t>
            </a:r>
          </a:p>
          <a:p>
            <a:pPr>
              <a:spcBef>
                <a:spcPts val="550"/>
              </a:spcBef>
            </a:pPr>
            <a:r>
              <a:rPr lang="de-DE" sz="1400" dirty="0">
                <a:solidFill>
                  <a:srgbClr val="003D6A"/>
                </a:solidFill>
              </a:rPr>
              <a:t>Ringförmige Luftverteilung</a:t>
            </a:r>
          </a:p>
          <a:p>
            <a:pPr>
              <a:spcBef>
                <a:spcPts val="550"/>
              </a:spcBef>
            </a:pPr>
            <a:r>
              <a:rPr lang="de-DE" sz="1400" dirty="0">
                <a:solidFill>
                  <a:srgbClr val="003D6A"/>
                </a:solidFill>
              </a:rPr>
              <a:t>Orientierung der Spannschieber immer tangential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3021782" y="3365959"/>
            <a:ext cx="324000" cy="203230"/>
            <a:chOff x="4554258" y="723448"/>
            <a:chExt cx="435429" cy="260621"/>
          </a:xfrm>
        </p:grpSpPr>
        <p:sp>
          <p:nvSpPr>
            <p:cNvPr id="8" name="Ellipse 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554258" y="723448"/>
              <a:ext cx="435429" cy="23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1515730" y="3345957"/>
            <a:ext cx="324000" cy="230832"/>
            <a:chOff x="4554258" y="723448"/>
            <a:chExt cx="435429" cy="296018"/>
          </a:xfrm>
        </p:grpSpPr>
        <p:sp>
          <p:nvSpPr>
            <p:cNvPr id="11" name="Ellipse 1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3017087" y="4218205"/>
            <a:ext cx="324000" cy="230832"/>
            <a:chOff x="4565962" y="723448"/>
            <a:chExt cx="435429" cy="296018"/>
          </a:xfrm>
        </p:grpSpPr>
        <p:sp>
          <p:nvSpPr>
            <p:cNvPr id="14" name="Ellipse 1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565962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1042863" y="4713985"/>
            <a:ext cx="324000" cy="230832"/>
            <a:chOff x="4554258" y="723448"/>
            <a:chExt cx="435429" cy="296018"/>
          </a:xfrm>
        </p:grpSpPr>
        <p:sp>
          <p:nvSpPr>
            <p:cNvPr id="17" name="Ellipse 1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1692567" y="4529808"/>
            <a:ext cx="324000" cy="230832"/>
            <a:chOff x="4554258" y="723448"/>
            <a:chExt cx="435429" cy="296018"/>
          </a:xfrm>
        </p:grpSpPr>
        <p:sp>
          <p:nvSpPr>
            <p:cNvPr id="20" name="Ellipse 1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2825609" y="3800075"/>
            <a:ext cx="324000" cy="230832"/>
            <a:chOff x="4554258" y="723448"/>
            <a:chExt cx="435429" cy="296018"/>
          </a:xfrm>
        </p:grpSpPr>
        <p:sp>
          <p:nvSpPr>
            <p:cNvPr id="23" name="Ellipse 2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5737966" y="1905970"/>
            <a:ext cx="324000" cy="230832"/>
            <a:chOff x="4554258" y="723448"/>
            <a:chExt cx="435429" cy="296018"/>
          </a:xfrm>
        </p:grpSpPr>
        <p:sp>
          <p:nvSpPr>
            <p:cNvPr id="26" name="Ellipse 2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4047594" y="4328906"/>
            <a:ext cx="324000" cy="230832"/>
            <a:chOff x="4554258" y="723448"/>
            <a:chExt cx="435429" cy="296018"/>
          </a:xfrm>
        </p:grpSpPr>
        <p:sp>
          <p:nvSpPr>
            <p:cNvPr id="29" name="Ellipse 2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4206112" y="3904251"/>
            <a:ext cx="324000" cy="230832"/>
            <a:chOff x="4554258" y="723448"/>
            <a:chExt cx="435429" cy="296018"/>
          </a:xfrm>
        </p:grpSpPr>
        <p:sp>
          <p:nvSpPr>
            <p:cNvPr id="32" name="Ellipse 3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5740964" y="2160448"/>
            <a:ext cx="324000" cy="230832"/>
            <a:chOff x="4554258" y="723448"/>
            <a:chExt cx="435429" cy="296018"/>
          </a:xfrm>
        </p:grpSpPr>
        <p:sp>
          <p:nvSpPr>
            <p:cNvPr id="35" name="Ellipse 3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5737316" y="2470257"/>
            <a:ext cx="324000" cy="230832"/>
            <a:chOff x="4554258" y="723448"/>
            <a:chExt cx="435429" cy="296018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5731364" y="2752332"/>
            <a:ext cx="324000" cy="230832"/>
            <a:chOff x="4554258" y="723448"/>
            <a:chExt cx="435429" cy="296018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5740964" y="3051406"/>
            <a:ext cx="324000" cy="230832"/>
            <a:chOff x="4554258" y="723448"/>
            <a:chExt cx="435429" cy="296018"/>
          </a:xfrm>
        </p:grpSpPr>
        <p:sp>
          <p:nvSpPr>
            <p:cNvPr id="44" name="Ellipse 4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5740964" y="3343176"/>
            <a:ext cx="324000" cy="230832"/>
            <a:chOff x="4554258" y="723448"/>
            <a:chExt cx="435429" cy="296018"/>
          </a:xfrm>
        </p:grpSpPr>
        <p:sp>
          <p:nvSpPr>
            <p:cNvPr id="47" name="Ellipse 4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5745784" y="3629988"/>
            <a:ext cx="324000" cy="230832"/>
            <a:chOff x="4554258" y="723448"/>
            <a:chExt cx="435429" cy="296018"/>
          </a:xfrm>
        </p:grpSpPr>
        <p:sp>
          <p:nvSpPr>
            <p:cNvPr id="50" name="Ellipse 4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52" name="Gruppieren 51"/>
          <p:cNvGrpSpPr/>
          <p:nvPr/>
        </p:nvGrpSpPr>
        <p:grpSpPr>
          <a:xfrm>
            <a:off x="5749673" y="3927201"/>
            <a:ext cx="324000" cy="230832"/>
            <a:chOff x="4554258" y="723448"/>
            <a:chExt cx="435429" cy="296018"/>
          </a:xfrm>
        </p:grpSpPr>
        <p:sp>
          <p:nvSpPr>
            <p:cNvPr id="53" name="Ellipse 5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5745583" y="4184076"/>
            <a:ext cx="324000" cy="230832"/>
            <a:chOff x="4554258" y="723448"/>
            <a:chExt cx="435429" cy="296018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4788496" y="4156359"/>
            <a:ext cx="324000" cy="230832"/>
            <a:chOff x="4554258" y="723448"/>
            <a:chExt cx="435429" cy="296018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1958976" y="3207538"/>
            <a:ext cx="324000" cy="230832"/>
            <a:chOff x="4554258" y="723448"/>
            <a:chExt cx="435429" cy="296018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745583" y="4494353"/>
            <a:ext cx="324000" cy="230832"/>
            <a:chOff x="4554258" y="723448"/>
            <a:chExt cx="435429" cy="296018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pic>
        <p:nvPicPr>
          <p:cNvPr id="68" name="Grafik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91" y="1283234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61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34"/>
          <a:stretch/>
        </p:blipFill>
        <p:spPr>
          <a:xfrm>
            <a:off x="613076" y="1411101"/>
            <a:ext cx="1620000" cy="1777957"/>
          </a:xfrm>
          <a:prstGeom prst="rect">
            <a:avLst/>
          </a:prstGeom>
        </p:spPr>
      </p:pic>
      <p:sp>
        <p:nvSpPr>
          <p:cNvPr id="29" name="Rechteck 28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feld 32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Spannschieberanordnung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NSL3 turn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2582209" y="2186435"/>
            <a:ext cx="324000" cy="230832"/>
            <a:chOff x="4554258" y="723448"/>
            <a:chExt cx="435429" cy="296018"/>
          </a:xfrm>
        </p:grpSpPr>
        <p:sp>
          <p:nvSpPr>
            <p:cNvPr id="13" name="Ellipse 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2579211" y="1906316"/>
            <a:ext cx="324000" cy="230832"/>
            <a:chOff x="4554258" y="723448"/>
            <a:chExt cx="435429" cy="296018"/>
          </a:xfrm>
        </p:grpSpPr>
        <p:sp>
          <p:nvSpPr>
            <p:cNvPr id="17" name="Ellipse 1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21" name="Inhaltsplatzhalter 3"/>
          <p:cNvSpPr txBox="1">
            <a:spLocks/>
          </p:cNvSpPr>
          <p:nvPr/>
        </p:nvSpPr>
        <p:spPr>
          <a:xfrm>
            <a:off x="2822207" y="1906409"/>
            <a:ext cx="1449329" cy="575811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1200" dirty="0">
                <a:solidFill>
                  <a:srgbClr val="00446B"/>
                </a:solidFill>
              </a:rPr>
              <a:t>Radial steif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1200" dirty="0">
                <a:solidFill>
                  <a:srgbClr val="00446B"/>
                </a:solidFill>
              </a:rPr>
              <a:t>Axial nachgiebig</a:t>
            </a:r>
            <a:endParaRPr lang="de-DE" sz="1200" dirty="0">
              <a:solidFill>
                <a:srgbClr val="FF0000"/>
              </a:solidFill>
            </a:endParaRPr>
          </a:p>
          <a:p>
            <a:pPr>
              <a:lnSpc>
                <a:spcPts val="1500"/>
              </a:lnSpc>
              <a:spcBef>
                <a:spcPts val="0"/>
              </a:spcBef>
            </a:pPr>
            <a:endParaRPr lang="de-DE" sz="1200" dirty="0">
              <a:solidFill>
                <a:srgbClr val="FF0000"/>
              </a:solidFill>
            </a:endParaRPr>
          </a:p>
          <a:p>
            <a:pPr>
              <a:lnSpc>
                <a:spcPts val="1500"/>
              </a:lnSpc>
              <a:spcBef>
                <a:spcPts val="0"/>
              </a:spcBef>
            </a:pPr>
            <a:endParaRPr lang="de-DE" sz="1200" dirty="0">
              <a:solidFill>
                <a:srgbClr val="FF0000"/>
              </a:solidFill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633404" y="2017969"/>
            <a:ext cx="324000" cy="230832"/>
            <a:chOff x="4554258" y="723448"/>
            <a:chExt cx="435429" cy="296018"/>
          </a:xfrm>
        </p:grpSpPr>
        <p:sp>
          <p:nvSpPr>
            <p:cNvPr id="23" name="Ellipse 2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1393528" y="2659656"/>
            <a:ext cx="324000" cy="230832"/>
            <a:chOff x="4554258" y="723448"/>
            <a:chExt cx="435429" cy="296018"/>
          </a:xfrm>
        </p:grpSpPr>
        <p:sp>
          <p:nvSpPr>
            <p:cNvPr id="26" name="Ellipse 2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514" y="1365354"/>
            <a:ext cx="2520000" cy="1832727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338" y="3914461"/>
            <a:ext cx="1980000" cy="1980000"/>
          </a:xfrm>
          <a:prstGeom prst="rect">
            <a:avLst/>
          </a:prstGeom>
        </p:spPr>
      </p:pic>
      <p:sp>
        <p:nvSpPr>
          <p:cNvPr id="34" name="Textfeld 33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Visuelle Anzeige der Turbo-Funktion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Flexkegel</a:t>
            </a:r>
            <a:endParaRPr lang="de-DE" sz="1600" b="1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34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325637"/>
              </p:ext>
            </p:extLst>
          </p:nvPr>
        </p:nvGraphicFramePr>
        <p:xfrm>
          <a:off x="542739" y="2385000"/>
          <a:ext cx="8063998" cy="208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0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33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33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Technische</a:t>
                      </a:r>
                      <a:r>
                        <a:rPr lang="de-DE" sz="1200" baseline="0" dirty="0">
                          <a:solidFill>
                            <a:schemeClr val="bg1"/>
                          </a:solidFill>
                        </a:rPr>
                        <a:t> Daten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NSL3 turn 450-3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NSL3 turn 450-3-Z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NSL3 turn 570-5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NSL3 turn 570-5-Z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Durchmesser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Einzugskraft mit Turbo [kN]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Entriegelungsdruck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[bar]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Rundlaufgenauigkeit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Max. Drehzahl [1/min]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Gewicht 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Baugrößen VERO-S NSL3 turn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637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098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7337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511082" y="5447926"/>
            <a:ext cx="73917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VERO-S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665650"/>
            <a:ext cx="1354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5650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845466" y="3665650"/>
            <a:ext cx="125547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Spannsysteme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6" name="Grafi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793" y="4723613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/>
          <p:cNvSpPr/>
          <p:nvPr/>
        </p:nvSpPr>
        <p:spPr>
          <a:xfrm>
            <a:off x="1929341" y="5447926"/>
            <a:ext cx="78329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KONTEC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8" name="Grafi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123" y="4704722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/>
          <p:cNvSpPr/>
          <p:nvPr/>
        </p:nvSpPr>
        <p:spPr>
          <a:xfrm>
            <a:off x="3394490" y="5447926"/>
            <a:ext cx="845424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0" name="Grafik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705" y="4625772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/>
          <p:cNvSpPr/>
          <p:nvPr/>
        </p:nvSpPr>
        <p:spPr>
          <a:xfrm>
            <a:off x="4876816" y="5447926"/>
            <a:ext cx="58484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2" name="Grafi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956" y="472969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/>
          <p:cNvSpPr/>
          <p:nvPr/>
        </p:nvSpPr>
        <p:spPr>
          <a:xfrm>
            <a:off x="6181385" y="5447926"/>
            <a:ext cx="887807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7653231" y="5447926"/>
            <a:ext cx="79060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PLANOS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5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114" y="4737772"/>
            <a:ext cx="924416" cy="37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2166065" y="3773372"/>
            <a:ext cx="998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Drehfutter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816242" y="2130783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30783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9" name="Rechteck 38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4158586"/>
            <a:ext cx="0" cy="18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14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1" name="Gruppieren 50"/>
          <p:cNvGrpSpPr/>
          <p:nvPr/>
        </p:nvGrpSpPr>
        <p:grpSpPr>
          <a:xfrm>
            <a:off x="409580" y="1508053"/>
            <a:ext cx="2413383" cy="1201913"/>
            <a:chOff x="-274348" y="1296415"/>
            <a:chExt cx="2717377" cy="1461800"/>
          </a:xfrm>
        </p:grpSpPr>
        <p:sp>
          <p:nvSpPr>
            <p:cNvPr id="52" name="Rechteck 51"/>
            <p:cNvSpPr/>
            <p:nvPr/>
          </p:nvSpPr>
          <p:spPr bwMode="auto">
            <a:xfrm>
              <a:off x="747665" y="1350052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59" name="Gruppieren 127"/>
            <p:cNvGrpSpPr/>
            <p:nvPr/>
          </p:nvGrpSpPr>
          <p:grpSpPr>
            <a:xfrm>
              <a:off x="-274348" y="1296415"/>
              <a:ext cx="2688015" cy="1461800"/>
              <a:chOff x="-93326" y="708363"/>
              <a:chExt cx="2688015" cy="1461800"/>
            </a:xfrm>
          </p:grpSpPr>
          <p:grpSp>
            <p:nvGrpSpPr>
              <p:cNvPr id="62" name="Gruppieren 43"/>
              <p:cNvGrpSpPr/>
              <p:nvPr/>
            </p:nvGrpSpPr>
            <p:grpSpPr>
              <a:xfrm>
                <a:off x="881062" y="708363"/>
                <a:ext cx="1713627" cy="1461800"/>
                <a:chOff x="823912" y="720343"/>
                <a:chExt cx="1713627" cy="1632906"/>
              </a:xfrm>
            </p:grpSpPr>
            <p:cxnSp>
              <p:nvCxnSpPr>
                <p:cNvPr id="65" name="Gerade Verbindung 15"/>
                <p:cNvCxnSpPr/>
                <p:nvPr/>
              </p:nvCxnSpPr>
              <p:spPr bwMode="auto">
                <a:xfrm rot="16200000" flipH="1">
                  <a:off x="176022" y="1368233"/>
                  <a:ext cx="1300544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feld 66"/>
                <p:cNvSpPr txBox="1"/>
                <p:nvPr/>
              </p:nvSpPr>
              <p:spPr>
                <a:xfrm>
                  <a:off x="2037450" y="2013577"/>
                  <a:ext cx="500089" cy="3396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  <p:sp>
              <p:nvSpPr>
                <p:cNvPr id="68" name="Freihandform 67"/>
                <p:cNvSpPr/>
                <p:nvPr/>
              </p:nvSpPr>
              <p:spPr bwMode="auto">
                <a:xfrm>
                  <a:off x="971550" y="982416"/>
                  <a:ext cx="1462088" cy="846384"/>
                </a:xfrm>
                <a:custGeom>
                  <a:avLst/>
                  <a:gdLst>
                    <a:gd name="connsiteX0" fmla="*/ 0 w 1247775"/>
                    <a:gd name="connsiteY0" fmla="*/ 942975 h 942975"/>
                    <a:gd name="connsiteX1" fmla="*/ 114300 w 1247775"/>
                    <a:gd name="connsiteY1" fmla="*/ 790575 h 942975"/>
                    <a:gd name="connsiteX2" fmla="*/ 371475 w 1247775"/>
                    <a:gd name="connsiteY2" fmla="*/ 733425 h 942975"/>
                    <a:gd name="connsiteX3" fmla="*/ 533400 w 1247775"/>
                    <a:gd name="connsiteY3" fmla="*/ 600075 h 942975"/>
                    <a:gd name="connsiteX4" fmla="*/ 742950 w 1247775"/>
                    <a:gd name="connsiteY4" fmla="*/ 590550 h 942975"/>
                    <a:gd name="connsiteX5" fmla="*/ 952500 w 1247775"/>
                    <a:gd name="connsiteY5" fmla="*/ 428625 h 942975"/>
                    <a:gd name="connsiteX6" fmla="*/ 1247775 w 1247775"/>
                    <a:gd name="connsiteY6" fmla="*/ 0 h 94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7775" h="942975">
                      <a:moveTo>
                        <a:pt x="0" y="942975"/>
                      </a:moveTo>
                      <a:cubicBezTo>
                        <a:pt x="26194" y="884237"/>
                        <a:pt x="52388" y="825500"/>
                        <a:pt x="114300" y="790575"/>
                      </a:cubicBezTo>
                      <a:cubicBezTo>
                        <a:pt x="176213" y="755650"/>
                        <a:pt x="301625" y="765175"/>
                        <a:pt x="371475" y="733425"/>
                      </a:cubicBezTo>
                      <a:cubicBezTo>
                        <a:pt x="441325" y="701675"/>
                        <a:pt x="471488" y="623887"/>
                        <a:pt x="533400" y="600075"/>
                      </a:cubicBezTo>
                      <a:cubicBezTo>
                        <a:pt x="595312" y="576263"/>
                        <a:pt x="673100" y="619125"/>
                        <a:pt x="742950" y="590550"/>
                      </a:cubicBezTo>
                      <a:cubicBezTo>
                        <a:pt x="812800" y="561975"/>
                        <a:pt x="868363" y="527050"/>
                        <a:pt x="952500" y="428625"/>
                      </a:cubicBezTo>
                      <a:cubicBezTo>
                        <a:pt x="1036638" y="330200"/>
                        <a:pt x="1247775" y="0"/>
                        <a:pt x="1247775" y="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3" name="Textfeld 62"/>
              <p:cNvSpPr txBox="1"/>
              <p:nvPr/>
            </p:nvSpPr>
            <p:spPr>
              <a:xfrm>
                <a:off x="-93326" y="715963"/>
                <a:ext cx="973347" cy="304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3D6A"/>
                    </a:solidFill>
                  </a:rPr>
                  <a:t>Varianten</a:t>
                </a:r>
              </a:p>
            </p:txBody>
          </p:sp>
        </p:grpSp>
        <p:cxnSp>
          <p:nvCxnSpPr>
            <p:cNvPr id="60" name="Gerade Verbindung 89"/>
            <p:cNvCxnSpPr/>
            <p:nvPr/>
          </p:nvCxnSpPr>
          <p:spPr bwMode="auto">
            <a:xfrm>
              <a:off x="700040" y="2454136"/>
              <a:ext cx="1742989" cy="0"/>
            </a:xfrm>
            <a:prstGeom prst="line">
              <a:avLst/>
            </a:prstGeom>
            <a:ln w="19050">
              <a:solidFill>
                <a:srgbClr val="003D6A"/>
              </a:solidFill>
              <a:headEnd type="none" w="med" len="med"/>
              <a:tailEnd type="stealth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2" name="Gruppieren 21"/>
          <p:cNvGrpSpPr/>
          <p:nvPr/>
        </p:nvGrpSpPr>
        <p:grpSpPr>
          <a:xfrm>
            <a:off x="3481050" y="1505212"/>
            <a:ext cx="2206183" cy="1202205"/>
            <a:chOff x="3364694" y="696913"/>
            <a:chExt cx="2312204" cy="1505988"/>
          </a:xfrm>
        </p:grpSpPr>
        <p:sp>
          <p:nvSpPr>
            <p:cNvPr id="73" name="Rechteck 72"/>
            <p:cNvSpPr/>
            <p:nvPr/>
          </p:nvSpPr>
          <p:spPr bwMode="auto">
            <a:xfrm>
              <a:off x="4076699" y="762000"/>
              <a:ext cx="1600199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76" name="Gruppieren 126"/>
            <p:cNvGrpSpPr/>
            <p:nvPr/>
          </p:nvGrpSpPr>
          <p:grpSpPr>
            <a:xfrm>
              <a:off x="3364694" y="696913"/>
              <a:ext cx="2282012" cy="1505988"/>
              <a:chOff x="3126569" y="696913"/>
              <a:chExt cx="2282012" cy="1505988"/>
            </a:xfrm>
          </p:grpSpPr>
          <p:grpSp>
            <p:nvGrpSpPr>
              <p:cNvPr id="77" name="Gruppieren 60"/>
              <p:cNvGrpSpPr/>
              <p:nvPr/>
            </p:nvGrpSpPr>
            <p:grpSpPr>
              <a:xfrm>
                <a:off x="3786188" y="696913"/>
                <a:ext cx="1622393" cy="1505988"/>
                <a:chOff x="2995613" y="696913"/>
                <a:chExt cx="1622393" cy="1682267"/>
              </a:xfrm>
            </p:grpSpPr>
            <p:grpSp>
              <p:nvGrpSpPr>
                <p:cNvPr id="81" name="Gruppieren 44"/>
                <p:cNvGrpSpPr/>
                <p:nvPr/>
              </p:nvGrpSpPr>
              <p:grpSpPr>
                <a:xfrm>
                  <a:off x="2995613" y="696913"/>
                  <a:ext cx="1622393" cy="1682267"/>
                  <a:chOff x="823913" y="696913"/>
                  <a:chExt cx="1622393" cy="1682267"/>
                </a:xfrm>
              </p:grpSpPr>
              <p:grpSp>
                <p:nvGrpSpPr>
                  <p:cNvPr id="85" name="Gruppieren 20"/>
                  <p:cNvGrpSpPr/>
                  <p:nvPr/>
                </p:nvGrpSpPr>
                <p:grpSpPr>
                  <a:xfrm>
                    <a:off x="823913" y="696913"/>
                    <a:ext cx="1622393" cy="1323975"/>
                    <a:chOff x="1509712" y="1028697"/>
                    <a:chExt cx="1622393" cy="1438278"/>
                  </a:xfrm>
                </p:grpSpPr>
                <p:cxnSp>
                  <p:nvCxnSpPr>
                    <p:cNvPr id="87" name="Gerade Verbindung 26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Gerade Verbindung 27"/>
                    <p:cNvCxnSpPr/>
                    <p:nvPr/>
                  </p:nvCxnSpPr>
                  <p:spPr bwMode="auto">
                    <a:xfrm>
                      <a:off x="1509712" y="2466975"/>
                      <a:ext cx="1622393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86" name="Textfeld 85"/>
                  <p:cNvSpPr txBox="1"/>
                  <p:nvPr/>
                </p:nvSpPr>
                <p:spPr>
                  <a:xfrm>
                    <a:off x="1941190" y="2035376"/>
                    <a:ext cx="465705" cy="34380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84" name="Freihandform 83"/>
                <p:cNvSpPr/>
                <p:nvPr/>
              </p:nvSpPr>
              <p:spPr bwMode="auto">
                <a:xfrm>
                  <a:off x="3124200" y="1019174"/>
                  <a:ext cx="1476375" cy="819151"/>
                </a:xfrm>
                <a:custGeom>
                  <a:avLst/>
                  <a:gdLst>
                    <a:gd name="connsiteX0" fmla="*/ 0 w 1190625"/>
                    <a:gd name="connsiteY0" fmla="*/ 0 h 590550"/>
                    <a:gd name="connsiteX1" fmla="*/ 123825 w 1190625"/>
                    <a:gd name="connsiteY1" fmla="*/ 28575 h 590550"/>
                    <a:gd name="connsiteX2" fmla="*/ 219075 w 1190625"/>
                    <a:gd name="connsiteY2" fmla="*/ 161925 h 590550"/>
                    <a:gd name="connsiteX3" fmla="*/ 523875 w 1190625"/>
                    <a:gd name="connsiteY3" fmla="*/ 209550 h 590550"/>
                    <a:gd name="connsiteX4" fmla="*/ 733425 w 1190625"/>
                    <a:gd name="connsiteY4" fmla="*/ 352425 h 590550"/>
                    <a:gd name="connsiteX5" fmla="*/ 990600 w 1190625"/>
                    <a:gd name="connsiteY5" fmla="*/ 390525 h 590550"/>
                    <a:gd name="connsiteX6" fmla="*/ 1190625 w 1190625"/>
                    <a:gd name="connsiteY6" fmla="*/ 590550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25" h="590550">
                      <a:moveTo>
                        <a:pt x="0" y="0"/>
                      </a:moveTo>
                      <a:cubicBezTo>
                        <a:pt x="43656" y="793"/>
                        <a:pt x="87312" y="1587"/>
                        <a:pt x="123825" y="28575"/>
                      </a:cubicBezTo>
                      <a:cubicBezTo>
                        <a:pt x="160338" y="55563"/>
                        <a:pt x="152400" y="131763"/>
                        <a:pt x="219075" y="161925"/>
                      </a:cubicBezTo>
                      <a:cubicBezTo>
                        <a:pt x="285750" y="192087"/>
                        <a:pt x="438150" y="177800"/>
                        <a:pt x="523875" y="209550"/>
                      </a:cubicBezTo>
                      <a:cubicBezTo>
                        <a:pt x="609600" y="241300"/>
                        <a:pt x="655638" y="322263"/>
                        <a:pt x="733425" y="352425"/>
                      </a:cubicBezTo>
                      <a:cubicBezTo>
                        <a:pt x="811213" y="382588"/>
                        <a:pt x="914400" y="350838"/>
                        <a:pt x="990600" y="390525"/>
                      </a:cubicBezTo>
                      <a:cubicBezTo>
                        <a:pt x="1066800" y="430212"/>
                        <a:pt x="1157288" y="557213"/>
                        <a:pt x="1190625" y="59055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78" name="Textfeld 77"/>
              <p:cNvSpPr txBox="1"/>
              <p:nvPr/>
            </p:nvSpPr>
            <p:spPr>
              <a:xfrm>
                <a:off x="3126569" y="730003"/>
                <a:ext cx="6447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3D6A"/>
                    </a:solidFill>
                  </a:rPr>
                  <a:t>Stück-</a:t>
                </a:r>
              </a:p>
              <a:p>
                <a:r>
                  <a:rPr lang="de-DE" sz="1400" dirty="0">
                    <a:solidFill>
                      <a:srgbClr val="003D6A"/>
                    </a:solidFill>
                  </a:rPr>
                  <a:t>zahl</a:t>
                </a:r>
              </a:p>
            </p:txBody>
          </p:sp>
        </p:grpSp>
      </p:grpSp>
      <p:grpSp>
        <p:nvGrpSpPr>
          <p:cNvPr id="89" name="Gruppieren 65"/>
          <p:cNvGrpSpPr/>
          <p:nvPr/>
        </p:nvGrpSpPr>
        <p:grpSpPr>
          <a:xfrm>
            <a:off x="473830" y="3092289"/>
            <a:ext cx="2394057" cy="1202205"/>
            <a:chOff x="6088044" y="696913"/>
            <a:chExt cx="2484456" cy="1505985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6088044" y="696913"/>
              <a:ext cx="2438322" cy="1505985"/>
              <a:chOff x="5745144" y="696913"/>
              <a:chExt cx="2438322" cy="1505985"/>
            </a:xfrm>
          </p:grpSpPr>
          <p:grpSp>
            <p:nvGrpSpPr>
              <p:cNvPr id="92" name="Gruppieren 91"/>
              <p:cNvGrpSpPr/>
              <p:nvPr/>
            </p:nvGrpSpPr>
            <p:grpSpPr>
              <a:xfrm>
                <a:off x="6577013" y="696913"/>
                <a:ext cx="1606453" cy="1505985"/>
                <a:chOff x="6129338" y="696913"/>
                <a:chExt cx="1606453" cy="1682264"/>
              </a:xfrm>
            </p:grpSpPr>
            <p:grpSp>
              <p:nvGrpSpPr>
                <p:cNvPr id="94" name="Gruppieren 53"/>
                <p:cNvGrpSpPr/>
                <p:nvPr/>
              </p:nvGrpSpPr>
              <p:grpSpPr>
                <a:xfrm>
                  <a:off x="6129338" y="696913"/>
                  <a:ext cx="1606453" cy="1682264"/>
                  <a:chOff x="823913" y="696913"/>
                  <a:chExt cx="1606453" cy="1682264"/>
                </a:xfrm>
              </p:grpSpPr>
              <p:grpSp>
                <p:nvGrpSpPr>
                  <p:cNvPr id="96" name="Gruppieren 20"/>
                  <p:cNvGrpSpPr/>
                  <p:nvPr/>
                </p:nvGrpSpPr>
                <p:grpSpPr>
                  <a:xfrm>
                    <a:off x="823913" y="696913"/>
                    <a:ext cx="1606453" cy="1323975"/>
                    <a:chOff x="1509712" y="1028697"/>
                    <a:chExt cx="1606453" cy="1438278"/>
                  </a:xfrm>
                </p:grpSpPr>
                <p:cxnSp>
                  <p:nvCxnSpPr>
                    <p:cNvPr id="98" name="Gerade Verbindung 70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9" name="Gerade Verbindung 71"/>
                    <p:cNvCxnSpPr/>
                    <p:nvPr/>
                  </p:nvCxnSpPr>
                  <p:spPr bwMode="auto">
                    <a:xfrm>
                      <a:off x="1509712" y="2466975"/>
                      <a:ext cx="1606453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97" name="Textfeld 96"/>
                  <p:cNvSpPr txBox="1"/>
                  <p:nvPr/>
                </p:nvSpPr>
                <p:spPr>
                  <a:xfrm>
                    <a:off x="1927651" y="2035374"/>
                    <a:ext cx="465705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cxnSp>
              <p:nvCxnSpPr>
                <p:cNvPr id="95" name="Gerade Verbindung 67"/>
                <p:cNvCxnSpPr/>
                <p:nvPr/>
              </p:nvCxnSpPr>
              <p:spPr bwMode="auto">
                <a:xfrm>
                  <a:off x="6235196" y="1095375"/>
                  <a:ext cx="1362075" cy="523875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" name="Textfeld 92"/>
              <p:cNvSpPr txBox="1"/>
              <p:nvPr/>
            </p:nvSpPr>
            <p:spPr>
              <a:xfrm>
                <a:off x="5745144" y="719093"/>
                <a:ext cx="834010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Produkt-</a:t>
                </a:r>
              </a:p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lebens</a:t>
                </a:r>
                <a:r>
                  <a:rPr lang="de-DE" sz="1400" dirty="0">
                    <a:solidFill>
                      <a:srgbClr val="003D6A"/>
                    </a:solidFill>
                  </a:rPr>
                  <a:t>-</a:t>
                </a:r>
              </a:p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zyklus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grpSp>
        <p:nvGrpSpPr>
          <p:cNvPr id="100" name="Gruppieren 43"/>
          <p:cNvGrpSpPr/>
          <p:nvPr/>
        </p:nvGrpSpPr>
        <p:grpSpPr>
          <a:xfrm>
            <a:off x="3248524" y="3091454"/>
            <a:ext cx="2419296" cy="1202400"/>
            <a:chOff x="1266801" y="3845342"/>
            <a:chExt cx="2644845" cy="1505092"/>
          </a:xfrm>
        </p:grpSpPr>
        <p:sp>
          <p:nvSpPr>
            <p:cNvPr id="101" name="Rechteck 100"/>
            <p:cNvSpPr/>
            <p:nvPr/>
          </p:nvSpPr>
          <p:spPr bwMode="auto">
            <a:xfrm>
              <a:off x="2257425" y="39243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02" name="Gruppieren 227"/>
            <p:cNvGrpSpPr/>
            <p:nvPr/>
          </p:nvGrpSpPr>
          <p:grpSpPr>
            <a:xfrm>
              <a:off x="1266801" y="3845342"/>
              <a:ext cx="2644845" cy="1505092"/>
              <a:chOff x="1266801" y="3845342"/>
              <a:chExt cx="2644845" cy="1505092"/>
            </a:xfrm>
          </p:grpSpPr>
          <p:grpSp>
            <p:nvGrpSpPr>
              <p:cNvPr id="103" name="Gruppieren 146"/>
              <p:cNvGrpSpPr/>
              <p:nvPr/>
            </p:nvGrpSpPr>
            <p:grpSpPr>
              <a:xfrm>
                <a:off x="1266801" y="3845342"/>
                <a:ext cx="2644845" cy="1505092"/>
                <a:chOff x="-71462" y="687388"/>
                <a:chExt cx="2644845" cy="1505092"/>
              </a:xfrm>
            </p:grpSpPr>
            <p:grpSp>
              <p:nvGrpSpPr>
                <p:cNvPr id="105" name="Gruppieren 43"/>
                <p:cNvGrpSpPr/>
                <p:nvPr/>
              </p:nvGrpSpPr>
              <p:grpSpPr>
                <a:xfrm>
                  <a:off x="881063" y="687388"/>
                  <a:ext cx="1692320" cy="1505092"/>
                  <a:chOff x="823913" y="696913"/>
                  <a:chExt cx="1692320" cy="1681263"/>
                </a:xfrm>
              </p:grpSpPr>
              <p:grpSp>
                <p:nvGrpSpPr>
                  <p:cNvPr id="107" name="Gruppieren 20"/>
                  <p:cNvGrpSpPr/>
                  <p:nvPr/>
                </p:nvGrpSpPr>
                <p:grpSpPr>
                  <a:xfrm>
                    <a:off x="823913" y="696913"/>
                    <a:ext cx="1692320" cy="1323975"/>
                    <a:chOff x="1509712" y="1028697"/>
                    <a:chExt cx="1692320" cy="1438278"/>
                  </a:xfrm>
                </p:grpSpPr>
                <p:cxnSp>
                  <p:nvCxnSpPr>
                    <p:cNvPr id="109" name="Gerade Verbindung 48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Gerade Verbindung 49"/>
                    <p:cNvCxnSpPr/>
                    <p:nvPr/>
                  </p:nvCxnSpPr>
                  <p:spPr bwMode="auto">
                    <a:xfrm>
                      <a:off x="1509712" y="2466975"/>
                      <a:ext cx="1692320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8" name="Textfeld 107"/>
                  <p:cNvSpPr txBox="1"/>
                  <p:nvPr/>
                </p:nvSpPr>
                <p:spPr>
                  <a:xfrm>
                    <a:off x="2010011" y="2034373"/>
                    <a:ext cx="457689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06" name="Textfeld 105"/>
                <p:cNvSpPr txBox="1"/>
                <p:nvPr/>
              </p:nvSpPr>
              <p:spPr>
                <a:xfrm>
                  <a:off x="-71462" y="713891"/>
                  <a:ext cx="9392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Nachfrage</a:t>
                  </a:r>
                </a:p>
              </p:txBody>
            </p:sp>
          </p:grpSp>
          <p:sp>
            <p:nvSpPr>
              <p:cNvPr id="104" name="Freihandform 103"/>
              <p:cNvSpPr/>
              <p:nvPr/>
            </p:nvSpPr>
            <p:spPr bwMode="auto">
              <a:xfrm>
                <a:off x="2276475" y="4216400"/>
                <a:ext cx="1371600" cy="584200"/>
              </a:xfrm>
              <a:custGeom>
                <a:avLst/>
                <a:gdLst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95375 w 1276350"/>
                  <a:gd name="connsiteY7" fmla="*/ 141287 h 579437"/>
                  <a:gd name="connsiteX8" fmla="*/ 1276350 w 1276350"/>
                  <a:gd name="connsiteY8" fmla="*/ 65087 h 579437"/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86751 w 1276350"/>
                  <a:gd name="connsiteY7" fmla="*/ 179387 h 579437"/>
                  <a:gd name="connsiteX8" fmla="*/ 1276350 w 1276350"/>
                  <a:gd name="connsiteY8" fmla="*/ 65087 h 579437"/>
                  <a:gd name="connsiteX0" fmla="*/ 0 w 1241854"/>
                  <a:gd name="connsiteY0" fmla="*/ 579437 h 579437"/>
                  <a:gd name="connsiteX1" fmla="*/ 247650 w 1241854"/>
                  <a:gd name="connsiteY1" fmla="*/ 360362 h 579437"/>
                  <a:gd name="connsiteX2" fmla="*/ 438150 w 1241854"/>
                  <a:gd name="connsiteY2" fmla="*/ 360362 h 579437"/>
                  <a:gd name="connsiteX3" fmla="*/ 590550 w 1241854"/>
                  <a:gd name="connsiteY3" fmla="*/ 169862 h 579437"/>
                  <a:gd name="connsiteX4" fmla="*/ 723900 w 1241854"/>
                  <a:gd name="connsiteY4" fmla="*/ 293687 h 579437"/>
                  <a:gd name="connsiteX5" fmla="*/ 828675 w 1241854"/>
                  <a:gd name="connsiteY5" fmla="*/ 36512 h 579437"/>
                  <a:gd name="connsiteX6" fmla="*/ 971550 w 1241854"/>
                  <a:gd name="connsiteY6" fmla="*/ 512762 h 579437"/>
                  <a:gd name="connsiteX7" fmla="*/ 1086751 w 1241854"/>
                  <a:gd name="connsiteY7" fmla="*/ 179387 h 579437"/>
                  <a:gd name="connsiteX8" fmla="*/ 1241854 w 1241854"/>
                  <a:gd name="connsiteY8" fmla="*/ 112712 h 579437"/>
                  <a:gd name="connsiteX0" fmla="*/ 0 w 1241854"/>
                  <a:gd name="connsiteY0" fmla="*/ 584200 h 584200"/>
                  <a:gd name="connsiteX1" fmla="*/ 247650 w 1241854"/>
                  <a:gd name="connsiteY1" fmla="*/ 365125 h 584200"/>
                  <a:gd name="connsiteX2" fmla="*/ 438150 w 1241854"/>
                  <a:gd name="connsiteY2" fmla="*/ 365125 h 584200"/>
                  <a:gd name="connsiteX3" fmla="*/ 590550 w 1241854"/>
                  <a:gd name="connsiteY3" fmla="*/ 174625 h 584200"/>
                  <a:gd name="connsiteX4" fmla="*/ 723900 w 1241854"/>
                  <a:gd name="connsiteY4" fmla="*/ 298450 h 584200"/>
                  <a:gd name="connsiteX5" fmla="*/ 828675 w 1241854"/>
                  <a:gd name="connsiteY5" fmla="*/ 41275 h 584200"/>
                  <a:gd name="connsiteX6" fmla="*/ 980174 w 1241854"/>
                  <a:gd name="connsiteY6" fmla="*/ 546100 h 584200"/>
                  <a:gd name="connsiteX7" fmla="*/ 1086751 w 1241854"/>
                  <a:gd name="connsiteY7" fmla="*/ 184150 h 584200"/>
                  <a:gd name="connsiteX8" fmla="*/ 1241854 w 1241854"/>
                  <a:gd name="connsiteY8" fmla="*/ 117475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854" h="584200">
                    <a:moveTo>
                      <a:pt x="0" y="584200"/>
                    </a:moveTo>
                    <a:cubicBezTo>
                      <a:pt x="87312" y="492918"/>
                      <a:pt x="174625" y="401637"/>
                      <a:pt x="247650" y="365125"/>
                    </a:cubicBezTo>
                    <a:cubicBezTo>
                      <a:pt x="320675" y="328613"/>
                      <a:pt x="381000" y="396875"/>
                      <a:pt x="438150" y="365125"/>
                    </a:cubicBezTo>
                    <a:cubicBezTo>
                      <a:pt x="495300" y="333375"/>
                      <a:pt x="542925" y="185737"/>
                      <a:pt x="590550" y="174625"/>
                    </a:cubicBezTo>
                    <a:cubicBezTo>
                      <a:pt x="638175" y="163513"/>
                      <a:pt x="684213" y="320675"/>
                      <a:pt x="723900" y="298450"/>
                    </a:cubicBezTo>
                    <a:cubicBezTo>
                      <a:pt x="763587" y="276225"/>
                      <a:pt x="785963" y="0"/>
                      <a:pt x="828675" y="41275"/>
                    </a:cubicBezTo>
                    <a:cubicBezTo>
                      <a:pt x="871387" y="82550"/>
                      <a:pt x="937161" y="522288"/>
                      <a:pt x="980174" y="546100"/>
                    </a:cubicBezTo>
                    <a:cubicBezTo>
                      <a:pt x="1023187" y="569912"/>
                      <a:pt x="1043138" y="255587"/>
                      <a:pt x="1086751" y="184150"/>
                    </a:cubicBezTo>
                    <a:cubicBezTo>
                      <a:pt x="1130364" y="112713"/>
                      <a:pt x="1176766" y="118269"/>
                      <a:pt x="1241854" y="117475"/>
                    </a:cubicBezTo>
                  </a:path>
                </a:pathLst>
              </a:cu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582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11" name="Gruppieren 54"/>
          <p:cNvGrpSpPr/>
          <p:nvPr/>
        </p:nvGrpSpPr>
        <p:grpSpPr>
          <a:xfrm>
            <a:off x="6268187" y="3081129"/>
            <a:ext cx="2550362" cy="1202400"/>
            <a:chOff x="4552150" y="3826292"/>
            <a:chExt cx="2837528" cy="1498607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552150" y="3826292"/>
              <a:ext cx="2837528" cy="1498607"/>
              <a:chOff x="4561675" y="3645317"/>
              <a:chExt cx="2837528" cy="1498607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561675" y="3645317"/>
                <a:ext cx="2837528" cy="1498607"/>
                <a:chOff x="-234163" y="687388"/>
                <a:chExt cx="2837528" cy="1498607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722302" cy="1498607"/>
                  <a:chOff x="823913" y="696913"/>
                  <a:chExt cx="1722302" cy="1674020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465705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234163" y="719303"/>
                  <a:ext cx="1119986" cy="523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Globaler</a:t>
                  </a:r>
                </a:p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Wettbewerb</a:t>
                  </a: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48350" y="3987703"/>
                <a:ext cx="1343025" cy="352425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" name="Gruppieren 241"/>
          <p:cNvGrpSpPr/>
          <p:nvPr/>
        </p:nvGrpSpPr>
        <p:grpSpPr>
          <a:xfrm>
            <a:off x="6192037" y="1508925"/>
            <a:ext cx="2738707" cy="1202400"/>
            <a:chOff x="4557443" y="2324100"/>
            <a:chExt cx="2738707" cy="1404368"/>
          </a:xfrm>
        </p:grpSpPr>
        <p:sp>
          <p:nvSpPr>
            <p:cNvPr id="125" name="Rechteck 124"/>
            <p:cNvSpPr/>
            <p:nvPr/>
          </p:nvSpPr>
          <p:spPr bwMode="auto">
            <a:xfrm>
              <a:off x="5695950" y="23241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26" name="Gruppieren 146"/>
            <p:cNvGrpSpPr/>
            <p:nvPr/>
          </p:nvGrpSpPr>
          <p:grpSpPr>
            <a:xfrm>
              <a:off x="4557443" y="2371776"/>
              <a:ext cx="2638883" cy="1356692"/>
              <a:chOff x="-209820" y="811398"/>
              <a:chExt cx="2638883" cy="1356692"/>
            </a:xfrm>
          </p:grpSpPr>
          <p:grpSp>
            <p:nvGrpSpPr>
              <p:cNvPr id="127" name="Gruppieren 43"/>
              <p:cNvGrpSpPr/>
              <p:nvPr/>
            </p:nvGrpSpPr>
            <p:grpSpPr>
              <a:xfrm>
                <a:off x="881062" y="811398"/>
                <a:ext cx="1548001" cy="1356692"/>
                <a:chOff x="823912" y="835439"/>
                <a:chExt cx="1548001" cy="1515493"/>
              </a:xfrm>
            </p:grpSpPr>
            <p:grpSp>
              <p:nvGrpSpPr>
                <p:cNvPr id="129" name="Gruppieren 20"/>
                <p:cNvGrpSpPr/>
                <p:nvPr/>
              </p:nvGrpSpPr>
              <p:grpSpPr>
                <a:xfrm>
                  <a:off x="823912" y="835439"/>
                  <a:ext cx="1548001" cy="1185448"/>
                  <a:chOff x="1509711" y="1179183"/>
                  <a:chExt cx="1548001" cy="1287792"/>
                </a:xfrm>
              </p:grpSpPr>
              <p:cxnSp>
                <p:nvCxnSpPr>
                  <p:cNvPr id="131" name="Gerade Verbindung 37"/>
                  <p:cNvCxnSpPr/>
                  <p:nvPr/>
                </p:nvCxnSpPr>
                <p:spPr bwMode="auto">
                  <a:xfrm rot="16200000" flipH="1">
                    <a:off x="868197" y="1820697"/>
                    <a:ext cx="1287792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Gerade Verbindung 38"/>
                  <p:cNvCxnSpPr/>
                  <p:nvPr/>
                </p:nvCxnSpPr>
                <p:spPr bwMode="auto">
                  <a:xfrm>
                    <a:off x="1509712" y="2466975"/>
                    <a:ext cx="1548000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0" name="Textfeld 129"/>
                <p:cNvSpPr txBox="1"/>
                <p:nvPr/>
              </p:nvSpPr>
              <p:spPr>
                <a:xfrm>
                  <a:off x="1893637" y="2007130"/>
                  <a:ext cx="457689" cy="3438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128" name="Textfeld 127"/>
              <p:cNvSpPr txBox="1"/>
              <p:nvPr/>
            </p:nvSpPr>
            <p:spPr>
              <a:xfrm>
                <a:off x="-209820" y="828868"/>
                <a:ext cx="10774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Benötigte</a:t>
                </a:r>
              </a:p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Genauigkeit</a:t>
                </a:r>
              </a:p>
            </p:txBody>
          </p:sp>
        </p:grpSp>
      </p:grpSp>
      <p:cxnSp>
        <p:nvCxnSpPr>
          <p:cNvPr id="133" name="Gerade Verbindung 54"/>
          <p:cNvCxnSpPr/>
          <p:nvPr/>
        </p:nvCxnSpPr>
        <p:spPr bwMode="auto">
          <a:xfrm flipV="1">
            <a:off x="7409901" y="1787155"/>
            <a:ext cx="1207107" cy="280434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2416719" y="5160235"/>
            <a:ext cx="452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3D6A"/>
                </a:solidFill>
              </a:rPr>
              <a:t>Zunehmende Bedeutung des Umrüstvorgangs</a:t>
            </a:r>
          </a:p>
        </p:txBody>
      </p:sp>
      <p:sp>
        <p:nvSpPr>
          <p:cNvPr id="71" name="Rechteck 70"/>
          <p:cNvSpPr/>
          <p:nvPr/>
        </p:nvSpPr>
        <p:spPr>
          <a:xfrm>
            <a:off x="257946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3230410" y="134317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9" name="Rechteck 78"/>
          <p:cNvSpPr/>
          <p:nvPr/>
        </p:nvSpPr>
        <p:spPr>
          <a:xfrm>
            <a:off x="260511" y="13397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6202874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30410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6196379" y="134317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406200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– der Rüstzeitoptimierer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1212842" y="1546351"/>
            <a:ext cx="6718317" cy="3765299"/>
            <a:chOff x="1239561" y="1872612"/>
            <a:chExt cx="6718317" cy="37652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9561" y="1872612"/>
              <a:ext cx="6718317" cy="3765299"/>
            </a:xfrm>
            <a:prstGeom prst="rect">
              <a:avLst/>
            </a:prstGeom>
          </p:spPr>
        </p:pic>
        <p:sp>
          <p:nvSpPr>
            <p:cNvPr id="6" name="Ellipse 5">
              <a:hlinkClick r:id="rId4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Gleichschenkliges Dreieck 4">
              <a:hlinkClick r:id="rId4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231990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Diagramm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1204173"/>
              </p:ext>
            </p:extLst>
          </p:nvPr>
        </p:nvGraphicFramePr>
        <p:xfrm>
          <a:off x="1001486" y="1480457"/>
          <a:ext cx="6215869" cy="3946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Einsparpotential Rüsten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534721" y="1266678"/>
            <a:ext cx="8074557" cy="4553246"/>
            <a:chOff x="561443" y="1419844"/>
            <a:chExt cx="8074557" cy="4553246"/>
          </a:xfrm>
        </p:grpSpPr>
        <p:sp>
          <p:nvSpPr>
            <p:cNvPr id="18" name="Rechtwinkliges Dreieck 17"/>
            <p:cNvSpPr/>
            <p:nvPr/>
          </p:nvSpPr>
          <p:spPr>
            <a:xfrm rot="21247969" flipH="1">
              <a:off x="771312" y="2144394"/>
              <a:ext cx="6956692" cy="2699717"/>
            </a:xfrm>
            <a:prstGeom prst="rtTriangle">
              <a:avLst/>
            </a:prstGeom>
            <a:solidFill>
              <a:schemeClr val="accent1">
                <a:lumMod val="20000"/>
                <a:lumOff val="80000"/>
                <a:alpha val="5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3423188" y="5580442"/>
              <a:ext cx="1938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solidFill>
                    <a:srgbClr val="003D6A"/>
                  </a:solidFill>
                </a:rPr>
                <a:t>Anzahl Rüstvorgänge</a:t>
              </a:r>
            </a:p>
          </p:txBody>
        </p:sp>
        <p:sp>
          <p:nvSpPr>
            <p:cNvPr id="19" name="Rechteck 18"/>
            <p:cNvSpPr/>
            <p:nvPr/>
          </p:nvSpPr>
          <p:spPr>
            <a:xfrm>
              <a:off x="1325744" y="5080662"/>
              <a:ext cx="865857" cy="272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561443" y="1419844"/>
              <a:ext cx="8074557" cy="4553246"/>
            </a:xfrm>
            <a:prstGeom prst="rect">
              <a:avLst/>
            </a:prstGeom>
            <a:noFill/>
            <a:ln>
              <a:solidFill>
                <a:srgbClr val="003D6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/>
            <p:cNvSpPr txBox="1"/>
            <p:nvPr/>
          </p:nvSpPr>
          <p:spPr>
            <a:xfrm rot="16200000">
              <a:off x="-155570" y="3412142"/>
              <a:ext cx="1938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solidFill>
                    <a:srgbClr val="003D6A"/>
                  </a:solidFill>
                </a:rPr>
                <a:t>Rüstkosten [€]</a:t>
              </a:r>
            </a:p>
          </p:txBody>
        </p:sp>
        <p:sp>
          <p:nvSpPr>
            <p:cNvPr id="22" name="Rechteck 21"/>
            <p:cNvSpPr/>
            <p:nvPr/>
          </p:nvSpPr>
          <p:spPr>
            <a:xfrm>
              <a:off x="693936" y="4845502"/>
              <a:ext cx="825547" cy="4139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/>
            <p:cNvSpPr/>
            <p:nvPr/>
          </p:nvSpPr>
          <p:spPr>
            <a:xfrm>
              <a:off x="1437756" y="4384431"/>
              <a:ext cx="774467" cy="797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1226062" y="5083000"/>
              <a:ext cx="6887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rgbClr val="003D6A"/>
                  </a:solidFill>
                </a:rPr>
                <a:t>0</a:t>
              </a:r>
            </a:p>
          </p:txBody>
        </p:sp>
        <p:cxnSp>
          <p:nvCxnSpPr>
            <p:cNvPr id="27" name="Gerader Verbinder 26"/>
            <p:cNvCxnSpPr/>
            <p:nvPr/>
          </p:nvCxnSpPr>
          <p:spPr>
            <a:xfrm>
              <a:off x="1486145" y="5216620"/>
              <a:ext cx="5616000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hteck 19"/>
          <p:cNvSpPr/>
          <p:nvPr/>
        </p:nvSpPr>
        <p:spPr>
          <a:xfrm>
            <a:off x="6415412" y="1686439"/>
            <a:ext cx="1420452" cy="2770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3" name="Gerader Verbinder 22"/>
          <p:cNvCxnSpPr/>
          <p:nvPr/>
        </p:nvCxnSpPr>
        <p:spPr>
          <a:xfrm>
            <a:off x="6109123" y="2780873"/>
            <a:ext cx="97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/>
        </p:nvCxnSpPr>
        <p:spPr>
          <a:xfrm>
            <a:off x="6417971" y="2196218"/>
            <a:ext cx="648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6372833" y="3338389"/>
            <a:ext cx="720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>
            <a:off x="6384785" y="3916852"/>
            <a:ext cx="684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>
            <a:off x="1516614" y="4471581"/>
            <a:ext cx="684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7073286" y="1932707"/>
            <a:ext cx="1786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D6A"/>
                </a:solidFill>
              </a:rPr>
              <a:t>Rüstkosten </a:t>
            </a:r>
          </a:p>
          <a:p>
            <a:r>
              <a:rPr lang="de-DE" sz="1400" b="1" dirty="0">
                <a:solidFill>
                  <a:srgbClr val="C00000"/>
                </a:solidFill>
              </a:rPr>
              <a:t>ohne VERO-S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7082425" y="4232633"/>
            <a:ext cx="1786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D6A"/>
                </a:solidFill>
              </a:rPr>
              <a:t>Rüstkosten </a:t>
            </a:r>
          </a:p>
          <a:p>
            <a:r>
              <a:rPr lang="de-DE" sz="1400" b="1" dirty="0">
                <a:solidFill>
                  <a:srgbClr val="009EE3"/>
                </a:solidFill>
              </a:rPr>
              <a:t>mit VERO-S</a:t>
            </a:r>
          </a:p>
        </p:txBody>
      </p:sp>
    </p:spTree>
    <p:extLst>
      <p:ext uri="{BB962C8B-B14F-4D97-AF65-F5344CB8AC3E}">
        <p14:creationId xmlns:p14="http://schemas.microsoft.com/office/powerpoint/2010/main" val="3847219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Amortisation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quarter" idx="10"/>
          </p:nvPr>
        </p:nvSpPr>
        <p:spPr>
          <a:xfrm>
            <a:off x="561443" y="3715942"/>
            <a:ext cx="3268632" cy="1764329"/>
          </a:xfrm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dirty="0"/>
              <a:t>Selbst bei älteren Maschinen amortisiert sich die Investition in SCHUNK VERO-S Nullpunktspanntechnik nach kürzester Zeit.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Vorhandene Vorrichtungen können durch das Einbringen von Spannbolzen weiterverwendet werden.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t="8841" r="1035" b="2884"/>
          <a:stretch/>
        </p:blipFill>
        <p:spPr>
          <a:xfrm>
            <a:off x="561443" y="1273260"/>
            <a:ext cx="3268632" cy="22842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294115"/>
              </p:ext>
            </p:extLst>
          </p:nvPr>
        </p:nvGraphicFramePr>
        <p:xfrm>
          <a:off x="4598720" y="1264607"/>
          <a:ext cx="3951821" cy="4128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5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3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3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100">
                <a:tc>
                  <a:txBody>
                    <a:bodyPr/>
                    <a:lstStyle/>
                    <a:p>
                      <a:r>
                        <a:rPr lang="de-DE" sz="1200" dirty="0"/>
                        <a:t>VERO-S Rüstkostenrechner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Fall 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Fall 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496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Investition in SCHUNK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VERO-S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[€]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Zeit pro Rüstvorgang ohne VERO-S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Zeit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pro Rüstvorgang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mit VERO-S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Maschinenkosten [€/h]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Rüstvorgänge pro Tag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Arbeitstage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pro Monat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Arbeitstage pro Jahr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1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Amortisation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szeit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Umrüstvorgänge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Arbeitstage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Monate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2,5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61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Jahre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0,21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0,42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845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367263"/>
              </p:ext>
            </p:extLst>
          </p:nvPr>
        </p:nvGraphicFramePr>
        <p:xfrm>
          <a:off x="540374" y="1604459"/>
          <a:ext cx="8007425" cy="3234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3275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08337">
                <a:tc rowSpan="3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Einzugskraft [N]</a:t>
                      </a:r>
                    </a:p>
                  </a:txBody>
                  <a:tcPr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Haltekraft [N]</a:t>
                      </a:r>
                    </a:p>
                  </a:txBody>
                  <a:tcPr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empfohlene Maschinen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468">
                <a:tc v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Ohne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Turbo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Mit Turbo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SPx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mikro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10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SPx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mini 20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SPx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40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endParaRPr lang="de-DE" b="1" dirty="0"/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532">
                <a:tc v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M3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M4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M6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M8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M10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M12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M16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 </a:t>
                      </a:r>
                      <a:r>
                        <a:rPr lang="de-DE" sz="1000" b="1" dirty="0" err="1">
                          <a:solidFill>
                            <a:srgbClr val="003D6A"/>
                          </a:solidFill>
                        </a:rPr>
                        <a:t>mikro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400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3.000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5.000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 mini 90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1.500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15.000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25.000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 mini 90-25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1.500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6.000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NSE3 138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8.000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28.000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35.000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50.000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75.000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" name="Rechteck 27"/>
          <p:cNvSpPr/>
          <p:nvPr/>
        </p:nvSpPr>
        <p:spPr>
          <a:xfrm>
            <a:off x="6762630" y="4322667"/>
            <a:ext cx="288000" cy="28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6528885" y="4591776"/>
            <a:ext cx="846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NSE </a:t>
            </a:r>
            <a:r>
              <a:rPr lang="de-DE" sz="1000" dirty="0" err="1">
                <a:solidFill>
                  <a:srgbClr val="003D6A"/>
                </a:solidFill>
              </a:rPr>
              <a:t>mikro</a:t>
            </a:r>
            <a:endParaRPr lang="de-DE" sz="1000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Durchgängigkeit der Einzugs- und Haltekräfte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738725" y="2173032"/>
            <a:ext cx="760576" cy="2221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859079" y="2395222"/>
            <a:ext cx="540000" cy="9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 nach unten 6"/>
          <p:cNvSpPr/>
          <p:nvPr/>
        </p:nvSpPr>
        <p:spPr>
          <a:xfrm>
            <a:off x="2067737" y="2024279"/>
            <a:ext cx="108000" cy="252000"/>
          </a:xfrm>
          <a:prstGeom prst="downArrow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3956899" y="2167000"/>
            <a:ext cx="760576" cy="2221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4077253" y="2395222"/>
            <a:ext cx="540000" cy="9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oben 10"/>
          <p:cNvSpPr/>
          <p:nvPr/>
        </p:nvSpPr>
        <p:spPr>
          <a:xfrm>
            <a:off x="4293253" y="1959450"/>
            <a:ext cx="108000" cy="252000"/>
          </a:xfrm>
          <a:prstGeom prst="upArrow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4359644" y="1872280"/>
            <a:ext cx="606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F</a:t>
            </a:r>
            <a:r>
              <a:rPr lang="de-DE" sz="1200" baseline="-25000" dirty="0" err="1">
                <a:solidFill>
                  <a:srgbClr val="003D6A"/>
                </a:solidFill>
              </a:rPr>
              <a:t>Halten</a:t>
            </a:r>
            <a:endParaRPr lang="de-DE" sz="1200" baseline="-25000" dirty="0">
              <a:solidFill>
                <a:srgbClr val="003D6A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129079" y="1881181"/>
            <a:ext cx="606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F</a:t>
            </a:r>
            <a:r>
              <a:rPr lang="de-DE" sz="1200" baseline="-25000" dirty="0" err="1">
                <a:solidFill>
                  <a:srgbClr val="003D6A"/>
                </a:solidFill>
              </a:rPr>
              <a:t>Einzug</a:t>
            </a:r>
            <a:endParaRPr lang="de-DE" sz="1200" baseline="-25000" dirty="0">
              <a:solidFill>
                <a:srgbClr val="003D6A"/>
              </a:solidFill>
            </a:endParaRPr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6557941" y="4612056"/>
            <a:ext cx="1944000" cy="0"/>
          </a:xfrm>
          <a:prstGeom prst="straightConnector1">
            <a:avLst/>
          </a:prstGeom>
          <a:ln w="6350">
            <a:solidFill>
              <a:srgbClr val="003D6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H="1" flipV="1">
            <a:off x="6555386" y="2707232"/>
            <a:ext cx="445" cy="1908000"/>
          </a:xfrm>
          <a:prstGeom prst="straightConnector1">
            <a:avLst/>
          </a:prstGeom>
          <a:ln w="6350">
            <a:solidFill>
              <a:srgbClr val="003D6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7140716" y="4591775"/>
            <a:ext cx="984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NSE mini 90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7854591" y="4588797"/>
            <a:ext cx="846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NSE3 138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280260" y="4338301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32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6279524" y="3751867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50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6280725" y="3469797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63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6284536" y="3171260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80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6249831" y="2876091"/>
            <a:ext cx="435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100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6280724" y="4045453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40</a:t>
            </a:r>
          </a:p>
        </p:txBody>
      </p:sp>
      <p:sp>
        <p:nvSpPr>
          <p:cNvPr id="10" name="Rechteck 9"/>
          <p:cNvSpPr/>
          <p:nvPr/>
        </p:nvSpPr>
        <p:spPr>
          <a:xfrm>
            <a:off x="7967341" y="2856418"/>
            <a:ext cx="288000" cy="1167114"/>
          </a:xfrm>
          <a:prstGeom prst="rect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7355841" y="3737610"/>
            <a:ext cx="288000" cy="87127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r Verbinder 14"/>
          <p:cNvCxnSpPr/>
          <p:nvPr/>
        </p:nvCxnSpPr>
        <p:spPr>
          <a:xfrm>
            <a:off x="6550871" y="4316902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>
            <a:off x="6559641" y="4023532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>
            <a:off x="6559641" y="3735234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6550871" y="3440679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>
            <a:off x="6550871" y="3145779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>
            <a:off x="6559196" y="2854593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>
          <a:xfrm>
            <a:off x="7355841" y="3443092"/>
            <a:ext cx="288000" cy="2880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/>
          <p:cNvSpPr txBox="1"/>
          <p:nvPr/>
        </p:nvSpPr>
        <p:spPr>
          <a:xfrm rot="16200000">
            <a:off x="5750864" y="3463981"/>
            <a:ext cx="984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HSK-Größe</a:t>
            </a:r>
          </a:p>
        </p:txBody>
      </p:sp>
      <p:sp>
        <p:nvSpPr>
          <p:cNvPr id="35" name="Rechteck 34"/>
          <p:cNvSpPr/>
          <p:nvPr/>
        </p:nvSpPr>
        <p:spPr>
          <a:xfrm>
            <a:off x="7967341" y="4027674"/>
            <a:ext cx="288000" cy="581207"/>
          </a:xfrm>
          <a:prstGeom prst="rect">
            <a:avLst/>
          </a:prstGeom>
          <a:pattFill prst="wdUpDiag">
            <a:fgClr>
              <a:srgbClr val="003D6A"/>
            </a:fgClr>
            <a:bgClr>
              <a:schemeClr val="bg1"/>
            </a:bgClr>
          </a:patt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296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Baukasten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  <p:sp>
        <p:nvSpPr>
          <p:cNvPr id="6" name="Rechteck 5">
            <a:hlinkClick r:id="rId2" action="ppaction://hlinkfile"/>
          </p:cNvPr>
          <p:cNvSpPr/>
          <p:nvPr/>
        </p:nvSpPr>
        <p:spPr>
          <a:xfrm>
            <a:off x="4296075" y="3165256"/>
            <a:ext cx="540000" cy="540000"/>
          </a:xfrm>
          <a:prstGeom prst="rect">
            <a:avLst/>
          </a:prstGeom>
          <a:solidFill>
            <a:srgbClr val="003D6A"/>
          </a:solidFill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>
            <a:hlinkClick r:id="rId2" action="ppaction://hlinkfile"/>
          </p:cNvPr>
          <p:cNvSpPr/>
          <p:nvPr/>
        </p:nvSpPr>
        <p:spPr>
          <a:xfrm>
            <a:off x="4402403" y="3255256"/>
            <a:ext cx="360000" cy="360000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Gleichschenkliges Dreieck 21">
            <a:hlinkClick r:id="rId2" action="ppaction://hlinkfile"/>
          </p:cNvPr>
          <p:cNvSpPr/>
          <p:nvPr/>
        </p:nvSpPr>
        <p:spPr>
          <a:xfrm rot="5400000">
            <a:off x="4482567" y="3345256"/>
            <a:ext cx="216000" cy="1800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1347" r="39588" b="49310"/>
          <a:stretch/>
        </p:blipFill>
        <p:spPr>
          <a:xfrm>
            <a:off x="1089563" y="1668810"/>
            <a:ext cx="1134290" cy="1440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9" t="1347" r="49786" b="49310"/>
          <a:stretch/>
        </p:blipFill>
        <p:spPr>
          <a:xfrm>
            <a:off x="6064793" y="3886762"/>
            <a:ext cx="1332669" cy="144000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0" t="1347" r="13164" b="49310"/>
          <a:stretch/>
        </p:blipFill>
        <p:spPr>
          <a:xfrm>
            <a:off x="963641" y="3890433"/>
            <a:ext cx="1386134" cy="144000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" r="86489" b="49310"/>
          <a:stretch/>
        </p:blipFill>
        <p:spPr>
          <a:xfrm>
            <a:off x="4652874" y="1641616"/>
            <a:ext cx="1413865" cy="144000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4" t="1347" r="74121" b="49310"/>
          <a:stretch/>
        </p:blipFill>
        <p:spPr>
          <a:xfrm>
            <a:off x="6027671" y="1641616"/>
            <a:ext cx="1349381" cy="144000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6" t="1347" r="62051" b="49310"/>
          <a:stretch/>
        </p:blipFill>
        <p:spPr>
          <a:xfrm>
            <a:off x="7415426" y="1641616"/>
            <a:ext cx="1269598" cy="144000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8" t="1347" r="25641" b="49310"/>
          <a:stretch/>
        </p:blipFill>
        <p:spPr>
          <a:xfrm>
            <a:off x="2654925" y="1668810"/>
            <a:ext cx="1381458" cy="144000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0" t="1347" r="2" b="49310"/>
          <a:stretch/>
        </p:blipFill>
        <p:spPr>
          <a:xfrm>
            <a:off x="2797088" y="3890433"/>
            <a:ext cx="1330883" cy="1440000"/>
          </a:xfrm>
          <a:prstGeom prst="rect">
            <a:avLst/>
          </a:prstGeom>
        </p:spPr>
      </p:pic>
      <p:cxnSp>
        <p:nvCxnSpPr>
          <p:cNvPr id="10" name="Gerader Verbinder 9"/>
          <p:cNvCxnSpPr/>
          <p:nvPr/>
        </p:nvCxnSpPr>
        <p:spPr>
          <a:xfrm>
            <a:off x="4954312" y="3427448"/>
            <a:ext cx="3600000" cy="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>
            <a:off x="4575285" y="1254206"/>
            <a:ext cx="0" cy="180000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/>
          <p:nvPr/>
        </p:nvCxnSpPr>
        <p:spPr>
          <a:xfrm>
            <a:off x="564614" y="3427448"/>
            <a:ext cx="3600000" cy="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/>
          <p:cNvCxnSpPr/>
          <p:nvPr/>
        </p:nvCxnSpPr>
        <p:spPr>
          <a:xfrm>
            <a:off x="4575285" y="3796401"/>
            <a:ext cx="0" cy="180000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870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NSL3 turn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Sonderplatten passend auf das jeweilige Fertigungssystem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Genauigkeitsmessungen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8681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566</Words>
  <Application>Microsoft Office PowerPoint</Application>
  <PresentationFormat>Bildschirmpräsentation (4:3)</PresentationFormat>
  <Paragraphs>259</Paragraphs>
  <Slides>15</Slides>
  <Notes>2</Notes>
  <HiddenSlides>2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  <vt:variant>
        <vt:lpstr>Zielgruppenorientierte Präsentationen</vt:lpstr>
      </vt:variant>
      <vt:variant>
        <vt:i4>1</vt:i4>
      </vt:variant>
    </vt:vector>
  </HeadingPairs>
  <TitlesOfParts>
    <vt:vector size="20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VERO-S – der Rüstzeitoptimierer</vt:lpstr>
      <vt:lpstr>Einsparpotential Rüsten</vt:lpstr>
      <vt:lpstr>Amortisation</vt:lpstr>
      <vt:lpstr>Durchgängigkeit der Einzugs- und Haltekräfte</vt:lpstr>
      <vt:lpstr>VERO-S Baukasten</vt:lpstr>
      <vt:lpstr>SCHUNK Dienstleistungen</vt:lpstr>
      <vt:lpstr>VERO-S Übersicht</vt:lpstr>
      <vt:lpstr>VERO-S NSL3 turn Anwendungsbeispiel</vt:lpstr>
      <vt:lpstr>VERO-S NSL3 turn</vt:lpstr>
      <vt:lpstr>VERO-S NSL3 turn</vt:lpstr>
      <vt:lpstr>Baugrößen VERO-S NSL3 turn</vt:lpstr>
      <vt:lpstr>PowerPoint-Präsentation</vt:lpstr>
      <vt:lpstr>NSE3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1456</cp:revision>
  <cp:lastPrinted>2018-08-03T07:19:00Z</cp:lastPrinted>
  <dcterms:created xsi:type="dcterms:W3CDTF">2015-04-07T09:55:40Z</dcterms:created>
  <dcterms:modified xsi:type="dcterms:W3CDTF">2021-09-27T10:17:15Z</dcterms:modified>
</cp:coreProperties>
</file>