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538" r:id="rId2"/>
    <p:sldId id="483" r:id="rId3"/>
    <p:sldId id="706" r:id="rId4"/>
    <p:sldId id="622" r:id="rId5"/>
    <p:sldId id="906" r:id="rId6"/>
    <p:sldId id="865" r:id="rId7"/>
    <p:sldId id="907" r:id="rId8"/>
    <p:sldId id="868" r:id="rId9"/>
    <p:sldId id="869" r:id="rId10"/>
    <p:sldId id="727" r:id="rId11"/>
    <p:sldId id="859" r:id="rId12"/>
    <p:sldId id="784" r:id="rId13"/>
    <p:sldId id="736" r:id="rId14"/>
    <p:sldId id="855" r:id="rId15"/>
    <p:sldId id="737" r:id="rId16"/>
    <p:sldId id="743" r:id="rId17"/>
    <p:sldId id="279" r:id="rId18"/>
  </p:sldIdLst>
  <p:sldSz cx="9144000" cy="6858000" type="screen4x3"/>
  <p:notesSz cx="6797675" cy="9926638"/>
  <p:custShowLst>
    <p:custShow name="NSE3" id="0">
      <p:sldLst>
        <p:sld r:id="rId3"/>
        <p:sld r:id="rId4"/>
        <p:sld r:id="rId5"/>
        <p:sld r:id="rId11"/>
      </p:sldLst>
    </p:custShow>
  </p:custShowLst>
  <p:defaultTextStyle>
    <a:defPPr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24">
          <p15:clr>
            <a:srgbClr val="A4A3A4"/>
          </p15:clr>
        </p15:guide>
        <p15:guide id="2" pos="4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EE3"/>
    <a:srgbClr val="003D6A"/>
    <a:srgbClr val="A9BFCA"/>
    <a:srgbClr val="B2C6D1"/>
    <a:srgbClr val="A7BDCA"/>
    <a:srgbClr val="A2BCCB"/>
    <a:srgbClr val="AAC0CD"/>
    <a:srgbClr val="FFFFFF"/>
    <a:srgbClr val="9DB2B0"/>
    <a:srgbClr val="A6BC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85" autoAdjust="0"/>
    <p:restoredTop sz="96433" autoAdjust="0"/>
  </p:normalViewPr>
  <p:slideViewPr>
    <p:cSldViewPr snapToGrid="0" snapToObjects="1">
      <p:cViewPr varScale="1">
        <p:scale>
          <a:sx n="102" d="100"/>
          <a:sy n="102" d="100"/>
        </p:scale>
        <p:origin x="1122" y="108"/>
      </p:cViewPr>
      <p:guideLst>
        <p:guide orient="horz" pos="3824"/>
        <p:guide pos="4824"/>
      </p:guideLst>
    </p:cSldViewPr>
  </p:slideViewPr>
  <p:outlineViewPr>
    <p:cViewPr>
      <p:scale>
        <a:sx n="33" d="100"/>
        <a:sy n="33" d="100"/>
      </p:scale>
      <p:origin x="0" y="-3185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1454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2856" y="10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9E-48D2-859D-0760BDD5E72E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59E-48D2-859D-0760BDD5E7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40447920"/>
        <c:axId val="440448312"/>
      </c:lineChart>
      <c:catAx>
        <c:axId val="440447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440448312"/>
        <c:crosses val="autoZero"/>
        <c:auto val="1"/>
        <c:lblAlgn val="ctr"/>
        <c:lblOffset val="100"/>
        <c:noMultiLvlLbl val="0"/>
      </c:catAx>
      <c:valAx>
        <c:axId val="4404483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4404479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89891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5 min Rüstzeit</a:t>
            </a:r>
            <a:r>
              <a:rPr lang="de-DE" baseline="0" dirty="0"/>
              <a:t> pro Rüstvorgang mit VERO-S</a:t>
            </a:r>
          </a:p>
          <a:p>
            <a:r>
              <a:rPr lang="de-DE" baseline="0" dirty="0"/>
              <a:t>25 min Rüstzeit pro Rüstvorgang ohne VERO-S</a:t>
            </a:r>
          </a:p>
          <a:p>
            <a:r>
              <a:rPr lang="de-DE" baseline="0" dirty="0"/>
              <a:t>60€/h Maschinenkosten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91621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65598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7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186417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54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214889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luss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59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22014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0011"/>
            <a:ext cx="9144000" cy="807989"/>
          </a:xfrm>
          <a:prstGeom prst="rect">
            <a:avLst/>
          </a:prstGeom>
        </p:spPr>
      </p:pic>
      <p:sp>
        <p:nvSpPr>
          <p:cNvPr id="12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Fußzeilenplatzhalter 14"/>
          <p:cNvSpPr>
            <a:spLocks noGrp="1"/>
          </p:cNvSpPr>
          <p:nvPr>
            <p:ph type="ftr" sz="quarter" idx="3"/>
          </p:nvPr>
        </p:nvSpPr>
        <p:spPr>
          <a:xfrm>
            <a:off x="752475" y="6430695"/>
            <a:ext cx="59626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8" r:id="rId2"/>
    <p:sldLayoutId id="2147483700" r:id="rId3"/>
    <p:sldLayoutId id="2147483697" r:id="rId4"/>
    <p:sldLayoutId id="2147483699" r:id="rId5"/>
    <p:sldLayoutId id="2147483701" r:id="rId6"/>
    <p:sldLayoutId id="2147483657" r:id="rId7"/>
    <p:sldLayoutId id="2147483702" r:id="rId8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file:///\\emea.ads.local\SCHUNK\DEPT\DEMGE\Vertrieb\Schulungen\Filme\Station&#228;re%20Spannsysteme\VERO-S\NSE3\R&#252;sten.mp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file:///\\emea.ads.local\SCHUNK\DEPT\DEMGE\Vertrieb_Leitung\Strategische%20Vertriebsentwicklung\Multimedia\Filme\VERO-S\Baukastenfillm_gek&#252;rzt_neu.mp4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slide" Target="slide11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1A1B7565-981F-433A-97B9-7B2DBD395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5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ROTA NCO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D953D0C-37DB-43D3-AD1A-79F2704C1F31}"/>
              </a:ext>
            </a:extLst>
          </p:cNvPr>
          <p:cNvSpPr/>
          <p:nvPr/>
        </p:nvSpPr>
        <p:spPr>
          <a:xfrm>
            <a:off x="0" y="4546478"/>
            <a:ext cx="9144000" cy="1081147"/>
          </a:xfrm>
          <a:prstGeom prst="rect">
            <a:avLst/>
          </a:prstGeom>
          <a:solidFill>
            <a:srgbClr val="003D6A">
              <a:alpha val="92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hteck 5"/>
          <p:cNvSpPr/>
          <p:nvPr/>
        </p:nvSpPr>
        <p:spPr>
          <a:xfrm>
            <a:off x="-304" y="5644445"/>
            <a:ext cx="9143695" cy="1213555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74734" y="4926900"/>
            <a:ext cx="4181931" cy="60112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endParaRPr lang="de-DE" sz="1500" dirty="0">
              <a:solidFill>
                <a:srgbClr val="FFFFFF"/>
              </a:solidFill>
            </a:endParaRP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60623" y="4291898"/>
            <a:ext cx="9144000" cy="115287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3000" b="1" dirty="0">
                <a:solidFill>
                  <a:srgbClr val="FFFFFF"/>
                </a:solidFill>
              </a:rPr>
              <a:t>VERO-S NSR</a:t>
            </a:r>
            <a:endParaRPr lang="de-DE" sz="3000" dirty="0">
              <a:solidFill>
                <a:srgbClr val="FFFFFF"/>
              </a:solidFill>
            </a:endParaRPr>
          </a:p>
        </p:txBody>
      </p:sp>
      <p:pic>
        <p:nvPicPr>
          <p:cNvPr id="9" name="Bild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10" y="5483469"/>
            <a:ext cx="9144000" cy="1320800"/>
          </a:xfrm>
          <a:prstGeom prst="rect">
            <a:avLst/>
          </a:prstGeom>
        </p:spPr>
      </p:pic>
      <p:sp>
        <p:nvSpPr>
          <p:cNvPr id="11" name="Titel 1"/>
          <p:cNvSpPr txBox="1">
            <a:spLocks/>
          </p:cNvSpPr>
          <p:nvPr/>
        </p:nvSpPr>
        <p:spPr>
          <a:xfrm>
            <a:off x="474734" y="4926331"/>
            <a:ext cx="5431544" cy="661242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1500" dirty="0">
                <a:solidFill>
                  <a:srgbClr val="FFFFFF"/>
                </a:solidFill>
              </a:rPr>
              <a:t>Robot </a:t>
            </a:r>
            <a:r>
              <a:rPr lang="de-DE" sz="1500" dirty="0" err="1">
                <a:solidFill>
                  <a:srgbClr val="FFFFFF"/>
                </a:solidFill>
              </a:rPr>
              <a:t>coupling</a:t>
            </a:r>
            <a:r>
              <a:rPr lang="de-DE" sz="1500" dirty="0">
                <a:solidFill>
                  <a:srgbClr val="FFFFFF"/>
                </a:solidFill>
              </a:rPr>
              <a:t> for high-end </a:t>
            </a:r>
            <a:r>
              <a:rPr lang="de-DE" sz="1500" dirty="0" err="1">
                <a:solidFill>
                  <a:srgbClr val="FFFFFF"/>
                </a:solidFill>
              </a:rPr>
              <a:t>pallet</a:t>
            </a:r>
            <a:r>
              <a:rPr lang="de-DE" sz="1500" dirty="0">
                <a:solidFill>
                  <a:srgbClr val="FFFFFF"/>
                </a:solidFill>
              </a:rPr>
              <a:t> </a:t>
            </a:r>
            <a:r>
              <a:rPr lang="de-DE" sz="1500" dirty="0" err="1">
                <a:solidFill>
                  <a:srgbClr val="FFFFFF"/>
                </a:solidFill>
              </a:rPr>
              <a:t>handling</a:t>
            </a:r>
            <a:endParaRPr lang="de-DE" sz="1500" dirty="0">
              <a:solidFill>
                <a:srgbClr val="FFFFFF"/>
              </a:solidFill>
            </a:endParaRPr>
          </a:p>
        </p:txBody>
      </p:sp>
      <p:pic>
        <p:nvPicPr>
          <p:cNvPr id="1026" name="Picture 2" descr="NSR 160">
            <a:extLst>
              <a:ext uri="{FF2B5EF4-FFF2-40B4-BE49-F238E27FC236}">
                <a16:creationId xmlns:a16="http://schemas.microsoft.com/office/drawing/2014/main" id="{ED4E8311-B5A4-4758-B6F1-3EA75DFFA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810" y="1104869"/>
            <a:ext cx="3971160" cy="292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13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Product</a:t>
            </a:r>
            <a:r>
              <a:rPr lang="de-DE" dirty="0"/>
              <a:t> </a:t>
            </a:r>
            <a:r>
              <a:rPr lang="de-DE" dirty="0" err="1"/>
              <a:t>Overview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8" y="4478845"/>
            <a:ext cx="1375862" cy="971703"/>
          </a:xfrm>
          <a:prstGeom prst="rect">
            <a:avLst/>
          </a:prstGeom>
          <a:ln w="6350">
            <a:noFill/>
          </a:ln>
        </p:spPr>
      </p:pic>
      <p:pic>
        <p:nvPicPr>
          <p:cNvPr id="6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2973208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hteck 3"/>
          <p:cNvSpPr>
            <a:spLocks noChangeArrowheads="1"/>
          </p:cNvSpPr>
          <p:nvPr/>
        </p:nvSpPr>
        <p:spPr bwMode="auto">
          <a:xfrm>
            <a:off x="259515" y="3730942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Chuck </a:t>
            </a:r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Jaws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8" name="Grafi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2984706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hteck 8"/>
          <p:cNvSpPr/>
          <p:nvPr/>
        </p:nvSpPr>
        <p:spPr>
          <a:xfrm>
            <a:off x="511082" y="5446584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0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2888216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hteck 51"/>
          <p:cNvSpPr>
            <a:spLocks noChangeArrowheads="1"/>
          </p:cNvSpPr>
          <p:nvPr/>
        </p:nvSpPr>
        <p:spPr bwMode="auto">
          <a:xfrm>
            <a:off x="5553381" y="3714607"/>
            <a:ext cx="135465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Toolholders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2" name="Rechteck 53"/>
          <p:cNvSpPr>
            <a:spLocks noChangeArrowheads="1"/>
          </p:cNvSpPr>
          <p:nvPr/>
        </p:nvSpPr>
        <p:spPr bwMode="auto">
          <a:xfrm>
            <a:off x="7209084" y="3667979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Hydraulic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Expansion Technology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3" name="Grafi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3018461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hteck 13"/>
          <p:cNvSpPr/>
          <p:nvPr/>
        </p:nvSpPr>
        <p:spPr>
          <a:xfrm>
            <a:off x="3494412" y="3698334"/>
            <a:ext cx="195758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B0F0"/>
                </a:solidFill>
                <a:latin typeface="+mj-lt"/>
              </a:rPr>
              <a:t>Stationary</a:t>
            </a:r>
            <a:r>
              <a:rPr lang="de-DE" sz="1400" b="1" dirty="0">
                <a:solidFill>
                  <a:srgbClr val="00B0F0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B0F0"/>
                </a:solidFill>
                <a:latin typeface="+mj-lt"/>
              </a:rPr>
              <a:t>Workholding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6" name="Grafi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793" y="4723613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hteck 16"/>
          <p:cNvSpPr/>
          <p:nvPr/>
        </p:nvSpPr>
        <p:spPr>
          <a:xfrm>
            <a:off x="1929341" y="5453859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8" name="Grafi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123" y="4704722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hteck 18"/>
          <p:cNvSpPr/>
          <p:nvPr/>
        </p:nvSpPr>
        <p:spPr>
          <a:xfrm>
            <a:off x="3394490" y="5449703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0" name="Grafi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05" y="4625772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hteck 20"/>
          <p:cNvSpPr/>
          <p:nvPr/>
        </p:nvSpPr>
        <p:spPr>
          <a:xfrm>
            <a:off x="4876816" y="5454105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2" name="Grafi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956" y="4729698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hteck 22"/>
          <p:cNvSpPr/>
          <p:nvPr/>
        </p:nvSpPr>
        <p:spPr>
          <a:xfrm>
            <a:off x="6181385" y="5449761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24" name="Rechteck 23"/>
          <p:cNvSpPr/>
          <p:nvPr/>
        </p:nvSpPr>
        <p:spPr>
          <a:xfrm>
            <a:off x="7653231" y="544174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5" name="Grafik 1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114" y="4737772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hteck 51"/>
          <p:cNvSpPr>
            <a:spLocks noChangeArrowheads="1"/>
          </p:cNvSpPr>
          <p:nvPr/>
        </p:nvSpPr>
        <p:spPr bwMode="auto">
          <a:xfrm>
            <a:off x="1929341" y="3722475"/>
            <a:ext cx="145978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Lathe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Chucks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7" name="Grafik 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0474" y="2919372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28" name="Rechteck 51"/>
          <p:cNvSpPr>
            <a:spLocks noChangeArrowheads="1"/>
          </p:cNvSpPr>
          <p:nvPr/>
        </p:nvSpPr>
        <p:spPr bwMode="auto">
          <a:xfrm>
            <a:off x="3490137" y="2106361"/>
            <a:ext cx="195633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B0F0"/>
                </a:solidFill>
                <a:latin typeface="+mj-lt"/>
              </a:rPr>
              <a:t>Clamping</a:t>
            </a:r>
            <a:r>
              <a:rPr lang="de-DE" altLang="de-DE" sz="1400" b="1" dirty="0">
                <a:solidFill>
                  <a:srgbClr val="00B0F0"/>
                </a:solidFill>
                <a:latin typeface="+mj-lt"/>
              </a:rPr>
              <a:t> Technology</a:t>
            </a:r>
            <a:endParaRPr lang="de-DE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29" name="Rechteck 51"/>
          <p:cNvSpPr>
            <a:spLocks noChangeArrowheads="1"/>
          </p:cNvSpPr>
          <p:nvPr/>
        </p:nvSpPr>
        <p:spPr bwMode="auto">
          <a:xfrm>
            <a:off x="667577" y="2155204"/>
            <a:ext cx="156757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Gripping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Systems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30" name="Rechteck 29"/>
          <p:cNvSpPr/>
          <p:nvPr/>
        </p:nvSpPr>
        <p:spPr>
          <a:xfrm>
            <a:off x="375960" y="280635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1" name="Rechteck 30"/>
          <p:cNvSpPr/>
          <p:nvPr/>
        </p:nvSpPr>
        <p:spPr>
          <a:xfrm>
            <a:off x="2164660" y="279833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2" name="Rechteck 31"/>
          <p:cNvSpPr/>
          <p:nvPr/>
        </p:nvSpPr>
        <p:spPr>
          <a:xfrm>
            <a:off x="3953360" y="277427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3" name="Rechteck 32"/>
          <p:cNvSpPr/>
          <p:nvPr/>
        </p:nvSpPr>
        <p:spPr>
          <a:xfrm>
            <a:off x="5742060" y="279031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4" name="Rechteck 33"/>
          <p:cNvSpPr/>
          <p:nvPr/>
        </p:nvSpPr>
        <p:spPr>
          <a:xfrm>
            <a:off x="7530759" y="278229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5" name="Rechteck 34"/>
          <p:cNvSpPr/>
          <p:nvPr/>
        </p:nvSpPr>
        <p:spPr>
          <a:xfrm>
            <a:off x="1816363" y="45025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6" name="Rechteck 35"/>
          <p:cNvSpPr/>
          <p:nvPr/>
        </p:nvSpPr>
        <p:spPr>
          <a:xfrm>
            <a:off x="3246267" y="4496959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7" name="Rechteck 36"/>
          <p:cNvSpPr/>
          <p:nvPr/>
        </p:nvSpPr>
        <p:spPr>
          <a:xfrm>
            <a:off x="4676171" y="450069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8" name="Rechteck 37"/>
          <p:cNvSpPr/>
          <p:nvPr/>
        </p:nvSpPr>
        <p:spPr>
          <a:xfrm>
            <a:off x="6106075" y="4498828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9" name="Rechteck 38"/>
          <p:cNvSpPr/>
          <p:nvPr/>
        </p:nvSpPr>
        <p:spPr>
          <a:xfrm>
            <a:off x="7535978" y="449322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0" name="Rechteck 39"/>
          <p:cNvSpPr/>
          <p:nvPr/>
        </p:nvSpPr>
        <p:spPr>
          <a:xfrm>
            <a:off x="386459" y="449509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41" name="Gerader Verbinder 40"/>
          <p:cNvCxnSpPr/>
          <p:nvPr/>
        </p:nvCxnSpPr>
        <p:spPr>
          <a:xfrm>
            <a:off x="893509" y="4338532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Gerader Verbinder 41"/>
          <p:cNvCxnSpPr/>
          <p:nvPr/>
        </p:nvCxnSpPr>
        <p:spPr>
          <a:xfrm>
            <a:off x="894181" y="433847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Gerader Verbinder 42"/>
          <p:cNvCxnSpPr/>
          <p:nvPr/>
        </p:nvCxnSpPr>
        <p:spPr>
          <a:xfrm>
            <a:off x="6604235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Gerader Verbinder 43"/>
          <p:cNvCxnSpPr/>
          <p:nvPr/>
        </p:nvCxnSpPr>
        <p:spPr>
          <a:xfrm>
            <a:off x="5176701" y="433703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/>
          <p:cNvCxnSpPr/>
          <p:nvPr/>
        </p:nvCxnSpPr>
        <p:spPr>
          <a:xfrm>
            <a:off x="8039288" y="433672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/>
          <p:cNvCxnSpPr/>
          <p:nvPr/>
        </p:nvCxnSpPr>
        <p:spPr>
          <a:xfrm>
            <a:off x="3749330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Gerader Verbinder 46"/>
          <p:cNvCxnSpPr/>
          <p:nvPr/>
        </p:nvCxnSpPr>
        <p:spPr>
          <a:xfrm>
            <a:off x="2318498" y="433701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Gerader Verbinder 47"/>
          <p:cNvCxnSpPr/>
          <p:nvPr/>
        </p:nvCxnSpPr>
        <p:spPr>
          <a:xfrm>
            <a:off x="4480492" y="3978972"/>
            <a:ext cx="0" cy="360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/>
          <p:cNvCxnSpPr/>
          <p:nvPr/>
        </p:nvCxnSpPr>
        <p:spPr>
          <a:xfrm>
            <a:off x="877354" y="263980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Gerader Verbinder 49"/>
          <p:cNvCxnSpPr/>
          <p:nvPr/>
        </p:nvCxnSpPr>
        <p:spPr>
          <a:xfrm>
            <a:off x="8040771" y="2638340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Gerader Verbinder 50"/>
          <p:cNvCxnSpPr/>
          <p:nvPr/>
        </p:nvCxnSpPr>
        <p:spPr>
          <a:xfrm>
            <a:off x="6243544" y="2632189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r Verbinder 51"/>
          <p:cNvCxnSpPr/>
          <p:nvPr/>
        </p:nvCxnSpPr>
        <p:spPr>
          <a:xfrm>
            <a:off x="4458498" y="2379661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r Verbinder 52"/>
          <p:cNvCxnSpPr/>
          <p:nvPr/>
        </p:nvCxnSpPr>
        <p:spPr>
          <a:xfrm>
            <a:off x="2664478" y="264421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/>
          <p:cNvCxnSpPr/>
          <p:nvPr/>
        </p:nvCxnSpPr>
        <p:spPr>
          <a:xfrm>
            <a:off x="875915" y="2632539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/>
          <p:cNvCxnSpPr/>
          <p:nvPr/>
        </p:nvCxnSpPr>
        <p:spPr>
          <a:xfrm>
            <a:off x="2799467" y="1737481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Gerader Verbinder 55"/>
          <p:cNvCxnSpPr/>
          <p:nvPr/>
        </p:nvCxnSpPr>
        <p:spPr>
          <a:xfrm>
            <a:off x="1439969" y="1989961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Gerader Verbinder 56"/>
          <p:cNvCxnSpPr/>
          <p:nvPr/>
        </p:nvCxnSpPr>
        <p:spPr>
          <a:xfrm>
            <a:off x="1443044" y="1991735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Gerader Verbinder 57"/>
          <p:cNvCxnSpPr/>
          <p:nvPr/>
        </p:nvCxnSpPr>
        <p:spPr>
          <a:xfrm>
            <a:off x="4464743" y="1992254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0" name="Grafik 5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1339730"/>
            <a:ext cx="1797050" cy="489727"/>
          </a:xfrm>
          <a:prstGeom prst="rect">
            <a:avLst/>
          </a:prstGeom>
        </p:spPr>
      </p:pic>
      <p:sp>
        <p:nvSpPr>
          <p:cNvPr id="5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11614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Challenges</a:t>
            </a:r>
            <a:endParaRPr lang="de-DE" dirty="0"/>
          </a:p>
        </p:txBody>
      </p:sp>
      <p:sp>
        <p:nvSpPr>
          <p:cNvPr id="69" name="Textfeld 68"/>
          <p:cNvSpPr txBox="1"/>
          <p:nvPr/>
        </p:nvSpPr>
        <p:spPr>
          <a:xfrm>
            <a:off x="6958885" y="6195704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zukünftig</a:t>
            </a:r>
          </a:p>
        </p:txBody>
      </p:sp>
      <p:sp>
        <p:nvSpPr>
          <p:cNvPr id="74" name="Textfeld 73"/>
          <p:cNvSpPr txBox="1"/>
          <p:nvPr/>
        </p:nvSpPr>
        <p:spPr>
          <a:xfrm>
            <a:off x="6146764" y="6221025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heute</a:t>
            </a:r>
          </a:p>
        </p:txBody>
      </p:sp>
      <p:sp>
        <p:nvSpPr>
          <p:cNvPr id="82" name="Gleichschenkliges Dreieck 81"/>
          <p:cNvSpPr/>
          <p:nvPr/>
        </p:nvSpPr>
        <p:spPr>
          <a:xfrm rot="10800000">
            <a:off x="2432318" y="4548477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1" name="Gruppieren 50"/>
          <p:cNvGrpSpPr/>
          <p:nvPr/>
        </p:nvGrpSpPr>
        <p:grpSpPr>
          <a:xfrm>
            <a:off x="483057" y="1450905"/>
            <a:ext cx="2416630" cy="1259672"/>
            <a:chOff x="-191618" y="1296415"/>
            <a:chExt cx="2721035" cy="1532048"/>
          </a:xfrm>
        </p:grpSpPr>
        <p:sp>
          <p:nvSpPr>
            <p:cNvPr id="52" name="Rechteck 51"/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9" name="Gruppieren 127"/>
            <p:cNvGrpSpPr/>
            <p:nvPr/>
          </p:nvGrpSpPr>
          <p:grpSpPr>
            <a:xfrm>
              <a:off x="-191618" y="1296415"/>
              <a:ext cx="2721035" cy="1532048"/>
              <a:chOff x="-10596" y="708363"/>
              <a:chExt cx="2721035" cy="1532048"/>
            </a:xfrm>
          </p:grpSpPr>
          <p:grpSp>
            <p:nvGrpSpPr>
              <p:cNvPr id="62" name="Gruppieren 43"/>
              <p:cNvGrpSpPr/>
              <p:nvPr/>
            </p:nvGrpSpPr>
            <p:grpSpPr>
              <a:xfrm>
                <a:off x="881062" y="708363"/>
                <a:ext cx="1829377" cy="1532048"/>
                <a:chOff x="823912" y="720343"/>
                <a:chExt cx="1829377" cy="1711377"/>
              </a:xfrm>
            </p:grpSpPr>
            <p:cxnSp>
              <p:nvCxnSpPr>
                <p:cNvPr id="65" name="Gerade Verbindung 15"/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67" name="Textfeld 66"/>
                <p:cNvSpPr txBox="1"/>
                <p:nvPr/>
              </p:nvSpPr>
              <p:spPr>
                <a:xfrm>
                  <a:off x="2037450" y="2013577"/>
                  <a:ext cx="615839" cy="4181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  <p:sp>
              <p:nvSpPr>
                <p:cNvPr id="68" name="Freihandform 67"/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63" name="Textfeld 62"/>
              <p:cNvSpPr txBox="1"/>
              <p:nvPr/>
            </p:nvSpPr>
            <p:spPr>
              <a:xfrm>
                <a:off x="-10596" y="715963"/>
                <a:ext cx="877047" cy="3743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Variants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  <p:cxnSp>
          <p:nvCxnSpPr>
            <p:cNvPr id="60" name="Gerade Verbindung 89"/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72" name="Gruppieren 21"/>
          <p:cNvGrpSpPr/>
          <p:nvPr/>
        </p:nvGrpSpPr>
        <p:grpSpPr>
          <a:xfrm>
            <a:off x="3219802" y="1464392"/>
            <a:ext cx="2503621" cy="1264288"/>
            <a:chOff x="3090886" y="696913"/>
            <a:chExt cx="2623933" cy="1583759"/>
          </a:xfrm>
        </p:grpSpPr>
        <p:sp>
          <p:nvSpPr>
            <p:cNvPr id="73" name="Rechteck 72"/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76" name="Gruppieren 126"/>
            <p:cNvGrpSpPr/>
            <p:nvPr/>
          </p:nvGrpSpPr>
          <p:grpSpPr>
            <a:xfrm>
              <a:off x="3090886" y="696913"/>
              <a:ext cx="2623933" cy="1583759"/>
              <a:chOff x="2852761" y="696913"/>
              <a:chExt cx="2623933" cy="1583759"/>
            </a:xfrm>
          </p:grpSpPr>
          <p:grpSp>
            <p:nvGrpSpPr>
              <p:cNvPr id="77" name="Gruppieren 60"/>
              <p:cNvGrpSpPr/>
              <p:nvPr/>
            </p:nvGrpSpPr>
            <p:grpSpPr>
              <a:xfrm>
                <a:off x="3786188" y="696913"/>
                <a:ext cx="1690506" cy="1583759"/>
                <a:chOff x="2995613" y="696913"/>
                <a:chExt cx="1690506" cy="1769141"/>
              </a:xfrm>
            </p:grpSpPr>
            <p:grpSp>
              <p:nvGrpSpPr>
                <p:cNvPr id="81" name="Gruppieren 44"/>
                <p:cNvGrpSpPr/>
                <p:nvPr/>
              </p:nvGrpSpPr>
              <p:grpSpPr>
                <a:xfrm>
                  <a:off x="2995613" y="696913"/>
                  <a:ext cx="1690506" cy="1769141"/>
                  <a:chOff x="823913" y="696913"/>
                  <a:chExt cx="1690506" cy="1769141"/>
                </a:xfrm>
              </p:grpSpPr>
              <p:grpSp>
                <p:nvGrpSpPr>
                  <p:cNvPr id="85" name="Gruppieren 20"/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87" name="Gerade Verbindung 26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8" name="Gerade Verbindung 27"/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86" name="Textfeld 85"/>
                  <p:cNvSpPr txBox="1"/>
                  <p:nvPr/>
                </p:nvSpPr>
                <p:spPr>
                  <a:xfrm>
                    <a:off x="1941190" y="2035376"/>
                    <a:ext cx="573229" cy="4306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84" name="Freihandform 83"/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78" name="Textfeld 77"/>
              <p:cNvSpPr txBox="1"/>
              <p:nvPr/>
            </p:nvSpPr>
            <p:spPr>
              <a:xfrm>
                <a:off x="2852761" y="730003"/>
                <a:ext cx="989812" cy="3855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 err="1">
                    <a:solidFill>
                      <a:srgbClr val="003D6A"/>
                    </a:solidFill>
                  </a:rPr>
                  <a:t>Quantities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89" name="Gruppieren 65"/>
          <p:cNvGrpSpPr/>
          <p:nvPr/>
        </p:nvGrpSpPr>
        <p:grpSpPr>
          <a:xfrm>
            <a:off x="409581" y="3026976"/>
            <a:ext cx="2476372" cy="1264288"/>
            <a:chOff x="6021369" y="696913"/>
            <a:chExt cx="2569879" cy="1583756"/>
          </a:xfrm>
        </p:grpSpPr>
        <p:sp>
          <p:nvSpPr>
            <p:cNvPr id="90" name="Rechteck 89"/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91" name="Gruppieren 125"/>
            <p:cNvGrpSpPr/>
            <p:nvPr/>
          </p:nvGrpSpPr>
          <p:grpSpPr>
            <a:xfrm>
              <a:off x="6021369" y="696913"/>
              <a:ext cx="2569879" cy="1583756"/>
              <a:chOff x="5678469" y="696913"/>
              <a:chExt cx="2569879" cy="1583756"/>
            </a:xfrm>
          </p:grpSpPr>
          <p:grpSp>
            <p:nvGrpSpPr>
              <p:cNvPr id="92" name="Gruppieren 91"/>
              <p:cNvGrpSpPr/>
              <p:nvPr/>
            </p:nvGrpSpPr>
            <p:grpSpPr>
              <a:xfrm>
                <a:off x="6577013" y="696913"/>
                <a:ext cx="1671335" cy="1583756"/>
                <a:chOff x="6129338" y="696913"/>
                <a:chExt cx="1671335" cy="1769138"/>
              </a:xfrm>
            </p:grpSpPr>
            <p:grpSp>
              <p:nvGrpSpPr>
                <p:cNvPr id="94" name="Gruppieren 53"/>
                <p:cNvGrpSpPr/>
                <p:nvPr/>
              </p:nvGrpSpPr>
              <p:grpSpPr>
                <a:xfrm>
                  <a:off x="6129338" y="696913"/>
                  <a:ext cx="1671335" cy="1769138"/>
                  <a:chOff x="823913" y="696913"/>
                  <a:chExt cx="1671335" cy="1769138"/>
                </a:xfrm>
              </p:grpSpPr>
              <p:grpSp>
                <p:nvGrpSpPr>
                  <p:cNvPr id="96" name="Gruppieren 20"/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98" name="Gerade Verbindung 70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9" name="Gerade Verbindung 71"/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97" name="Textfeld 96"/>
                  <p:cNvSpPr txBox="1"/>
                  <p:nvPr/>
                </p:nvSpPr>
                <p:spPr>
                  <a:xfrm>
                    <a:off x="1927651" y="2035374"/>
                    <a:ext cx="567597" cy="43067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cxnSp>
              <p:nvCxnSpPr>
                <p:cNvPr id="95" name="Gerade Verbindung 67"/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3" name="Textfeld 92"/>
              <p:cNvSpPr txBox="1"/>
              <p:nvPr/>
            </p:nvSpPr>
            <p:spPr>
              <a:xfrm>
                <a:off x="5678469" y="719093"/>
                <a:ext cx="900685" cy="6554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Product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life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cycle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100" name="Gruppieren 43"/>
          <p:cNvGrpSpPr/>
          <p:nvPr/>
        </p:nvGrpSpPr>
        <p:grpSpPr>
          <a:xfrm>
            <a:off x="3379151" y="3026142"/>
            <a:ext cx="2372561" cy="1264297"/>
            <a:chOff x="1409605" y="3845342"/>
            <a:chExt cx="2593755" cy="1582571"/>
          </a:xfrm>
        </p:grpSpPr>
        <p:sp>
          <p:nvSpPr>
            <p:cNvPr id="101" name="Rechteck 100"/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02" name="Gruppieren 227"/>
            <p:cNvGrpSpPr/>
            <p:nvPr/>
          </p:nvGrpSpPr>
          <p:grpSpPr>
            <a:xfrm>
              <a:off x="1409605" y="3845342"/>
              <a:ext cx="2593755" cy="1582571"/>
              <a:chOff x="1409605" y="3845342"/>
              <a:chExt cx="2593755" cy="1582571"/>
            </a:xfrm>
          </p:grpSpPr>
          <p:grpSp>
            <p:nvGrpSpPr>
              <p:cNvPr id="103" name="Gruppieren 146"/>
              <p:cNvGrpSpPr/>
              <p:nvPr/>
            </p:nvGrpSpPr>
            <p:grpSpPr>
              <a:xfrm>
                <a:off x="1409605" y="3845342"/>
                <a:ext cx="2593755" cy="1582571"/>
                <a:chOff x="71342" y="687388"/>
                <a:chExt cx="2593755" cy="1582571"/>
              </a:xfrm>
            </p:grpSpPr>
            <p:grpSp>
              <p:nvGrpSpPr>
                <p:cNvPr id="105" name="Gruppieren 43"/>
                <p:cNvGrpSpPr/>
                <p:nvPr/>
              </p:nvGrpSpPr>
              <p:grpSpPr>
                <a:xfrm>
                  <a:off x="881063" y="687388"/>
                  <a:ext cx="1784034" cy="1582571"/>
                  <a:chOff x="823913" y="696913"/>
                  <a:chExt cx="1784034" cy="1767811"/>
                </a:xfrm>
              </p:grpSpPr>
              <p:grpSp>
                <p:nvGrpSpPr>
                  <p:cNvPr id="107" name="Gruppieren 20"/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109" name="Gerade Verbindung 48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0" name="Gerade Verbindung 49"/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08" name="Textfeld 107"/>
                  <p:cNvSpPr txBox="1"/>
                  <p:nvPr/>
                </p:nvSpPr>
                <p:spPr>
                  <a:xfrm>
                    <a:off x="2010011" y="2034373"/>
                    <a:ext cx="597936" cy="43035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106" name="Textfeld 105"/>
                <p:cNvSpPr txBox="1"/>
                <p:nvPr/>
              </p:nvSpPr>
              <p:spPr>
                <a:xfrm>
                  <a:off x="71342" y="713891"/>
                  <a:ext cx="878328" cy="3852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Demand</a:t>
                  </a:r>
                </a:p>
              </p:txBody>
            </p:sp>
          </p:grpSp>
          <p:sp>
            <p:nvSpPr>
              <p:cNvPr id="104" name="Freihandform 103"/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111" name="Gruppieren 54"/>
          <p:cNvGrpSpPr/>
          <p:nvPr/>
        </p:nvGrpSpPr>
        <p:grpSpPr>
          <a:xfrm>
            <a:off x="6128129" y="3032145"/>
            <a:ext cx="2773961" cy="1263233"/>
            <a:chOff x="4396325" y="3826292"/>
            <a:chExt cx="3086304" cy="1574426"/>
          </a:xfrm>
        </p:grpSpPr>
        <p:sp>
          <p:nvSpPr>
            <p:cNvPr id="112" name="Rechteck 111"/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3" name="Gruppieren 226"/>
            <p:cNvGrpSpPr/>
            <p:nvPr/>
          </p:nvGrpSpPr>
          <p:grpSpPr>
            <a:xfrm>
              <a:off x="4396325" y="3826292"/>
              <a:ext cx="3086304" cy="1574426"/>
              <a:chOff x="4405850" y="3645317"/>
              <a:chExt cx="3086304" cy="1574426"/>
            </a:xfrm>
          </p:grpSpPr>
          <p:grpSp>
            <p:nvGrpSpPr>
              <p:cNvPr id="114" name="Gruppieren 146"/>
              <p:cNvGrpSpPr/>
              <p:nvPr/>
            </p:nvGrpSpPr>
            <p:grpSpPr>
              <a:xfrm>
                <a:off x="4405850" y="3645317"/>
                <a:ext cx="3086304" cy="1574426"/>
                <a:chOff x="-389988" y="687388"/>
                <a:chExt cx="3086304" cy="1574426"/>
              </a:xfrm>
            </p:grpSpPr>
            <p:grpSp>
              <p:nvGrpSpPr>
                <p:cNvPr id="116" name="Gruppieren 43"/>
                <p:cNvGrpSpPr/>
                <p:nvPr/>
              </p:nvGrpSpPr>
              <p:grpSpPr>
                <a:xfrm>
                  <a:off x="881063" y="687388"/>
                  <a:ext cx="1815253" cy="1574426"/>
                  <a:chOff x="823913" y="696913"/>
                  <a:chExt cx="1815253" cy="1758714"/>
                </a:xfrm>
              </p:grpSpPr>
              <p:grpSp>
                <p:nvGrpSpPr>
                  <p:cNvPr id="118" name="Gruppieren 20"/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120" name="Gerade Verbindung 59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1" name="Gerade Verbindung 60"/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19" name="Textfeld 118"/>
                  <p:cNvSpPr txBox="1"/>
                  <p:nvPr/>
                </p:nvSpPr>
                <p:spPr>
                  <a:xfrm>
                    <a:off x="2030636" y="2027130"/>
                    <a:ext cx="608530" cy="42849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117" name="Textfeld 116"/>
                <p:cNvSpPr txBox="1"/>
                <p:nvPr/>
              </p:nvSpPr>
              <p:spPr>
                <a:xfrm>
                  <a:off x="-389988" y="719303"/>
                  <a:ext cx="1330312" cy="6521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Global </a:t>
                  </a:r>
                  <a:r>
                    <a:rPr lang="de-DE" sz="1400" dirty="0" err="1">
                      <a:solidFill>
                        <a:srgbClr val="003D6A"/>
                      </a:solidFill>
                    </a:rPr>
                    <a:t>competition</a:t>
                  </a:r>
                  <a:endParaRPr lang="de-DE" sz="1400" dirty="0">
                    <a:solidFill>
                      <a:srgbClr val="003D6A"/>
                    </a:solidFill>
                  </a:endParaRPr>
                </a:p>
              </p:txBody>
            </p:sp>
          </p:grpSp>
          <p:cxnSp>
            <p:nvCxnSpPr>
              <p:cNvPr id="115" name="Gerade Verbindung 54"/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3" name="Gruppieren 241"/>
          <p:cNvGrpSpPr/>
          <p:nvPr/>
        </p:nvGrpSpPr>
        <p:grpSpPr>
          <a:xfrm>
            <a:off x="6196379" y="1476269"/>
            <a:ext cx="2734365" cy="1246663"/>
            <a:chOff x="4561785" y="2324100"/>
            <a:chExt cx="2734365" cy="1456066"/>
          </a:xfrm>
        </p:grpSpPr>
        <p:sp>
          <p:nvSpPr>
            <p:cNvPr id="125" name="Rechteck 124"/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26" name="Gruppieren 146"/>
            <p:cNvGrpSpPr/>
            <p:nvPr/>
          </p:nvGrpSpPr>
          <p:grpSpPr>
            <a:xfrm>
              <a:off x="4561785" y="2371776"/>
              <a:ext cx="2703210" cy="1408390"/>
              <a:chOff x="-205478" y="811398"/>
              <a:chExt cx="2703210" cy="1408390"/>
            </a:xfrm>
          </p:grpSpPr>
          <p:grpSp>
            <p:nvGrpSpPr>
              <p:cNvPr id="127" name="Gruppieren 43"/>
              <p:cNvGrpSpPr/>
              <p:nvPr/>
            </p:nvGrpSpPr>
            <p:grpSpPr>
              <a:xfrm>
                <a:off x="881062" y="811398"/>
                <a:ext cx="1616670" cy="1408390"/>
                <a:chOff x="823912" y="835439"/>
                <a:chExt cx="1616670" cy="1573242"/>
              </a:xfrm>
            </p:grpSpPr>
            <p:grpSp>
              <p:nvGrpSpPr>
                <p:cNvPr id="129" name="Gruppieren 20"/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131" name="Gerade Verbindung 37"/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Gerade Verbindung 38"/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30" name="Textfeld 129"/>
                <p:cNvSpPr txBox="1"/>
                <p:nvPr/>
              </p:nvSpPr>
              <p:spPr>
                <a:xfrm>
                  <a:off x="1893637" y="2007130"/>
                  <a:ext cx="546945" cy="40155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</p:grpSp>
          <p:sp>
            <p:nvSpPr>
              <p:cNvPr id="128" name="Textfeld 127"/>
              <p:cNvSpPr txBox="1"/>
              <p:nvPr/>
            </p:nvSpPr>
            <p:spPr>
              <a:xfrm>
                <a:off x="-205478" y="828869"/>
                <a:ext cx="1073068" cy="61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Required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accuracy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cxnSp>
        <p:nvCxnSpPr>
          <p:cNvPr id="133" name="Gerade Verbindung 54"/>
          <p:cNvCxnSpPr/>
          <p:nvPr/>
        </p:nvCxnSpPr>
        <p:spPr bwMode="auto">
          <a:xfrm flipV="1">
            <a:off x="7409901" y="1787155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2416719" y="516023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 err="1">
                <a:solidFill>
                  <a:srgbClr val="003D6A"/>
                </a:solidFill>
              </a:rPr>
              <a:t>Increasing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relevance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of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the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set-up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process</a:t>
            </a:r>
            <a:endParaRPr lang="de-DE" dirty="0">
              <a:solidFill>
                <a:srgbClr val="003D6A"/>
              </a:solidFill>
            </a:endParaRPr>
          </a:p>
        </p:txBody>
      </p:sp>
      <p:sp>
        <p:nvSpPr>
          <p:cNvPr id="71" name="Rechteck 70"/>
          <p:cNvSpPr/>
          <p:nvPr/>
        </p:nvSpPr>
        <p:spPr>
          <a:xfrm>
            <a:off x="257946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/>
          <p:cNvSpPr/>
          <p:nvPr/>
        </p:nvSpPr>
        <p:spPr>
          <a:xfrm>
            <a:off x="3230410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9" name="Rechteck 78"/>
          <p:cNvSpPr/>
          <p:nvPr/>
        </p:nvSpPr>
        <p:spPr>
          <a:xfrm>
            <a:off x="260511" y="1339736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0" name="Rechteck 79"/>
          <p:cNvSpPr/>
          <p:nvPr/>
        </p:nvSpPr>
        <p:spPr>
          <a:xfrm>
            <a:off x="6202874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3" name="Rechteck 82"/>
          <p:cNvSpPr/>
          <p:nvPr/>
        </p:nvSpPr>
        <p:spPr>
          <a:xfrm>
            <a:off x="3230410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4" name="Rechteck 123"/>
          <p:cNvSpPr/>
          <p:nvPr/>
        </p:nvSpPr>
        <p:spPr>
          <a:xfrm>
            <a:off x="6196379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6200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–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set-up</a:t>
            </a:r>
            <a:r>
              <a:rPr lang="de-DE" dirty="0"/>
              <a:t> time </a:t>
            </a:r>
            <a:r>
              <a:rPr lang="de-DE" dirty="0" err="1"/>
              <a:t>optimizer</a:t>
            </a:r>
            <a:endParaRPr lang="de-DE" dirty="0"/>
          </a:p>
        </p:txBody>
      </p:sp>
      <p:grpSp>
        <p:nvGrpSpPr>
          <p:cNvPr id="7" name="Gruppieren 6"/>
          <p:cNvGrpSpPr/>
          <p:nvPr/>
        </p:nvGrpSpPr>
        <p:grpSpPr>
          <a:xfrm>
            <a:off x="1212842" y="1546351"/>
            <a:ext cx="6718317" cy="3765299"/>
            <a:chOff x="1239561" y="1872612"/>
            <a:chExt cx="6718317" cy="376529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561" y="1872612"/>
              <a:ext cx="6718317" cy="3765299"/>
            </a:xfrm>
            <a:prstGeom prst="rect">
              <a:avLst/>
            </a:prstGeom>
          </p:spPr>
        </p:pic>
        <p:sp>
          <p:nvSpPr>
            <p:cNvPr id="6" name="Ellipse 5">
              <a:hlinkClick r:id="rId4" action="ppaction://hlinkfile"/>
            </p:cNvPr>
            <p:cNvSpPr/>
            <p:nvPr/>
          </p:nvSpPr>
          <p:spPr>
            <a:xfrm>
              <a:off x="4040720" y="3071452"/>
              <a:ext cx="1116000" cy="1116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Gleichschenkliges Dreieck 4">
              <a:hlinkClick r:id="rId4" action="ppaction://hlinkfile"/>
            </p:cNvPr>
            <p:cNvSpPr/>
            <p:nvPr/>
          </p:nvSpPr>
          <p:spPr>
            <a:xfrm rot="5400000">
              <a:off x="4292720" y="3377452"/>
              <a:ext cx="612000" cy="5040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3199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Diagramm 3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48783638"/>
              </p:ext>
            </p:extLst>
          </p:nvPr>
        </p:nvGraphicFramePr>
        <p:xfrm>
          <a:off x="1001486" y="1480457"/>
          <a:ext cx="6215869" cy="3946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Potential </a:t>
            </a:r>
            <a:r>
              <a:rPr lang="de-DE" dirty="0" err="1"/>
              <a:t>for</a:t>
            </a:r>
            <a:r>
              <a:rPr lang="de-DE" dirty="0"/>
              <a:t> </a:t>
            </a:r>
            <a:r>
              <a:rPr lang="de-DE" dirty="0" err="1"/>
              <a:t>savings</a:t>
            </a:r>
            <a:endParaRPr 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grpSp>
        <p:nvGrpSpPr>
          <p:cNvPr id="6" name="Gruppieren 5"/>
          <p:cNvGrpSpPr/>
          <p:nvPr/>
        </p:nvGrpSpPr>
        <p:grpSpPr>
          <a:xfrm>
            <a:off x="534721" y="1266678"/>
            <a:ext cx="8074557" cy="4553246"/>
            <a:chOff x="561443" y="1419844"/>
            <a:chExt cx="8074557" cy="4553246"/>
          </a:xfrm>
        </p:grpSpPr>
        <p:sp>
          <p:nvSpPr>
            <p:cNvPr id="18" name="Rechtwinkliges Dreieck 17"/>
            <p:cNvSpPr/>
            <p:nvPr/>
          </p:nvSpPr>
          <p:spPr>
            <a:xfrm rot="21247969" flipH="1">
              <a:off x="771312" y="2144394"/>
              <a:ext cx="6956692" cy="2699717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53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/>
            <p:cNvSpPr txBox="1"/>
            <p:nvPr/>
          </p:nvSpPr>
          <p:spPr>
            <a:xfrm>
              <a:off x="3292436" y="5580442"/>
              <a:ext cx="20696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 err="1">
                  <a:solidFill>
                    <a:srgbClr val="003D6A"/>
                  </a:solidFill>
                </a:rPr>
                <a:t>Number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of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set-up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procedures</a:t>
              </a:r>
              <a:endParaRPr lang="de-DE" sz="1200" dirty="0">
                <a:solidFill>
                  <a:srgbClr val="003D6A"/>
                </a:solidFill>
              </a:endParaRPr>
            </a:p>
          </p:txBody>
        </p:sp>
        <p:sp>
          <p:nvSpPr>
            <p:cNvPr id="19" name="Rechteck 18"/>
            <p:cNvSpPr/>
            <p:nvPr/>
          </p:nvSpPr>
          <p:spPr>
            <a:xfrm>
              <a:off x="1325744" y="5080662"/>
              <a:ext cx="865857" cy="2724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Rechteck 29"/>
            <p:cNvSpPr/>
            <p:nvPr/>
          </p:nvSpPr>
          <p:spPr>
            <a:xfrm>
              <a:off x="561443" y="1419844"/>
              <a:ext cx="8074557" cy="4553246"/>
            </a:xfrm>
            <a:prstGeom prst="rect">
              <a:avLst/>
            </a:prstGeom>
            <a:noFill/>
            <a:ln>
              <a:solidFill>
                <a:srgbClr val="003D6A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 rot="16200000">
              <a:off x="-155570" y="34121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Set-</a:t>
              </a:r>
              <a:r>
                <a:rPr lang="de-DE" sz="1200" dirty="0" err="1">
                  <a:solidFill>
                    <a:srgbClr val="003D6A"/>
                  </a:solidFill>
                </a:rPr>
                <a:t>up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costs</a:t>
              </a:r>
              <a:r>
                <a:rPr lang="de-DE" sz="1200" dirty="0">
                  <a:solidFill>
                    <a:srgbClr val="003D6A"/>
                  </a:solidFill>
                </a:rPr>
                <a:t>  [€]</a:t>
              </a:r>
            </a:p>
          </p:txBody>
        </p:sp>
        <p:sp>
          <p:nvSpPr>
            <p:cNvPr id="22" name="Rechteck 21"/>
            <p:cNvSpPr/>
            <p:nvPr/>
          </p:nvSpPr>
          <p:spPr>
            <a:xfrm>
              <a:off x="693936" y="4845502"/>
              <a:ext cx="825547" cy="4139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hteck 25"/>
            <p:cNvSpPr/>
            <p:nvPr/>
          </p:nvSpPr>
          <p:spPr>
            <a:xfrm>
              <a:off x="1437756" y="4384431"/>
              <a:ext cx="774467" cy="7977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feld 2"/>
            <p:cNvSpPr txBox="1"/>
            <p:nvPr/>
          </p:nvSpPr>
          <p:spPr>
            <a:xfrm>
              <a:off x="1226062" y="5083000"/>
              <a:ext cx="6887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0</a:t>
              </a:r>
            </a:p>
          </p:txBody>
        </p:sp>
        <p:cxnSp>
          <p:nvCxnSpPr>
            <p:cNvPr id="27" name="Gerader Verbinder 26"/>
            <p:cNvCxnSpPr/>
            <p:nvPr/>
          </p:nvCxnSpPr>
          <p:spPr>
            <a:xfrm>
              <a:off x="1486145" y="5216620"/>
              <a:ext cx="5616000" cy="0"/>
            </a:xfrm>
            <a:prstGeom prst="line">
              <a:avLst/>
            </a:prstGeom>
            <a:ln w="19050"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hteck 19"/>
          <p:cNvSpPr/>
          <p:nvPr/>
        </p:nvSpPr>
        <p:spPr>
          <a:xfrm>
            <a:off x="6415412" y="1686439"/>
            <a:ext cx="1420452" cy="27707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3" name="Gerader Verbinder 22"/>
          <p:cNvCxnSpPr/>
          <p:nvPr/>
        </p:nvCxnSpPr>
        <p:spPr>
          <a:xfrm>
            <a:off x="6109123" y="2780873"/>
            <a:ext cx="972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Gerader Verbinder 27"/>
          <p:cNvCxnSpPr/>
          <p:nvPr/>
        </p:nvCxnSpPr>
        <p:spPr>
          <a:xfrm>
            <a:off x="6417971" y="2196218"/>
            <a:ext cx="648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372833" y="3338389"/>
            <a:ext cx="720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384785" y="3916852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1516614" y="4471581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7073286" y="1932707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Set-</a:t>
            </a:r>
            <a:r>
              <a:rPr lang="de-DE" sz="1400" dirty="0" err="1">
                <a:solidFill>
                  <a:srgbClr val="003D6A"/>
                </a:solidFill>
              </a:rPr>
              <a:t>up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costs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</a:p>
          <a:p>
            <a:r>
              <a:rPr lang="de-DE" sz="1400" b="1" dirty="0" err="1">
                <a:solidFill>
                  <a:srgbClr val="C00000"/>
                </a:solidFill>
              </a:rPr>
              <a:t>without</a:t>
            </a:r>
            <a:r>
              <a:rPr lang="de-DE" sz="1400" b="1" dirty="0">
                <a:solidFill>
                  <a:srgbClr val="C00000"/>
                </a:solidFill>
              </a:rPr>
              <a:t> VERO-S</a:t>
            </a:r>
          </a:p>
        </p:txBody>
      </p:sp>
      <p:sp>
        <p:nvSpPr>
          <p:cNvPr id="38" name="Textfeld 37"/>
          <p:cNvSpPr txBox="1"/>
          <p:nvPr/>
        </p:nvSpPr>
        <p:spPr>
          <a:xfrm>
            <a:off x="7082425" y="4232633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Set-</a:t>
            </a:r>
            <a:r>
              <a:rPr lang="de-DE" sz="1400" dirty="0" err="1">
                <a:solidFill>
                  <a:srgbClr val="003D6A"/>
                </a:solidFill>
              </a:rPr>
              <a:t>up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costs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</a:p>
          <a:p>
            <a:r>
              <a:rPr lang="de-DE" sz="1400" b="1" dirty="0" err="1">
                <a:solidFill>
                  <a:srgbClr val="009EE3"/>
                </a:solidFill>
              </a:rPr>
              <a:t>with</a:t>
            </a:r>
            <a:r>
              <a:rPr lang="de-DE" sz="1400" b="1" dirty="0">
                <a:solidFill>
                  <a:srgbClr val="009EE3"/>
                </a:solidFill>
              </a:rPr>
              <a:t> VERO-S</a:t>
            </a:r>
          </a:p>
        </p:txBody>
      </p:sp>
    </p:spTree>
    <p:extLst>
      <p:ext uri="{BB962C8B-B14F-4D97-AF65-F5344CB8AC3E}">
        <p14:creationId xmlns:p14="http://schemas.microsoft.com/office/powerpoint/2010/main" val="2332349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/>
              <a:t>Amortisation</a:t>
            </a:r>
            <a:endParaRPr lang="de-DE" sz="2000" dirty="0"/>
          </a:p>
        </p:txBody>
      </p:sp>
      <p:sp>
        <p:nvSpPr>
          <p:cNvPr id="5" name="Inhaltsplatzhalter 2"/>
          <p:cNvSpPr>
            <a:spLocks noGrp="1"/>
          </p:cNvSpPr>
          <p:nvPr>
            <p:ph sz="quarter" idx="10"/>
          </p:nvPr>
        </p:nvSpPr>
        <p:spPr>
          <a:xfrm>
            <a:off x="561443" y="3715942"/>
            <a:ext cx="3268632" cy="1764329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dirty="0"/>
              <a:t>Even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older</a:t>
            </a:r>
            <a:r>
              <a:rPr lang="de-DE" sz="1400" dirty="0"/>
              <a:t> </a:t>
            </a:r>
            <a:r>
              <a:rPr lang="de-DE" sz="1400" dirty="0" err="1"/>
              <a:t>machines</a:t>
            </a:r>
            <a:r>
              <a:rPr lang="de-DE" sz="1400" dirty="0"/>
              <a:t>,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investment</a:t>
            </a:r>
            <a:r>
              <a:rPr lang="de-DE" sz="1400" dirty="0"/>
              <a:t> in SCHUNK VERO-S quick </a:t>
            </a:r>
            <a:r>
              <a:rPr lang="de-DE" sz="1400" dirty="0" err="1"/>
              <a:t>change</a:t>
            </a:r>
            <a:r>
              <a:rPr lang="de-DE" sz="1400" dirty="0"/>
              <a:t> </a:t>
            </a:r>
            <a:r>
              <a:rPr lang="de-DE" sz="1400" dirty="0" err="1"/>
              <a:t>pallet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r>
              <a:rPr lang="de-DE" sz="1400" dirty="0"/>
              <a:t> </a:t>
            </a:r>
            <a:r>
              <a:rPr lang="de-DE" sz="1400" dirty="0" err="1"/>
              <a:t>amortizes</a:t>
            </a:r>
            <a:r>
              <a:rPr lang="de-DE" sz="1400" dirty="0"/>
              <a:t> </a:t>
            </a:r>
            <a:r>
              <a:rPr lang="de-DE" sz="1400" dirty="0" err="1"/>
              <a:t>within</a:t>
            </a:r>
            <a:r>
              <a:rPr lang="de-DE" sz="1400" dirty="0"/>
              <a:t> a </a:t>
            </a:r>
            <a:r>
              <a:rPr lang="de-DE" sz="1400" dirty="0" err="1"/>
              <a:t>minimum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time.</a:t>
            </a:r>
          </a:p>
          <a:p>
            <a:pPr>
              <a:lnSpc>
                <a:spcPct val="100000"/>
              </a:lnSpc>
            </a:pPr>
            <a:r>
              <a:rPr lang="de-DE" sz="1400" dirty="0" err="1"/>
              <a:t>Thanks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consistent</a:t>
            </a:r>
            <a:r>
              <a:rPr lang="de-DE" sz="1400" dirty="0"/>
              <a:t> </a:t>
            </a:r>
            <a:r>
              <a:rPr lang="de-DE" sz="1400" dirty="0" err="1"/>
              <a:t>interface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pin</a:t>
            </a:r>
            <a:r>
              <a:rPr lang="de-DE" sz="1400" dirty="0"/>
              <a:t>,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existing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devices</a:t>
            </a:r>
            <a:r>
              <a:rPr lang="de-DE" sz="1400" dirty="0"/>
              <a:t> </a:t>
            </a:r>
            <a:r>
              <a:rPr lang="de-DE" sz="1400" dirty="0" err="1"/>
              <a:t>can</a:t>
            </a:r>
            <a:r>
              <a:rPr lang="de-DE" sz="1400" dirty="0"/>
              <a:t> </a:t>
            </a:r>
            <a:r>
              <a:rPr lang="de-DE" sz="1400" dirty="0" err="1"/>
              <a:t>easily</a:t>
            </a:r>
            <a:r>
              <a:rPr lang="de-DE" sz="1400" dirty="0"/>
              <a:t> </a:t>
            </a:r>
            <a:r>
              <a:rPr lang="de-DE" sz="1400" dirty="0" err="1"/>
              <a:t>be</a:t>
            </a:r>
            <a:r>
              <a:rPr lang="de-DE" sz="1400" dirty="0"/>
              <a:t> </a:t>
            </a:r>
            <a:r>
              <a:rPr lang="de-DE" sz="1400" dirty="0" err="1"/>
              <a:t>integrated</a:t>
            </a:r>
            <a:r>
              <a:rPr lang="de-DE" sz="1400" dirty="0"/>
              <a:t> in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new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r>
              <a:rPr lang="de-DE" sz="1400" dirty="0"/>
              <a:t>.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/>
          <a:srcRect t="8841" r="1035" b="2884"/>
          <a:stretch/>
        </p:blipFill>
        <p:spPr>
          <a:xfrm>
            <a:off x="561443" y="1273260"/>
            <a:ext cx="3268632" cy="228429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7" name="Tabel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320745"/>
              </p:ext>
            </p:extLst>
          </p:nvPr>
        </p:nvGraphicFramePr>
        <p:xfrm>
          <a:off x="4598720" y="1264607"/>
          <a:ext cx="3951821" cy="44677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5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6100">
                <a:tc>
                  <a:txBody>
                    <a:bodyPr/>
                    <a:lstStyle/>
                    <a:p>
                      <a:r>
                        <a:rPr lang="de-DE" sz="1200" dirty="0" err="1"/>
                        <a:t>Calculation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for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s</a:t>
                      </a:r>
                      <a:r>
                        <a:rPr lang="de-DE" sz="1200" dirty="0" err="1"/>
                        <a:t>et-up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costs</a:t>
                      </a:r>
                      <a:endParaRPr lang="de-DE" sz="1200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Case 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Case 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496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Investment in SCHUNK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VERO-S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Time per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without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Time per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Machine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costs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[€/h]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Number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of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procedures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month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year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chemeClr val="bg1"/>
                          </a:solidFill>
                        </a:rPr>
                        <a:t>Payback</a:t>
                      </a:r>
                      <a:r>
                        <a:rPr lang="de-DE" sz="1200" b="1" baseline="0" dirty="0">
                          <a:solidFill>
                            <a:schemeClr val="bg1"/>
                          </a:solidFill>
                        </a:rPr>
                        <a:t> Time</a:t>
                      </a: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Set-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Months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2,5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 err="1">
                          <a:solidFill>
                            <a:srgbClr val="003D6A"/>
                          </a:solidFill>
                        </a:rPr>
                        <a:t>Years</a:t>
                      </a:r>
                      <a:endParaRPr lang="de-DE" sz="12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0,21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0,42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884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368059"/>
              </p:ext>
            </p:extLst>
          </p:nvPr>
        </p:nvGraphicFramePr>
        <p:xfrm>
          <a:off x="540374" y="1604459"/>
          <a:ext cx="8027154" cy="3234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4327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008337">
                <a:tc rowSpan="3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Pull-down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    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7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Holding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Recommended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machines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468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baseline="0" dirty="0" err="1">
                          <a:solidFill>
                            <a:srgbClr val="003D6A"/>
                          </a:solidFill>
                        </a:rPr>
                        <a:t>Without</a:t>
                      </a:r>
                      <a:r>
                        <a:rPr lang="de-DE" sz="1000" b="0" baseline="0" dirty="0">
                          <a:solidFill>
                            <a:srgbClr val="003D6A"/>
                          </a:solidFill>
                        </a:rPr>
                        <a:t> Turbo</a:t>
                      </a:r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Turbo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10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mini 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de-DE" b="1" dirty="0"/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32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60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M4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M6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M8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M12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M16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</a:t>
                      </a:r>
                      <a:r>
                        <a:rPr lang="de-DE" sz="1000" b="1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400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90-25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6.000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NSE3 138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8.000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28.000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75.000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" name="Rechteck 27"/>
          <p:cNvSpPr/>
          <p:nvPr/>
        </p:nvSpPr>
        <p:spPr>
          <a:xfrm>
            <a:off x="6762630" y="4322667"/>
            <a:ext cx="288000" cy="28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/>
          <p:cNvSpPr txBox="1"/>
          <p:nvPr/>
        </p:nvSpPr>
        <p:spPr>
          <a:xfrm>
            <a:off x="6528885" y="4591776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</a:t>
            </a:r>
            <a:r>
              <a:rPr lang="de-DE" sz="1000" dirty="0" err="1">
                <a:solidFill>
                  <a:srgbClr val="003D6A"/>
                </a:solidFill>
              </a:rPr>
              <a:t>mikro</a:t>
            </a:r>
            <a:endParaRPr lang="de-DE" sz="1000" dirty="0">
              <a:solidFill>
                <a:srgbClr val="003D6A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Consistency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pull-down </a:t>
            </a:r>
            <a:r>
              <a:rPr lang="de-DE" dirty="0" err="1"/>
              <a:t>and</a:t>
            </a:r>
            <a:r>
              <a:rPr lang="de-DE" dirty="0"/>
              <a:t> </a:t>
            </a:r>
            <a:r>
              <a:rPr lang="de-DE" dirty="0" err="1"/>
              <a:t>holding</a:t>
            </a:r>
            <a:r>
              <a:rPr lang="de-DE" dirty="0"/>
              <a:t> </a:t>
            </a:r>
            <a:r>
              <a:rPr lang="de-DE" dirty="0" err="1"/>
              <a:t>forces</a:t>
            </a:r>
            <a:endParaRPr lang="de-DE" dirty="0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4" name="Rechteck 3"/>
          <p:cNvSpPr/>
          <p:nvPr/>
        </p:nvSpPr>
        <p:spPr>
          <a:xfrm>
            <a:off x="1689741" y="2222017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Rechteck 5"/>
          <p:cNvSpPr/>
          <p:nvPr/>
        </p:nvSpPr>
        <p:spPr>
          <a:xfrm>
            <a:off x="1810095" y="2444207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 nach unten 6"/>
          <p:cNvSpPr/>
          <p:nvPr/>
        </p:nvSpPr>
        <p:spPr>
          <a:xfrm>
            <a:off x="2018753" y="2073264"/>
            <a:ext cx="108000" cy="252000"/>
          </a:xfrm>
          <a:prstGeom prst="down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Rechteck 7"/>
          <p:cNvSpPr/>
          <p:nvPr/>
        </p:nvSpPr>
        <p:spPr>
          <a:xfrm>
            <a:off x="3956899" y="2224149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hteck 8"/>
          <p:cNvSpPr/>
          <p:nvPr/>
        </p:nvSpPr>
        <p:spPr>
          <a:xfrm>
            <a:off x="4077253" y="2452371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Pfeil nach oben 10"/>
          <p:cNvSpPr/>
          <p:nvPr/>
        </p:nvSpPr>
        <p:spPr>
          <a:xfrm>
            <a:off x="4293253" y="2016599"/>
            <a:ext cx="108000" cy="252000"/>
          </a:xfrm>
          <a:prstGeom prst="up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feld 12"/>
          <p:cNvSpPr txBox="1"/>
          <p:nvPr/>
        </p:nvSpPr>
        <p:spPr>
          <a:xfrm>
            <a:off x="4359644" y="1929429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Hold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2063767" y="1946494"/>
            <a:ext cx="6992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pull</a:t>
            </a:r>
            <a:r>
              <a:rPr lang="de-DE" sz="1200" baseline="-25000" dirty="0">
                <a:solidFill>
                  <a:srgbClr val="003D6A"/>
                </a:solidFill>
              </a:rPr>
              <a:t>-down</a:t>
            </a:r>
          </a:p>
        </p:txBody>
      </p:sp>
      <p:cxnSp>
        <p:nvCxnSpPr>
          <p:cNvPr id="16" name="Gerade Verbindung mit Pfeil 15"/>
          <p:cNvCxnSpPr/>
          <p:nvPr/>
        </p:nvCxnSpPr>
        <p:spPr>
          <a:xfrm>
            <a:off x="6557941" y="4612056"/>
            <a:ext cx="1944000" cy="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/>
          <p:cNvCxnSpPr/>
          <p:nvPr/>
        </p:nvCxnSpPr>
        <p:spPr>
          <a:xfrm flipH="1" flipV="1">
            <a:off x="6555386" y="2707232"/>
            <a:ext cx="445" cy="190800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feld 19"/>
          <p:cNvSpPr txBox="1"/>
          <p:nvPr/>
        </p:nvSpPr>
        <p:spPr>
          <a:xfrm>
            <a:off x="7140716" y="4591775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mini 90</a:t>
            </a:r>
          </a:p>
        </p:txBody>
      </p:sp>
      <p:sp>
        <p:nvSpPr>
          <p:cNvPr id="21" name="Textfeld 20"/>
          <p:cNvSpPr txBox="1"/>
          <p:nvPr/>
        </p:nvSpPr>
        <p:spPr>
          <a:xfrm>
            <a:off x="7854591" y="4588797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NSE3 138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6280260" y="4338301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32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6279524" y="375186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50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6280725" y="346979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63</a:t>
            </a:r>
          </a:p>
        </p:txBody>
      </p:sp>
      <p:sp>
        <p:nvSpPr>
          <p:cNvPr id="25" name="Textfeld 24"/>
          <p:cNvSpPr txBox="1"/>
          <p:nvPr/>
        </p:nvSpPr>
        <p:spPr>
          <a:xfrm>
            <a:off x="6284536" y="3171260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80</a:t>
            </a:r>
          </a:p>
        </p:txBody>
      </p:sp>
      <p:sp>
        <p:nvSpPr>
          <p:cNvPr id="26" name="Textfeld 25"/>
          <p:cNvSpPr txBox="1"/>
          <p:nvPr/>
        </p:nvSpPr>
        <p:spPr>
          <a:xfrm>
            <a:off x="6249831" y="2876091"/>
            <a:ext cx="4355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100</a:t>
            </a:r>
          </a:p>
        </p:txBody>
      </p:sp>
      <p:sp>
        <p:nvSpPr>
          <p:cNvPr id="27" name="Textfeld 26"/>
          <p:cNvSpPr txBox="1"/>
          <p:nvPr/>
        </p:nvSpPr>
        <p:spPr>
          <a:xfrm>
            <a:off x="6280724" y="4045453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40</a:t>
            </a:r>
          </a:p>
        </p:txBody>
      </p:sp>
      <p:sp>
        <p:nvSpPr>
          <p:cNvPr id="10" name="Rechteck 9"/>
          <p:cNvSpPr/>
          <p:nvPr/>
        </p:nvSpPr>
        <p:spPr>
          <a:xfrm>
            <a:off x="7967341" y="2856418"/>
            <a:ext cx="288000" cy="1167114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7355841" y="3737610"/>
            <a:ext cx="288000" cy="871271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/>
          <p:cNvCxnSpPr/>
          <p:nvPr/>
        </p:nvCxnSpPr>
        <p:spPr>
          <a:xfrm>
            <a:off x="6550871" y="431690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Gerader Verbinder 29"/>
          <p:cNvCxnSpPr/>
          <p:nvPr/>
        </p:nvCxnSpPr>
        <p:spPr>
          <a:xfrm>
            <a:off x="6559641" y="402353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/>
          <p:cNvCxnSpPr/>
          <p:nvPr/>
        </p:nvCxnSpPr>
        <p:spPr>
          <a:xfrm>
            <a:off x="6559641" y="3735234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550871" y="34406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550871" y="31457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6559196" y="2854593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hteck 35"/>
          <p:cNvSpPr/>
          <p:nvPr/>
        </p:nvSpPr>
        <p:spPr>
          <a:xfrm>
            <a:off x="7355841" y="3443092"/>
            <a:ext cx="288000" cy="288000"/>
          </a:xfrm>
          <a:prstGeom prst="rect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Textfeld 36"/>
          <p:cNvSpPr txBox="1"/>
          <p:nvPr/>
        </p:nvSpPr>
        <p:spPr>
          <a:xfrm rot="16200000">
            <a:off x="5750864" y="3463981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HSK-Size</a:t>
            </a:r>
          </a:p>
        </p:txBody>
      </p:sp>
      <p:sp>
        <p:nvSpPr>
          <p:cNvPr id="35" name="Rechteck 34"/>
          <p:cNvSpPr/>
          <p:nvPr/>
        </p:nvSpPr>
        <p:spPr>
          <a:xfrm>
            <a:off x="7967341" y="4027674"/>
            <a:ext cx="288000" cy="581207"/>
          </a:xfrm>
          <a:prstGeom prst="rect">
            <a:avLst/>
          </a:prstGeom>
          <a:pattFill prst="wdUpDiag">
            <a:fgClr>
              <a:srgbClr val="003D6A"/>
            </a:fgClr>
            <a:bgClr>
              <a:schemeClr val="bg1"/>
            </a:bgClr>
          </a:patt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4073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modular </a:t>
            </a:r>
            <a:r>
              <a:rPr lang="de-DE" dirty="0" err="1"/>
              <a:t>system</a:t>
            </a:r>
            <a:endParaRPr lang="de-DE" dirty="0"/>
          </a:p>
        </p:txBody>
      </p:sp>
      <p:sp>
        <p:nvSpPr>
          <p:cNvPr id="6" name="Rechteck 5">
            <a:hlinkClick r:id="rId2" action="ppaction://hlinkfile"/>
          </p:cNvPr>
          <p:cNvSpPr/>
          <p:nvPr/>
        </p:nvSpPr>
        <p:spPr>
          <a:xfrm>
            <a:off x="4296075" y="3165256"/>
            <a:ext cx="540000" cy="540000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Ellipse 23">
            <a:hlinkClick r:id="rId2" action="ppaction://hlinkfile"/>
          </p:cNvPr>
          <p:cNvSpPr/>
          <p:nvPr/>
        </p:nvSpPr>
        <p:spPr>
          <a:xfrm>
            <a:off x="4402403" y="3255256"/>
            <a:ext cx="360000" cy="360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Gleichschenkliges Dreieck 21">
            <a:hlinkClick r:id="rId2" action="ppaction://hlinkfile"/>
          </p:cNvPr>
          <p:cNvSpPr/>
          <p:nvPr/>
        </p:nvSpPr>
        <p:spPr>
          <a:xfrm rot="5400000">
            <a:off x="4482567" y="3345256"/>
            <a:ext cx="216000" cy="180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t="1347" r="39588" b="49310"/>
          <a:stretch/>
        </p:blipFill>
        <p:spPr>
          <a:xfrm>
            <a:off x="1089563" y="1668810"/>
            <a:ext cx="1134290" cy="1440000"/>
          </a:xfrm>
          <a:prstGeom prst="rect">
            <a:avLst/>
          </a:prstGeom>
        </p:spPr>
      </p:pic>
      <p:pic>
        <p:nvPicPr>
          <p:cNvPr id="21" name="Grafik 2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9" t="1347" r="49786" b="49310"/>
          <a:stretch/>
        </p:blipFill>
        <p:spPr>
          <a:xfrm>
            <a:off x="6064793" y="3886762"/>
            <a:ext cx="1332669" cy="1440000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90" t="1347" r="13164" b="49310"/>
          <a:stretch/>
        </p:blipFill>
        <p:spPr>
          <a:xfrm>
            <a:off x="963641" y="3890433"/>
            <a:ext cx="1386134" cy="1440000"/>
          </a:xfrm>
          <a:prstGeom prst="rect">
            <a:avLst/>
          </a:prstGeom>
        </p:spPr>
      </p:pic>
      <p:pic>
        <p:nvPicPr>
          <p:cNvPr id="28" name="Grafik 2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" r="86489" b="49310"/>
          <a:stretch/>
        </p:blipFill>
        <p:spPr>
          <a:xfrm>
            <a:off x="4652874" y="1641616"/>
            <a:ext cx="1413865" cy="1440000"/>
          </a:xfrm>
          <a:prstGeom prst="rect">
            <a:avLst/>
          </a:prstGeom>
        </p:spPr>
      </p:pic>
      <p:pic>
        <p:nvPicPr>
          <p:cNvPr id="31" name="Grafik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4" t="1347" r="74121" b="49310"/>
          <a:stretch/>
        </p:blipFill>
        <p:spPr>
          <a:xfrm>
            <a:off x="6027671" y="1641616"/>
            <a:ext cx="1349381" cy="1440000"/>
          </a:xfrm>
          <a:prstGeom prst="rect">
            <a:avLst/>
          </a:prstGeom>
        </p:spPr>
      </p:pic>
      <p:pic>
        <p:nvPicPr>
          <p:cNvPr id="32" name="Grafik 3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6" t="1347" r="62051" b="49310"/>
          <a:stretch/>
        </p:blipFill>
        <p:spPr>
          <a:xfrm>
            <a:off x="7415426" y="1641616"/>
            <a:ext cx="1269598" cy="1440000"/>
          </a:xfrm>
          <a:prstGeom prst="rect">
            <a:avLst/>
          </a:prstGeom>
        </p:spPr>
      </p:pic>
      <p:pic>
        <p:nvPicPr>
          <p:cNvPr id="33" name="Grafik 3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58" t="1347" r="25641" b="49310"/>
          <a:stretch/>
        </p:blipFill>
        <p:spPr>
          <a:xfrm>
            <a:off x="2654925" y="1668810"/>
            <a:ext cx="1381458" cy="1440000"/>
          </a:xfrm>
          <a:prstGeom prst="rect">
            <a:avLst/>
          </a:prstGeom>
        </p:spPr>
      </p:pic>
      <p:pic>
        <p:nvPicPr>
          <p:cNvPr id="34" name="Grafik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80" t="1347" r="2" b="49310"/>
          <a:stretch/>
        </p:blipFill>
        <p:spPr>
          <a:xfrm>
            <a:off x="2797088" y="3890433"/>
            <a:ext cx="1330883" cy="1440000"/>
          </a:xfrm>
          <a:prstGeom prst="rect">
            <a:avLst/>
          </a:prstGeom>
        </p:spPr>
      </p:pic>
      <p:cxnSp>
        <p:nvCxnSpPr>
          <p:cNvPr id="10" name="Gerader Verbinder 9"/>
          <p:cNvCxnSpPr/>
          <p:nvPr/>
        </p:nvCxnSpPr>
        <p:spPr>
          <a:xfrm>
            <a:off x="4954312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r Verbinder 13"/>
          <p:cNvCxnSpPr/>
          <p:nvPr/>
        </p:nvCxnSpPr>
        <p:spPr>
          <a:xfrm>
            <a:off x="4575285" y="1254206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Gerader Verbinder 38"/>
          <p:cNvCxnSpPr/>
          <p:nvPr/>
        </p:nvCxnSpPr>
        <p:spPr>
          <a:xfrm>
            <a:off x="564614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r Verbinder 39"/>
          <p:cNvCxnSpPr/>
          <p:nvPr/>
        </p:nvCxnSpPr>
        <p:spPr>
          <a:xfrm>
            <a:off x="4575285" y="3796401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35870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SCHUNK Services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10"/>
          </p:nvPr>
        </p:nvSpPr>
        <p:spPr>
          <a:xfrm>
            <a:off x="561443" y="1269697"/>
            <a:ext cx="6016033" cy="42798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DE" sz="18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Dimensioning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special</a:t>
            </a:r>
            <a:r>
              <a:rPr lang="de-DE" sz="1400" dirty="0"/>
              <a:t> </a:t>
            </a:r>
            <a:r>
              <a:rPr lang="de-DE" sz="1400" dirty="0" err="1"/>
              <a:t>plates</a:t>
            </a:r>
            <a:r>
              <a:rPr lang="de-DE" sz="1400" dirty="0"/>
              <a:t> </a:t>
            </a:r>
            <a:r>
              <a:rPr lang="de-DE" sz="1400" dirty="0" err="1"/>
              <a:t>designed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manufacturing</a:t>
            </a:r>
            <a:r>
              <a:rPr lang="de-DE" sz="1400" dirty="0"/>
              <a:t> </a:t>
            </a:r>
            <a:r>
              <a:rPr lang="de-DE" sz="1400" dirty="0" err="1"/>
              <a:t>specifications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Development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special</a:t>
            </a:r>
            <a:r>
              <a:rPr lang="de-DE" sz="1400" dirty="0"/>
              <a:t> </a:t>
            </a:r>
            <a:r>
              <a:rPr lang="de-DE" sz="1400" dirty="0" err="1"/>
              <a:t>solutions</a:t>
            </a:r>
            <a:r>
              <a:rPr lang="de-DE" sz="1400" dirty="0"/>
              <a:t> </a:t>
            </a:r>
            <a:r>
              <a:rPr lang="de-DE" sz="1400" dirty="0" err="1"/>
              <a:t>together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customer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FEM </a:t>
            </a:r>
            <a:r>
              <a:rPr lang="de-DE" sz="1400" dirty="0" err="1"/>
              <a:t>analysis</a:t>
            </a:r>
            <a:r>
              <a:rPr lang="de-DE" sz="1400" dirty="0"/>
              <a:t>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critical</a:t>
            </a:r>
            <a:r>
              <a:rPr lang="de-DE" sz="1400" dirty="0"/>
              <a:t> </a:t>
            </a:r>
            <a:r>
              <a:rPr lang="de-DE" sz="1400" dirty="0" err="1"/>
              <a:t>components</a:t>
            </a:r>
            <a:endParaRPr lang="de-DE" sz="14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 err="1"/>
              <a:t>Testing</a:t>
            </a:r>
            <a:endParaRPr lang="de-DE" sz="1800" b="1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Endurance</a:t>
            </a:r>
            <a:r>
              <a:rPr lang="de-DE" sz="1400" dirty="0"/>
              <a:t> </a:t>
            </a:r>
            <a:r>
              <a:rPr lang="de-DE" sz="1400" dirty="0" err="1"/>
              <a:t>tests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all </a:t>
            </a:r>
            <a:r>
              <a:rPr lang="de-DE" sz="1400" dirty="0" err="1"/>
              <a:t>new</a:t>
            </a:r>
            <a:r>
              <a:rPr lang="de-DE" sz="1400" dirty="0"/>
              <a:t> </a:t>
            </a:r>
            <a:r>
              <a:rPr lang="de-DE" sz="1400" dirty="0" err="1"/>
              <a:t>developments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Abrasion</a:t>
            </a:r>
            <a:r>
              <a:rPr lang="de-DE" sz="1400" dirty="0"/>
              <a:t> </a:t>
            </a:r>
            <a:r>
              <a:rPr lang="de-DE" sz="1400" dirty="0" err="1"/>
              <a:t>checking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Measurement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accuracy</a:t>
            </a:r>
            <a:endParaRPr lang="de-DE" sz="24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Service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Initial </a:t>
            </a:r>
            <a:r>
              <a:rPr lang="de-DE" sz="1400" dirty="0" err="1"/>
              <a:t>operation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customer´s</a:t>
            </a:r>
            <a:r>
              <a:rPr lang="de-DE" sz="1400" dirty="0"/>
              <a:t> </a:t>
            </a:r>
            <a:r>
              <a:rPr lang="de-DE" sz="1400" dirty="0" err="1"/>
              <a:t>solution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Inspection</a:t>
            </a:r>
            <a:r>
              <a:rPr lang="de-DE" sz="1400" dirty="0"/>
              <a:t>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maintenance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Repairs</a:t>
            </a:r>
            <a:endParaRPr lang="de-DE" sz="1400" dirty="0"/>
          </a:p>
          <a:p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910381" y="4382947"/>
            <a:ext cx="1676088" cy="12585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9" name="Gruppieren 8"/>
          <p:cNvGrpSpPr/>
          <p:nvPr/>
        </p:nvGrpSpPr>
        <p:grpSpPr>
          <a:xfrm>
            <a:off x="6906896" y="1258890"/>
            <a:ext cx="1653197" cy="1260000"/>
            <a:chOff x="6980264" y="1679001"/>
            <a:chExt cx="1221634" cy="1126854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8" name="Grafik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5" name="Grafi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908481" y="2869646"/>
            <a:ext cx="1677988" cy="126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Rechteck 6"/>
          <p:cNvSpPr/>
          <p:nvPr/>
        </p:nvSpPr>
        <p:spPr>
          <a:xfrm>
            <a:off x="6715125" y="1604434"/>
            <a:ext cx="1502889" cy="131070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23868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6" name="Rechteck 5">
            <a:hlinkClick r:id="" action="ppaction://noaction"/>
          </p:cNvPr>
          <p:cNvSpPr/>
          <p:nvPr/>
        </p:nvSpPr>
        <p:spPr>
          <a:xfrm>
            <a:off x="5984421" y="1365431"/>
            <a:ext cx="275952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Milling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and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turning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8" name="Rechteck 7">
            <a:hlinkClick r:id="" action="ppaction://noaction"/>
          </p:cNvPr>
          <p:cNvSpPr/>
          <p:nvPr/>
        </p:nvSpPr>
        <p:spPr>
          <a:xfrm>
            <a:off x="564864" y="3820495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Easy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milling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9" name="Rechteck 8">
            <a:hlinkClick r:id="" action="ppaction://noaction"/>
          </p:cNvPr>
          <p:cNvSpPr/>
          <p:nvPr/>
        </p:nvSpPr>
        <p:spPr>
          <a:xfrm>
            <a:off x="3306537" y="1375060"/>
            <a:ext cx="244080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Direct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workpiece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clamping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0" name="Rechteck 9">
            <a:hlinkClick r:id="" action="ppaction://noaction"/>
          </p:cNvPr>
          <p:cNvSpPr/>
          <p:nvPr/>
        </p:nvSpPr>
        <p:spPr>
          <a:xfrm>
            <a:off x="3170751" y="3823401"/>
            <a:ext cx="270414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Automated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machine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loading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4" name="Grafik 3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2"/>
          <a:srcRect r="8669"/>
          <a:stretch/>
        </p:blipFill>
        <p:spPr>
          <a:xfrm>
            <a:off x="6273951" y="1687638"/>
            <a:ext cx="2226218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3"/>
          <a:srcRect l="5663" r="3075"/>
          <a:stretch/>
        </p:blipFill>
        <p:spPr>
          <a:xfrm>
            <a:off x="3414305" y="1687638"/>
            <a:ext cx="222527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Grafik 1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4"/>
          <a:srcRect l="6902" r="1899"/>
          <a:stretch/>
        </p:blipFill>
        <p:spPr>
          <a:xfrm>
            <a:off x="3413943" y="4128272"/>
            <a:ext cx="2225274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fik 14">
            <a:hlinkClick r:id="rId5" action="ppaction://hlinksldjump"/>
          </p:cNvPr>
          <p:cNvPicPr>
            <a:picLocks noChangeAspect="1"/>
          </p:cNvPicPr>
          <p:nvPr/>
        </p:nvPicPr>
        <p:blipFill rotWithShape="1">
          <a:blip r:embed="rId6"/>
          <a:srcRect b="2433"/>
          <a:stretch/>
        </p:blipFill>
        <p:spPr>
          <a:xfrm>
            <a:off x="558079" y="1679575"/>
            <a:ext cx="222185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Rechteck 19">
            <a:hlinkClick r:id="rId5" action="ppaction://hlinksldjump"/>
          </p:cNvPr>
          <p:cNvSpPr/>
          <p:nvPr/>
        </p:nvSpPr>
        <p:spPr>
          <a:xfrm>
            <a:off x="457200" y="1389407"/>
            <a:ext cx="240029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</a:rPr>
              <a:t>General </a:t>
            </a:r>
            <a:r>
              <a:rPr lang="de-DE" sz="1400" b="1" dirty="0" err="1">
                <a:solidFill>
                  <a:srgbClr val="003D6A"/>
                </a:solidFill>
              </a:rPr>
              <a:t>milling</a:t>
            </a:r>
            <a:r>
              <a:rPr lang="de-DE" sz="1400" b="1" dirty="0">
                <a:solidFill>
                  <a:srgbClr val="003D6A"/>
                </a:solidFill>
              </a:rPr>
              <a:t> </a:t>
            </a:r>
            <a:r>
              <a:rPr lang="de-DE" sz="1400" b="1" dirty="0" err="1">
                <a:solidFill>
                  <a:srgbClr val="003D6A"/>
                </a:solidFill>
              </a:rPr>
              <a:t>applications</a:t>
            </a:r>
            <a:endParaRPr lang="de-DE" sz="1400" dirty="0">
              <a:solidFill>
                <a:srgbClr val="003D6A"/>
              </a:solidFill>
            </a:endParaRPr>
          </a:p>
        </p:txBody>
      </p:sp>
      <p:sp>
        <p:nvSpPr>
          <p:cNvPr id="14" name="Rechteck 13">
            <a:hlinkClick r:id="" action="ppaction://noaction"/>
          </p:cNvPr>
          <p:cNvSpPr/>
          <p:nvPr/>
        </p:nvSpPr>
        <p:spPr>
          <a:xfrm>
            <a:off x="6273951" y="3823400"/>
            <a:ext cx="222056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Further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3" name="Grafik 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7"/>
          <a:srcRect t="3187"/>
          <a:stretch/>
        </p:blipFill>
        <p:spPr>
          <a:xfrm>
            <a:off x="6266442" y="4128272"/>
            <a:ext cx="2228266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Grafik 15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574025" y="4128272"/>
            <a:ext cx="2215631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278677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  <a:br>
              <a:rPr lang="de-DE" dirty="0"/>
            </a:br>
            <a:r>
              <a:rPr lang="de-DE" sz="2000" dirty="0" err="1"/>
              <a:t>Example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1962" y="1629000"/>
            <a:ext cx="2880000" cy="3600000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module</a:t>
            </a:r>
            <a:r>
              <a:rPr lang="de-DE" sz="1400" dirty="0"/>
              <a:t> NSE plus 138, Robot </a:t>
            </a:r>
            <a:r>
              <a:rPr lang="de-DE" sz="1400" dirty="0" err="1"/>
              <a:t>coupling</a:t>
            </a:r>
            <a:r>
              <a:rPr lang="de-DE" sz="1400" dirty="0"/>
              <a:t> NSR,                      </a:t>
            </a:r>
            <a:r>
              <a:rPr lang="de-DE" sz="1400" dirty="0" err="1"/>
              <a:t>Palett</a:t>
            </a:r>
            <a:r>
              <a:rPr lang="de-DE" sz="1400" dirty="0"/>
              <a:t> </a:t>
            </a:r>
            <a:r>
              <a:rPr lang="de-DE" sz="1400" dirty="0" err="1"/>
              <a:t>coupling</a:t>
            </a:r>
            <a:r>
              <a:rPr lang="de-DE" sz="1400" dirty="0"/>
              <a:t> PKL.</a:t>
            </a:r>
          </a:p>
          <a:p>
            <a:pPr>
              <a:lnSpc>
                <a:spcPct val="100000"/>
              </a:lnSpc>
            </a:pPr>
            <a:endParaRPr lang="de-DE" sz="500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Manual </a:t>
            </a:r>
            <a:r>
              <a:rPr lang="de-DE" sz="1400" dirty="0" err="1"/>
              <a:t>chuck</a:t>
            </a:r>
            <a:r>
              <a:rPr lang="de-DE" sz="1400" dirty="0"/>
              <a:t> ROTA-S plus 2.0.</a:t>
            </a:r>
          </a:p>
          <a:p>
            <a:pPr>
              <a:lnSpc>
                <a:spcPct val="100000"/>
              </a:lnSpc>
            </a:pPr>
            <a:endParaRPr lang="de-DE" sz="500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The high pull-down </a:t>
            </a:r>
            <a:r>
              <a:rPr lang="de-DE" sz="1400" dirty="0" err="1"/>
              <a:t>force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NSR </a:t>
            </a:r>
            <a:r>
              <a:rPr lang="de-DE" sz="1400" dirty="0" err="1"/>
              <a:t>robot</a:t>
            </a:r>
            <a:r>
              <a:rPr lang="de-DE" sz="1400" dirty="0"/>
              <a:t> </a:t>
            </a:r>
            <a:r>
              <a:rPr lang="de-DE" sz="1400" dirty="0" err="1"/>
              <a:t>coupling</a:t>
            </a:r>
            <a:r>
              <a:rPr lang="de-DE" sz="1400" dirty="0"/>
              <a:t> </a:t>
            </a:r>
            <a:r>
              <a:rPr lang="de-DE" sz="1400" dirty="0" err="1"/>
              <a:t>enables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handling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extremely</a:t>
            </a:r>
            <a:r>
              <a:rPr lang="de-DE" sz="1400" dirty="0"/>
              <a:t> heavy </a:t>
            </a:r>
            <a:r>
              <a:rPr lang="de-DE" sz="1400" dirty="0" err="1"/>
              <a:t>pallets</a:t>
            </a:r>
            <a:r>
              <a:rPr lang="de-DE" sz="1400" dirty="0"/>
              <a:t> (</a:t>
            </a:r>
            <a:r>
              <a:rPr lang="de-DE" sz="1400" dirty="0" err="1"/>
              <a:t>up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1000 kg </a:t>
            </a:r>
            <a:r>
              <a:rPr lang="de-DE" sz="1400" dirty="0" err="1"/>
              <a:t>with</a:t>
            </a:r>
            <a:r>
              <a:rPr lang="de-DE" sz="1400" dirty="0"/>
              <a:t> </a:t>
            </a:r>
            <a:r>
              <a:rPr lang="de-DE" sz="1400" dirty="0" err="1"/>
              <a:t>dimensions</a:t>
            </a:r>
            <a:r>
              <a:rPr lang="de-DE" sz="1400" dirty="0"/>
              <a:t>                800 x 800 mm). The </a:t>
            </a:r>
            <a:r>
              <a:rPr lang="de-DE" sz="1400" dirty="0" err="1"/>
              <a:t>slim</a:t>
            </a:r>
            <a:r>
              <a:rPr lang="de-DE" sz="1400" dirty="0"/>
              <a:t> </a:t>
            </a:r>
            <a:r>
              <a:rPr lang="de-DE" sz="1400" dirty="0" err="1"/>
              <a:t>construction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PKL </a:t>
            </a:r>
            <a:r>
              <a:rPr lang="de-DE" sz="1400" dirty="0" err="1"/>
              <a:t>allows</a:t>
            </a:r>
            <a:r>
              <a:rPr lang="de-DE" sz="1400" dirty="0"/>
              <a:t> a </a:t>
            </a:r>
            <a:r>
              <a:rPr lang="de-DE" sz="1400" dirty="0" err="1"/>
              <a:t>low</a:t>
            </a:r>
            <a:r>
              <a:rPr lang="de-DE" sz="1400" dirty="0"/>
              <a:t> design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station</a:t>
            </a:r>
            <a:r>
              <a:rPr lang="de-DE" sz="1400" dirty="0"/>
              <a:t>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pallet</a:t>
            </a:r>
            <a:r>
              <a:rPr lang="de-DE" sz="1400" dirty="0"/>
              <a:t>.  </a:t>
            </a: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8"/>
          <a:stretch/>
        </p:blipFill>
        <p:spPr>
          <a:xfrm>
            <a:off x="561443" y="1629000"/>
            <a:ext cx="5138742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52588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41" y="2132518"/>
            <a:ext cx="4680000" cy="3461918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5" name="Inhaltsplatzhalter 3"/>
          <p:cNvSpPr txBox="1">
            <a:spLocks/>
          </p:cNvSpPr>
          <p:nvPr/>
        </p:nvSpPr>
        <p:spPr>
          <a:xfrm>
            <a:off x="6019919" y="1285697"/>
            <a:ext cx="2880000" cy="4286606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High-</a:t>
            </a:r>
            <a:r>
              <a:rPr lang="de-DE" sz="1400" dirty="0" err="1">
                <a:solidFill>
                  <a:srgbClr val="003D6A"/>
                </a:solidFill>
              </a:rPr>
              <a:t>precision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short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taper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centering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Patented</a:t>
            </a:r>
            <a:r>
              <a:rPr lang="de-DE" sz="1400" dirty="0">
                <a:solidFill>
                  <a:srgbClr val="003D6A"/>
                </a:solidFill>
              </a:rPr>
              <a:t> dual </a:t>
            </a:r>
            <a:r>
              <a:rPr lang="de-DE" sz="1400" dirty="0" err="1">
                <a:solidFill>
                  <a:srgbClr val="003D6A"/>
                </a:solidFill>
              </a:rPr>
              <a:t>stroke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system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Turbo </a:t>
            </a:r>
            <a:r>
              <a:rPr lang="de-DE" sz="1400" dirty="0" err="1">
                <a:solidFill>
                  <a:srgbClr val="003D6A"/>
                </a:solidFill>
              </a:rPr>
              <a:t>function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Large </a:t>
            </a:r>
            <a:r>
              <a:rPr lang="de-DE" sz="1400" dirty="0" err="1">
                <a:solidFill>
                  <a:srgbClr val="003D6A"/>
                </a:solidFill>
              </a:rPr>
              <a:t>surfaces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Completely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sealed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system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Steel </a:t>
            </a:r>
            <a:r>
              <a:rPr lang="de-DE" sz="1400" dirty="0" err="1">
                <a:solidFill>
                  <a:srgbClr val="003D6A"/>
                </a:solidFill>
              </a:rPr>
              <a:t>inlays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with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integrated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cleaning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function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Monitoring </a:t>
            </a:r>
            <a:r>
              <a:rPr lang="de-DE" sz="1400" dirty="0" err="1">
                <a:solidFill>
                  <a:srgbClr val="003D6A"/>
                </a:solidFill>
              </a:rPr>
              <a:t>of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the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clamping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slide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position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module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opened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and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module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closed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Weight-optimized</a:t>
            </a:r>
            <a:r>
              <a:rPr lang="de-DE" sz="1400" dirty="0">
                <a:solidFill>
                  <a:srgbClr val="003D6A"/>
                </a:solidFill>
              </a:rPr>
              <a:t> design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Anti-twist </a:t>
            </a:r>
            <a:r>
              <a:rPr lang="de-DE" sz="1400" dirty="0" err="1">
                <a:solidFill>
                  <a:srgbClr val="003D6A"/>
                </a:solidFill>
              </a:rPr>
              <a:t>protection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Entry </a:t>
            </a:r>
            <a:r>
              <a:rPr lang="de-DE" sz="1400" dirty="0" err="1">
                <a:solidFill>
                  <a:srgbClr val="003D6A"/>
                </a:solidFill>
              </a:rPr>
              <a:t>radii</a:t>
            </a:r>
            <a:r>
              <a:rPr lang="de-DE" sz="1400" dirty="0">
                <a:solidFill>
                  <a:srgbClr val="003D6A"/>
                </a:solidFill>
              </a:rPr>
              <a:t> on </a:t>
            </a:r>
            <a:r>
              <a:rPr lang="de-DE" sz="1400" dirty="0" err="1">
                <a:solidFill>
                  <a:srgbClr val="003D6A"/>
                </a:solidFill>
              </a:rPr>
              <a:t>the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clamping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pin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Actuation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of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the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module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Fitting </a:t>
            </a:r>
            <a:r>
              <a:rPr lang="de-DE" sz="1400" dirty="0" err="1">
                <a:solidFill>
                  <a:srgbClr val="003D6A"/>
                </a:solidFill>
              </a:rPr>
              <a:t>screws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Pneumatic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system</a:t>
            </a:r>
            <a:endParaRPr lang="de-DE" sz="1400" dirty="0">
              <a:solidFill>
                <a:srgbClr val="003D6A"/>
              </a:solidFill>
            </a:endParaRPr>
          </a:p>
        </p:txBody>
      </p:sp>
      <p:grpSp>
        <p:nvGrpSpPr>
          <p:cNvPr id="7" name="Gruppieren 6"/>
          <p:cNvGrpSpPr/>
          <p:nvPr/>
        </p:nvGrpSpPr>
        <p:grpSpPr>
          <a:xfrm>
            <a:off x="5704552" y="2490911"/>
            <a:ext cx="324000" cy="230832"/>
            <a:chOff x="4554258" y="723448"/>
            <a:chExt cx="435429" cy="296018"/>
          </a:xfrm>
        </p:grpSpPr>
        <p:sp>
          <p:nvSpPr>
            <p:cNvPr id="8" name="Ellipse 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0" name="Gruppieren 9"/>
          <p:cNvGrpSpPr/>
          <p:nvPr/>
        </p:nvGrpSpPr>
        <p:grpSpPr>
          <a:xfrm>
            <a:off x="5704552" y="2783713"/>
            <a:ext cx="324000" cy="230832"/>
            <a:chOff x="4554258" y="723448"/>
            <a:chExt cx="435429" cy="296018"/>
          </a:xfrm>
        </p:grpSpPr>
        <p:sp>
          <p:nvSpPr>
            <p:cNvPr id="11" name="Ellipse 1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extfeld 1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" name="Gruppieren 12"/>
          <p:cNvGrpSpPr/>
          <p:nvPr/>
        </p:nvGrpSpPr>
        <p:grpSpPr>
          <a:xfrm>
            <a:off x="5704555" y="3291811"/>
            <a:ext cx="324000" cy="230832"/>
            <a:chOff x="4554258" y="723448"/>
            <a:chExt cx="435429" cy="296018"/>
          </a:xfrm>
        </p:grpSpPr>
        <p:sp>
          <p:nvSpPr>
            <p:cNvPr id="14" name="Ellipse 1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Textfeld 1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6" name="Gruppieren 15"/>
          <p:cNvGrpSpPr/>
          <p:nvPr/>
        </p:nvGrpSpPr>
        <p:grpSpPr>
          <a:xfrm>
            <a:off x="5712792" y="3997489"/>
            <a:ext cx="324000" cy="230832"/>
            <a:chOff x="4554258" y="723448"/>
            <a:chExt cx="435429" cy="296018"/>
          </a:xfrm>
        </p:grpSpPr>
        <p:sp>
          <p:nvSpPr>
            <p:cNvPr id="17" name="Ellipse 1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feld 1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9" name="Gruppieren 18"/>
          <p:cNvGrpSpPr/>
          <p:nvPr/>
        </p:nvGrpSpPr>
        <p:grpSpPr>
          <a:xfrm>
            <a:off x="5712792" y="4291287"/>
            <a:ext cx="324000" cy="230832"/>
            <a:chOff x="4554258" y="723448"/>
            <a:chExt cx="435429" cy="296018"/>
          </a:xfrm>
        </p:grpSpPr>
        <p:sp>
          <p:nvSpPr>
            <p:cNvPr id="20" name="Ellipse 1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feld 2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2" name="Gruppieren 21"/>
          <p:cNvGrpSpPr/>
          <p:nvPr/>
        </p:nvGrpSpPr>
        <p:grpSpPr>
          <a:xfrm>
            <a:off x="5712792" y="4576376"/>
            <a:ext cx="324000" cy="230832"/>
            <a:chOff x="4554258" y="723448"/>
            <a:chExt cx="435429" cy="296018"/>
          </a:xfrm>
        </p:grpSpPr>
        <p:sp>
          <p:nvSpPr>
            <p:cNvPr id="23" name="Ellipse 2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feld 23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25" name="Gruppieren 24"/>
          <p:cNvGrpSpPr/>
          <p:nvPr/>
        </p:nvGrpSpPr>
        <p:grpSpPr>
          <a:xfrm>
            <a:off x="5704552" y="2198107"/>
            <a:ext cx="324000" cy="230832"/>
            <a:chOff x="4554258" y="723448"/>
            <a:chExt cx="435429" cy="296018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5704552" y="1905303"/>
            <a:ext cx="324000" cy="230832"/>
            <a:chOff x="4554258" y="723448"/>
            <a:chExt cx="435429" cy="296018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31" name="Gruppieren 30"/>
          <p:cNvGrpSpPr/>
          <p:nvPr/>
        </p:nvGrpSpPr>
        <p:grpSpPr>
          <a:xfrm>
            <a:off x="5704552" y="1612499"/>
            <a:ext cx="324000" cy="230832"/>
            <a:chOff x="4554258" y="723448"/>
            <a:chExt cx="435429" cy="296018"/>
          </a:xfrm>
        </p:grpSpPr>
        <p:sp>
          <p:nvSpPr>
            <p:cNvPr id="32" name="Ellipse 3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4" name="Gruppieren 33"/>
          <p:cNvGrpSpPr/>
          <p:nvPr/>
        </p:nvGrpSpPr>
        <p:grpSpPr>
          <a:xfrm>
            <a:off x="5704552" y="1319695"/>
            <a:ext cx="324000" cy="230832"/>
            <a:chOff x="4554258" y="723448"/>
            <a:chExt cx="435429" cy="296018"/>
          </a:xfrm>
        </p:grpSpPr>
        <p:sp>
          <p:nvSpPr>
            <p:cNvPr id="35" name="Ellipse 3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7" name="Gruppieren 36"/>
          <p:cNvGrpSpPr/>
          <p:nvPr/>
        </p:nvGrpSpPr>
        <p:grpSpPr>
          <a:xfrm>
            <a:off x="5712792" y="5431645"/>
            <a:ext cx="324000" cy="230832"/>
            <a:chOff x="4554258" y="723448"/>
            <a:chExt cx="435429" cy="296018"/>
          </a:xfrm>
        </p:grpSpPr>
        <p:sp>
          <p:nvSpPr>
            <p:cNvPr id="38" name="Ellipse 3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13</a:t>
              </a:r>
            </a:p>
          </p:txBody>
        </p:sp>
      </p:grpSp>
      <p:grpSp>
        <p:nvGrpSpPr>
          <p:cNvPr id="40" name="Gruppieren 39"/>
          <p:cNvGrpSpPr/>
          <p:nvPr/>
        </p:nvGrpSpPr>
        <p:grpSpPr>
          <a:xfrm>
            <a:off x="5712792" y="5146554"/>
            <a:ext cx="324000" cy="230832"/>
            <a:chOff x="4554258" y="723448"/>
            <a:chExt cx="435429" cy="296018"/>
          </a:xfrm>
        </p:grpSpPr>
        <p:sp>
          <p:nvSpPr>
            <p:cNvPr id="41" name="Ellipse 4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2" name="Textfeld 4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12</a:t>
              </a:r>
            </a:p>
          </p:txBody>
        </p:sp>
      </p:grpSp>
      <p:grpSp>
        <p:nvGrpSpPr>
          <p:cNvPr id="43" name="Gruppieren 42"/>
          <p:cNvGrpSpPr/>
          <p:nvPr/>
        </p:nvGrpSpPr>
        <p:grpSpPr>
          <a:xfrm>
            <a:off x="5712792" y="4861465"/>
            <a:ext cx="324000" cy="230832"/>
            <a:chOff x="4554258" y="723448"/>
            <a:chExt cx="435429" cy="296018"/>
          </a:xfrm>
        </p:grpSpPr>
        <p:sp>
          <p:nvSpPr>
            <p:cNvPr id="44" name="Ellipse 4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5" name="Textfeld 4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46" name="Gruppieren 45"/>
          <p:cNvGrpSpPr/>
          <p:nvPr/>
        </p:nvGrpSpPr>
        <p:grpSpPr>
          <a:xfrm>
            <a:off x="1940840" y="3159857"/>
            <a:ext cx="324000" cy="230832"/>
            <a:chOff x="4554258" y="723448"/>
            <a:chExt cx="435429" cy="296018"/>
          </a:xfrm>
        </p:grpSpPr>
        <p:sp>
          <p:nvSpPr>
            <p:cNvPr id="47" name="Ellipse 4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8" name="Textfeld 4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9" name="Gruppieren 48"/>
          <p:cNvGrpSpPr/>
          <p:nvPr/>
        </p:nvGrpSpPr>
        <p:grpSpPr>
          <a:xfrm>
            <a:off x="4024035" y="3695146"/>
            <a:ext cx="324000" cy="230832"/>
            <a:chOff x="4554258" y="723448"/>
            <a:chExt cx="435429" cy="296018"/>
          </a:xfrm>
        </p:grpSpPr>
        <p:sp>
          <p:nvSpPr>
            <p:cNvPr id="50" name="Ellipse 4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Textfeld 5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2" name="Gruppieren 51"/>
          <p:cNvGrpSpPr/>
          <p:nvPr/>
        </p:nvGrpSpPr>
        <p:grpSpPr>
          <a:xfrm>
            <a:off x="2779975" y="2796905"/>
            <a:ext cx="324000" cy="230832"/>
            <a:chOff x="4554258" y="734616"/>
            <a:chExt cx="435429" cy="296018"/>
          </a:xfrm>
        </p:grpSpPr>
        <p:sp>
          <p:nvSpPr>
            <p:cNvPr id="53" name="Ellipse 5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Textfeld 53"/>
            <p:cNvSpPr txBox="1"/>
            <p:nvPr/>
          </p:nvSpPr>
          <p:spPr>
            <a:xfrm>
              <a:off x="4554258" y="734616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55" name="Gruppieren 54"/>
          <p:cNvGrpSpPr/>
          <p:nvPr/>
        </p:nvGrpSpPr>
        <p:grpSpPr>
          <a:xfrm>
            <a:off x="4134020" y="2514585"/>
            <a:ext cx="324000" cy="230832"/>
            <a:chOff x="4554258" y="723448"/>
            <a:chExt cx="435429" cy="296018"/>
          </a:xfrm>
        </p:grpSpPr>
        <p:sp>
          <p:nvSpPr>
            <p:cNvPr id="56" name="Ellipse 5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7" name="Textfeld 5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58" name="Gruppieren 57"/>
          <p:cNvGrpSpPr/>
          <p:nvPr/>
        </p:nvGrpSpPr>
        <p:grpSpPr>
          <a:xfrm>
            <a:off x="2533493" y="4654040"/>
            <a:ext cx="324000" cy="230832"/>
            <a:chOff x="4554258" y="723448"/>
            <a:chExt cx="435429" cy="296018"/>
          </a:xfrm>
        </p:grpSpPr>
        <p:sp>
          <p:nvSpPr>
            <p:cNvPr id="59" name="Ellipse 5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61" name="Gruppieren 60"/>
          <p:cNvGrpSpPr/>
          <p:nvPr/>
        </p:nvGrpSpPr>
        <p:grpSpPr>
          <a:xfrm>
            <a:off x="3887538" y="4856406"/>
            <a:ext cx="324000" cy="230832"/>
            <a:chOff x="4554258" y="723448"/>
            <a:chExt cx="435429" cy="296018"/>
          </a:xfrm>
        </p:grpSpPr>
        <p:sp>
          <p:nvSpPr>
            <p:cNvPr id="62" name="Ellipse 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64" name="Gruppieren 63"/>
          <p:cNvGrpSpPr/>
          <p:nvPr/>
        </p:nvGrpSpPr>
        <p:grpSpPr>
          <a:xfrm>
            <a:off x="3394230" y="3774070"/>
            <a:ext cx="324000" cy="230832"/>
            <a:chOff x="4554258" y="723448"/>
            <a:chExt cx="435429" cy="296018"/>
          </a:xfrm>
        </p:grpSpPr>
        <p:sp>
          <p:nvSpPr>
            <p:cNvPr id="65" name="Ellipse 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67" name="Gruppieren 66"/>
          <p:cNvGrpSpPr/>
          <p:nvPr/>
        </p:nvGrpSpPr>
        <p:grpSpPr>
          <a:xfrm>
            <a:off x="1512349" y="4547333"/>
            <a:ext cx="324000" cy="230832"/>
            <a:chOff x="4554258" y="734616"/>
            <a:chExt cx="435429" cy="296018"/>
          </a:xfrm>
        </p:grpSpPr>
        <p:sp>
          <p:nvSpPr>
            <p:cNvPr id="68" name="Ellipse 6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Textfeld 68"/>
            <p:cNvSpPr txBox="1"/>
            <p:nvPr/>
          </p:nvSpPr>
          <p:spPr>
            <a:xfrm>
              <a:off x="4554258" y="734616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70" name="Gruppieren 69"/>
          <p:cNvGrpSpPr/>
          <p:nvPr/>
        </p:nvGrpSpPr>
        <p:grpSpPr>
          <a:xfrm>
            <a:off x="2548072" y="3844448"/>
            <a:ext cx="324000" cy="230832"/>
            <a:chOff x="4554258" y="723448"/>
            <a:chExt cx="435429" cy="296018"/>
          </a:xfrm>
        </p:grpSpPr>
        <p:sp>
          <p:nvSpPr>
            <p:cNvPr id="71" name="Ellipse 7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Textfeld 7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73" name="Gruppieren 72"/>
          <p:cNvGrpSpPr/>
          <p:nvPr/>
        </p:nvGrpSpPr>
        <p:grpSpPr>
          <a:xfrm>
            <a:off x="3515212" y="4512168"/>
            <a:ext cx="324000" cy="230832"/>
            <a:chOff x="4554258" y="723448"/>
            <a:chExt cx="435429" cy="296018"/>
          </a:xfrm>
        </p:grpSpPr>
        <p:sp>
          <p:nvSpPr>
            <p:cNvPr id="74" name="Ellipse 7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5" name="Textfeld 7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6" name="Gruppieren 75"/>
          <p:cNvGrpSpPr/>
          <p:nvPr/>
        </p:nvGrpSpPr>
        <p:grpSpPr>
          <a:xfrm>
            <a:off x="1596831" y="3905263"/>
            <a:ext cx="324000" cy="230832"/>
            <a:chOff x="4554258" y="723448"/>
            <a:chExt cx="435429" cy="296018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13</a:t>
              </a:r>
            </a:p>
          </p:txBody>
        </p:sp>
      </p:grpSp>
      <p:grpSp>
        <p:nvGrpSpPr>
          <p:cNvPr id="79" name="Gruppieren 78"/>
          <p:cNvGrpSpPr/>
          <p:nvPr/>
        </p:nvGrpSpPr>
        <p:grpSpPr>
          <a:xfrm>
            <a:off x="2546020" y="3612680"/>
            <a:ext cx="324000" cy="230832"/>
            <a:chOff x="4554258" y="723448"/>
            <a:chExt cx="435429" cy="296018"/>
          </a:xfrm>
        </p:grpSpPr>
        <p:sp>
          <p:nvSpPr>
            <p:cNvPr id="80" name="Ellipse 7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1" name="Textfeld 8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12</a:t>
              </a:r>
            </a:p>
          </p:txBody>
        </p:sp>
      </p:grpSp>
      <p:grpSp>
        <p:nvGrpSpPr>
          <p:cNvPr id="82" name="Gruppieren 81"/>
          <p:cNvGrpSpPr/>
          <p:nvPr/>
        </p:nvGrpSpPr>
        <p:grpSpPr>
          <a:xfrm>
            <a:off x="944274" y="4487627"/>
            <a:ext cx="324000" cy="230832"/>
            <a:chOff x="4554258" y="723448"/>
            <a:chExt cx="435429" cy="296018"/>
          </a:xfrm>
        </p:grpSpPr>
        <p:sp>
          <p:nvSpPr>
            <p:cNvPr id="83" name="Ellipse 8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4" name="Textfeld 83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85" name="Gruppieren 84"/>
          <p:cNvGrpSpPr/>
          <p:nvPr/>
        </p:nvGrpSpPr>
        <p:grpSpPr>
          <a:xfrm>
            <a:off x="2235708" y="5075796"/>
            <a:ext cx="324000" cy="230832"/>
            <a:chOff x="4554258" y="723448"/>
            <a:chExt cx="435429" cy="296018"/>
          </a:xfrm>
        </p:grpSpPr>
        <p:sp>
          <p:nvSpPr>
            <p:cNvPr id="86" name="Ellipse 8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88" name="Gruppieren 87"/>
          <p:cNvGrpSpPr/>
          <p:nvPr/>
        </p:nvGrpSpPr>
        <p:grpSpPr>
          <a:xfrm>
            <a:off x="3482909" y="2616079"/>
            <a:ext cx="324000" cy="230832"/>
            <a:chOff x="4554258" y="723448"/>
            <a:chExt cx="435429" cy="296018"/>
          </a:xfrm>
        </p:grpSpPr>
        <p:sp>
          <p:nvSpPr>
            <p:cNvPr id="89" name="Ellipse 8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0" name="Textfeld 8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91" name="Gruppieren 90"/>
          <p:cNvGrpSpPr/>
          <p:nvPr/>
        </p:nvGrpSpPr>
        <p:grpSpPr>
          <a:xfrm>
            <a:off x="2846559" y="3930727"/>
            <a:ext cx="324000" cy="230832"/>
            <a:chOff x="4554258" y="723448"/>
            <a:chExt cx="435429" cy="296018"/>
          </a:xfrm>
        </p:grpSpPr>
        <p:sp>
          <p:nvSpPr>
            <p:cNvPr id="92" name="Ellipse 9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3" name="Textfeld 9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4" name="Gruppieren 93"/>
          <p:cNvGrpSpPr/>
          <p:nvPr/>
        </p:nvGrpSpPr>
        <p:grpSpPr>
          <a:xfrm>
            <a:off x="2131038" y="4344977"/>
            <a:ext cx="324000" cy="230832"/>
            <a:chOff x="4554258" y="723448"/>
            <a:chExt cx="435429" cy="296018"/>
          </a:xfrm>
        </p:grpSpPr>
        <p:sp>
          <p:nvSpPr>
            <p:cNvPr id="95" name="Ellipse 9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6" name="Textfeld 9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pic>
        <p:nvPicPr>
          <p:cNvPr id="97" name="Grafik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91" y="1283234"/>
            <a:ext cx="1080000" cy="1080000"/>
          </a:xfrm>
          <a:prstGeom prst="rect">
            <a:avLst/>
          </a:prstGeom>
        </p:spPr>
      </p:pic>
      <p:sp>
        <p:nvSpPr>
          <p:cNvPr id="98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54838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hteck 43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Rechteck 44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7" name="Rechteck 46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8" name="Textfeld 47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Integrated </a:t>
            </a:r>
            <a:r>
              <a:rPr lang="de-DE" sz="1600" b="1" dirty="0" err="1">
                <a:solidFill>
                  <a:srgbClr val="003D6A"/>
                </a:solidFill>
              </a:rPr>
              <a:t>turbo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function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49" name="Textfeld 48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Locking</a:t>
            </a:r>
            <a:r>
              <a:rPr lang="de-DE" sz="1600" b="1" dirty="0">
                <a:solidFill>
                  <a:srgbClr val="003D6A"/>
                </a:solidFill>
              </a:rPr>
              <a:t> via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slide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8" b="6032"/>
          <a:stretch/>
        </p:blipFill>
        <p:spPr>
          <a:xfrm>
            <a:off x="1038500" y="1784861"/>
            <a:ext cx="1980000" cy="1073956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120" y="4234195"/>
            <a:ext cx="1944000" cy="1440000"/>
          </a:xfrm>
          <a:prstGeom prst="rect">
            <a:avLst/>
          </a:prstGeom>
        </p:spPr>
      </p:pic>
      <p:sp>
        <p:nvSpPr>
          <p:cNvPr id="33" name="Ellipse 32"/>
          <p:cNvSpPr/>
          <p:nvPr/>
        </p:nvSpPr>
        <p:spPr>
          <a:xfrm>
            <a:off x="3105070" y="3082843"/>
            <a:ext cx="144000" cy="144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13" name="Inhaltsplatzhalter 3"/>
          <p:cNvSpPr txBox="1">
            <a:spLocks/>
          </p:cNvSpPr>
          <p:nvPr/>
        </p:nvSpPr>
        <p:spPr>
          <a:xfrm>
            <a:off x="7078690" y="4361303"/>
            <a:ext cx="1789859" cy="1393048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Spring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Additional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r>
              <a:rPr lang="de-DE" sz="1200" dirty="0">
                <a:solidFill>
                  <a:srgbClr val="00446B"/>
                </a:solidFill>
              </a:rPr>
              <a:t>, </a:t>
            </a:r>
            <a:r>
              <a:rPr lang="de-DE" sz="1200" dirty="0" err="1">
                <a:solidFill>
                  <a:srgbClr val="00446B"/>
                </a:solidFill>
              </a:rPr>
              <a:t>resulting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from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turbo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Turbo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connection</a:t>
            </a:r>
            <a:endParaRPr lang="de-DE" sz="1200" dirty="0">
              <a:solidFill>
                <a:srgbClr val="00446B"/>
              </a:solidFill>
            </a:endParaRPr>
          </a:p>
        </p:txBody>
      </p:sp>
      <p:grpSp>
        <p:nvGrpSpPr>
          <p:cNvPr id="14" name="Gruppieren 13"/>
          <p:cNvGrpSpPr/>
          <p:nvPr/>
        </p:nvGrpSpPr>
        <p:grpSpPr>
          <a:xfrm>
            <a:off x="5212582" y="4954119"/>
            <a:ext cx="198000" cy="198000"/>
            <a:chOff x="4633578" y="731640"/>
            <a:chExt cx="266095" cy="271350"/>
          </a:xfrm>
        </p:grpSpPr>
        <p:sp>
          <p:nvSpPr>
            <p:cNvPr id="15" name="Ellipse 1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/>
            <p:cNvSpPr txBox="1"/>
            <p:nvPr/>
          </p:nvSpPr>
          <p:spPr>
            <a:xfrm>
              <a:off x="4633578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7" name="Gruppieren 16"/>
          <p:cNvGrpSpPr/>
          <p:nvPr/>
        </p:nvGrpSpPr>
        <p:grpSpPr>
          <a:xfrm>
            <a:off x="5081205" y="5127277"/>
            <a:ext cx="198000" cy="198000"/>
            <a:chOff x="4645063" y="729193"/>
            <a:chExt cx="266095" cy="271350"/>
          </a:xfrm>
        </p:grpSpPr>
        <p:sp>
          <p:nvSpPr>
            <p:cNvPr id="18" name="Ellipse 17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/>
          <p:cNvGrpSpPr/>
          <p:nvPr/>
        </p:nvGrpSpPr>
        <p:grpSpPr>
          <a:xfrm>
            <a:off x="6903549" y="4649781"/>
            <a:ext cx="198000" cy="198000"/>
            <a:chOff x="4633359" y="731417"/>
            <a:chExt cx="266095" cy="271350"/>
          </a:xfrm>
        </p:grpSpPr>
        <p:sp>
          <p:nvSpPr>
            <p:cNvPr id="21" name="Ellipse 2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/>
            <p:cNvSpPr txBox="1"/>
            <p:nvPr/>
          </p:nvSpPr>
          <p:spPr>
            <a:xfrm>
              <a:off x="4633359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3" name="Gruppieren 22"/>
          <p:cNvGrpSpPr/>
          <p:nvPr/>
        </p:nvGrpSpPr>
        <p:grpSpPr>
          <a:xfrm>
            <a:off x="6903549" y="4398651"/>
            <a:ext cx="198000" cy="198000"/>
            <a:chOff x="4645063" y="740089"/>
            <a:chExt cx="266095" cy="271350"/>
          </a:xfrm>
        </p:grpSpPr>
        <p:sp>
          <p:nvSpPr>
            <p:cNvPr id="24" name="Ellipse 2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6" name="Gruppieren 25"/>
          <p:cNvGrpSpPr/>
          <p:nvPr/>
        </p:nvGrpSpPr>
        <p:grpSpPr>
          <a:xfrm>
            <a:off x="6840549" y="5080035"/>
            <a:ext cx="324000" cy="230832"/>
            <a:chOff x="4554477" y="723657"/>
            <a:chExt cx="435429" cy="296018"/>
          </a:xfrm>
        </p:grpSpPr>
        <p:sp>
          <p:nvSpPr>
            <p:cNvPr id="27" name="Ellipse 2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/>
            <p:cNvSpPr txBox="1"/>
            <p:nvPr/>
          </p:nvSpPr>
          <p:spPr>
            <a:xfrm>
              <a:off x="4554477" y="723657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9" name="Gruppieren 28"/>
          <p:cNvGrpSpPr/>
          <p:nvPr/>
        </p:nvGrpSpPr>
        <p:grpSpPr>
          <a:xfrm>
            <a:off x="6383521" y="4854760"/>
            <a:ext cx="324000" cy="230832"/>
            <a:chOff x="4554258" y="723657"/>
            <a:chExt cx="435429" cy="296018"/>
          </a:xfrm>
        </p:grpSpPr>
        <p:sp>
          <p:nvSpPr>
            <p:cNvPr id="30" name="Ellipse 2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1" name="Textfeld 30"/>
            <p:cNvSpPr txBox="1"/>
            <p:nvPr/>
          </p:nvSpPr>
          <p:spPr>
            <a:xfrm>
              <a:off x="4554258" y="723657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3" name="Grafi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215" y="1416747"/>
            <a:ext cx="2700000" cy="1764064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920" y="4045041"/>
            <a:ext cx="2700000" cy="1764065"/>
          </a:xfrm>
          <a:prstGeom prst="rect">
            <a:avLst/>
          </a:prstGeom>
        </p:spPr>
      </p:pic>
      <p:sp>
        <p:nvSpPr>
          <p:cNvPr id="9" name="Ellipse 8"/>
          <p:cNvSpPr/>
          <p:nvPr/>
        </p:nvSpPr>
        <p:spPr>
          <a:xfrm>
            <a:off x="2192376" y="2674753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Ellipse 33"/>
          <p:cNvSpPr/>
          <p:nvPr/>
        </p:nvSpPr>
        <p:spPr>
          <a:xfrm>
            <a:off x="2438620" y="2232782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Inhaltsplatzhalter 3"/>
          <p:cNvSpPr txBox="1">
            <a:spLocks/>
          </p:cNvSpPr>
          <p:nvPr/>
        </p:nvSpPr>
        <p:spPr>
          <a:xfrm>
            <a:off x="2942465" y="1711861"/>
            <a:ext cx="1400194" cy="57447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Turbo-Funktion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50 kN</a:t>
            </a:r>
          </a:p>
        </p:txBody>
      </p:sp>
      <p:sp>
        <p:nvSpPr>
          <p:cNvPr id="36" name="Inhaltsplatzhalter 3"/>
          <p:cNvSpPr txBox="1">
            <a:spLocks/>
          </p:cNvSpPr>
          <p:nvPr/>
        </p:nvSpPr>
        <p:spPr>
          <a:xfrm>
            <a:off x="2942175" y="2420849"/>
            <a:ext cx="1647642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Spring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12 kN</a:t>
            </a:r>
          </a:p>
        </p:txBody>
      </p:sp>
      <p:sp>
        <p:nvSpPr>
          <p:cNvPr id="43" name="Ellipse 42"/>
          <p:cNvSpPr/>
          <p:nvPr/>
        </p:nvSpPr>
        <p:spPr>
          <a:xfrm>
            <a:off x="2942465" y="2990248"/>
            <a:ext cx="144000" cy="144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Inhaltsplatzhalter 3"/>
          <p:cNvSpPr txBox="1">
            <a:spLocks/>
          </p:cNvSpPr>
          <p:nvPr/>
        </p:nvSpPr>
        <p:spPr>
          <a:xfrm>
            <a:off x="233512" y="1717178"/>
            <a:ext cx="837859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Pull-down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37" name="Inhaltsplatzhalter 3"/>
          <p:cNvSpPr txBox="1">
            <a:spLocks/>
          </p:cNvSpPr>
          <p:nvPr/>
        </p:nvSpPr>
        <p:spPr>
          <a:xfrm>
            <a:off x="980913" y="2860366"/>
            <a:ext cx="2937944" cy="24065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 err="1">
                <a:solidFill>
                  <a:srgbClr val="00446B"/>
                </a:solidFill>
              </a:rPr>
              <a:t>Actuation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pressure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of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turbo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50" name="Textfeld 49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Centering</a:t>
            </a:r>
            <a:r>
              <a:rPr lang="de-DE" sz="1600" b="1" dirty="0">
                <a:solidFill>
                  <a:srgbClr val="003D6A"/>
                </a:solidFill>
              </a:rPr>
              <a:t> via </a:t>
            </a:r>
            <a:r>
              <a:rPr lang="de-DE" sz="1600" b="1" dirty="0" err="1">
                <a:solidFill>
                  <a:srgbClr val="003D6A"/>
                </a:solidFill>
              </a:rPr>
              <a:t>short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taper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51" name="Textfeld 50"/>
          <p:cNvSpPr txBox="1"/>
          <p:nvPr/>
        </p:nvSpPr>
        <p:spPr>
          <a:xfrm>
            <a:off x="252338" y="987097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Comparison</a:t>
            </a:r>
            <a:r>
              <a:rPr lang="de-DE" sz="1600" b="1" dirty="0">
                <a:solidFill>
                  <a:srgbClr val="003D6A"/>
                </a:solidFill>
              </a:rPr>
              <a:t>: Pull-down </a:t>
            </a:r>
            <a:r>
              <a:rPr lang="de-DE" sz="1600" b="1" dirty="0" err="1">
                <a:solidFill>
                  <a:srgbClr val="003D6A"/>
                </a:solidFill>
              </a:rPr>
              <a:t>force</a:t>
            </a:r>
            <a:r>
              <a:rPr lang="de-DE" sz="1600" b="1" dirty="0">
                <a:solidFill>
                  <a:srgbClr val="003D6A"/>
                </a:solidFill>
              </a:rPr>
              <a:t>                       spring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and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turbo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funtion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52" name="Ellipse 51"/>
          <p:cNvSpPr/>
          <p:nvPr/>
        </p:nvSpPr>
        <p:spPr>
          <a:xfrm>
            <a:off x="1931785" y="2629960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3" name="Ellipse 52"/>
          <p:cNvSpPr/>
          <p:nvPr/>
        </p:nvSpPr>
        <p:spPr>
          <a:xfrm>
            <a:off x="2222954" y="2192037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76914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hteck 12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echteck 13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Rechteck 19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52" y="1454807"/>
            <a:ext cx="2160000" cy="1734424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4051459"/>
            <a:ext cx="2520000" cy="1832726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391"/>
          <a:stretch/>
        </p:blipFill>
        <p:spPr>
          <a:xfrm>
            <a:off x="5162589" y="1409008"/>
            <a:ext cx="1326056" cy="1620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338" y="4024896"/>
            <a:ext cx="2160000" cy="1885853"/>
          </a:xfrm>
          <a:prstGeom prst="rect">
            <a:avLst/>
          </a:prstGeom>
        </p:spPr>
      </p:pic>
      <p:sp>
        <p:nvSpPr>
          <p:cNvPr id="21" name="Textfeld 20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Cleaning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based</a:t>
            </a:r>
            <a:r>
              <a:rPr lang="de-DE" sz="1600" b="1" dirty="0">
                <a:solidFill>
                  <a:srgbClr val="003D6A"/>
                </a:solidFill>
              </a:rPr>
              <a:t> on </a:t>
            </a:r>
            <a:r>
              <a:rPr lang="de-DE" sz="1600" b="1" dirty="0" err="1">
                <a:solidFill>
                  <a:srgbClr val="003D6A"/>
                </a:solidFill>
              </a:rPr>
              <a:t>air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purge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2" name="Textfeld 21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Monitoring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pallet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presence</a:t>
            </a:r>
            <a:r>
              <a:rPr lang="de-DE" sz="1600" b="1" dirty="0">
                <a:solidFill>
                  <a:srgbClr val="003D6A"/>
                </a:solidFill>
              </a:rPr>
              <a:t> (optional)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Monitoring </a:t>
            </a:r>
            <a:r>
              <a:rPr lang="de-DE" sz="1600" b="1" dirty="0" err="1">
                <a:solidFill>
                  <a:srgbClr val="003D6A"/>
                </a:solidFill>
              </a:rPr>
              <a:t>opened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or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clamped</a:t>
            </a:r>
            <a:r>
              <a:rPr lang="de-DE" sz="1600" b="1" dirty="0">
                <a:solidFill>
                  <a:srgbClr val="003D6A"/>
                </a:solidFill>
              </a:rPr>
              <a:t> (optional)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Control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robot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coupling</a:t>
            </a:r>
            <a:endParaRPr lang="de-DE" sz="1600" b="1" dirty="0">
              <a:solidFill>
                <a:srgbClr val="003D6A"/>
              </a:solidFill>
            </a:endParaRPr>
          </a:p>
        </p:txBody>
      </p:sp>
      <p:grpSp>
        <p:nvGrpSpPr>
          <p:cNvPr id="25" name="Gruppieren 24"/>
          <p:cNvGrpSpPr/>
          <p:nvPr/>
        </p:nvGrpSpPr>
        <p:grpSpPr>
          <a:xfrm>
            <a:off x="2935071" y="2178650"/>
            <a:ext cx="198000" cy="198000"/>
            <a:chOff x="4645063" y="719705"/>
            <a:chExt cx="266095" cy="271350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645063" y="71970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2935071" y="1915725"/>
            <a:ext cx="198000" cy="198000"/>
            <a:chOff x="4645063" y="740089"/>
            <a:chExt cx="266095" cy="271350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sp>
        <p:nvSpPr>
          <p:cNvPr id="31" name="Inhaltsplatzhalter 3"/>
          <p:cNvSpPr txBox="1">
            <a:spLocks/>
          </p:cNvSpPr>
          <p:nvPr/>
        </p:nvSpPr>
        <p:spPr>
          <a:xfrm>
            <a:off x="3111524" y="1907638"/>
            <a:ext cx="1735568" cy="85815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Open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Turbo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Air </a:t>
            </a:r>
            <a:r>
              <a:rPr lang="de-DE" sz="1200" dirty="0" err="1">
                <a:solidFill>
                  <a:srgbClr val="00446B"/>
                </a:solidFill>
              </a:rPr>
              <a:t>purge</a:t>
            </a:r>
            <a:endParaRPr lang="de-DE" sz="1200" dirty="0">
              <a:solidFill>
                <a:srgbClr val="00446B"/>
              </a:solidFill>
            </a:endParaRPr>
          </a:p>
        </p:txBody>
      </p:sp>
      <p:grpSp>
        <p:nvGrpSpPr>
          <p:cNvPr id="35" name="Gruppieren 34"/>
          <p:cNvGrpSpPr/>
          <p:nvPr/>
        </p:nvGrpSpPr>
        <p:grpSpPr>
          <a:xfrm>
            <a:off x="1251792" y="1599169"/>
            <a:ext cx="198000" cy="198000"/>
            <a:chOff x="4633578" y="728377"/>
            <a:chExt cx="266095" cy="271350"/>
          </a:xfrm>
        </p:grpSpPr>
        <p:sp>
          <p:nvSpPr>
            <p:cNvPr id="36" name="Ellipse 35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Textfeld 36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8" name="Gruppieren 37"/>
          <p:cNvGrpSpPr/>
          <p:nvPr/>
        </p:nvGrpSpPr>
        <p:grpSpPr>
          <a:xfrm>
            <a:off x="1788417" y="2760740"/>
            <a:ext cx="198000" cy="198000"/>
            <a:chOff x="4633872" y="719705"/>
            <a:chExt cx="266095" cy="271350"/>
          </a:xfrm>
        </p:grpSpPr>
        <p:sp>
          <p:nvSpPr>
            <p:cNvPr id="39" name="Ellipse 3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Textfeld 39"/>
            <p:cNvSpPr txBox="1"/>
            <p:nvPr/>
          </p:nvSpPr>
          <p:spPr>
            <a:xfrm>
              <a:off x="4633872" y="71970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41" name="Gruppieren 40"/>
          <p:cNvGrpSpPr/>
          <p:nvPr/>
        </p:nvGrpSpPr>
        <p:grpSpPr>
          <a:xfrm>
            <a:off x="1534991" y="2619535"/>
            <a:ext cx="198000" cy="198000"/>
            <a:chOff x="4633578" y="728377"/>
            <a:chExt cx="266095" cy="271350"/>
          </a:xfrm>
        </p:grpSpPr>
        <p:sp>
          <p:nvSpPr>
            <p:cNvPr id="42" name="Ellipse 41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feld 42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44" name="Gruppieren 43"/>
          <p:cNvGrpSpPr/>
          <p:nvPr/>
        </p:nvGrpSpPr>
        <p:grpSpPr>
          <a:xfrm>
            <a:off x="2935071" y="2452973"/>
            <a:ext cx="198000" cy="198000"/>
            <a:chOff x="4645063" y="731640"/>
            <a:chExt cx="266095" cy="271350"/>
          </a:xfrm>
        </p:grpSpPr>
        <p:sp>
          <p:nvSpPr>
            <p:cNvPr id="45" name="Ellipse 4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6" name="Textfeld 45"/>
            <p:cNvSpPr txBox="1"/>
            <p:nvPr/>
          </p:nvSpPr>
          <p:spPr>
            <a:xfrm>
              <a:off x="46450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7" name="Gruppieren 46"/>
          <p:cNvGrpSpPr/>
          <p:nvPr/>
        </p:nvGrpSpPr>
        <p:grpSpPr>
          <a:xfrm>
            <a:off x="1991906" y="1973662"/>
            <a:ext cx="198000" cy="198000"/>
            <a:chOff x="4633359" y="731640"/>
            <a:chExt cx="266095" cy="271350"/>
          </a:xfrm>
        </p:grpSpPr>
        <p:sp>
          <p:nvSpPr>
            <p:cNvPr id="48" name="Ellipse 4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9" name="Textfeld 48"/>
            <p:cNvSpPr txBox="1"/>
            <p:nvPr/>
          </p:nvSpPr>
          <p:spPr>
            <a:xfrm>
              <a:off x="4633359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50" name="Gruppieren 49"/>
          <p:cNvGrpSpPr/>
          <p:nvPr/>
        </p:nvGrpSpPr>
        <p:grpSpPr>
          <a:xfrm>
            <a:off x="1672002" y="1927526"/>
            <a:ext cx="198000" cy="198000"/>
            <a:chOff x="4633359" y="731417"/>
            <a:chExt cx="266095" cy="271350"/>
          </a:xfrm>
        </p:grpSpPr>
        <p:sp>
          <p:nvSpPr>
            <p:cNvPr id="51" name="Ellipse 5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Textfeld 51"/>
            <p:cNvSpPr txBox="1"/>
            <p:nvPr/>
          </p:nvSpPr>
          <p:spPr>
            <a:xfrm>
              <a:off x="4633359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53" name="Gruppieren 52"/>
          <p:cNvGrpSpPr/>
          <p:nvPr/>
        </p:nvGrpSpPr>
        <p:grpSpPr>
          <a:xfrm>
            <a:off x="939795" y="1540517"/>
            <a:ext cx="198000" cy="198000"/>
            <a:chOff x="4645063" y="731640"/>
            <a:chExt cx="266095" cy="271350"/>
          </a:xfrm>
        </p:grpSpPr>
        <p:sp>
          <p:nvSpPr>
            <p:cNvPr id="54" name="Ellipse 5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/>
            <p:cNvSpPr txBox="1"/>
            <p:nvPr/>
          </p:nvSpPr>
          <p:spPr>
            <a:xfrm>
              <a:off x="46450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56" name="Grafik 5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14"/>
          <a:stretch/>
        </p:blipFill>
        <p:spPr>
          <a:xfrm>
            <a:off x="7146480" y="1414653"/>
            <a:ext cx="1341474" cy="1620000"/>
          </a:xfrm>
          <a:prstGeom prst="rect">
            <a:avLst/>
          </a:prstGeom>
        </p:spPr>
      </p:pic>
      <p:sp>
        <p:nvSpPr>
          <p:cNvPr id="58" name="Ellipse 57"/>
          <p:cNvSpPr/>
          <p:nvPr/>
        </p:nvSpPr>
        <p:spPr>
          <a:xfrm>
            <a:off x="5149119" y="1392503"/>
            <a:ext cx="241486" cy="21060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0" name="Ellipse 59"/>
          <p:cNvSpPr/>
          <p:nvPr/>
        </p:nvSpPr>
        <p:spPr>
          <a:xfrm>
            <a:off x="7137856" y="1397844"/>
            <a:ext cx="241486" cy="21060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1" name="Inhaltsplatzhalter 3"/>
          <p:cNvSpPr>
            <a:spLocks noGrp="1"/>
          </p:cNvSpPr>
          <p:nvPr>
            <p:ph sz="quarter" idx="10"/>
          </p:nvPr>
        </p:nvSpPr>
        <p:spPr>
          <a:xfrm>
            <a:off x="4897862" y="3036788"/>
            <a:ext cx="1694935" cy="363885"/>
          </a:xfrm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Robot </a:t>
            </a:r>
            <a:r>
              <a:rPr lang="de-DE" sz="1200" dirty="0" err="1"/>
              <a:t>coupling</a:t>
            </a:r>
            <a:r>
              <a:rPr lang="de-DE" sz="1200" dirty="0"/>
              <a:t> </a:t>
            </a:r>
            <a:r>
              <a:rPr lang="de-DE" sz="1200" dirty="0" err="1"/>
              <a:t>opened</a:t>
            </a:r>
            <a:endParaRPr lang="de-DE" sz="1200" dirty="0"/>
          </a:p>
        </p:txBody>
      </p:sp>
      <p:sp>
        <p:nvSpPr>
          <p:cNvPr id="62" name="Inhaltsplatzhalter 3"/>
          <p:cNvSpPr txBox="1">
            <a:spLocks/>
          </p:cNvSpPr>
          <p:nvPr/>
        </p:nvSpPr>
        <p:spPr>
          <a:xfrm>
            <a:off x="7059342" y="3030878"/>
            <a:ext cx="1582016" cy="36388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Robot </a:t>
            </a:r>
            <a:r>
              <a:rPr lang="de-DE" sz="1200" dirty="0" err="1"/>
              <a:t>coupling</a:t>
            </a:r>
            <a:r>
              <a:rPr lang="de-DE" sz="1200" dirty="0"/>
              <a:t> </a:t>
            </a:r>
            <a:r>
              <a:rPr lang="de-DE" sz="1200" dirty="0" err="1"/>
              <a:t>closed</a:t>
            </a:r>
            <a:endParaRPr lang="de-DE" sz="1200" dirty="0"/>
          </a:p>
        </p:txBody>
      </p:sp>
      <p:sp>
        <p:nvSpPr>
          <p:cNvPr id="57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94410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hteck 27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Rechteck 30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05" y="1640497"/>
            <a:ext cx="2160000" cy="1600000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69" name="Inhaltsplatzhalter 3"/>
          <p:cNvSpPr txBox="1">
            <a:spLocks/>
          </p:cNvSpPr>
          <p:nvPr/>
        </p:nvSpPr>
        <p:spPr>
          <a:xfrm>
            <a:off x="2692775" y="1681237"/>
            <a:ext cx="1735568" cy="1393048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 err="1">
                <a:solidFill>
                  <a:srgbClr val="00446B"/>
                </a:solidFill>
              </a:rPr>
              <a:t>Torque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r>
              <a:rPr lang="de-DE" sz="1200" dirty="0">
                <a:solidFill>
                  <a:srgbClr val="00446B"/>
                </a:solidFill>
              </a:rPr>
              <a:t> via </a:t>
            </a:r>
            <a:r>
              <a:rPr lang="de-DE" sz="1200" dirty="0" err="1">
                <a:solidFill>
                  <a:srgbClr val="00446B"/>
                </a:solidFill>
              </a:rPr>
              <a:t>slanted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surfaces</a:t>
            </a:r>
            <a:r>
              <a:rPr lang="de-DE" sz="1200" dirty="0">
                <a:solidFill>
                  <a:srgbClr val="00446B"/>
                </a:solidFill>
              </a:rPr>
              <a:t> on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robot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coupling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 err="1">
                <a:solidFill>
                  <a:srgbClr val="00446B"/>
                </a:solidFill>
              </a:rPr>
              <a:t>Torque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r>
              <a:rPr lang="de-DE" sz="1200" dirty="0">
                <a:solidFill>
                  <a:srgbClr val="00446B"/>
                </a:solidFill>
              </a:rPr>
              <a:t> via </a:t>
            </a:r>
            <a:r>
              <a:rPr lang="de-DE" sz="1200" dirty="0" err="1">
                <a:solidFill>
                  <a:srgbClr val="00446B"/>
                </a:solidFill>
              </a:rPr>
              <a:t>two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cylindrical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pins</a:t>
            </a:r>
            <a:r>
              <a:rPr lang="de-DE" sz="1200" dirty="0">
                <a:solidFill>
                  <a:srgbClr val="00446B"/>
                </a:solidFill>
              </a:rPr>
              <a:t> in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front </a:t>
            </a:r>
            <a:r>
              <a:rPr lang="de-DE" sz="1200" dirty="0" err="1">
                <a:solidFill>
                  <a:srgbClr val="00446B"/>
                </a:solidFill>
              </a:rPr>
              <a:t>of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robot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coupling</a:t>
            </a:r>
            <a:endParaRPr lang="de-DE" sz="1200" dirty="0">
              <a:solidFill>
                <a:srgbClr val="00446B"/>
              </a:solidFill>
            </a:endParaRPr>
          </a:p>
        </p:txBody>
      </p:sp>
      <p:grpSp>
        <p:nvGrpSpPr>
          <p:cNvPr id="76" name="Gruppieren 75"/>
          <p:cNvGrpSpPr/>
          <p:nvPr/>
        </p:nvGrpSpPr>
        <p:grpSpPr>
          <a:xfrm>
            <a:off x="1428368" y="1635130"/>
            <a:ext cx="198000" cy="198000"/>
            <a:chOff x="4644844" y="731417"/>
            <a:chExt cx="266095" cy="271350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644844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79" name="Gruppieren 78"/>
          <p:cNvGrpSpPr/>
          <p:nvPr/>
        </p:nvGrpSpPr>
        <p:grpSpPr>
          <a:xfrm>
            <a:off x="337586" y="1638626"/>
            <a:ext cx="198000" cy="198000"/>
            <a:chOff x="4645063" y="740089"/>
            <a:chExt cx="266095" cy="271350"/>
          </a:xfrm>
        </p:grpSpPr>
        <p:sp>
          <p:nvSpPr>
            <p:cNvPr id="80" name="Ellipse 79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1" name="Textfeld 80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1" name="Gruppieren 20"/>
          <p:cNvGrpSpPr/>
          <p:nvPr/>
        </p:nvGrpSpPr>
        <p:grpSpPr>
          <a:xfrm>
            <a:off x="2575757" y="2356466"/>
            <a:ext cx="198000" cy="198000"/>
            <a:chOff x="4644844" y="731417"/>
            <a:chExt cx="266095" cy="271350"/>
          </a:xfrm>
        </p:grpSpPr>
        <p:sp>
          <p:nvSpPr>
            <p:cNvPr id="22" name="Ellipse 2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Textfeld 22"/>
            <p:cNvSpPr txBox="1"/>
            <p:nvPr/>
          </p:nvSpPr>
          <p:spPr>
            <a:xfrm>
              <a:off x="4644844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4" name="Gruppieren 23"/>
          <p:cNvGrpSpPr/>
          <p:nvPr/>
        </p:nvGrpSpPr>
        <p:grpSpPr>
          <a:xfrm>
            <a:off x="2575757" y="1698169"/>
            <a:ext cx="198000" cy="198000"/>
            <a:chOff x="4645063" y="728377"/>
            <a:chExt cx="266095" cy="271350"/>
          </a:xfrm>
        </p:grpSpPr>
        <p:sp>
          <p:nvSpPr>
            <p:cNvPr id="25" name="Ellipse 24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feld 25"/>
            <p:cNvSpPr txBox="1"/>
            <p:nvPr/>
          </p:nvSpPr>
          <p:spPr>
            <a:xfrm>
              <a:off x="4645063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pic>
        <p:nvPicPr>
          <p:cNvPr id="3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1398540"/>
            <a:ext cx="2520000" cy="1832726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338" y="4188901"/>
            <a:ext cx="2340000" cy="1701817"/>
          </a:xfrm>
          <a:prstGeom prst="rect">
            <a:avLst/>
          </a:prstGeom>
        </p:spPr>
      </p:pic>
      <p:sp>
        <p:nvSpPr>
          <p:cNvPr id="33" name="Textfeld 32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Easy </a:t>
            </a:r>
            <a:r>
              <a:rPr lang="de-DE" sz="1600" b="1" dirty="0" err="1">
                <a:solidFill>
                  <a:srgbClr val="003D6A"/>
                </a:solidFill>
              </a:rPr>
              <a:t>positioning</a:t>
            </a:r>
            <a:r>
              <a:rPr lang="de-DE" sz="1600" b="1" dirty="0">
                <a:solidFill>
                  <a:srgbClr val="003D6A"/>
                </a:solidFill>
              </a:rPr>
              <a:t> – </a:t>
            </a:r>
            <a:r>
              <a:rPr lang="de-DE" sz="1600" b="1" dirty="0" err="1">
                <a:solidFill>
                  <a:srgbClr val="003D6A"/>
                </a:solidFill>
              </a:rPr>
              <a:t>more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user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friendly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</a:p>
        </p:txBody>
      </p:sp>
      <p:sp>
        <p:nvSpPr>
          <p:cNvPr id="34" name="Textfeld 33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Slim design</a:t>
            </a:r>
          </a:p>
        </p:txBody>
      </p:sp>
      <p:sp>
        <p:nvSpPr>
          <p:cNvPr id="35" name="Textfeld 34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Torque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pin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for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pallets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7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06438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Variants</a:t>
            </a:r>
            <a:r>
              <a:rPr lang="de-DE" dirty="0"/>
              <a:t> VERO-S NSR</a:t>
            </a:r>
          </a:p>
        </p:txBody>
      </p:sp>
      <p:graphicFrame>
        <p:nvGraphicFramePr>
          <p:cNvPr id="2" name="Tabel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670473"/>
              </p:ext>
            </p:extLst>
          </p:nvPr>
        </p:nvGraphicFramePr>
        <p:xfrm>
          <a:off x="540000" y="1953000"/>
          <a:ext cx="8064001" cy="29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6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25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27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27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de-DE" sz="1200" dirty="0"/>
                        <a:t>Technical Data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mini 100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160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maxi 220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Length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159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220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Width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176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Pull-down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Pull-down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turbo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Unlocking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pressure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[bar]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Repeat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accuracy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Moment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Mx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max. [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Nm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Moment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Mz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max. [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Nm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1600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Weight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[kg]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0,4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1,6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1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546365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 SCH_PPT_Vorlage_4-3_2203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SCH_PPT_Vorlage_4-3_220312.potx</Template>
  <TotalTime>0</TotalTime>
  <Words>808</Words>
  <Application>Microsoft Office PowerPoint</Application>
  <PresentationFormat>Bildschirmpräsentation (4:3)</PresentationFormat>
  <Paragraphs>309</Paragraphs>
  <Slides>17</Slides>
  <Notes>2</Notes>
  <HiddenSlides>2</HiddenSlides>
  <MMClips>0</MMClips>
  <ScaleCrop>false</ScaleCrop>
  <HeadingPairs>
    <vt:vector size="8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17</vt:i4>
      </vt:variant>
      <vt:variant>
        <vt:lpstr>Zielgruppenorientierte Präsentationen</vt:lpstr>
      </vt:variant>
      <vt:variant>
        <vt:i4>1</vt:i4>
      </vt:variant>
    </vt:vector>
  </HeadingPairs>
  <TitlesOfParts>
    <vt:vector size="22" baseType="lpstr">
      <vt:lpstr>Arial</vt:lpstr>
      <vt:lpstr>Calibri</vt:lpstr>
      <vt:lpstr>Wingdings</vt:lpstr>
      <vt:lpstr> SCH_PPT_Vorlage_4-3_220312</vt:lpstr>
      <vt:lpstr>PowerPoint-Präsentation</vt:lpstr>
      <vt:lpstr>Product Overview</vt:lpstr>
      <vt:lpstr>Challenges</vt:lpstr>
      <vt:lpstr>VERO-S – the set-up time optimizer</vt:lpstr>
      <vt:lpstr>Potential for savings</vt:lpstr>
      <vt:lpstr>Amortisation</vt:lpstr>
      <vt:lpstr>Consistency of pull-down and holding forces</vt:lpstr>
      <vt:lpstr>VERO-S modular system</vt:lpstr>
      <vt:lpstr>SCHUNK Services</vt:lpstr>
      <vt:lpstr>VERO-S Overview</vt:lpstr>
      <vt:lpstr>VERO-S NSR Example of application</vt:lpstr>
      <vt:lpstr>VERO-S NSR</vt:lpstr>
      <vt:lpstr>VERO-S NSR</vt:lpstr>
      <vt:lpstr>VERO-S NSR</vt:lpstr>
      <vt:lpstr>VERO-S NSR</vt:lpstr>
      <vt:lpstr>Variants VERO-S NSR</vt:lpstr>
      <vt:lpstr>PowerPoint-Präsentation</vt:lpstr>
      <vt:lpstr>NSE3</vt:lpstr>
    </vt:vector>
  </TitlesOfParts>
  <Company>Ideenhaus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Ralf Brendjes</dc:creator>
  <cp:lastModifiedBy>Hensler, Sarah</cp:lastModifiedBy>
  <cp:revision>1442</cp:revision>
  <cp:lastPrinted>2018-03-19T08:03:29Z</cp:lastPrinted>
  <dcterms:created xsi:type="dcterms:W3CDTF">2015-04-07T09:55:40Z</dcterms:created>
  <dcterms:modified xsi:type="dcterms:W3CDTF">2021-09-28T09:45:30Z</dcterms:modified>
</cp:coreProperties>
</file>