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538" r:id="rId2"/>
    <p:sldId id="483" r:id="rId3"/>
    <p:sldId id="706" r:id="rId4"/>
    <p:sldId id="622" r:id="rId5"/>
    <p:sldId id="904" r:id="rId6"/>
    <p:sldId id="865" r:id="rId7"/>
    <p:sldId id="913" r:id="rId8"/>
    <p:sldId id="868" r:id="rId9"/>
    <p:sldId id="869" r:id="rId10"/>
    <p:sldId id="727" r:id="rId11"/>
    <p:sldId id="859" r:id="rId12"/>
    <p:sldId id="784" r:id="rId13"/>
    <p:sldId id="736" r:id="rId14"/>
    <p:sldId id="855" r:id="rId15"/>
    <p:sldId id="737" r:id="rId16"/>
    <p:sldId id="743" r:id="rId17"/>
    <p:sldId id="279" r:id="rId18"/>
  </p:sldIdLst>
  <p:sldSz cx="9144000" cy="6858000" type="screen4x3"/>
  <p:notesSz cx="6797675" cy="9926638"/>
  <p:custShowLst>
    <p:custShow name="NSE3" id="0">
      <p:sldLst>
        <p:sld r:id="rId3"/>
        <p:sld r:id="rId4"/>
        <p:sld r:id="rId5"/>
        <p:sld r:id="rId11"/>
      </p:sldLst>
    </p:custShow>
  </p:custShowLst>
  <p:defaultTextStyle>
    <a:defPPr>
      <a:defRPr lang="de-DE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24">
          <p15:clr>
            <a:srgbClr val="A4A3A4"/>
          </p15:clr>
        </p15:guide>
        <p15:guide id="2" pos="4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  <a:srgbClr val="DDDDDD"/>
    <a:srgbClr val="D9D9D9"/>
    <a:srgbClr val="003D6A"/>
    <a:srgbClr val="F2F2F2"/>
    <a:srgbClr val="DCE6F2"/>
    <a:srgbClr val="95B3D7"/>
    <a:srgbClr val="BFBFBF"/>
    <a:srgbClr val="C6D9F1"/>
    <a:srgbClr val="009E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85" autoAdjust="0"/>
    <p:restoredTop sz="96433" autoAdjust="0"/>
  </p:normalViewPr>
  <p:slideViewPr>
    <p:cSldViewPr snapToGrid="0" snapToObjects="1">
      <p:cViewPr varScale="1">
        <p:scale>
          <a:sx n="102" d="100"/>
          <a:sy n="102" d="100"/>
        </p:scale>
        <p:origin x="1122" y="96"/>
      </p:cViewPr>
      <p:guideLst>
        <p:guide orient="horz" pos="3824"/>
        <p:guide pos="4824"/>
      </p:guideLst>
    </p:cSldViewPr>
  </p:slideViewPr>
  <p:outlineViewPr>
    <p:cViewPr>
      <p:scale>
        <a:sx n="33" d="100"/>
        <a:sy n="33" d="100"/>
      </p:scale>
      <p:origin x="0" y="-31854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2856" y="10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emea.ads.local\SCHUNK\DEPT\DEMGE\Vertrieb_Leitung\Strategische%20Vertriebsentwicklung\Aktuelle_Schulungsprojekte\Einsparpotential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Neu!$B$8</c:f>
              <c:strCache>
                <c:ptCount val="1"/>
                <c:pt idx="0">
                  <c:v>Rüstkosten mit VERO-S [€]</c:v>
                </c:pt>
              </c:strCache>
            </c:strRef>
          </c:tx>
          <c:spPr>
            <a:ln w="28575" cap="rnd">
              <a:solidFill>
                <a:srgbClr val="009EE3"/>
              </a:solidFill>
              <a:round/>
            </a:ln>
            <a:effectLst/>
          </c:spPr>
          <c:marker>
            <c:symbol val="x"/>
            <c:size val="5"/>
            <c:spPr>
              <a:solidFill>
                <a:srgbClr val="009EE3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Neu!$C$8:$F$8</c:f>
              <c:numCache>
                <c:formatCode>General</c:formatCode>
                <c:ptCount val="4"/>
                <c:pt idx="0">
                  <c:v>250</c:v>
                </c:pt>
                <c:pt idx="1">
                  <c:v>500</c:v>
                </c:pt>
                <c:pt idx="2">
                  <c:v>750</c:v>
                </c:pt>
                <c:pt idx="3">
                  <c:v>1000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164-4C67-B05B-281AAAA44637}"/>
            </c:ext>
          </c:extLst>
        </c:ser>
        <c:ser>
          <c:idx val="1"/>
          <c:order val="1"/>
          <c:tx>
            <c:strRef>
              <c:f>Neu!$B$9</c:f>
              <c:strCache>
                <c:ptCount val="1"/>
                <c:pt idx="0">
                  <c:v>Rüstkosten ohne VERO-S [€]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x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Neu!$C$9:$F$9</c:f>
              <c:numCache>
                <c:formatCode>General</c:formatCode>
                <c:ptCount val="4"/>
                <c:pt idx="0">
                  <c:v>1250</c:v>
                </c:pt>
                <c:pt idx="1">
                  <c:v>2500</c:v>
                </c:pt>
                <c:pt idx="2">
                  <c:v>3750</c:v>
                </c:pt>
                <c:pt idx="3">
                  <c:v>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164-4C67-B05B-281AAAA446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8460904"/>
        <c:axId val="378461296"/>
      </c:lineChart>
      <c:catAx>
        <c:axId val="3784609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378461296"/>
        <c:crosses val="autoZero"/>
        <c:auto val="1"/>
        <c:lblAlgn val="ctr"/>
        <c:lblOffset val="100"/>
        <c:noMultiLvlLbl val="0"/>
      </c:catAx>
      <c:valAx>
        <c:axId val="378461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3784609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28.09.2021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28.09.2021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89891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5 min Rüstzeit</a:t>
            </a:r>
            <a:r>
              <a:rPr lang="de-DE" baseline="0" dirty="0"/>
              <a:t> pro Rüstvorgang mit VERO-S</a:t>
            </a:r>
          </a:p>
          <a:p>
            <a:r>
              <a:rPr lang="de-DE" baseline="0" dirty="0"/>
              <a:t>25 min Rüstzeit pro Rüstvorgang ohne VERO-S</a:t>
            </a:r>
          </a:p>
          <a:p>
            <a:r>
              <a:rPr lang="de-DE" baseline="0" dirty="0"/>
              <a:t>60€/h Maschinenkosten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99028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15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806608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65598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15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7" name="Inhaltsplatzhalter 14"/>
          <p:cNvSpPr>
            <a:spLocks noGrp="1"/>
          </p:cNvSpPr>
          <p:nvPr>
            <p:ph sz="quarter" idx="13"/>
          </p:nvPr>
        </p:nvSpPr>
        <p:spPr>
          <a:xfrm>
            <a:off x="4777875" y="1603352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1864171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806608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4548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Inhaltsplatzhalter 14"/>
          <p:cNvSpPr>
            <a:spLocks noGrp="1"/>
          </p:cNvSpPr>
          <p:nvPr>
            <p:ph sz="quarter" idx="13"/>
          </p:nvPr>
        </p:nvSpPr>
        <p:spPr>
          <a:xfrm>
            <a:off x="4777875" y="1603352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2148899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schluss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859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Titel, Verfasser, Datum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7338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0011"/>
            <a:ext cx="9144000" cy="807989"/>
          </a:xfrm>
          <a:prstGeom prst="rect">
            <a:avLst/>
          </a:prstGeom>
        </p:spPr>
      </p:pic>
      <p:sp>
        <p:nvSpPr>
          <p:cNvPr id="12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Fußzeilenplatzhalter 14"/>
          <p:cNvSpPr>
            <a:spLocks noGrp="1"/>
          </p:cNvSpPr>
          <p:nvPr>
            <p:ph type="ftr" sz="quarter" idx="3"/>
          </p:nvPr>
        </p:nvSpPr>
        <p:spPr>
          <a:xfrm>
            <a:off x="752475" y="6430695"/>
            <a:ext cx="59626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pPr algn="l"/>
            <a:r>
              <a:rPr lang="de-DE"/>
              <a:t>VERO-S NSR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98" r:id="rId2"/>
    <p:sldLayoutId id="2147483700" r:id="rId3"/>
    <p:sldLayoutId id="2147483697" r:id="rId4"/>
    <p:sldLayoutId id="2147483699" r:id="rId5"/>
    <p:sldLayoutId id="2147483701" r:id="rId6"/>
    <p:sldLayoutId id="2147483657" r:id="rId7"/>
    <p:sldLayoutId id="2147483702" r:id="rId8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jp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file:///\\emea.ads.local\SCHUNK\DEPT\DEMGE\Vertrieb\Schulungen\Filme\Station&#228;re%20Spannsysteme\VERO-S\NSE3\R&#252;sten.mp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file:///\\emea.ads.local\SCHUNK\DEPT\DEMGE\Vertrieb_Leitung\Strategische%20Vertriebsentwicklung\Multimedia\Filme\VERO-S\Baukastenfillm_gek&#252;rzt_neu.mp4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slide" Target="slide11.xm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5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Verschwommene abstrakte hintergrund innenansicht blick auf in richtung zu  leeren büro lobby und eingangstüren und glas vorhang wand mit rahmen |  Kostenlose Foto">
            <a:extLst>
              <a:ext uri="{FF2B5EF4-FFF2-40B4-BE49-F238E27FC236}">
                <a16:creationId xmlns:a16="http://schemas.microsoft.com/office/drawing/2014/main" id="{1A1B7565-981F-433A-97B9-7B2DBD395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454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ROTA NCO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AD953D0C-37DB-43D3-AD1A-79F2704C1F31}"/>
              </a:ext>
            </a:extLst>
          </p:cNvPr>
          <p:cNvSpPr/>
          <p:nvPr/>
        </p:nvSpPr>
        <p:spPr>
          <a:xfrm>
            <a:off x="0" y="4546478"/>
            <a:ext cx="9144000" cy="1081147"/>
          </a:xfrm>
          <a:prstGeom prst="rect">
            <a:avLst/>
          </a:prstGeom>
          <a:solidFill>
            <a:srgbClr val="003D6A">
              <a:alpha val="92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hteck 5"/>
          <p:cNvSpPr/>
          <p:nvPr/>
        </p:nvSpPr>
        <p:spPr>
          <a:xfrm>
            <a:off x="-304" y="5644445"/>
            <a:ext cx="9143695" cy="1213555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474734" y="4926900"/>
            <a:ext cx="4181931" cy="601129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spcBef>
                <a:spcPct val="0"/>
              </a:spcBef>
              <a:spcAft>
                <a:spcPts val="1200"/>
              </a:spcAft>
              <a:defRPr/>
            </a:pPr>
            <a:endParaRPr lang="de-DE" sz="1500" dirty="0">
              <a:solidFill>
                <a:srgbClr val="FFFFFF"/>
              </a:solidFill>
            </a:endParaRPr>
          </a:p>
        </p:txBody>
      </p:sp>
      <p:sp>
        <p:nvSpPr>
          <p:cNvPr id="8" name="Titel 1"/>
          <p:cNvSpPr txBox="1">
            <a:spLocks/>
          </p:cNvSpPr>
          <p:nvPr/>
        </p:nvSpPr>
        <p:spPr>
          <a:xfrm>
            <a:off x="460623" y="4291898"/>
            <a:ext cx="9144000" cy="1152879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  <a:defRPr/>
            </a:pPr>
            <a:r>
              <a:rPr lang="de-DE" sz="3000" b="1" dirty="0">
                <a:solidFill>
                  <a:srgbClr val="FFFFFF"/>
                </a:solidFill>
              </a:rPr>
              <a:t>VERO-S NSR</a:t>
            </a:r>
            <a:endParaRPr lang="de-DE" sz="3000" dirty="0">
              <a:solidFill>
                <a:srgbClr val="FFFFFF"/>
              </a:solidFill>
            </a:endParaRPr>
          </a:p>
        </p:txBody>
      </p:sp>
      <p:pic>
        <p:nvPicPr>
          <p:cNvPr id="9" name="Bild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10" y="5483469"/>
            <a:ext cx="9144000" cy="1320800"/>
          </a:xfrm>
          <a:prstGeom prst="rect">
            <a:avLst/>
          </a:prstGeom>
        </p:spPr>
      </p:pic>
      <p:sp>
        <p:nvSpPr>
          <p:cNvPr id="11" name="Titel 1"/>
          <p:cNvSpPr txBox="1">
            <a:spLocks/>
          </p:cNvSpPr>
          <p:nvPr/>
        </p:nvSpPr>
        <p:spPr>
          <a:xfrm>
            <a:off x="474734" y="4926331"/>
            <a:ext cx="5431544" cy="661242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spcBef>
                <a:spcPct val="0"/>
              </a:spcBef>
              <a:spcAft>
                <a:spcPts val="1200"/>
              </a:spcAft>
              <a:defRPr/>
            </a:pPr>
            <a:r>
              <a:rPr lang="de-DE" sz="1500" dirty="0">
                <a:solidFill>
                  <a:srgbClr val="FFFFFF"/>
                </a:solidFill>
              </a:rPr>
              <a:t>Roboterkupplung für High End </a:t>
            </a:r>
            <a:r>
              <a:rPr lang="de-DE" sz="1500" dirty="0" err="1">
                <a:solidFill>
                  <a:srgbClr val="FFFFFF"/>
                </a:solidFill>
              </a:rPr>
              <a:t>Palettenhandling</a:t>
            </a:r>
            <a:endParaRPr lang="de-DE" sz="1500" dirty="0">
              <a:solidFill>
                <a:srgbClr val="FFFFFF"/>
              </a:solidFill>
            </a:endParaRPr>
          </a:p>
        </p:txBody>
      </p:sp>
      <p:pic>
        <p:nvPicPr>
          <p:cNvPr id="1026" name="Picture 2" descr="NSR 160">
            <a:extLst>
              <a:ext uri="{FF2B5EF4-FFF2-40B4-BE49-F238E27FC236}">
                <a16:creationId xmlns:a16="http://schemas.microsoft.com/office/drawing/2014/main" id="{ED4E8311-B5A4-4758-B6F1-3EA75DFFA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810" y="1104869"/>
            <a:ext cx="3971160" cy="292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1413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Produktübersicht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28" y="4478845"/>
            <a:ext cx="1375862" cy="971703"/>
          </a:xfrm>
          <a:prstGeom prst="rect">
            <a:avLst/>
          </a:prstGeom>
          <a:ln w="6350">
            <a:noFill/>
          </a:ln>
        </p:spPr>
      </p:pic>
      <p:pic>
        <p:nvPicPr>
          <p:cNvPr id="6" name="Grafi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26" y="2973208"/>
            <a:ext cx="714960" cy="7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hteck 3"/>
          <p:cNvSpPr>
            <a:spLocks noChangeArrowheads="1"/>
          </p:cNvSpPr>
          <p:nvPr/>
        </p:nvSpPr>
        <p:spPr bwMode="auto">
          <a:xfrm>
            <a:off x="259515" y="3773372"/>
            <a:ext cx="117472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Spannbacken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8" name="Grafi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611" y="2984706"/>
            <a:ext cx="681830" cy="631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hteck 8"/>
          <p:cNvSpPr/>
          <p:nvPr/>
        </p:nvSpPr>
        <p:spPr>
          <a:xfrm>
            <a:off x="511082" y="5447926"/>
            <a:ext cx="739178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VERO-S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pic>
        <p:nvPicPr>
          <p:cNvPr id="10" name="Grafi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734" y="2888216"/>
            <a:ext cx="283865" cy="81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hteck 51"/>
          <p:cNvSpPr>
            <a:spLocks noChangeArrowheads="1"/>
          </p:cNvSpPr>
          <p:nvPr/>
        </p:nvSpPr>
        <p:spPr bwMode="auto">
          <a:xfrm>
            <a:off x="5553381" y="3665650"/>
            <a:ext cx="13546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Werkzeughalter</a:t>
            </a:r>
          </a:p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Systeme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2" name="Rechteck 53"/>
          <p:cNvSpPr>
            <a:spLocks noChangeArrowheads="1"/>
          </p:cNvSpPr>
          <p:nvPr/>
        </p:nvSpPr>
        <p:spPr bwMode="auto">
          <a:xfrm>
            <a:off x="7209084" y="3665650"/>
            <a:ext cx="16900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Hydro-</a:t>
            </a:r>
          </a:p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Dehnspanntechnik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13" name="Grafi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406" y="3018461"/>
            <a:ext cx="947227" cy="563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hteck 13"/>
          <p:cNvSpPr/>
          <p:nvPr/>
        </p:nvSpPr>
        <p:spPr>
          <a:xfrm>
            <a:off x="3845466" y="3665650"/>
            <a:ext cx="1255473" cy="523220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Stationäre</a:t>
            </a:r>
          </a:p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Spannsysteme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pic>
        <p:nvPicPr>
          <p:cNvPr id="16" name="Grafi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793" y="4723613"/>
            <a:ext cx="818667" cy="592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hteck 16"/>
          <p:cNvSpPr/>
          <p:nvPr/>
        </p:nvSpPr>
        <p:spPr>
          <a:xfrm>
            <a:off x="1929341" y="5447926"/>
            <a:ext cx="78329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KONTEC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18" name="Grafi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123" y="4704722"/>
            <a:ext cx="764612" cy="57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hteck 18"/>
          <p:cNvSpPr/>
          <p:nvPr/>
        </p:nvSpPr>
        <p:spPr>
          <a:xfrm>
            <a:off x="3394490" y="5447926"/>
            <a:ext cx="845424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TANDEM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0" name="Grafi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705" y="4625772"/>
            <a:ext cx="597767" cy="677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hteck 20"/>
          <p:cNvSpPr/>
          <p:nvPr/>
        </p:nvSpPr>
        <p:spPr>
          <a:xfrm>
            <a:off x="4876816" y="5447926"/>
            <a:ext cx="584840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ROTA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2" name="Grafik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956" y="4729698"/>
            <a:ext cx="862741" cy="503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hteck 22"/>
          <p:cNvSpPr/>
          <p:nvPr/>
        </p:nvSpPr>
        <p:spPr>
          <a:xfrm>
            <a:off x="6181385" y="5447926"/>
            <a:ext cx="887807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MAGNOS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24" name="Rechteck 23"/>
          <p:cNvSpPr/>
          <p:nvPr/>
        </p:nvSpPr>
        <p:spPr>
          <a:xfrm>
            <a:off x="7653231" y="5447926"/>
            <a:ext cx="79060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PLANOS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5" name="Grafik 15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114" y="4737772"/>
            <a:ext cx="924416" cy="37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hteck 51"/>
          <p:cNvSpPr>
            <a:spLocks noChangeArrowheads="1"/>
          </p:cNvSpPr>
          <p:nvPr/>
        </p:nvSpPr>
        <p:spPr bwMode="auto">
          <a:xfrm>
            <a:off x="2166065" y="3773372"/>
            <a:ext cx="9989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Drehfutter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7" name="Grafik 2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0474" y="2919372"/>
            <a:ext cx="739476" cy="744290"/>
          </a:xfrm>
          <a:prstGeom prst="rect">
            <a:avLst/>
          </a:prstGeom>
          <a:ln>
            <a:noFill/>
          </a:ln>
        </p:spPr>
      </p:pic>
      <p:sp>
        <p:nvSpPr>
          <p:cNvPr id="28" name="Rechteck 51"/>
          <p:cNvSpPr>
            <a:spLocks noChangeArrowheads="1"/>
          </p:cNvSpPr>
          <p:nvPr/>
        </p:nvSpPr>
        <p:spPr bwMode="auto">
          <a:xfrm>
            <a:off x="3816242" y="2130783"/>
            <a:ext cx="130366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B0F0"/>
                </a:solidFill>
                <a:latin typeface="+mj-lt"/>
              </a:rPr>
              <a:t>Spanntechnik</a:t>
            </a:r>
            <a:endParaRPr lang="de-DE" altLang="de-DE" sz="1400" dirty="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29" name="Rechteck 51"/>
          <p:cNvSpPr>
            <a:spLocks noChangeArrowheads="1"/>
          </p:cNvSpPr>
          <p:nvPr/>
        </p:nvSpPr>
        <p:spPr bwMode="auto">
          <a:xfrm>
            <a:off x="739985" y="2130783"/>
            <a:ext cx="138903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Greifsysteme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30" name="Rechteck 29"/>
          <p:cNvSpPr/>
          <p:nvPr/>
        </p:nvSpPr>
        <p:spPr>
          <a:xfrm>
            <a:off x="375960" y="280635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1" name="Rechteck 30"/>
          <p:cNvSpPr/>
          <p:nvPr/>
        </p:nvSpPr>
        <p:spPr>
          <a:xfrm>
            <a:off x="2164660" y="2798334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2" name="Rechteck 31"/>
          <p:cNvSpPr/>
          <p:nvPr/>
        </p:nvSpPr>
        <p:spPr>
          <a:xfrm>
            <a:off x="3953360" y="2774271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3" name="Rechteck 32"/>
          <p:cNvSpPr/>
          <p:nvPr/>
        </p:nvSpPr>
        <p:spPr>
          <a:xfrm>
            <a:off x="5742060" y="279031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4" name="Rechteck 33"/>
          <p:cNvSpPr/>
          <p:nvPr/>
        </p:nvSpPr>
        <p:spPr>
          <a:xfrm>
            <a:off x="7530759" y="2782292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5" name="Rechteck 34"/>
          <p:cNvSpPr/>
          <p:nvPr/>
        </p:nvSpPr>
        <p:spPr>
          <a:xfrm>
            <a:off x="1816363" y="4502565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6" name="Rechteck 35"/>
          <p:cNvSpPr/>
          <p:nvPr/>
        </p:nvSpPr>
        <p:spPr>
          <a:xfrm>
            <a:off x="3246267" y="4496959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7" name="Rechteck 36"/>
          <p:cNvSpPr/>
          <p:nvPr/>
        </p:nvSpPr>
        <p:spPr>
          <a:xfrm>
            <a:off x="4676171" y="4500697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8" name="Rechteck 37"/>
          <p:cNvSpPr/>
          <p:nvPr/>
        </p:nvSpPr>
        <p:spPr>
          <a:xfrm>
            <a:off x="6106075" y="4498828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9" name="Rechteck 38"/>
          <p:cNvSpPr/>
          <p:nvPr/>
        </p:nvSpPr>
        <p:spPr>
          <a:xfrm>
            <a:off x="7535978" y="4493221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40" name="Rechteck 39"/>
          <p:cNvSpPr/>
          <p:nvPr/>
        </p:nvSpPr>
        <p:spPr>
          <a:xfrm>
            <a:off x="386459" y="4495090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cxnSp>
        <p:nvCxnSpPr>
          <p:cNvPr id="41" name="Gerader Verbinder 40"/>
          <p:cNvCxnSpPr/>
          <p:nvPr/>
        </p:nvCxnSpPr>
        <p:spPr>
          <a:xfrm>
            <a:off x="893509" y="4338532"/>
            <a:ext cx="7146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Gerader Verbinder 41"/>
          <p:cNvCxnSpPr/>
          <p:nvPr/>
        </p:nvCxnSpPr>
        <p:spPr>
          <a:xfrm>
            <a:off x="894181" y="4338474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Gerader Verbinder 42"/>
          <p:cNvCxnSpPr/>
          <p:nvPr/>
        </p:nvCxnSpPr>
        <p:spPr>
          <a:xfrm>
            <a:off x="6604235" y="433876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Gerader Verbinder 43"/>
          <p:cNvCxnSpPr/>
          <p:nvPr/>
        </p:nvCxnSpPr>
        <p:spPr>
          <a:xfrm>
            <a:off x="5176701" y="433703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Gerader Verbinder 44"/>
          <p:cNvCxnSpPr/>
          <p:nvPr/>
        </p:nvCxnSpPr>
        <p:spPr>
          <a:xfrm>
            <a:off x="8039288" y="4336724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Gerader Verbinder 45"/>
          <p:cNvCxnSpPr/>
          <p:nvPr/>
        </p:nvCxnSpPr>
        <p:spPr>
          <a:xfrm>
            <a:off x="3749330" y="433876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Gerader Verbinder 46"/>
          <p:cNvCxnSpPr/>
          <p:nvPr/>
        </p:nvCxnSpPr>
        <p:spPr>
          <a:xfrm>
            <a:off x="2318498" y="4337017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Gerader Verbinder 47"/>
          <p:cNvCxnSpPr/>
          <p:nvPr/>
        </p:nvCxnSpPr>
        <p:spPr>
          <a:xfrm>
            <a:off x="4480492" y="4158586"/>
            <a:ext cx="0" cy="180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Gerader Verbinder 48"/>
          <p:cNvCxnSpPr/>
          <p:nvPr/>
        </p:nvCxnSpPr>
        <p:spPr>
          <a:xfrm>
            <a:off x="877354" y="2639807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Gerader Verbinder 49"/>
          <p:cNvCxnSpPr/>
          <p:nvPr/>
        </p:nvCxnSpPr>
        <p:spPr>
          <a:xfrm>
            <a:off x="8040771" y="2638340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Gerader Verbinder 50"/>
          <p:cNvCxnSpPr/>
          <p:nvPr/>
        </p:nvCxnSpPr>
        <p:spPr>
          <a:xfrm>
            <a:off x="6243544" y="2632189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Gerader Verbinder 51"/>
          <p:cNvCxnSpPr/>
          <p:nvPr/>
        </p:nvCxnSpPr>
        <p:spPr>
          <a:xfrm>
            <a:off x="4458498" y="2379661"/>
            <a:ext cx="0" cy="396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Gerader Verbinder 52"/>
          <p:cNvCxnSpPr/>
          <p:nvPr/>
        </p:nvCxnSpPr>
        <p:spPr>
          <a:xfrm>
            <a:off x="2664478" y="2644217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r Verbinder 53"/>
          <p:cNvCxnSpPr/>
          <p:nvPr/>
        </p:nvCxnSpPr>
        <p:spPr>
          <a:xfrm>
            <a:off x="875915" y="2632539"/>
            <a:ext cx="716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Gerader Verbinder 54"/>
          <p:cNvCxnSpPr/>
          <p:nvPr/>
        </p:nvCxnSpPr>
        <p:spPr>
          <a:xfrm>
            <a:off x="2799467" y="1737481"/>
            <a:ext cx="0" cy="248887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Gerader Verbinder 55"/>
          <p:cNvCxnSpPr/>
          <p:nvPr/>
        </p:nvCxnSpPr>
        <p:spPr>
          <a:xfrm>
            <a:off x="1439969" y="1989961"/>
            <a:ext cx="302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Gerader Verbinder 56"/>
          <p:cNvCxnSpPr/>
          <p:nvPr/>
        </p:nvCxnSpPr>
        <p:spPr>
          <a:xfrm>
            <a:off x="1443044" y="1991735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Gerader Verbinder 57"/>
          <p:cNvCxnSpPr/>
          <p:nvPr/>
        </p:nvCxnSpPr>
        <p:spPr>
          <a:xfrm>
            <a:off x="4464743" y="1992254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0" name="Grafik 5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651" y="1339730"/>
            <a:ext cx="1797050" cy="489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614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Ausgangssituation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69" name="Textfeld 68"/>
          <p:cNvSpPr txBox="1"/>
          <p:nvPr/>
        </p:nvSpPr>
        <p:spPr>
          <a:xfrm>
            <a:off x="6958885" y="6195704"/>
            <a:ext cx="716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000" dirty="0">
                <a:solidFill>
                  <a:srgbClr val="003D6A"/>
                </a:solidFill>
              </a:rPr>
              <a:t>zukünftig</a:t>
            </a:r>
          </a:p>
        </p:txBody>
      </p:sp>
      <p:sp>
        <p:nvSpPr>
          <p:cNvPr id="74" name="Textfeld 73"/>
          <p:cNvSpPr txBox="1"/>
          <p:nvPr/>
        </p:nvSpPr>
        <p:spPr>
          <a:xfrm>
            <a:off x="6146764" y="6221025"/>
            <a:ext cx="716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000" dirty="0">
                <a:solidFill>
                  <a:srgbClr val="003D6A"/>
                </a:solidFill>
              </a:rPr>
              <a:t>heute</a:t>
            </a:r>
          </a:p>
        </p:txBody>
      </p:sp>
      <p:sp>
        <p:nvSpPr>
          <p:cNvPr id="82" name="Gleichschenkliges Dreieck 81"/>
          <p:cNvSpPr/>
          <p:nvPr/>
        </p:nvSpPr>
        <p:spPr>
          <a:xfrm rot="10800000">
            <a:off x="2432318" y="4548477"/>
            <a:ext cx="4491377" cy="333926"/>
          </a:xfrm>
          <a:prstGeom prst="triangle">
            <a:avLst/>
          </a:prstGeom>
          <a:solidFill>
            <a:srgbClr val="00446B"/>
          </a:solidFill>
          <a:ln>
            <a:solidFill>
              <a:srgbClr val="00446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1" name="Gruppieren 50"/>
          <p:cNvGrpSpPr/>
          <p:nvPr/>
        </p:nvGrpSpPr>
        <p:grpSpPr>
          <a:xfrm>
            <a:off x="409580" y="1508053"/>
            <a:ext cx="2413383" cy="1201913"/>
            <a:chOff x="-274348" y="1296415"/>
            <a:chExt cx="2717377" cy="1461800"/>
          </a:xfrm>
        </p:grpSpPr>
        <p:sp>
          <p:nvSpPr>
            <p:cNvPr id="52" name="Rechteck 51"/>
            <p:cNvSpPr/>
            <p:nvPr/>
          </p:nvSpPr>
          <p:spPr bwMode="auto">
            <a:xfrm>
              <a:off x="747665" y="1350052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59" name="Gruppieren 127"/>
            <p:cNvGrpSpPr/>
            <p:nvPr/>
          </p:nvGrpSpPr>
          <p:grpSpPr>
            <a:xfrm>
              <a:off x="-274348" y="1296415"/>
              <a:ext cx="2688015" cy="1461800"/>
              <a:chOff x="-93326" y="708363"/>
              <a:chExt cx="2688015" cy="1461800"/>
            </a:xfrm>
          </p:grpSpPr>
          <p:grpSp>
            <p:nvGrpSpPr>
              <p:cNvPr id="62" name="Gruppieren 43"/>
              <p:cNvGrpSpPr/>
              <p:nvPr/>
            </p:nvGrpSpPr>
            <p:grpSpPr>
              <a:xfrm>
                <a:off x="881062" y="708363"/>
                <a:ext cx="1713627" cy="1461800"/>
                <a:chOff x="823912" y="720343"/>
                <a:chExt cx="1713627" cy="1632906"/>
              </a:xfrm>
            </p:grpSpPr>
            <p:cxnSp>
              <p:nvCxnSpPr>
                <p:cNvPr id="65" name="Gerade Verbindung 15"/>
                <p:cNvCxnSpPr/>
                <p:nvPr/>
              </p:nvCxnSpPr>
              <p:spPr bwMode="auto">
                <a:xfrm rot="16200000" flipH="1">
                  <a:off x="176022" y="1368233"/>
                  <a:ext cx="1300544" cy="4763"/>
                </a:xfrm>
                <a:prstGeom prst="line">
                  <a:avLst/>
                </a:prstGeom>
                <a:ln w="19050">
                  <a:solidFill>
                    <a:srgbClr val="003D6A"/>
                  </a:solidFill>
                  <a:headEnd type="stealth" w="med" len="med"/>
                  <a:tailEnd type="none" w="med" len="med"/>
                </a:ln>
                <a:effectLst/>
              </p:spPr>
              <p:style>
                <a:lnRef idx="2">
                  <a:schemeClr val="accent6"/>
                </a:lnRef>
                <a:fillRef idx="0">
                  <a:schemeClr val="accent6"/>
                </a:fillRef>
                <a:effectRef idx="1">
                  <a:schemeClr val="accent6"/>
                </a:effectRef>
                <a:fontRef idx="minor">
                  <a:schemeClr val="tx1"/>
                </a:fontRef>
              </p:style>
            </p:cxnSp>
            <p:sp>
              <p:nvSpPr>
                <p:cNvPr id="67" name="Textfeld 66"/>
                <p:cNvSpPr txBox="1"/>
                <p:nvPr/>
              </p:nvSpPr>
              <p:spPr>
                <a:xfrm>
                  <a:off x="2037450" y="2013577"/>
                  <a:ext cx="500089" cy="33967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Zeit</a:t>
                  </a:r>
                </a:p>
              </p:txBody>
            </p:sp>
            <p:sp>
              <p:nvSpPr>
                <p:cNvPr id="68" name="Freihandform 67"/>
                <p:cNvSpPr/>
                <p:nvPr/>
              </p:nvSpPr>
              <p:spPr bwMode="auto">
                <a:xfrm>
                  <a:off x="971550" y="982416"/>
                  <a:ext cx="1462088" cy="846384"/>
                </a:xfrm>
                <a:custGeom>
                  <a:avLst/>
                  <a:gdLst>
                    <a:gd name="connsiteX0" fmla="*/ 0 w 1247775"/>
                    <a:gd name="connsiteY0" fmla="*/ 942975 h 942975"/>
                    <a:gd name="connsiteX1" fmla="*/ 114300 w 1247775"/>
                    <a:gd name="connsiteY1" fmla="*/ 790575 h 942975"/>
                    <a:gd name="connsiteX2" fmla="*/ 371475 w 1247775"/>
                    <a:gd name="connsiteY2" fmla="*/ 733425 h 942975"/>
                    <a:gd name="connsiteX3" fmla="*/ 533400 w 1247775"/>
                    <a:gd name="connsiteY3" fmla="*/ 600075 h 942975"/>
                    <a:gd name="connsiteX4" fmla="*/ 742950 w 1247775"/>
                    <a:gd name="connsiteY4" fmla="*/ 590550 h 942975"/>
                    <a:gd name="connsiteX5" fmla="*/ 952500 w 1247775"/>
                    <a:gd name="connsiteY5" fmla="*/ 428625 h 942975"/>
                    <a:gd name="connsiteX6" fmla="*/ 1247775 w 1247775"/>
                    <a:gd name="connsiteY6" fmla="*/ 0 h 942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47775" h="942975">
                      <a:moveTo>
                        <a:pt x="0" y="942975"/>
                      </a:moveTo>
                      <a:cubicBezTo>
                        <a:pt x="26194" y="884237"/>
                        <a:pt x="52388" y="825500"/>
                        <a:pt x="114300" y="790575"/>
                      </a:cubicBezTo>
                      <a:cubicBezTo>
                        <a:pt x="176213" y="755650"/>
                        <a:pt x="301625" y="765175"/>
                        <a:pt x="371475" y="733425"/>
                      </a:cubicBezTo>
                      <a:cubicBezTo>
                        <a:pt x="441325" y="701675"/>
                        <a:pt x="471488" y="623887"/>
                        <a:pt x="533400" y="600075"/>
                      </a:cubicBezTo>
                      <a:cubicBezTo>
                        <a:pt x="595312" y="576263"/>
                        <a:pt x="673100" y="619125"/>
                        <a:pt x="742950" y="590550"/>
                      </a:cubicBezTo>
                      <a:cubicBezTo>
                        <a:pt x="812800" y="561975"/>
                        <a:pt x="868363" y="527050"/>
                        <a:pt x="952500" y="428625"/>
                      </a:cubicBezTo>
                      <a:cubicBezTo>
                        <a:pt x="1036638" y="330200"/>
                        <a:pt x="1247775" y="0"/>
                        <a:pt x="1247775" y="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63" name="Textfeld 62"/>
              <p:cNvSpPr txBox="1"/>
              <p:nvPr/>
            </p:nvSpPr>
            <p:spPr>
              <a:xfrm>
                <a:off x="-93326" y="715963"/>
                <a:ext cx="973347" cy="3040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400" dirty="0">
                    <a:solidFill>
                      <a:srgbClr val="003D6A"/>
                    </a:solidFill>
                  </a:rPr>
                  <a:t>Varianten</a:t>
                </a:r>
              </a:p>
            </p:txBody>
          </p:sp>
        </p:grpSp>
        <p:cxnSp>
          <p:nvCxnSpPr>
            <p:cNvPr id="60" name="Gerade Verbindung 89"/>
            <p:cNvCxnSpPr/>
            <p:nvPr/>
          </p:nvCxnSpPr>
          <p:spPr bwMode="auto">
            <a:xfrm>
              <a:off x="700040" y="2454136"/>
              <a:ext cx="1742989" cy="0"/>
            </a:xfrm>
            <a:prstGeom prst="line">
              <a:avLst/>
            </a:prstGeom>
            <a:ln w="19050">
              <a:solidFill>
                <a:srgbClr val="003D6A"/>
              </a:solidFill>
              <a:headEnd type="none" w="med" len="med"/>
              <a:tailEnd type="stealth" w="med" len="med"/>
            </a:ln>
            <a:effectLst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72" name="Gruppieren 21"/>
          <p:cNvGrpSpPr/>
          <p:nvPr/>
        </p:nvGrpSpPr>
        <p:grpSpPr>
          <a:xfrm>
            <a:off x="3481050" y="1505212"/>
            <a:ext cx="2206183" cy="1202205"/>
            <a:chOff x="3364694" y="696913"/>
            <a:chExt cx="2312204" cy="1505988"/>
          </a:xfrm>
        </p:grpSpPr>
        <p:sp>
          <p:nvSpPr>
            <p:cNvPr id="73" name="Rechteck 72"/>
            <p:cNvSpPr/>
            <p:nvPr/>
          </p:nvSpPr>
          <p:spPr bwMode="auto">
            <a:xfrm>
              <a:off x="4076699" y="762000"/>
              <a:ext cx="1600199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76" name="Gruppieren 126"/>
            <p:cNvGrpSpPr/>
            <p:nvPr/>
          </p:nvGrpSpPr>
          <p:grpSpPr>
            <a:xfrm>
              <a:off x="3364694" y="696913"/>
              <a:ext cx="2282012" cy="1505988"/>
              <a:chOff x="3126569" y="696913"/>
              <a:chExt cx="2282012" cy="1505988"/>
            </a:xfrm>
          </p:grpSpPr>
          <p:grpSp>
            <p:nvGrpSpPr>
              <p:cNvPr id="77" name="Gruppieren 60"/>
              <p:cNvGrpSpPr/>
              <p:nvPr/>
            </p:nvGrpSpPr>
            <p:grpSpPr>
              <a:xfrm>
                <a:off x="3786188" y="696913"/>
                <a:ext cx="1622393" cy="1505988"/>
                <a:chOff x="2995613" y="696913"/>
                <a:chExt cx="1622393" cy="1682267"/>
              </a:xfrm>
            </p:grpSpPr>
            <p:grpSp>
              <p:nvGrpSpPr>
                <p:cNvPr id="81" name="Gruppieren 44"/>
                <p:cNvGrpSpPr/>
                <p:nvPr/>
              </p:nvGrpSpPr>
              <p:grpSpPr>
                <a:xfrm>
                  <a:off x="2995613" y="696913"/>
                  <a:ext cx="1622393" cy="1682267"/>
                  <a:chOff x="823913" y="696913"/>
                  <a:chExt cx="1622393" cy="1682267"/>
                </a:xfrm>
              </p:grpSpPr>
              <p:grpSp>
                <p:nvGrpSpPr>
                  <p:cNvPr id="85" name="Gruppieren 20"/>
                  <p:cNvGrpSpPr/>
                  <p:nvPr/>
                </p:nvGrpSpPr>
                <p:grpSpPr>
                  <a:xfrm>
                    <a:off x="823913" y="696913"/>
                    <a:ext cx="1622393" cy="1323975"/>
                    <a:chOff x="1509712" y="1028697"/>
                    <a:chExt cx="1622393" cy="1438278"/>
                  </a:xfrm>
                </p:grpSpPr>
                <p:cxnSp>
                  <p:nvCxnSpPr>
                    <p:cNvPr id="87" name="Gerade Verbindung 26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8" name="Gerade Verbindung 27"/>
                    <p:cNvCxnSpPr/>
                    <p:nvPr/>
                  </p:nvCxnSpPr>
                  <p:spPr bwMode="auto">
                    <a:xfrm>
                      <a:off x="1509712" y="2466975"/>
                      <a:ext cx="162239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86" name="Textfeld 85"/>
                  <p:cNvSpPr txBox="1"/>
                  <p:nvPr/>
                </p:nvSpPr>
                <p:spPr>
                  <a:xfrm>
                    <a:off x="1941190" y="2035376"/>
                    <a:ext cx="465705" cy="34380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84" name="Freihandform 83"/>
                <p:cNvSpPr/>
                <p:nvPr/>
              </p:nvSpPr>
              <p:spPr bwMode="auto">
                <a:xfrm>
                  <a:off x="3124200" y="1019174"/>
                  <a:ext cx="1476375" cy="819151"/>
                </a:xfrm>
                <a:custGeom>
                  <a:avLst/>
                  <a:gdLst>
                    <a:gd name="connsiteX0" fmla="*/ 0 w 1190625"/>
                    <a:gd name="connsiteY0" fmla="*/ 0 h 590550"/>
                    <a:gd name="connsiteX1" fmla="*/ 123825 w 1190625"/>
                    <a:gd name="connsiteY1" fmla="*/ 28575 h 590550"/>
                    <a:gd name="connsiteX2" fmla="*/ 219075 w 1190625"/>
                    <a:gd name="connsiteY2" fmla="*/ 161925 h 590550"/>
                    <a:gd name="connsiteX3" fmla="*/ 523875 w 1190625"/>
                    <a:gd name="connsiteY3" fmla="*/ 209550 h 590550"/>
                    <a:gd name="connsiteX4" fmla="*/ 733425 w 1190625"/>
                    <a:gd name="connsiteY4" fmla="*/ 352425 h 590550"/>
                    <a:gd name="connsiteX5" fmla="*/ 990600 w 1190625"/>
                    <a:gd name="connsiteY5" fmla="*/ 390525 h 590550"/>
                    <a:gd name="connsiteX6" fmla="*/ 1190625 w 1190625"/>
                    <a:gd name="connsiteY6" fmla="*/ 590550 h 590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90625" h="590550">
                      <a:moveTo>
                        <a:pt x="0" y="0"/>
                      </a:moveTo>
                      <a:cubicBezTo>
                        <a:pt x="43656" y="793"/>
                        <a:pt x="87312" y="1587"/>
                        <a:pt x="123825" y="28575"/>
                      </a:cubicBezTo>
                      <a:cubicBezTo>
                        <a:pt x="160338" y="55563"/>
                        <a:pt x="152400" y="131763"/>
                        <a:pt x="219075" y="161925"/>
                      </a:cubicBezTo>
                      <a:cubicBezTo>
                        <a:pt x="285750" y="192087"/>
                        <a:pt x="438150" y="177800"/>
                        <a:pt x="523875" y="209550"/>
                      </a:cubicBezTo>
                      <a:cubicBezTo>
                        <a:pt x="609600" y="241300"/>
                        <a:pt x="655638" y="322263"/>
                        <a:pt x="733425" y="352425"/>
                      </a:cubicBezTo>
                      <a:cubicBezTo>
                        <a:pt x="811213" y="382588"/>
                        <a:pt x="914400" y="350838"/>
                        <a:pt x="990600" y="390525"/>
                      </a:cubicBezTo>
                      <a:cubicBezTo>
                        <a:pt x="1066800" y="430212"/>
                        <a:pt x="1157288" y="557213"/>
                        <a:pt x="1190625" y="59055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78" name="Textfeld 77"/>
              <p:cNvSpPr txBox="1"/>
              <p:nvPr/>
            </p:nvSpPr>
            <p:spPr>
              <a:xfrm>
                <a:off x="3126569" y="730003"/>
                <a:ext cx="64472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400" dirty="0">
                    <a:solidFill>
                      <a:srgbClr val="003D6A"/>
                    </a:solidFill>
                  </a:rPr>
                  <a:t>Stück-</a:t>
                </a:r>
              </a:p>
              <a:p>
                <a:r>
                  <a:rPr lang="de-DE" sz="1400" dirty="0">
                    <a:solidFill>
                      <a:srgbClr val="003D6A"/>
                    </a:solidFill>
                  </a:rPr>
                  <a:t>zahl</a:t>
                </a:r>
              </a:p>
            </p:txBody>
          </p:sp>
        </p:grpSp>
      </p:grpSp>
      <p:grpSp>
        <p:nvGrpSpPr>
          <p:cNvPr id="89" name="Gruppieren 65"/>
          <p:cNvGrpSpPr/>
          <p:nvPr/>
        </p:nvGrpSpPr>
        <p:grpSpPr>
          <a:xfrm>
            <a:off x="473830" y="3092289"/>
            <a:ext cx="2394057" cy="1202205"/>
            <a:chOff x="6088044" y="696913"/>
            <a:chExt cx="2484456" cy="1505985"/>
          </a:xfrm>
        </p:grpSpPr>
        <p:sp>
          <p:nvSpPr>
            <p:cNvPr id="90" name="Rechteck 89"/>
            <p:cNvSpPr/>
            <p:nvPr/>
          </p:nvSpPr>
          <p:spPr bwMode="auto">
            <a:xfrm>
              <a:off x="6972300" y="771525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91" name="Gruppieren 125"/>
            <p:cNvGrpSpPr/>
            <p:nvPr/>
          </p:nvGrpSpPr>
          <p:grpSpPr>
            <a:xfrm>
              <a:off x="6088044" y="696913"/>
              <a:ext cx="2438322" cy="1505985"/>
              <a:chOff x="5745144" y="696913"/>
              <a:chExt cx="2438322" cy="1505985"/>
            </a:xfrm>
          </p:grpSpPr>
          <p:grpSp>
            <p:nvGrpSpPr>
              <p:cNvPr id="92" name="Gruppieren 91"/>
              <p:cNvGrpSpPr/>
              <p:nvPr/>
            </p:nvGrpSpPr>
            <p:grpSpPr>
              <a:xfrm>
                <a:off x="6577013" y="696913"/>
                <a:ext cx="1606453" cy="1505985"/>
                <a:chOff x="6129338" y="696913"/>
                <a:chExt cx="1606453" cy="1682264"/>
              </a:xfrm>
            </p:grpSpPr>
            <p:grpSp>
              <p:nvGrpSpPr>
                <p:cNvPr id="94" name="Gruppieren 53"/>
                <p:cNvGrpSpPr/>
                <p:nvPr/>
              </p:nvGrpSpPr>
              <p:grpSpPr>
                <a:xfrm>
                  <a:off x="6129338" y="696913"/>
                  <a:ext cx="1606453" cy="1682264"/>
                  <a:chOff x="823913" y="696913"/>
                  <a:chExt cx="1606453" cy="1682264"/>
                </a:xfrm>
              </p:grpSpPr>
              <p:grpSp>
                <p:nvGrpSpPr>
                  <p:cNvPr id="96" name="Gruppieren 20"/>
                  <p:cNvGrpSpPr/>
                  <p:nvPr/>
                </p:nvGrpSpPr>
                <p:grpSpPr>
                  <a:xfrm>
                    <a:off x="823913" y="696913"/>
                    <a:ext cx="1606453" cy="1323975"/>
                    <a:chOff x="1509712" y="1028697"/>
                    <a:chExt cx="1606453" cy="1438278"/>
                  </a:xfrm>
                </p:grpSpPr>
                <p:cxnSp>
                  <p:nvCxnSpPr>
                    <p:cNvPr id="98" name="Gerade Verbindung 70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9" name="Gerade Verbindung 71"/>
                    <p:cNvCxnSpPr/>
                    <p:nvPr/>
                  </p:nvCxnSpPr>
                  <p:spPr bwMode="auto">
                    <a:xfrm>
                      <a:off x="1509712" y="2466975"/>
                      <a:ext cx="160645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97" name="Textfeld 96"/>
                  <p:cNvSpPr txBox="1"/>
                  <p:nvPr/>
                </p:nvSpPr>
                <p:spPr>
                  <a:xfrm>
                    <a:off x="1927651" y="2035374"/>
                    <a:ext cx="465705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cxnSp>
              <p:nvCxnSpPr>
                <p:cNvPr id="95" name="Gerade Verbindung 67"/>
                <p:cNvCxnSpPr/>
                <p:nvPr/>
              </p:nvCxnSpPr>
              <p:spPr bwMode="auto">
                <a:xfrm>
                  <a:off x="6235196" y="1095375"/>
                  <a:ext cx="1362075" cy="523875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3" name="Textfeld 92"/>
              <p:cNvSpPr txBox="1"/>
              <p:nvPr/>
            </p:nvSpPr>
            <p:spPr>
              <a:xfrm>
                <a:off x="5745144" y="719093"/>
                <a:ext cx="834010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de-DE" sz="1400" dirty="0">
                    <a:solidFill>
                      <a:srgbClr val="003D6A"/>
                    </a:solidFill>
                  </a:rPr>
                  <a:t>Produkt-</a:t>
                </a:r>
              </a:p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lebens</a:t>
                </a:r>
                <a:r>
                  <a:rPr lang="de-DE" sz="1400" dirty="0">
                    <a:solidFill>
                      <a:srgbClr val="003D6A"/>
                    </a:solidFill>
                  </a:rPr>
                  <a:t>-</a:t>
                </a:r>
              </a:p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zyklus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</p:grpSp>
      <p:grpSp>
        <p:nvGrpSpPr>
          <p:cNvPr id="100" name="Gruppieren 43"/>
          <p:cNvGrpSpPr/>
          <p:nvPr/>
        </p:nvGrpSpPr>
        <p:grpSpPr>
          <a:xfrm>
            <a:off x="3248524" y="3091454"/>
            <a:ext cx="2419296" cy="1202400"/>
            <a:chOff x="1266801" y="3845342"/>
            <a:chExt cx="2644845" cy="1505092"/>
          </a:xfrm>
        </p:grpSpPr>
        <p:sp>
          <p:nvSpPr>
            <p:cNvPr id="101" name="Rechteck 100"/>
            <p:cNvSpPr/>
            <p:nvPr/>
          </p:nvSpPr>
          <p:spPr bwMode="auto">
            <a:xfrm>
              <a:off x="2257425" y="39243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02" name="Gruppieren 227"/>
            <p:cNvGrpSpPr/>
            <p:nvPr/>
          </p:nvGrpSpPr>
          <p:grpSpPr>
            <a:xfrm>
              <a:off x="1266801" y="3845342"/>
              <a:ext cx="2644845" cy="1505092"/>
              <a:chOff x="1266801" y="3845342"/>
              <a:chExt cx="2644845" cy="1505092"/>
            </a:xfrm>
          </p:grpSpPr>
          <p:grpSp>
            <p:nvGrpSpPr>
              <p:cNvPr id="103" name="Gruppieren 146"/>
              <p:cNvGrpSpPr/>
              <p:nvPr/>
            </p:nvGrpSpPr>
            <p:grpSpPr>
              <a:xfrm>
                <a:off x="1266801" y="3845342"/>
                <a:ext cx="2644845" cy="1505092"/>
                <a:chOff x="-71462" y="687388"/>
                <a:chExt cx="2644845" cy="1505092"/>
              </a:xfrm>
            </p:grpSpPr>
            <p:grpSp>
              <p:nvGrpSpPr>
                <p:cNvPr id="105" name="Gruppieren 43"/>
                <p:cNvGrpSpPr/>
                <p:nvPr/>
              </p:nvGrpSpPr>
              <p:grpSpPr>
                <a:xfrm>
                  <a:off x="881063" y="687388"/>
                  <a:ext cx="1692320" cy="1505092"/>
                  <a:chOff x="823913" y="696913"/>
                  <a:chExt cx="1692320" cy="1681263"/>
                </a:xfrm>
              </p:grpSpPr>
              <p:grpSp>
                <p:nvGrpSpPr>
                  <p:cNvPr id="107" name="Gruppieren 20"/>
                  <p:cNvGrpSpPr/>
                  <p:nvPr/>
                </p:nvGrpSpPr>
                <p:grpSpPr>
                  <a:xfrm>
                    <a:off x="823913" y="696913"/>
                    <a:ext cx="1692320" cy="1323975"/>
                    <a:chOff x="1509712" y="1028697"/>
                    <a:chExt cx="1692320" cy="1438278"/>
                  </a:xfrm>
                </p:grpSpPr>
                <p:cxnSp>
                  <p:nvCxnSpPr>
                    <p:cNvPr id="109" name="Gerade Verbindung 48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10" name="Gerade Verbindung 49"/>
                    <p:cNvCxnSpPr/>
                    <p:nvPr/>
                  </p:nvCxnSpPr>
                  <p:spPr bwMode="auto">
                    <a:xfrm>
                      <a:off x="1509712" y="2466975"/>
                      <a:ext cx="1692320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08" name="Textfeld 107"/>
                  <p:cNvSpPr txBox="1"/>
                  <p:nvPr/>
                </p:nvSpPr>
                <p:spPr>
                  <a:xfrm>
                    <a:off x="2010011" y="2034373"/>
                    <a:ext cx="457689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106" name="Textfeld 105"/>
                <p:cNvSpPr txBox="1"/>
                <p:nvPr/>
              </p:nvSpPr>
              <p:spPr>
                <a:xfrm>
                  <a:off x="-71462" y="713891"/>
                  <a:ext cx="939231" cy="30777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Nachfrage</a:t>
                  </a:r>
                </a:p>
              </p:txBody>
            </p:sp>
          </p:grpSp>
          <p:sp>
            <p:nvSpPr>
              <p:cNvPr id="104" name="Freihandform 103"/>
              <p:cNvSpPr/>
              <p:nvPr/>
            </p:nvSpPr>
            <p:spPr bwMode="auto">
              <a:xfrm>
                <a:off x="2276475" y="4216400"/>
                <a:ext cx="1371600" cy="584200"/>
              </a:xfrm>
              <a:custGeom>
                <a:avLst/>
                <a:gdLst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95375 w 1276350"/>
                  <a:gd name="connsiteY7" fmla="*/ 141287 h 579437"/>
                  <a:gd name="connsiteX8" fmla="*/ 1276350 w 1276350"/>
                  <a:gd name="connsiteY8" fmla="*/ 65087 h 579437"/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86751 w 1276350"/>
                  <a:gd name="connsiteY7" fmla="*/ 179387 h 579437"/>
                  <a:gd name="connsiteX8" fmla="*/ 1276350 w 1276350"/>
                  <a:gd name="connsiteY8" fmla="*/ 65087 h 579437"/>
                  <a:gd name="connsiteX0" fmla="*/ 0 w 1241854"/>
                  <a:gd name="connsiteY0" fmla="*/ 579437 h 579437"/>
                  <a:gd name="connsiteX1" fmla="*/ 247650 w 1241854"/>
                  <a:gd name="connsiteY1" fmla="*/ 360362 h 579437"/>
                  <a:gd name="connsiteX2" fmla="*/ 438150 w 1241854"/>
                  <a:gd name="connsiteY2" fmla="*/ 360362 h 579437"/>
                  <a:gd name="connsiteX3" fmla="*/ 590550 w 1241854"/>
                  <a:gd name="connsiteY3" fmla="*/ 169862 h 579437"/>
                  <a:gd name="connsiteX4" fmla="*/ 723900 w 1241854"/>
                  <a:gd name="connsiteY4" fmla="*/ 293687 h 579437"/>
                  <a:gd name="connsiteX5" fmla="*/ 828675 w 1241854"/>
                  <a:gd name="connsiteY5" fmla="*/ 36512 h 579437"/>
                  <a:gd name="connsiteX6" fmla="*/ 971550 w 1241854"/>
                  <a:gd name="connsiteY6" fmla="*/ 512762 h 579437"/>
                  <a:gd name="connsiteX7" fmla="*/ 1086751 w 1241854"/>
                  <a:gd name="connsiteY7" fmla="*/ 179387 h 579437"/>
                  <a:gd name="connsiteX8" fmla="*/ 1241854 w 1241854"/>
                  <a:gd name="connsiteY8" fmla="*/ 112712 h 579437"/>
                  <a:gd name="connsiteX0" fmla="*/ 0 w 1241854"/>
                  <a:gd name="connsiteY0" fmla="*/ 584200 h 584200"/>
                  <a:gd name="connsiteX1" fmla="*/ 247650 w 1241854"/>
                  <a:gd name="connsiteY1" fmla="*/ 365125 h 584200"/>
                  <a:gd name="connsiteX2" fmla="*/ 438150 w 1241854"/>
                  <a:gd name="connsiteY2" fmla="*/ 365125 h 584200"/>
                  <a:gd name="connsiteX3" fmla="*/ 590550 w 1241854"/>
                  <a:gd name="connsiteY3" fmla="*/ 174625 h 584200"/>
                  <a:gd name="connsiteX4" fmla="*/ 723900 w 1241854"/>
                  <a:gd name="connsiteY4" fmla="*/ 298450 h 584200"/>
                  <a:gd name="connsiteX5" fmla="*/ 828675 w 1241854"/>
                  <a:gd name="connsiteY5" fmla="*/ 41275 h 584200"/>
                  <a:gd name="connsiteX6" fmla="*/ 980174 w 1241854"/>
                  <a:gd name="connsiteY6" fmla="*/ 546100 h 584200"/>
                  <a:gd name="connsiteX7" fmla="*/ 1086751 w 1241854"/>
                  <a:gd name="connsiteY7" fmla="*/ 184150 h 584200"/>
                  <a:gd name="connsiteX8" fmla="*/ 1241854 w 1241854"/>
                  <a:gd name="connsiteY8" fmla="*/ 117475 h 584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41854" h="584200">
                    <a:moveTo>
                      <a:pt x="0" y="584200"/>
                    </a:moveTo>
                    <a:cubicBezTo>
                      <a:pt x="87312" y="492918"/>
                      <a:pt x="174625" y="401637"/>
                      <a:pt x="247650" y="365125"/>
                    </a:cubicBezTo>
                    <a:cubicBezTo>
                      <a:pt x="320675" y="328613"/>
                      <a:pt x="381000" y="396875"/>
                      <a:pt x="438150" y="365125"/>
                    </a:cubicBezTo>
                    <a:cubicBezTo>
                      <a:pt x="495300" y="333375"/>
                      <a:pt x="542925" y="185737"/>
                      <a:pt x="590550" y="174625"/>
                    </a:cubicBezTo>
                    <a:cubicBezTo>
                      <a:pt x="638175" y="163513"/>
                      <a:pt x="684213" y="320675"/>
                      <a:pt x="723900" y="298450"/>
                    </a:cubicBezTo>
                    <a:cubicBezTo>
                      <a:pt x="763587" y="276225"/>
                      <a:pt x="785963" y="0"/>
                      <a:pt x="828675" y="41275"/>
                    </a:cubicBezTo>
                    <a:cubicBezTo>
                      <a:pt x="871387" y="82550"/>
                      <a:pt x="937161" y="522288"/>
                      <a:pt x="980174" y="546100"/>
                    </a:cubicBezTo>
                    <a:cubicBezTo>
                      <a:pt x="1023187" y="569912"/>
                      <a:pt x="1043138" y="255587"/>
                      <a:pt x="1086751" y="184150"/>
                    </a:cubicBezTo>
                    <a:cubicBezTo>
                      <a:pt x="1130364" y="112713"/>
                      <a:pt x="1176766" y="118269"/>
                      <a:pt x="1241854" y="117475"/>
                    </a:cubicBezTo>
                  </a:path>
                </a:pathLst>
              </a:cu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58261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de-DE" sz="1100" b="0" i="0" u="none" strike="noStrike" cap="none" normalizeH="0" baseline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Arial" charset="0"/>
                </a:endParaRPr>
              </a:p>
            </p:txBody>
          </p:sp>
        </p:grpSp>
      </p:grpSp>
      <p:grpSp>
        <p:nvGrpSpPr>
          <p:cNvPr id="111" name="Gruppieren 54"/>
          <p:cNvGrpSpPr/>
          <p:nvPr/>
        </p:nvGrpSpPr>
        <p:grpSpPr>
          <a:xfrm>
            <a:off x="6268187" y="3081129"/>
            <a:ext cx="2550362" cy="1202400"/>
            <a:chOff x="4552150" y="3826292"/>
            <a:chExt cx="2837528" cy="1498607"/>
          </a:xfrm>
        </p:grpSpPr>
        <p:sp>
          <p:nvSpPr>
            <p:cNvPr id="112" name="Rechteck 111"/>
            <p:cNvSpPr/>
            <p:nvPr/>
          </p:nvSpPr>
          <p:spPr bwMode="auto">
            <a:xfrm>
              <a:off x="5724525" y="390525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13" name="Gruppieren 226"/>
            <p:cNvGrpSpPr/>
            <p:nvPr/>
          </p:nvGrpSpPr>
          <p:grpSpPr>
            <a:xfrm>
              <a:off x="4552150" y="3826292"/>
              <a:ext cx="2837528" cy="1498607"/>
              <a:chOff x="4561675" y="3645317"/>
              <a:chExt cx="2837528" cy="1498607"/>
            </a:xfrm>
          </p:grpSpPr>
          <p:grpSp>
            <p:nvGrpSpPr>
              <p:cNvPr id="114" name="Gruppieren 146"/>
              <p:cNvGrpSpPr/>
              <p:nvPr/>
            </p:nvGrpSpPr>
            <p:grpSpPr>
              <a:xfrm>
                <a:off x="4561675" y="3645317"/>
                <a:ext cx="2837528" cy="1498607"/>
                <a:chOff x="-234163" y="687388"/>
                <a:chExt cx="2837528" cy="1498607"/>
              </a:xfrm>
            </p:grpSpPr>
            <p:grpSp>
              <p:nvGrpSpPr>
                <p:cNvPr id="116" name="Gruppieren 43"/>
                <p:cNvGrpSpPr/>
                <p:nvPr/>
              </p:nvGrpSpPr>
              <p:grpSpPr>
                <a:xfrm>
                  <a:off x="881063" y="687388"/>
                  <a:ext cx="1722302" cy="1498607"/>
                  <a:chOff x="823913" y="696913"/>
                  <a:chExt cx="1722302" cy="1674020"/>
                </a:xfrm>
              </p:grpSpPr>
              <p:grpSp>
                <p:nvGrpSpPr>
                  <p:cNvPr id="118" name="Gruppieren 20"/>
                  <p:cNvGrpSpPr/>
                  <p:nvPr/>
                </p:nvGrpSpPr>
                <p:grpSpPr>
                  <a:xfrm>
                    <a:off x="823913" y="696913"/>
                    <a:ext cx="1722302" cy="1323975"/>
                    <a:chOff x="1509712" y="1028697"/>
                    <a:chExt cx="1722302" cy="1438278"/>
                  </a:xfrm>
                </p:grpSpPr>
                <p:cxnSp>
                  <p:nvCxnSpPr>
                    <p:cNvPr id="120" name="Gerade Verbindung 59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21" name="Gerade Verbindung 60"/>
                    <p:cNvCxnSpPr/>
                    <p:nvPr/>
                  </p:nvCxnSpPr>
                  <p:spPr bwMode="auto">
                    <a:xfrm>
                      <a:off x="1509712" y="2466975"/>
                      <a:ext cx="1722302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19" name="Textfeld 118"/>
                  <p:cNvSpPr txBox="1"/>
                  <p:nvPr/>
                </p:nvSpPr>
                <p:spPr>
                  <a:xfrm>
                    <a:off x="2030636" y="2027130"/>
                    <a:ext cx="465705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117" name="Textfeld 116"/>
                <p:cNvSpPr txBox="1"/>
                <p:nvPr/>
              </p:nvSpPr>
              <p:spPr>
                <a:xfrm>
                  <a:off x="-234163" y="719303"/>
                  <a:ext cx="1119986" cy="52321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r"/>
                  <a:r>
                    <a:rPr lang="de-DE" sz="1400" dirty="0">
                      <a:solidFill>
                        <a:srgbClr val="003D6A"/>
                      </a:solidFill>
                    </a:rPr>
                    <a:t>Globaler</a:t>
                  </a:r>
                </a:p>
                <a:p>
                  <a:pPr algn="r"/>
                  <a:r>
                    <a:rPr lang="de-DE" sz="1400" dirty="0">
                      <a:solidFill>
                        <a:srgbClr val="003D6A"/>
                      </a:solidFill>
                    </a:rPr>
                    <a:t>Wettbewerb</a:t>
                  </a:r>
                </a:p>
              </p:txBody>
            </p:sp>
          </p:grpSp>
          <p:cxnSp>
            <p:nvCxnSpPr>
              <p:cNvPr id="115" name="Gerade Verbindung 54"/>
              <p:cNvCxnSpPr/>
              <p:nvPr/>
            </p:nvCxnSpPr>
            <p:spPr bwMode="auto">
              <a:xfrm flipV="1">
                <a:off x="5848350" y="3987703"/>
                <a:ext cx="1343025" cy="352425"/>
              </a:xfrm>
              <a:prstGeom prst="line">
                <a:avLst/>
              </a:pr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3" name="Gruppieren 241"/>
          <p:cNvGrpSpPr/>
          <p:nvPr/>
        </p:nvGrpSpPr>
        <p:grpSpPr>
          <a:xfrm>
            <a:off x="6192037" y="1508925"/>
            <a:ext cx="2738707" cy="1202400"/>
            <a:chOff x="4557443" y="2324100"/>
            <a:chExt cx="2738707" cy="1404368"/>
          </a:xfrm>
        </p:grpSpPr>
        <p:sp>
          <p:nvSpPr>
            <p:cNvPr id="125" name="Rechteck 124"/>
            <p:cNvSpPr/>
            <p:nvPr/>
          </p:nvSpPr>
          <p:spPr bwMode="auto">
            <a:xfrm>
              <a:off x="5695950" y="23241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26" name="Gruppieren 146"/>
            <p:cNvGrpSpPr/>
            <p:nvPr/>
          </p:nvGrpSpPr>
          <p:grpSpPr>
            <a:xfrm>
              <a:off x="4557443" y="2371776"/>
              <a:ext cx="2638883" cy="1356692"/>
              <a:chOff x="-209820" y="811398"/>
              <a:chExt cx="2638883" cy="1356692"/>
            </a:xfrm>
          </p:grpSpPr>
          <p:grpSp>
            <p:nvGrpSpPr>
              <p:cNvPr id="127" name="Gruppieren 43"/>
              <p:cNvGrpSpPr/>
              <p:nvPr/>
            </p:nvGrpSpPr>
            <p:grpSpPr>
              <a:xfrm>
                <a:off x="881062" y="811398"/>
                <a:ext cx="1548001" cy="1356692"/>
                <a:chOff x="823912" y="835439"/>
                <a:chExt cx="1548001" cy="1515493"/>
              </a:xfrm>
            </p:grpSpPr>
            <p:grpSp>
              <p:nvGrpSpPr>
                <p:cNvPr id="129" name="Gruppieren 20"/>
                <p:cNvGrpSpPr/>
                <p:nvPr/>
              </p:nvGrpSpPr>
              <p:grpSpPr>
                <a:xfrm>
                  <a:off x="823912" y="835439"/>
                  <a:ext cx="1548001" cy="1185448"/>
                  <a:chOff x="1509711" y="1179183"/>
                  <a:chExt cx="1548001" cy="1287792"/>
                </a:xfrm>
              </p:grpSpPr>
              <p:cxnSp>
                <p:nvCxnSpPr>
                  <p:cNvPr id="131" name="Gerade Verbindung 37"/>
                  <p:cNvCxnSpPr/>
                  <p:nvPr/>
                </p:nvCxnSpPr>
                <p:spPr bwMode="auto">
                  <a:xfrm rot="16200000" flipH="1">
                    <a:off x="868197" y="1820697"/>
                    <a:ext cx="1287792" cy="4763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stealth" w="med" len="med"/>
                    <a:tailEnd type="none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2" name="Gerade Verbindung 38"/>
                  <p:cNvCxnSpPr/>
                  <p:nvPr/>
                </p:nvCxnSpPr>
                <p:spPr bwMode="auto">
                  <a:xfrm>
                    <a:off x="1509712" y="2466975"/>
                    <a:ext cx="1548000" cy="0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none" w="med" len="med"/>
                    <a:tailEnd type="stealth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30" name="Textfeld 129"/>
                <p:cNvSpPr txBox="1"/>
                <p:nvPr/>
              </p:nvSpPr>
              <p:spPr>
                <a:xfrm>
                  <a:off x="1893637" y="2007130"/>
                  <a:ext cx="457689" cy="34380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Zeit</a:t>
                  </a:r>
                </a:p>
              </p:txBody>
            </p:sp>
          </p:grpSp>
          <p:sp>
            <p:nvSpPr>
              <p:cNvPr id="128" name="Textfeld 127"/>
              <p:cNvSpPr txBox="1"/>
              <p:nvPr/>
            </p:nvSpPr>
            <p:spPr>
              <a:xfrm>
                <a:off x="-209820" y="828868"/>
                <a:ext cx="107741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de-DE" sz="1400" dirty="0">
                    <a:solidFill>
                      <a:srgbClr val="003D6A"/>
                    </a:solidFill>
                  </a:rPr>
                  <a:t>Benötigte</a:t>
                </a:r>
              </a:p>
              <a:p>
                <a:pPr algn="r"/>
                <a:r>
                  <a:rPr lang="de-DE" sz="1400" dirty="0">
                    <a:solidFill>
                      <a:srgbClr val="003D6A"/>
                    </a:solidFill>
                  </a:rPr>
                  <a:t>Genauigkeit</a:t>
                </a:r>
              </a:p>
            </p:txBody>
          </p:sp>
        </p:grpSp>
      </p:grpSp>
      <p:cxnSp>
        <p:nvCxnSpPr>
          <p:cNvPr id="133" name="Gerade Verbindung 54"/>
          <p:cNvCxnSpPr/>
          <p:nvPr/>
        </p:nvCxnSpPr>
        <p:spPr bwMode="auto">
          <a:xfrm flipV="1">
            <a:off x="7409901" y="1787155"/>
            <a:ext cx="1207107" cy="280434"/>
          </a:xfrm>
          <a:prstGeom prst="line">
            <a:avLst/>
          </a:prstGeom>
          <a:ln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feld 6"/>
          <p:cNvSpPr txBox="1"/>
          <p:nvPr/>
        </p:nvSpPr>
        <p:spPr>
          <a:xfrm>
            <a:off x="2416719" y="5160235"/>
            <a:ext cx="4522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3D6A"/>
                </a:solidFill>
              </a:rPr>
              <a:t>Zunehmende Bedeutung des Umrüstvorgangs</a:t>
            </a:r>
          </a:p>
        </p:txBody>
      </p:sp>
      <p:sp>
        <p:nvSpPr>
          <p:cNvPr id="71" name="Rechteck 70"/>
          <p:cNvSpPr/>
          <p:nvPr/>
        </p:nvSpPr>
        <p:spPr>
          <a:xfrm>
            <a:off x="257946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5" name="Rechteck 74"/>
          <p:cNvSpPr/>
          <p:nvPr/>
        </p:nvSpPr>
        <p:spPr>
          <a:xfrm>
            <a:off x="3230410" y="134317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9" name="Rechteck 78"/>
          <p:cNvSpPr/>
          <p:nvPr/>
        </p:nvSpPr>
        <p:spPr>
          <a:xfrm>
            <a:off x="260511" y="1339736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80" name="Rechteck 79"/>
          <p:cNvSpPr/>
          <p:nvPr/>
        </p:nvSpPr>
        <p:spPr>
          <a:xfrm>
            <a:off x="6202874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83" name="Rechteck 82"/>
          <p:cNvSpPr/>
          <p:nvPr/>
        </p:nvSpPr>
        <p:spPr>
          <a:xfrm>
            <a:off x="3230410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124" name="Rechteck 123"/>
          <p:cNvSpPr/>
          <p:nvPr/>
        </p:nvSpPr>
        <p:spPr>
          <a:xfrm>
            <a:off x="6196379" y="134317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</p:spTree>
    <p:extLst>
      <p:ext uri="{BB962C8B-B14F-4D97-AF65-F5344CB8AC3E}">
        <p14:creationId xmlns:p14="http://schemas.microsoft.com/office/powerpoint/2010/main" val="406200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– der Rüstzeitoptimierer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grpSp>
        <p:nvGrpSpPr>
          <p:cNvPr id="7" name="Gruppieren 6"/>
          <p:cNvGrpSpPr/>
          <p:nvPr/>
        </p:nvGrpSpPr>
        <p:grpSpPr>
          <a:xfrm>
            <a:off x="1212842" y="1546351"/>
            <a:ext cx="6718317" cy="3765299"/>
            <a:chOff x="1239561" y="1872612"/>
            <a:chExt cx="6718317" cy="376529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3" name="Grafik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561" y="1872612"/>
              <a:ext cx="6718317" cy="3765299"/>
            </a:xfrm>
            <a:prstGeom prst="rect">
              <a:avLst/>
            </a:prstGeom>
          </p:spPr>
        </p:pic>
        <p:sp>
          <p:nvSpPr>
            <p:cNvPr id="6" name="Ellipse 5">
              <a:hlinkClick r:id="rId4" action="ppaction://hlinkfile"/>
            </p:cNvPr>
            <p:cNvSpPr/>
            <p:nvPr/>
          </p:nvSpPr>
          <p:spPr>
            <a:xfrm>
              <a:off x="4040720" y="3071452"/>
              <a:ext cx="1116000" cy="1116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Gleichschenkliges Dreieck 4">
              <a:hlinkClick r:id="rId4" action="ppaction://hlinkfile"/>
            </p:cNvPr>
            <p:cNvSpPr/>
            <p:nvPr/>
          </p:nvSpPr>
          <p:spPr>
            <a:xfrm rot="5400000">
              <a:off x="4292720" y="3377452"/>
              <a:ext cx="612000" cy="504000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2231990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" name="Diagramm 3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31204173"/>
              </p:ext>
            </p:extLst>
          </p:nvPr>
        </p:nvGraphicFramePr>
        <p:xfrm>
          <a:off x="1001486" y="1480457"/>
          <a:ext cx="6215869" cy="39468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Einsparpotential Rüsten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grpSp>
        <p:nvGrpSpPr>
          <p:cNvPr id="6" name="Gruppieren 5"/>
          <p:cNvGrpSpPr/>
          <p:nvPr/>
        </p:nvGrpSpPr>
        <p:grpSpPr>
          <a:xfrm>
            <a:off x="534721" y="1266678"/>
            <a:ext cx="8074557" cy="4553246"/>
            <a:chOff x="561443" y="1419844"/>
            <a:chExt cx="8074557" cy="4553246"/>
          </a:xfrm>
        </p:grpSpPr>
        <p:sp>
          <p:nvSpPr>
            <p:cNvPr id="18" name="Rechtwinkliges Dreieck 17"/>
            <p:cNvSpPr/>
            <p:nvPr/>
          </p:nvSpPr>
          <p:spPr>
            <a:xfrm rot="21247969" flipH="1">
              <a:off x="771312" y="2144394"/>
              <a:ext cx="6956692" cy="2699717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53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Textfeld 7"/>
            <p:cNvSpPr txBox="1"/>
            <p:nvPr/>
          </p:nvSpPr>
          <p:spPr>
            <a:xfrm>
              <a:off x="3423188" y="5580442"/>
              <a:ext cx="193886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200" dirty="0">
                  <a:solidFill>
                    <a:srgbClr val="003D6A"/>
                  </a:solidFill>
                </a:rPr>
                <a:t>Anzahl Rüstvorgänge</a:t>
              </a:r>
            </a:p>
          </p:txBody>
        </p:sp>
        <p:sp>
          <p:nvSpPr>
            <p:cNvPr id="19" name="Rechteck 18"/>
            <p:cNvSpPr/>
            <p:nvPr/>
          </p:nvSpPr>
          <p:spPr>
            <a:xfrm>
              <a:off x="1325744" y="5080662"/>
              <a:ext cx="865857" cy="27249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Rechteck 29"/>
            <p:cNvSpPr/>
            <p:nvPr/>
          </p:nvSpPr>
          <p:spPr>
            <a:xfrm>
              <a:off x="561443" y="1419844"/>
              <a:ext cx="8074557" cy="4553246"/>
            </a:xfrm>
            <a:prstGeom prst="rect">
              <a:avLst/>
            </a:prstGeom>
            <a:noFill/>
            <a:ln>
              <a:solidFill>
                <a:srgbClr val="003D6A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Textfeld 24"/>
            <p:cNvSpPr txBox="1"/>
            <p:nvPr/>
          </p:nvSpPr>
          <p:spPr>
            <a:xfrm rot="16200000">
              <a:off x="-155570" y="3412142"/>
              <a:ext cx="193886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200" dirty="0">
                  <a:solidFill>
                    <a:srgbClr val="003D6A"/>
                  </a:solidFill>
                </a:rPr>
                <a:t>Rüstkosten [€]</a:t>
              </a:r>
            </a:p>
          </p:txBody>
        </p:sp>
        <p:sp>
          <p:nvSpPr>
            <p:cNvPr id="22" name="Rechteck 21"/>
            <p:cNvSpPr/>
            <p:nvPr/>
          </p:nvSpPr>
          <p:spPr>
            <a:xfrm>
              <a:off x="693936" y="4845502"/>
              <a:ext cx="825547" cy="4139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Rechteck 25"/>
            <p:cNvSpPr/>
            <p:nvPr/>
          </p:nvSpPr>
          <p:spPr>
            <a:xfrm>
              <a:off x="1437756" y="4384431"/>
              <a:ext cx="774467" cy="7977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" name="Textfeld 2"/>
            <p:cNvSpPr txBox="1"/>
            <p:nvPr/>
          </p:nvSpPr>
          <p:spPr>
            <a:xfrm>
              <a:off x="1226062" y="5083000"/>
              <a:ext cx="68871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0</a:t>
              </a:r>
            </a:p>
          </p:txBody>
        </p:sp>
        <p:cxnSp>
          <p:nvCxnSpPr>
            <p:cNvPr id="27" name="Gerader Verbinder 26"/>
            <p:cNvCxnSpPr/>
            <p:nvPr/>
          </p:nvCxnSpPr>
          <p:spPr>
            <a:xfrm>
              <a:off x="1486145" y="5216620"/>
              <a:ext cx="5616000" cy="0"/>
            </a:xfrm>
            <a:prstGeom prst="line">
              <a:avLst/>
            </a:prstGeom>
            <a:ln w="19050">
              <a:solidFill>
                <a:schemeClr val="bg1">
                  <a:lumMod val="85000"/>
                </a:schemeClr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hteck 19"/>
          <p:cNvSpPr/>
          <p:nvPr/>
        </p:nvSpPr>
        <p:spPr>
          <a:xfrm>
            <a:off x="6415412" y="1686439"/>
            <a:ext cx="1420452" cy="27707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3" name="Gerader Verbinder 22"/>
          <p:cNvCxnSpPr/>
          <p:nvPr/>
        </p:nvCxnSpPr>
        <p:spPr>
          <a:xfrm>
            <a:off x="6109123" y="2780873"/>
            <a:ext cx="972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Gerader Verbinder 27"/>
          <p:cNvCxnSpPr/>
          <p:nvPr/>
        </p:nvCxnSpPr>
        <p:spPr>
          <a:xfrm>
            <a:off x="6417971" y="2196218"/>
            <a:ext cx="648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Gerader Verbinder 31"/>
          <p:cNvCxnSpPr/>
          <p:nvPr/>
        </p:nvCxnSpPr>
        <p:spPr>
          <a:xfrm>
            <a:off x="6372833" y="3338389"/>
            <a:ext cx="720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Gerader Verbinder 32"/>
          <p:cNvCxnSpPr/>
          <p:nvPr/>
        </p:nvCxnSpPr>
        <p:spPr>
          <a:xfrm>
            <a:off x="6384785" y="3916852"/>
            <a:ext cx="684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/>
          <p:cNvCxnSpPr/>
          <p:nvPr/>
        </p:nvCxnSpPr>
        <p:spPr>
          <a:xfrm>
            <a:off x="1516614" y="4471581"/>
            <a:ext cx="684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feld 6"/>
          <p:cNvSpPr txBox="1"/>
          <p:nvPr/>
        </p:nvSpPr>
        <p:spPr>
          <a:xfrm>
            <a:off x="7073286" y="1932707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Rüstkosten </a:t>
            </a:r>
          </a:p>
          <a:p>
            <a:r>
              <a:rPr lang="de-DE" sz="1400" b="1" dirty="0">
                <a:solidFill>
                  <a:srgbClr val="C00000"/>
                </a:solidFill>
              </a:rPr>
              <a:t>ohne VERO-S</a:t>
            </a:r>
          </a:p>
        </p:txBody>
      </p:sp>
      <p:sp>
        <p:nvSpPr>
          <p:cNvPr id="38" name="Textfeld 37"/>
          <p:cNvSpPr txBox="1"/>
          <p:nvPr/>
        </p:nvSpPr>
        <p:spPr>
          <a:xfrm>
            <a:off x="7082425" y="4232633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Rüstkosten </a:t>
            </a:r>
          </a:p>
          <a:p>
            <a:r>
              <a:rPr lang="de-DE" sz="1400" b="1" dirty="0">
                <a:solidFill>
                  <a:srgbClr val="009EE3"/>
                </a:solidFill>
              </a:rPr>
              <a:t>mit VERO-S</a:t>
            </a:r>
          </a:p>
        </p:txBody>
      </p:sp>
    </p:spTree>
    <p:extLst>
      <p:ext uri="{BB962C8B-B14F-4D97-AF65-F5344CB8AC3E}">
        <p14:creationId xmlns:p14="http://schemas.microsoft.com/office/powerpoint/2010/main" val="3847219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Amortisation</a:t>
            </a:r>
            <a:endParaRPr lang="de-DE" sz="2000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5" name="Inhaltsplatzhalter 2"/>
          <p:cNvSpPr>
            <a:spLocks noGrp="1"/>
          </p:cNvSpPr>
          <p:nvPr>
            <p:ph sz="quarter" idx="10"/>
          </p:nvPr>
        </p:nvSpPr>
        <p:spPr>
          <a:xfrm>
            <a:off x="561443" y="3715942"/>
            <a:ext cx="3268632" cy="1764329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dirty="0"/>
              <a:t>Selbst bei älteren Maschinen amortisiert sich die Investition in SCHUNK VERO-S Nullpunktspanntechnik nach kürzester Zeit.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Vorhandene Vorrichtungen können durch das Einbringen von Spannbolzen weiterverwendet werden.</a:t>
            </a:r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 rotWithShape="1">
          <a:blip r:embed="rId2"/>
          <a:srcRect t="8841" r="1035" b="2884"/>
          <a:stretch/>
        </p:blipFill>
        <p:spPr>
          <a:xfrm>
            <a:off x="561443" y="1273260"/>
            <a:ext cx="3268632" cy="228429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7" name="Tabel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3294115"/>
              </p:ext>
            </p:extLst>
          </p:nvPr>
        </p:nvGraphicFramePr>
        <p:xfrm>
          <a:off x="4598720" y="1264607"/>
          <a:ext cx="3951821" cy="41286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52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3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33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6100">
                <a:tc>
                  <a:txBody>
                    <a:bodyPr/>
                    <a:lstStyle/>
                    <a:p>
                      <a:r>
                        <a:rPr lang="de-DE" sz="1200" dirty="0"/>
                        <a:t>VERO-S Rüstkostenrechner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Fall 1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Fall 2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1496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Investition in SCHUNK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VERO-S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[€]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Zeit pro Rüstvorgang ohne VERO-S [min]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Zeit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pro Rüstvorgang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mit VERO-S [min]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Maschinenkosten [€/h]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Rüstvorgänge pro Tag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Arbeitstage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pro Monat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Arbeitstage pro Jahr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240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61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chemeClr val="bg1"/>
                          </a:solidFill>
                        </a:rPr>
                        <a:t>Amortisation</a:t>
                      </a:r>
                      <a:r>
                        <a:rPr lang="de-DE" sz="1200" b="1" baseline="0" dirty="0">
                          <a:solidFill>
                            <a:schemeClr val="bg1"/>
                          </a:solidFill>
                        </a:rPr>
                        <a:t>szeit</a:t>
                      </a:r>
                      <a:endParaRPr lang="de-DE" sz="12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Umrüstvorgänge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250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Arbeitstage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Monate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2,5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061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Jahre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0,21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0,42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845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el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367263"/>
              </p:ext>
            </p:extLst>
          </p:nvPr>
        </p:nvGraphicFramePr>
        <p:xfrm>
          <a:off x="540374" y="1604459"/>
          <a:ext cx="8007425" cy="32347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6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6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8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243275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1008337">
                <a:tc rowSpan="3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Einzugskraft [N]</a:t>
                      </a:r>
                    </a:p>
                  </a:txBody>
                  <a:tcPr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7"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Haltekraft [N]</a:t>
                      </a:r>
                    </a:p>
                  </a:txBody>
                  <a:tcPr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empfohlene Maschinen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6468"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Ohne</a:t>
                      </a:r>
                      <a:r>
                        <a:rPr lang="de-DE" sz="1000" b="0" baseline="0" dirty="0">
                          <a:solidFill>
                            <a:srgbClr val="003D6A"/>
                          </a:solidFill>
                        </a:rPr>
                        <a:t> Turbo</a:t>
                      </a:r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Mit Turbo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mikro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10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mini 20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40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de-DE" b="1" dirty="0"/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2532"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>
                        <a:alpha val="60000"/>
                      </a:srgb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M4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M6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M8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M12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M16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</a:t>
                      </a:r>
                      <a:r>
                        <a:rPr lang="de-DE" sz="1000" b="1" dirty="0" err="1">
                          <a:solidFill>
                            <a:srgbClr val="003D6A"/>
                          </a:solidFill>
                        </a:rPr>
                        <a:t>mikro</a:t>
                      </a:r>
                      <a:endParaRPr lang="de-DE" sz="1000" b="1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150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400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3.000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mini 90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1.500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25.000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mini 90-25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1.500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6.000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NSE3 138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8.000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28.000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35.000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50.000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75.000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8" name="Rechteck 27"/>
          <p:cNvSpPr/>
          <p:nvPr/>
        </p:nvSpPr>
        <p:spPr>
          <a:xfrm>
            <a:off x="6762630" y="4322667"/>
            <a:ext cx="288000" cy="28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extfeld 18"/>
          <p:cNvSpPr txBox="1"/>
          <p:nvPr/>
        </p:nvSpPr>
        <p:spPr>
          <a:xfrm>
            <a:off x="6528885" y="4591776"/>
            <a:ext cx="846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 </a:t>
            </a:r>
            <a:r>
              <a:rPr lang="de-DE" sz="1000" dirty="0" err="1">
                <a:solidFill>
                  <a:srgbClr val="003D6A"/>
                </a:solidFill>
              </a:rPr>
              <a:t>mikro</a:t>
            </a:r>
            <a:endParaRPr lang="de-DE" sz="1000" dirty="0">
              <a:solidFill>
                <a:srgbClr val="003D6A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Durchgängigkeit der Einzugs- und Haltekräfte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4" name="Rechteck 3"/>
          <p:cNvSpPr/>
          <p:nvPr/>
        </p:nvSpPr>
        <p:spPr>
          <a:xfrm>
            <a:off x="1738725" y="2173032"/>
            <a:ext cx="760576" cy="22219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Rechteck 5"/>
          <p:cNvSpPr/>
          <p:nvPr/>
        </p:nvSpPr>
        <p:spPr>
          <a:xfrm>
            <a:off x="1859079" y="2395222"/>
            <a:ext cx="540000" cy="90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Pfeil nach unten 6"/>
          <p:cNvSpPr/>
          <p:nvPr/>
        </p:nvSpPr>
        <p:spPr>
          <a:xfrm>
            <a:off x="2067737" y="2024279"/>
            <a:ext cx="108000" cy="252000"/>
          </a:xfrm>
          <a:prstGeom prst="downArrow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Rechteck 7"/>
          <p:cNvSpPr/>
          <p:nvPr/>
        </p:nvSpPr>
        <p:spPr>
          <a:xfrm>
            <a:off x="3956899" y="2167000"/>
            <a:ext cx="760576" cy="22219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Rechteck 8"/>
          <p:cNvSpPr/>
          <p:nvPr/>
        </p:nvSpPr>
        <p:spPr>
          <a:xfrm>
            <a:off x="4077253" y="2395222"/>
            <a:ext cx="540000" cy="90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Pfeil nach oben 10"/>
          <p:cNvSpPr/>
          <p:nvPr/>
        </p:nvSpPr>
        <p:spPr>
          <a:xfrm>
            <a:off x="4293253" y="1959450"/>
            <a:ext cx="108000" cy="252000"/>
          </a:xfrm>
          <a:prstGeom prst="upArrow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feld 12"/>
          <p:cNvSpPr txBox="1"/>
          <p:nvPr/>
        </p:nvSpPr>
        <p:spPr>
          <a:xfrm>
            <a:off x="4359644" y="1872280"/>
            <a:ext cx="60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 err="1">
                <a:solidFill>
                  <a:srgbClr val="003D6A"/>
                </a:solidFill>
              </a:rPr>
              <a:t>F</a:t>
            </a:r>
            <a:r>
              <a:rPr lang="de-DE" sz="1200" baseline="-25000" dirty="0" err="1">
                <a:solidFill>
                  <a:srgbClr val="003D6A"/>
                </a:solidFill>
              </a:rPr>
              <a:t>Halten</a:t>
            </a:r>
            <a:endParaRPr lang="de-DE" sz="1200" baseline="-25000" dirty="0">
              <a:solidFill>
                <a:srgbClr val="003D6A"/>
              </a:solidFill>
            </a:endParaRPr>
          </a:p>
        </p:txBody>
      </p:sp>
      <p:sp>
        <p:nvSpPr>
          <p:cNvPr id="14" name="Textfeld 13"/>
          <p:cNvSpPr txBox="1"/>
          <p:nvPr/>
        </p:nvSpPr>
        <p:spPr>
          <a:xfrm>
            <a:off x="2129079" y="1881181"/>
            <a:ext cx="60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 err="1">
                <a:solidFill>
                  <a:srgbClr val="003D6A"/>
                </a:solidFill>
              </a:rPr>
              <a:t>F</a:t>
            </a:r>
            <a:r>
              <a:rPr lang="de-DE" sz="1200" baseline="-25000" dirty="0" err="1">
                <a:solidFill>
                  <a:srgbClr val="003D6A"/>
                </a:solidFill>
              </a:rPr>
              <a:t>Einzug</a:t>
            </a:r>
            <a:endParaRPr lang="de-DE" sz="1200" baseline="-25000" dirty="0">
              <a:solidFill>
                <a:srgbClr val="003D6A"/>
              </a:solidFill>
            </a:endParaRPr>
          </a:p>
        </p:txBody>
      </p:sp>
      <p:cxnSp>
        <p:nvCxnSpPr>
          <p:cNvPr id="16" name="Gerade Verbindung mit Pfeil 15"/>
          <p:cNvCxnSpPr/>
          <p:nvPr/>
        </p:nvCxnSpPr>
        <p:spPr>
          <a:xfrm>
            <a:off x="6557941" y="4612056"/>
            <a:ext cx="1944000" cy="0"/>
          </a:xfrm>
          <a:prstGeom prst="straightConnector1">
            <a:avLst/>
          </a:prstGeom>
          <a:ln w="6350"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Gerade Verbindung mit Pfeil 16"/>
          <p:cNvCxnSpPr/>
          <p:nvPr/>
        </p:nvCxnSpPr>
        <p:spPr>
          <a:xfrm flipH="1" flipV="1">
            <a:off x="6555386" y="2707232"/>
            <a:ext cx="445" cy="1908000"/>
          </a:xfrm>
          <a:prstGeom prst="straightConnector1">
            <a:avLst/>
          </a:prstGeom>
          <a:ln w="6350"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feld 19"/>
          <p:cNvSpPr txBox="1"/>
          <p:nvPr/>
        </p:nvSpPr>
        <p:spPr>
          <a:xfrm>
            <a:off x="7140716" y="4591775"/>
            <a:ext cx="9841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 mini 90</a:t>
            </a:r>
          </a:p>
        </p:txBody>
      </p:sp>
      <p:sp>
        <p:nvSpPr>
          <p:cNvPr id="21" name="Textfeld 20"/>
          <p:cNvSpPr txBox="1"/>
          <p:nvPr/>
        </p:nvSpPr>
        <p:spPr>
          <a:xfrm>
            <a:off x="7854591" y="4588797"/>
            <a:ext cx="846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NSE3 138</a:t>
            </a:r>
          </a:p>
        </p:txBody>
      </p:sp>
      <p:sp>
        <p:nvSpPr>
          <p:cNvPr id="22" name="Textfeld 21"/>
          <p:cNvSpPr txBox="1"/>
          <p:nvPr/>
        </p:nvSpPr>
        <p:spPr>
          <a:xfrm>
            <a:off x="6280260" y="4338301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32</a:t>
            </a:r>
          </a:p>
        </p:txBody>
      </p:sp>
      <p:sp>
        <p:nvSpPr>
          <p:cNvPr id="23" name="Textfeld 22"/>
          <p:cNvSpPr txBox="1"/>
          <p:nvPr/>
        </p:nvSpPr>
        <p:spPr>
          <a:xfrm>
            <a:off x="6279524" y="3751867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50</a:t>
            </a:r>
          </a:p>
        </p:txBody>
      </p:sp>
      <p:sp>
        <p:nvSpPr>
          <p:cNvPr id="24" name="Textfeld 23"/>
          <p:cNvSpPr txBox="1"/>
          <p:nvPr/>
        </p:nvSpPr>
        <p:spPr>
          <a:xfrm>
            <a:off x="6280725" y="3469797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63</a:t>
            </a:r>
          </a:p>
        </p:txBody>
      </p:sp>
      <p:sp>
        <p:nvSpPr>
          <p:cNvPr id="25" name="Textfeld 24"/>
          <p:cNvSpPr txBox="1"/>
          <p:nvPr/>
        </p:nvSpPr>
        <p:spPr>
          <a:xfrm>
            <a:off x="6284536" y="3171260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80</a:t>
            </a:r>
          </a:p>
        </p:txBody>
      </p:sp>
      <p:sp>
        <p:nvSpPr>
          <p:cNvPr id="26" name="Textfeld 25"/>
          <p:cNvSpPr txBox="1"/>
          <p:nvPr/>
        </p:nvSpPr>
        <p:spPr>
          <a:xfrm>
            <a:off x="6249831" y="2876091"/>
            <a:ext cx="4355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100</a:t>
            </a:r>
          </a:p>
        </p:txBody>
      </p:sp>
      <p:sp>
        <p:nvSpPr>
          <p:cNvPr id="27" name="Textfeld 26"/>
          <p:cNvSpPr txBox="1"/>
          <p:nvPr/>
        </p:nvSpPr>
        <p:spPr>
          <a:xfrm>
            <a:off x="6280724" y="4045453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40</a:t>
            </a:r>
          </a:p>
        </p:txBody>
      </p:sp>
      <p:sp>
        <p:nvSpPr>
          <p:cNvPr id="10" name="Rechteck 9"/>
          <p:cNvSpPr/>
          <p:nvPr/>
        </p:nvSpPr>
        <p:spPr>
          <a:xfrm>
            <a:off x="7967341" y="2856418"/>
            <a:ext cx="288000" cy="1167114"/>
          </a:xfrm>
          <a:prstGeom prst="rect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Rechteck 28"/>
          <p:cNvSpPr/>
          <p:nvPr/>
        </p:nvSpPr>
        <p:spPr>
          <a:xfrm>
            <a:off x="7355841" y="3737610"/>
            <a:ext cx="288000" cy="871271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5" name="Gerader Verbinder 14"/>
          <p:cNvCxnSpPr/>
          <p:nvPr/>
        </p:nvCxnSpPr>
        <p:spPr>
          <a:xfrm>
            <a:off x="6550871" y="4316902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Gerader Verbinder 29"/>
          <p:cNvCxnSpPr/>
          <p:nvPr/>
        </p:nvCxnSpPr>
        <p:spPr>
          <a:xfrm>
            <a:off x="6559641" y="4023532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Gerader Verbinder 30"/>
          <p:cNvCxnSpPr/>
          <p:nvPr/>
        </p:nvCxnSpPr>
        <p:spPr>
          <a:xfrm>
            <a:off x="6559641" y="3735234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Gerader Verbinder 31"/>
          <p:cNvCxnSpPr/>
          <p:nvPr/>
        </p:nvCxnSpPr>
        <p:spPr>
          <a:xfrm>
            <a:off x="6550871" y="3440679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Gerader Verbinder 32"/>
          <p:cNvCxnSpPr/>
          <p:nvPr/>
        </p:nvCxnSpPr>
        <p:spPr>
          <a:xfrm>
            <a:off x="6550871" y="3145779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/>
          <p:cNvCxnSpPr/>
          <p:nvPr/>
        </p:nvCxnSpPr>
        <p:spPr>
          <a:xfrm>
            <a:off x="6559196" y="2854593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echteck 35"/>
          <p:cNvSpPr/>
          <p:nvPr/>
        </p:nvSpPr>
        <p:spPr>
          <a:xfrm>
            <a:off x="7355841" y="3443092"/>
            <a:ext cx="288000" cy="288000"/>
          </a:xfrm>
          <a:prstGeom prst="rect">
            <a:avLst/>
          </a:prstGeom>
          <a:pattFill prst="wdUpDiag">
            <a:fgClr>
              <a:schemeClr val="accent1"/>
            </a:fgClr>
            <a:bgClr>
              <a:schemeClr val="bg1"/>
            </a:bgClr>
          </a:pattFill>
          <a:ln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Textfeld 36"/>
          <p:cNvSpPr txBox="1"/>
          <p:nvPr/>
        </p:nvSpPr>
        <p:spPr>
          <a:xfrm rot="16200000">
            <a:off x="5750864" y="3463981"/>
            <a:ext cx="9841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HSK-Größe</a:t>
            </a:r>
          </a:p>
        </p:txBody>
      </p:sp>
      <p:sp>
        <p:nvSpPr>
          <p:cNvPr id="35" name="Rechteck 34"/>
          <p:cNvSpPr/>
          <p:nvPr/>
        </p:nvSpPr>
        <p:spPr>
          <a:xfrm>
            <a:off x="7967341" y="4027674"/>
            <a:ext cx="288000" cy="581207"/>
          </a:xfrm>
          <a:prstGeom prst="rect">
            <a:avLst/>
          </a:prstGeom>
          <a:pattFill prst="wdUpDiag">
            <a:fgClr>
              <a:srgbClr val="003D6A"/>
            </a:fgClr>
            <a:bgClr>
              <a:schemeClr val="bg1"/>
            </a:bgClr>
          </a:patt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29296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Baukasten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6" name="Rechteck 5">
            <a:hlinkClick r:id="rId2" action="ppaction://hlinkfile"/>
          </p:cNvPr>
          <p:cNvSpPr/>
          <p:nvPr/>
        </p:nvSpPr>
        <p:spPr>
          <a:xfrm>
            <a:off x="4296075" y="3165256"/>
            <a:ext cx="540000" cy="540000"/>
          </a:xfrm>
          <a:prstGeom prst="rect">
            <a:avLst/>
          </a:prstGeom>
          <a:solidFill>
            <a:srgbClr val="003D6A"/>
          </a:solidFill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Ellipse 23">
            <a:hlinkClick r:id="rId2" action="ppaction://hlinkfile"/>
          </p:cNvPr>
          <p:cNvSpPr/>
          <p:nvPr/>
        </p:nvSpPr>
        <p:spPr>
          <a:xfrm>
            <a:off x="4402403" y="3255256"/>
            <a:ext cx="360000" cy="360000"/>
          </a:xfrm>
          <a:prstGeom prst="ellipse">
            <a:avLst/>
          </a:prstGeom>
          <a:noFill/>
          <a:ln w="12700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Gleichschenkliges Dreieck 21">
            <a:hlinkClick r:id="rId2" action="ppaction://hlinkfile"/>
          </p:cNvPr>
          <p:cNvSpPr/>
          <p:nvPr/>
        </p:nvSpPr>
        <p:spPr>
          <a:xfrm rot="5400000">
            <a:off x="4482567" y="3345256"/>
            <a:ext cx="216000" cy="180000"/>
          </a:xfrm>
          <a:prstGeom prst="triangl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73" t="1347" r="39588" b="49310"/>
          <a:stretch/>
        </p:blipFill>
        <p:spPr>
          <a:xfrm>
            <a:off x="1089563" y="1668810"/>
            <a:ext cx="1134290" cy="1440000"/>
          </a:xfrm>
          <a:prstGeom prst="rect">
            <a:avLst/>
          </a:prstGeom>
        </p:spPr>
      </p:pic>
      <p:pic>
        <p:nvPicPr>
          <p:cNvPr id="21" name="Grafik 2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79" t="1347" r="49786" b="49310"/>
          <a:stretch/>
        </p:blipFill>
        <p:spPr>
          <a:xfrm>
            <a:off x="6064793" y="3886762"/>
            <a:ext cx="1332669" cy="1440000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90" t="1347" r="13164" b="49310"/>
          <a:stretch/>
        </p:blipFill>
        <p:spPr>
          <a:xfrm>
            <a:off x="963641" y="3890433"/>
            <a:ext cx="1386134" cy="1440000"/>
          </a:xfrm>
          <a:prstGeom prst="rect">
            <a:avLst/>
          </a:prstGeom>
        </p:spPr>
      </p:pic>
      <p:pic>
        <p:nvPicPr>
          <p:cNvPr id="28" name="Grafik 2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" r="86489" b="49310"/>
          <a:stretch/>
        </p:blipFill>
        <p:spPr>
          <a:xfrm>
            <a:off x="4652874" y="1641616"/>
            <a:ext cx="1413865" cy="1440000"/>
          </a:xfrm>
          <a:prstGeom prst="rect">
            <a:avLst/>
          </a:prstGeom>
        </p:spPr>
      </p:pic>
      <p:pic>
        <p:nvPicPr>
          <p:cNvPr id="31" name="Grafik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4" t="1347" r="74121" b="49310"/>
          <a:stretch/>
        </p:blipFill>
        <p:spPr>
          <a:xfrm>
            <a:off x="6027671" y="1641616"/>
            <a:ext cx="1349381" cy="1440000"/>
          </a:xfrm>
          <a:prstGeom prst="rect">
            <a:avLst/>
          </a:prstGeom>
        </p:spPr>
      </p:pic>
      <p:pic>
        <p:nvPicPr>
          <p:cNvPr id="32" name="Grafik 3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16" t="1347" r="62051" b="49310"/>
          <a:stretch/>
        </p:blipFill>
        <p:spPr>
          <a:xfrm>
            <a:off x="7415426" y="1641616"/>
            <a:ext cx="1269598" cy="1440000"/>
          </a:xfrm>
          <a:prstGeom prst="rect">
            <a:avLst/>
          </a:prstGeom>
        </p:spPr>
      </p:pic>
      <p:pic>
        <p:nvPicPr>
          <p:cNvPr id="33" name="Grafik 3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58" t="1347" r="25641" b="49310"/>
          <a:stretch/>
        </p:blipFill>
        <p:spPr>
          <a:xfrm>
            <a:off x="2654925" y="1668810"/>
            <a:ext cx="1381458" cy="1440000"/>
          </a:xfrm>
          <a:prstGeom prst="rect">
            <a:avLst/>
          </a:prstGeom>
        </p:spPr>
      </p:pic>
      <p:pic>
        <p:nvPicPr>
          <p:cNvPr id="34" name="Grafik 3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80" t="1347" r="2" b="49310"/>
          <a:stretch/>
        </p:blipFill>
        <p:spPr>
          <a:xfrm>
            <a:off x="2797088" y="3890433"/>
            <a:ext cx="1330883" cy="1440000"/>
          </a:xfrm>
          <a:prstGeom prst="rect">
            <a:avLst/>
          </a:prstGeom>
        </p:spPr>
      </p:pic>
      <p:cxnSp>
        <p:nvCxnSpPr>
          <p:cNvPr id="10" name="Gerader Verbinder 9"/>
          <p:cNvCxnSpPr/>
          <p:nvPr/>
        </p:nvCxnSpPr>
        <p:spPr>
          <a:xfrm>
            <a:off x="4954312" y="3427448"/>
            <a:ext cx="3600000" cy="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Gerader Verbinder 13"/>
          <p:cNvCxnSpPr/>
          <p:nvPr/>
        </p:nvCxnSpPr>
        <p:spPr>
          <a:xfrm>
            <a:off x="4575285" y="1254206"/>
            <a:ext cx="0" cy="180000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Gerader Verbinder 38"/>
          <p:cNvCxnSpPr/>
          <p:nvPr/>
        </p:nvCxnSpPr>
        <p:spPr>
          <a:xfrm>
            <a:off x="564614" y="3427448"/>
            <a:ext cx="3600000" cy="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Gerader Verbinder 39"/>
          <p:cNvCxnSpPr/>
          <p:nvPr/>
        </p:nvCxnSpPr>
        <p:spPr>
          <a:xfrm>
            <a:off x="4575285" y="3796401"/>
            <a:ext cx="0" cy="180000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5870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SCHUNK Dienstleistungen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6" name="Inhaltsplatzhalter 5"/>
          <p:cNvSpPr>
            <a:spLocks noGrp="1"/>
          </p:cNvSpPr>
          <p:nvPr>
            <p:ph sz="quarter" idx="10"/>
          </p:nvPr>
        </p:nvSpPr>
        <p:spPr>
          <a:xfrm>
            <a:off x="561443" y="1269697"/>
            <a:ext cx="6016033" cy="427989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de-DE" sz="1800" b="1" dirty="0"/>
              <a:t>Engineering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Auslegung von Sonderplatten passend auf das jeweilige Fertigungssystem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Entwicklung von Sonderlösungen zusammen mit Kunden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FEM Analysen bei kritischen Bauteilen</a:t>
            </a:r>
            <a:endParaRPr lang="de-DE" sz="500" b="1" dirty="0"/>
          </a:p>
          <a:p>
            <a:pPr>
              <a:spcBef>
                <a:spcPts val="0"/>
              </a:spcBef>
            </a:pPr>
            <a:endParaRPr lang="de-DE" sz="1800" b="1" dirty="0"/>
          </a:p>
          <a:p>
            <a:pPr>
              <a:spcBef>
                <a:spcPts val="0"/>
              </a:spcBef>
            </a:pPr>
            <a:r>
              <a:rPr lang="de-DE" sz="1800" b="1" dirty="0"/>
              <a:t>Versuchswesen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Dauerversuche mit allen Neuentwicklungen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Verschleißuntersuchungen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Genauigkeitsmessungen</a:t>
            </a:r>
            <a:endParaRPr lang="de-DE" sz="500" b="1" dirty="0"/>
          </a:p>
          <a:p>
            <a:pPr>
              <a:spcBef>
                <a:spcPts val="0"/>
              </a:spcBef>
            </a:pPr>
            <a:endParaRPr lang="de-DE" sz="1800" b="1" dirty="0"/>
          </a:p>
          <a:p>
            <a:pPr>
              <a:spcBef>
                <a:spcPts val="0"/>
              </a:spcBef>
            </a:pPr>
            <a:r>
              <a:rPr lang="de-DE" sz="1800" b="1" dirty="0"/>
              <a:t>Service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Inbetriebnahme von Kundenlösungen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Inspektion und Wartung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Instandsetzung</a:t>
            </a:r>
          </a:p>
          <a:p>
            <a:endParaRPr lang="de-DE" dirty="0"/>
          </a:p>
        </p:txBody>
      </p:sp>
      <p:pic>
        <p:nvPicPr>
          <p:cNvPr id="13" name="Grafik 12"/>
          <p:cNvPicPr>
            <a:picLocks noChangeAspect="1"/>
          </p:cNvPicPr>
          <p:nvPr/>
        </p:nvPicPr>
        <p:blipFill rotWithShape="1">
          <a:blip r:embed="rId2"/>
          <a:srcRect r="-331"/>
          <a:stretch/>
        </p:blipFill>
        <p:spPr>
          <a:xfrm>
            <a:off x="6910381" y="4382947"/>
            <a:ext cx="1676088" cy="12585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9" name="Gruppieren 8"/>
          <p:cNvGrpSpPr/>
          <p:nvPr/>
        </p:nvGrpSpPr>
        <p:grpSpPr>
          <a:xfrm>
            <a:off x="6906896" y="1258890"/>
            <a:ext cx="1653197" cy="1260000"/>
            <a:chOff x="6980264" y="1679001"/>
            <a:chExt cx="1221634" cy="1126854"/>
          </a:xfrm>
        </p:grpSpPr>
        <p:pic>
          <p:nvPicPr>
            <p:cNvPr id="3" name="Grafik 2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00" r="28246"/>
            <a:stretch/>
          </p:blipFill>
          <p:spPr>
            <a:xfrm>
              <a:off x="7488757" y="1679001"/>
              <a:ext cx="713141" cy="1126854"/>
            </a:xfrm>
            <a:prstGeom prst="rect">
              <a:avLst/>
            </a:prstGeom>
          </p:spPr>
        </p:pic>
        <p:pic>
          <p:nvPicPr>
            <p:cNvPr id="4" name="Grafik 3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9320"/>
            <a:stretch/>
          </p:blipFill>
          <p:spPr>
            <a:xfrm>
              <a:off x="6980264" y="1750427"/>
              <a:ext cx="386179" cy="984002"/>
            </a:xfrm>
            <a:prstGeom prst="rect">
              <a:avLst/>
            </a:prstGeom>
          </p:spPr>
        </p:pic>
        <p:pic>
          <p:nvPicPr>
            <p:cNvPr id="8" name="Grafik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602" t="71328" r="1358" b="8589"/>
            <a:stretch/>
          </p:blipFill>
          <p:spPr>
            <a:xfrm>
              <a:off x="6998034" y="2508145"/>
              <a:ext cx="257424" cy="226284"/>
            </a:xfrm>
            <a:prstGeom prst="rect">
              <a:avLst/>
            </a:prstGeom>
          </p:spPr>
        </p:pic>
      </p:grpSp>
      <p:pic>
        <p:nvPicPr>
          <p:cNvPr id="15" name="Grafik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" r="8667"/>
          <a:stretch/>
        </p:blipFill>
        <p:spPr>
          <a:xfrm>
            <a:off x="6908481" y="2869646"/>
            <a:ext cx="1677988" cy="126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Rechteck 6"/>
          <p:cNvSpPr/>
          <p:nvPr/>
        </p:nvSpPr>
        <p:spPr>
          <a:xfrm>
            <a:off x="6715125" y="1604434"/>
            <a:ext cx="1502889" cy="1310704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23868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Übersicht</a:t>
            </a:r>
          </a:p>
        </p:txBody>
      </p:sp>
      <p:sp>
        <p:nvSpPr>
          <p:cNvPr id="6" name="Rechteck 5">
            <a:hlinkClick r:id="" action="ppaction://noaction"/>
          </p:cNvPr>
          <p:cNvSpPr/>
          <p:nvPr/>
        </p:nvSpPr>
        <p:spPr>
          <a:xfrm>
            <a:off x="6273951" y="1365431"/>
            <a:ext cx="222621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Fräs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- Dreh - Anwendung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8" name="Rechteck 7">
            <a:hlinkClick r:id="" action="ppaction://noaction"/>
          </p:cNvPr>
          <p:cNvSpPr/>
          <p:nvPr/>
        </p:nvSpPr>
        <p:spPr>
          <a:xfrm>
            <a:off x="564864" y="3820495"/>
            <a:ext cx="2221853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Leichtere Zerspanung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9" name="Rechteck 8">
            <a:hlinkClick r:id="" action="ppaction://noaction"/>
          </p:cNvPr>
          <p:cNvSpPr/>
          <p:nvPr/>
        </p:nvSpPr>
        <p:spPr>
          <a:xfrm>
            <a:off x="3306537" y="1375060"/>
            <a:ext cx="244080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Werkstück - Direktspannung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0" name="Rechteck 9">
            <a:hlinkClick r:id="" action="ppaction://noaction"/>
          </p:cNvPr>
          <p:cNvSpPr/>
          <p:nvPr/>
        </p:nvSpPr>
        <p:spPr>
          <a:xfrm>
            <a:off x="3170751" y="3823401"/>
            <a:ext cx="270414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Automatisiertes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Palettenhandling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pic>
        <p:nvPicPr>
          <p:cNvPr id="4" name="Grafik 3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2"/>
          <a:srcRect r="8669"/>
          <a:stretch/>
        </p:blipFill>
        <p:spPr>
          <a:xfrm>
            <a:off x="6273951" y="1687638"/>
            <a:ext cx="2226218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Grafik 6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3"/>
          <a:srcRect l="5663" r="3075"/>
          <a:stretch/>
        </p:blipFill>
        <p:spPr>
          <a:xfrm>
            <a:off x="3414305" y="1687638"/>
            <a:ext cx="2225273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Grafik 12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4"/>
          <a:srcRect l="6902" r="1899"/>
          <a:stretch/>
        </p:blipFill>
        <p:spPr>
          <a:xfrm>
            <a:off x="3413943" y="4128272"/>
            <a:ext cx="2225274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Grafik 14">
            <a:hlinkClick r:id="rId5" action="ppaction://hlinksldjump"/>
          </p:cNvPr>
          <p:cNvPicPr>
            <a:picLocks noChangeAspect="1"/>
          </p:cNvPicPr>
          <p:nvPr/>
        </p:nvPicPr>
        <p:blipFill rotWithShape="1">
          <a:blip r:embed="rId6"/>
          <a:srcRect b="2433"/>
          <a:stretch/>
        </p:blipFill>
        <p:spPr>
          <a:xfrm>
            <a:off x="558079" y="1679575"/>
            <a:ext cx="2221853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Rechteck 19">
            <a:hlinkClick r:id="rId5" action="ppaction://hlinksldjump"/>
          </p:cNvPr>
          <p:cNvSpPr/>
          <p:nvPr/>
        </p:nvSpPr>
        <p:spPr>
          <a:xfrm>
            <a:off x="558079" y="1389407"/>
            <a:ext cx="2221853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</a:rPr>
              <a:t>Allgemeine Fräsanwendung</a:t>
            </a:r>
            <a:endParaRPr lang="de-DE" sz="1400" dirty="0">
              <a:solidFill>
                <a:srgbClr val="003D6A"/>
              </a:solidFill>
            </a:endParaRPr>
          </a:p>
        </p:txBody>
      </p:sp>
      <p:sp>
        <p:nvSpPr>
          <p:cNvPr id="14" name="Rechteck 13">
            <a:hlinkClick r:id="" action="ppaction://noaction"/>
          </p:cNvPr>
          <p:cNvSpPr/>
          <p:nvPr/>
        </p:nvSpPr>
        <p:spPr>
          <a:xfrm>
            <a:off x="6273951" y="3823400"/>
            <a:ext cx="2220569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Weitere Anwendungen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3" name="Grafik 2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7"/>
          <a:srcRect t="3187"/>
          <a:stretch/>
        </p:blipFill>
        <p:spPr>
          <a:xfrm>
            <a:off x="6266442" y="4128272"/>
            <a:ext cx="2228266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Grafik 15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" r="4849"/>
          <a:stretch/>
        </p:blipFill>
        <p:spPr>
          <a:xfrm>
            <a:off x="574025" y="4128272"/>
            <a:ext cx="2215631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78677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  <a:br>
              <a:rPr lang="de-DE" dirty="0"/>
            </a:br>
            <a:r>
              <a:rPr lang="de-DE" sz="2000" dirty="0"/>
              <a:t>Anwendungsbeispiel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61962" y="1629000"/>
            <a:ext cx="2880000" cy="3600000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Nullpunktspannmodul NSE plus 138, Roboterkupplung NSR, </a:t>
            </a:r>
            <a:r>
              <a:rPr lang="de-DE" sz="1400" dirty="0" err="1"/>
              <a:t>Palettenkupplung</a:t>
            </a:r>
            <a:r>
              <a:rPr lang="de-DE" sz="1400" dirty="0"/>
              <a:t> PKL.</a:t>
            </a:r>
          </a:p>
          <a:p>
            <a:pPr>
              <a:lnSpc>
                <a:spcPct val="100000"/>
              </a:lnSpc>
            </a:pPr>
            <a:endParaRPr lang="de-DE" sz="500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Handspannfutter ROTA-S plus 2.0.</a:t>
            </a:r>
          </a:p>
          <a:p>
            <a:pPr>
              <a:lnSpc>
                <a:spcPct val="100000"/>
              </a:lnSpc>
            </a:pPr>
            <a:endParaRPr lang="de-DE" sz="500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Einfache Adaption an Roboterarmen aller Art zum einfachen und schnellen </a:t>
            </a:r>
            <a:r>
              <a:rPr lang="de-DE" sz="1400" dirty="0" err="1"/>
              <a:t>Palettenhandling</a:t>
            </a:r>
            <a:r>
              <a:rPr lang="de-DE" sz="1400" dirty="0"/>
              <a:t> extrem nah am Maschinentisch.</a:t>
            </a:r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8"/>
          <a:stretch/>
        </p:blipFill>
        <p:spPr>
          <a:xfrm>
            <a:off x="561443" y="1629000"/>
            <a:ext cx="5138742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52588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841" y="2132518"/>
            <a:ext cx="4680000" cy="3461918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5" name="Inhaltsplatzhalter 3"/>
          <p:cNvSpPr txBox="1">
            <a:spLocks/>
          </p:cNvSpPr>
          <p:nvPr/>
        </p:nvSpPr>
        <p:spPr>
          <a:xfrm>
            <a:off x="6019919" y="1285697"/>
            <a:ext cx="2880000" cy="4286606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chemeClr val="tx1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chemeClr val="tx1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Hochgenaue Kurzkegelzentrierung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Patentierter Eil- und </a:t>
            </a:r>
            <a:r>
              <a:rPr lang="de-DE" sz="1400" dirty="0" err="1">
                <a:solidFill>
                  <a:srgbClr val="003D6A"/>
                </a:solidFill>
              </a:rPr>
              <a:t>Spannhub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Turbo-Funktion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Große Flächen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Komplett abgedichtetes System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>
                <a:solidFill>
                  <a:srgbClr val="003D6A"/>
                </a:solidFill>
              </a:rPr>
              <a:t>Stahlinlays</a:t>
            </a:r>
            <a:r>
              <a:rPr lang="de-DE" sz="1400" dirty="0">
                <a:solidFill>
                  <a:srgbClr val="003D6A"/>
                </a:solidFill>
              </a:rPr>
              <a:t> mit integrierter Reinigungsfunktion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Abfrage der Spannschieberstellung Modul geöffnet und Modul geschlossen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Gewichtoptimiertes Design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>
                <a:solidFill>
                  <a:srgbClr val="003D6A"/>
                </a:solidFill>
              </a:rPr>
              <a:t>Verdrehsicherung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Einführradien am Spannbolzen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Ansteuerung des Moduls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Passschrauben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>
                <a:solidFill>
                  <a:srgbClr val="003D6A"/>
                </a:solidFill>
              </a:rPr>
              <a:t>Pneumatisches System</a:t>
            </a:r>
          </a:p>
        </p:txBody>
      </p:sp>
      <p:grpSp>
        <p:nvGrpSpPr>
          <p:cNvPr id="7" name="Gruppieren 6"/>
          <p:cNvGrpSpPr/>
          <p:nvPr/>
        </p:nvGrpSpPr>
        <p:grpSpPr>
          <a:xfrm>
            <a:off x="5704552" y="2490911"/>
            <a:ext cx="324000" cy="230832"/>
            <a:chOff x="4554258" y="723448"/>
            <a:chExt cx="435429" cy="296018"/>
          </a:xfrm>
        </p:grpSpPr>
        <p:sp>
          <p:nvSpPr>
            <p:cNvPr id="8" name="Ellipse 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0" name="Gruppieren 9"/>
          <p:cNvGrpSpPr/>
          <p:nvPr/>
        </p:nvGrpSpPr>
        <p:grpSpPr>
          <a:xfrm>
            <a:off x="5704552" y="2783713"/>
            <a:ext cx="324000" cy="230832"/>
            <a:chOff x="4554258" y="723448"/>
            <a:chExt cx="435429" cy="296018"/>
          </a:xfrm>
        </p:grpSpPr>
        <p:sp>
          <p:nvSpPr>
            <p:cNvPr id="11" name="Ellipse 1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extfeld 11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3" name="Gruppieren 12"/>
          <p:cNvGrpSpPr/>
          <p:nvPr/>
        </p:nvGrpSpPr>
        <p:grpSpPr>
          <a:xfrm>
            <a:off x="5704555" y="3291811"/>
            <a:ext cx="324000" cy="230832"/>
            <a:chOff x="4554258" y="723448"/>
            <a:chExt cx="435429" cy="296018"/>
          </a:xfrm>
        </p:grpSpPr>
        <p:sp>
          <p:nvSpPr>
            <p:cNvPr id="14" name="Ellipse 1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5" name="Textfeld 14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16" name="Gruppieren 15"/>
          <p:cNvGrpSpPr/>
          <p:nvPr/>
        </p:nvGrpSpPr>
        <p:grpSpPr>
          <a:xfrm>
            <a:off x="5712792" y="3997489"/>
            <a:ext cx="324000" cy="230832"/>
            <a:chOff x="4554258" y="723448"/>
            <a:chExt cx="435429" cy="296018"/>
          </a:xfrm>
        </p:grpSpPr>
        <p:sp>
          <p:nvSpPr>
            <p:cNvPr id="17" name="Ellipse 1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" name="Textfeld 17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19" name="Gruppieren 18"/>
          <p:cNvGrpSpPr/>
          <p:nvPr/>
        </p:nvGrpSpPr>
        <p:grpSpPr>
          <a:xfrm>
            <a:off x="5712792" y="4291287"/>
            <a:ext cx="324000" cy="230832"/>
            <a:chOff x="4554258" y="723448"/>
            <a:chExt cx="435429" cy="296018"/>
          </a:xfrm>
        </p:grpSpPr>
        <p:sp>
          <p:nvSpPr>
            <p:cNvPr id="20" name="Ellipse 1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" name="Textfeld 20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22" name="Gruppieren 21"/>
          <p:cNvGrpSpPr/>
          <p:nvPr/>
        </p:nvGrpSpPr>
        <p:grpSpPr>
          <a:xfrm>
            <a:off x="5712792" y="4576376"/>
            <a:ext cx="324000" cy="230832"/>
            <a:chOff x="4554258" y="723448"/>
            <a:chExt cx="435429" cy="296018"/>
          </a:xfrm>
        </p:grpSpPr>
        <p:sp>
          <p:nvSpPr>
            <p:cNvPr id="23" name="Ellipse 2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Textfeld 23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10</a:t>
              </a:r>
            </a:p>
          </p:txBody>
        </p:sp>
      </p:grpSp>
      <p:grpSp>
        <p:nvGrpSpPr>
          <p:cNvPr id="25" name="Gruppieren 24"/>
          <p:cNvGrpSpPr/>
          <p:nvPr/>
        </p:nvGrpSpPr>
        <p:grpSpPr>
          <a:xfrm>
            <a:off x="5704552" y="2198107"/>
            <a:ext cx="324000" cy="230832"/>
            <a:chOff x="4554258" y="723448"/>
            <a:chExt cx="435429" cy="296018"/>
          </a:xfrm>
        </p:grpSpPr>
        <p:sp>
          <p:nvSpPr>
            <p:cNvPr id="26" name="Ellipse 2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28" name="Gruppieren 27"/>
          <p:cNvGrpSpPr/>
          <p:nvPr/>
        </p:nvGrpSpPr>
        <p:grpSpPr>
          <a:xfrm>
            <a:off x="5704552" y="1905303"/>
            <a:ext cx="324000" cy="230832"/>
            <a:chOff x="4554258" y="723448"/>
            <a:chExt cx="435429" cy="296018"/>
          </a:xfrm>
        </p:grpSpPr>
        <p:sp>
          <p:nvSpPr>
            <p:cNvPr id="29" name="Ellipse 2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31" name="Gruppieren 30"/>
          <p:cNvGrpSpPr/>
          <p:nvPr/>
        </p:nvGrpSpPr>
        <p:grpSpPr>
          <a:xfrm>
            <a:off x="5704552" y="1612499"/>
            <a:ext cx="324000" cy="230832"/>
            <a:chOff x="4554258" y="723448"/>
            <a:chExt cx="435429" cy="296018"/>
          </a:xfrm>
        </p:grpSpPr>
        <p:sp>
          <p:nvSpPr>
            <p:cNvPr id="32" name="Ellipse 3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3" name="Textfeld 32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4" name="Gruppieren 33"/>
          <p:cNvGrpSpPr/>
          <p:nvPr/>
        </p:nvGrpSpPr>
        <p:grpSpPr>
          <a:xfrm>
            <a:off x="5704552" y="1319695"/>
            <a:ext cx="324000" cy="230832"/>
            <a:chOff x="4554258" y="723448"/>
            <a:chExt cx="435429" cy="296018"/>
          </a:xfrm>
        </p:grpSpPr>
        <p:sp>
          <p:nvSpPr>
            <p:cNvPr id="35" name="Ellipse 3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6" name="Textfeld 35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7" name="Gruppieren 36"/>
          <p:cNvGrpSpPr/>
          <p:nvPr/>
        </p:nvGrpSpPr>
        <p:grpSpPr>
          <a:xfrm>
            <a:off x="5712792" y="5431645"/>
            <a:ext cx="324000" cy="230832"/>
            <a:chOff x="4554258" y="723448"/>
            <a:chExt cx="435429" cy="296018"/>
          </a:xfrm>
        </p:grpSpPr>
        <p:sp>
          <p:nvSpPr>
            <p:cNvPr id="38" name="Ellipse 3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9" name="Textfeld 38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13</a:t>
              </a:r>
            </a:p>
          </p:txBody>
        </p:sp>
      </p:grpSp>
      <p:grpSp>
        <p:nvGrpSpPr>
          <p:cNvPr id="40" name="Gruppieren 39"/>
          <p:cNvGrpSpPr/>
          <p:nvPr/>
        </p:nvGrpSpPr>
        <p:grpSpPr>
          <a:xfrm>
            <a:off x="5712792" y="5146554"/>
            <a:ext cx="324000" cy="230832"/>
            <a:chOff x="4554258" y="723448"/>
            <a:chExt cx="435429" cy="296018"/>
          </a:xfrm>
        </p:grpSpPr>
        <p:sp>
          <p:nvSpPr>
            <p:cNvPr id="41" name="Ellipse 4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2" name="Textfeld 41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12</a:t>
              </a:r>
            </a:p>
          </p:txBody>
        </p:sp>
      </p:grpSp>
      <p:grpSp>
        <p:nvGrpSpPr>
          <p:cNvPr id="43" name="Gruppieren 42"/>
          <p:cNvGrpSpPr/>
          <p:nvPr/>
        </p:nvGrpSpPr>
        <p:grpSpPr>
          <a:xfrm>
            <a:off x="5712792" y="4861465"/>
            <a:ext cx="324000" cy="230832"/>
            <a:chOff x="4554258" y="723448"/>
            <a:chExt cx="435429" cy="296018"/>
          </a:xfrm>
        </p:grpSpPr>
        <p:sp>
          <p:nvSpPr>
            <p:cNvPr id="44" name="Ellipse 4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5" name="Textfeld 44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46" name="Gruppieren 45"/>
          <p:cNvGrpSpPr/>
          <p:nvPr/>
        </p:nvGrpSpPr>
        <p:grpSpPr>
          <a:xfrm>
            <a:off x="1940840" y="3159857"/>
            <a:ext cx="324000" cy="230832"/>
            <a:chOff x="4554258" y="723448"/>
            <a:chExt cx="435429" cy="296018"/>
          </a:xfrm>
        </p:grpSpPr>
        <p:sp>
          <p:nvSpPr>
            <p:cNvPr id="47" name="Ellipse 4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8" name="Textfeld 47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49" name="Gruppieren 48"/>
          <p:cNvGrpSpPr/>
          <p:nvPr/>
        </p:nvGrpSpPr>
        <p:grpSpPr>
          <a:xfrm>
            <a:off x="4024035" y="3695146"/>
            <a:ext cx="324000" cy="230832"/>
            <a:chOff x="4554258" y="723448"/>
            <a:chExt cx="435429" cy="296018"/>
          </a:xfrm>
        </p:grpSpPr>
        <p:sp>
          <p:nvSpPr>
            <p:cNvPr id="50" name="Ellipse 4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Textfeld 50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52" name="Gruppieren 51"/>
          <p:cNvGrpSpPr/>
          <p:nvPr/>
        </p:nvGrpSpPr>
        <p:grpSpPr>
          <a:xfrm>
            <a:off x="2779975" y="2796905"/>
            <a:ext cx="324000" cy="230832"/>
            <a:chOff x="4554258" y="734616"/>
            <a:chExt cx="435429" cy="296018"/>
          </a:xfrm>
        </p:grpSpPr>
        <p:sp>
          <p:nvSpPr>
            <p:cNvPr id="53" name="Ellipse 5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Textfeld 53"/>
            <p:cNvSpPr txBox="1"/>
            <p:nvPr/>
          </p:nvSpPr>
          <p:spPr>
            <a:xfrm>
              <a:off x="4554258" y="734616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55" name="Gruppieren 54"/>
          <p:cNvGrpSpPr/>
          <p:nvPr/>
        </p:nvGrpSpPr>
        <p:grpSpPr>
          <a:xfrm>
            <a:off x="4134020" y="2514585"/>
            <a:ext cx="324000" cy="230832"/>
            <a:chOff x="4554258" y="723448"/>
            <a:chExt cx="435429" cy="296018"/>
          </a:xfrm>
        </p:grpSpPr>
        <p:sp>
          <p:nvSpPr>
            <p:cNvPr id="56" name="Ellipse 5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7" name="Textfeld 56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58" name="Gruppieren 57"/>
          <p:cNvGrpSpPr/>
          <p:nvPr/>
        </p:nvGrpSpPr>
        <p:grpSpPr>
          <a:xfrm>
            <a:off x="2533493" y="4654040"/>
            <a:ext cx="324000" cy="230832"/>
            <a:chOff x="4554258" y="723448"/>
            <a:chExt cx="435429" cy="296018"/>
          </a:xfrm>
        </p:grpSpPr>
        <p:sp>
          <p:nvSpPr>
            <p:cNvPr id="59" name="Ellipse 5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0" name="Textfeld 59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61" name="Gruppieren 60"/>
          <p:cNvGrpSpPr/>
          <p:nvPr/>
        </p:nvGrpSpPr>
        <p:grpSpPr>
          <a:xfrm>
            <a:off x="3887538" y="4856406"/>
            <a:ext cx="324000" cy="230832"/>
            <a:chOff x="4554258" y="723448"/>
            <a:chExt cx="435429" cy="296018"/>
          </a:xfrm>
        </p:grpSpPr>
        <p:sp>
          <p:nvSpPr>
            <p:cNvPr id="62" name="Ellipse 6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3" name="Textfeld 62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10</a:t>
              </a:r>
            </a:p>
          </p:txBody>
        </p:sp>
      </p:grpSp>
      <p:grpSp>
        <p:nvGrpSpPr>
          <p:cNvPr id="64" name="Gruppieren 63"/>
          <p:cNvGrpSpPr/>
          <p:nvPr/>
        </p:nvGrpSpPr>
        <p:grpSpPr>
          <a:xfrm>
            <a:off x="3394230" y="3774070"/>
            <a:ext cx="324000" cy="230832"/>
            <a:chOff x="4554258" y="723448"/>
            <a:chExt cx="435429" cy="296018"/>
          </a:xfrm>
        </p:grpSpPr>
        <p:sp>
          <p:nvSpPr>
            <p:cNvPr id="65" name="Ellipse 6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Textfeld 65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67" name="Gruppieren 66"/>
          <p:cNvGrpSpPr/>
          <p:nvPr/>
        </p:nvGrpSpPr>
        <p:grpSpPr>
          <a:xfrm>
            <a:off x="1512349" y="4547333"/>
            <a:ext cx="324000" cy="230832"/>
            <a:chOff x="4554258" y="734616"/>
            <a:chExt cx="435429" cy="296018"/>
          </a:xfrm>
        </p:grpSpPr>
        <p:sp>
          <p:nvSpPr>
            <p:cNvPr id="68" name="Ellipse 6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9" name="Textfeld 68"/>
            <p:cNvSpPr txBox="1"/>
            <p:nvPr/>
          </p:nvSpPr>
          <p:spPr>
            <a:xfrm>
              <a:off x="4554258" y="734616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70" name="Gruppieren 69"/>
          <p:cNvGrpSpPr/>
          <p:nvPr/>
        </p:nvGrpSpPr>
        <p:grpSpPr>
          <a:xfrm>
            <a:off x="2548072" y="3844448"/>
            <a:ext cx="324000" cy="230832"/>
            <a:chOff x="4554258" y="723448"/>
            <a:chExt cx="435429" cy="296018"/>
          </a:xfrm>
        </p:grpSpPr>
        <p:sp>
          <p:nvSpPr>
            <p:cNvPr id="71" name="Ellipse 7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2" name="Textfeld 71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73" name="Gruppieren 72"/>
          <p:cNvGrpSpPr/>
          <p:nvPr/>
        </p:nvGrpSpPr>
        <p:grpSpPr>
          <a:xfrm>
            <a:off x="3515212" y="4512168"/>
            <a:ext cx="324000" cy="230832"/>
            <a:chOff x="4554258" y="723448"/>
            <a:chExt cx="435429" cy="296018"/>
          </a:xfrm>
        </p:grpSpPr>
        <p:sp>
          <p:nvSpPr>
            <p:cNvPr id="74" name="Ellipse 7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5" name="Textfeld 74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76" name="Gruppieren 75"/>
          <p:cNvGrpSpPr/>
          <p:nvPr/>
        </p:nvGrpSpPr>
        <p:grpSpPr>
          <a:xfrm>
            <a:off x="1596831" y="3905263"/>
            <a:ext cx="324000" cy="230832"/>
            <a:chOff x="4554258" y="723448"/>
            <a:chExt cx="435429" cy="296018"/>
          </a:xfrm>
        </p:grpSpPr>
        <p:sp>
          <p:nvSpPr>
            <p:cNvPr id="77" name="Ellipse 7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Textfeld 77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13</a:t>
              </a:r>
            </a:p>
          </p:txBody>
        </p:sp>
      </p:grpSp>
      <p:grpSp>
        <p:nvGrpSpPr>
          <p:cNvPr id="79" name="Gruppieren 78"/>
          <p:cNvGrpSpPr/>
          <p:nvPr/>
        </p:nvGrpSpPr>
        <p:grpSpPr>
          <a:xfrm>
            <a:off x="2546020" y="3612680"/>
            <a:ext cx="324000" cy="230832"/>
            <a:chOff x="4554258" y="723448"/>
            <a:chExt cx="435429" cy="296018"/>
          </a:xfrm>
        </p:grpSpPr>
        <p:sp>
          <p:nvSpPr>
            <p:cNvPr id="80" name="Ellipse 7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1" name="Textfeld 80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12</a:t>
              </a:r>
            </a:p>
          </p:txBody>
        </p:sp>
      </p:grpSp>
      <p:grpSp>
        <p:nvGrpSpPr>
          <p:cNvPr id="82" name="Gruppieren 81"/>
          <p:cNvGrpSpPr/>
          <p:nvPr/>
        </p:nvGrpSpPr>
        <p:grpSpPr>
          <a:xfrm>
            <a:off x="944274" y="4487627"/>
            <a:ext cx="324000" cy="230832"/>
            <a:chOff x="4554258" y="723448"/>
            <a:chExt cx="435429" cy="296018"/>
          </a:xfrm>
        </p:grpSpPr>
        <p:sp>
          <p:nvSpPr>
            <p:cNvPr id="83" name="Ellipse 8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4" name="Textfeld 83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85" name="Gruppieren 84"/>
          <p:cNvGrpSpPr/>
          <p:nvPr/>
        </p:nvGrpSpPr>
        <p:grpSpPr>
          <a:xfrm>
            <a:off x="2235708" y="5075796"/>
            <a:ext cx="324000" cy="230832"/>
            <a:chOff x="4554258" y="723448"/>
            <a:chExt cx="435429" cy="296018"/>
          </a:xfrm>
        </p:grpSpPr>
        <p:sp>
          <p:nvSpPr>
            <p:cNvPr id="86" name="Ellipse 8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7" name="Textfeld 86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88" name="Gruppieren 87"/>
          <p:cNvGrpSpPr/>
          <p:nvPr/>
        </p:nvGrpSpPr>
        <p:grpSpPr>
          <a:xfrm>
            <a:off x="3482909" y="2616079"/>
            <a:ext cx="324000" cy="230832"/>
            <a:chOff x="4554258" y="723448"/>
            <a:chExt cx="435429" cy="296018"/>
          </a:xfrm>
        </p:grpSpPr>
        <p:sp>
          <p:nvSpPr>
            <p:cNvPr id="89" name="Ellipse 8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0" name="Textfeld 89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91" name="Gruppieren 90"/>
          <p:cNvGrpSpPr/>
          <p:nvPr/>
        </p:nvGrpSpPr>
        <p:grpSpPr>
          <a:xfrm>
            <a:off x="2846559" y="3930727"/>
            <a:ext cx="324000" cy="230832"/>
            <a:chOff x="4554258" y="723448"/>
            <a:chExt cx="435429" cy="296018"/>
          </a:xfrm>
        </p:grpSpPr>
        <p:sp>
          <p:nvSpPr>
            <p:cNvPr id="92" name="Ellipse 9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3" name="Textfeld 92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94" name="Gruppieren 93"/>
          <p:cNvGrpSpPr/>
          <p:nvPr/>
        </p:nvGrpSpPr>
        <p:grpSpPr>
          <a:xfrm>
            <a:off x="2131038" y="4344977"/>
            <a:ext cx="324000" cy="230832"/>
            <a:chOff x="4554258" y="723448"/>
            <a:chExt cx="435429" cy="296018"/>
          </a:xfrm>
        </p:grpSpPr>
        <p:sp>
          <p:nvSpPr>
            <p:cNvPr id="95" name="Ellipse 9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6" name="Textfeld 95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pic>
        <p:nvPicPr>
          <p:cNvPr id="97" name="Grafik 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191" y="1283234"/>
            <a:ext cx="1080000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838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hteck 43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5" name="Rechteck 44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6" name="Rechteck 45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7" name="Rechteck 46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8" name="Textfeld 47"/>
          <p:cNvSpPr txBox="1"/>
          <p:nvPr/>
        </p:nvSpPr>
        <p:spPr>
          <a:xfrm>
            <a:off x="4714215" y="361897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Integrierte Turbo-Funktion</a:t>
            </a:r>
          </a:p>
        </p:txBody>
      </p:sp>
      <p:sp>
        <p:nvSpPr>
          <p:cNvPr id="49" name="Textfeld 48"/>
          <p:cNvSpPr txBox="1"/>
          <p:nvPr/>
        </p:nvSpPr>
        <p:spPr>
          <a:xfrm>
            <a:off x="252342" y="3616688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Verriegeln über Spannschieber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98" b="6032"/>
          <a:stretch/>
        </p:blipFill>
        <p:spPr>
          <a:xfrm>
            <a:off x="1038500" y="1784861"/>
            <a:ext cx="1980000" cy="1073956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120" y="4234195"/>
            <a:ext cx="1944000" cy="1440000"/>
          </a:xfrm>
          <a:prstGeom prst="rect">
            <a:avLst/>
          </a:prstGeom>
        </p:spPr>
      </p:pic>
      <p:sp>
        <p:nvSpPr>
          <p:cNvPr id="33" name="Ellipse 32"/>
          <p:cNvSpPr/>
          <p:nvPr/>
        </p:nvSpPr>
        <p:spPr>
          <a:xfrm>
            <a:off x="3105070" y="3082843"/>
            <a:ext cx="144000" cy="144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13" name="Inhaltsplatzhalter 3"/>
          <p:cNvSpPr txBox="1">
            <a:spLocks/>
          </p:cNvSpPr>
          <p:nvPr/>
        </p:nvSpPr>
        <p:spPr>
          <a:xfrm>
            <a:off x="7078690" y="4361303"/>
            <a:ext cx="1789859" cy="1393048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Federkraft 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Zusätzliche Kraft, die aus dem Turbo resultiert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Anschluss Turbo-Funktion</a:t>
            </a:r>
          </a:p>
        </p:txBody>
      </p:sp>
      <p:grpSp>
        <p:nvGrpSpPr>
          <p:cNvPr id="14" name="Gruppieren 13"/>
          <p:cNvGrpSpPr/>
          <p:nvPr/>
        </p:nvGrpSpPr>
        <p:grpSpPr>
          <a:xfrm>
            <a:off x="5212582" y="4954119"/>
            <a:ext cx="198000" cy="198000"/>
            <a:chOff x="4633578" y="731640"/>
            <a:chExt cx="266095" cy="271350"/>
          </a:xfrm>
        </p:grpSpPr>
        <p:sp>
          <p:nvSpPr>
            <p:cNvPr id="15" name="Ellipse 1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feld 15"/>
            <p:cNvSpPr txBox="1"/>
            <p:nvPr/>
          </p:nvSpPr>
          <p:spPr>
            <a:xfrm>
              <a:off x="4633578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7" name="Gruppieren 16"/>
          <p:cNvGrpSpPr/>
          <p:nvPr/>
        </p:nvGrpSpPr>
        <p:grpSpPr>
          <a:xfrm>
            <a:off x="5081205" y="5127277"/>
            <a:ext cx="198000" cy="198000"/>
            <a:chOff x="4645063" y="729193"/>
            <a:chExt cx="266095" cy="271350"/>
          </a:xfrm>
        </p:grpSpPr>
        <p:sp>
          <p:nvSpPr>
            <p:cNvPr id="18" name="Ellipse 17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0" name="Gruppieren 19"/>
          <p:cNvGrpSpPr/>
          <p:nvPr/>
        </p:nvGrpSpPr>
        <p:grpSpPr>
          <a:xfrm>
            <a:off x="6903549" y="4649781"/>
            <a:ext cx="198000" cy="198000"/>
            <a:chOff x="4633359" y="731417"/>
            <a:chExt cx="266095" cy="271350"/>
          </a:xfrm>
        </p:grpSpPr>
        <p:sp>
          <p:nvSpPr>
            <p:cNvPr id="21" name="Ellipse 2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/>
            <p:cNvSpPr txBox="1"/>
            <p:nvPr/>
          </p:nvSpPr>
          <p:spPr>
            <a:xfrm>
              <a:off x="4633359" y="73141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3" name="Gruppieren 22"/>
          <p:cNvGrpSpPr/>
          <p:nvPr/>
        </p:nvGrpSpPr>
        <p:grpSpPr>
          <a:xfrm>
            <a:off x="6903549" y="4398651"/>
            <a:ext cx="198000" cy="198000"/>
            <a:chOff x="4645063" y="740089"/>
            <a:chExt cx="266095" cy="271350"/>
          </a:xfrm>
        </p:grpSpPr>
        <p:sp>
          <p:nvSpPr>
            <p:cNvPr id="24" name="Ellipse 23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Textfeld 24"/>
            <p:cNvSpPr txBox="1"/>
            <p:nvPr/>
          </p:nvSpPr>
          <p:spPr>
            <a:xfrm>
              <a:off x="4645063" y="74008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6" name="Gruppieren 25"/>
          <p:cNvGrpSpPr/>
          <p:nvPr/>
        </p:nvGrpSpPr>
        <p:grpSpPr>
          <a:xfrm>
            <a:off x="6840549" y="5080035"/>
            <a:ext cx="324000" cy="230832"/>
            <a:chOff x="4554477" y="723657"/>
            <a:chExt cx="435429" cy="296018"/>
          </a:xfrm>
        </p:grpSpPr>
        <p:sp>
          <p:nvSpPr>
            <p:cNvPr id="27" name="Ellipse 2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/>
            <p:cNvSpPr txBox="1"/>
            <p:nvPr/>
          </p:nvSpPr>
          <p:spPr>
            <a:xfrm>
              <a:off x="4554477" y="723657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29" name="Gruppieren 28"/>
          <p:cNvGrpSpPr/>
          <p:nvPr/>
        </p:nvGrpSpPr>
        <p:grpSpPr>
          <a:xfrm>
            <a:off x="6383521" y="4854760"/>
            <a:ext cx="324000" cy="230832"/>
            <a:chOff x="4554258" y="723657"/>
            <a:chExt cx="435429" cy="296018"/>
          </a:xfrm>
        </p:grpSpPr>
        <p:sp>
          <p:nvSpPr>
            <p:cNvPr id="30" name="Ellipse 2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1" name="Textfeld 30"/>
            <p:cNvSpPr txBox="1"/>
            <p:nvPr/>
          </p:nvSpPr>
          <p:spPr>
            <a:xfrm>
              <a:off x="4554258" y="723657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pic>
        <p:nvPicPr>
          <p:cNvPr id="3" name="Grafi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215" y="1416747"/>
            <a:ext cx="2700000" cy="1764064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920" y="4045041"/>
            <a:ext cx="2700000" cy="1764065"/>
          </a:xfrm>
          <a:prstGeom prst="rect">
            <a:avLst/>
          </a:prstGeom>
        </p:spPr>
      </p:pic>
      <p:sp>
        <p:nvSpPr>
          <p:cNvPr id="9" name="Ellipse 8"/>
          <p:cNvSpPr/>
          <p:nvPr/>
        </p:nvSpPr>
        <p:spPr>
          <a:xfrm>
            <a:off x="2192376" y="2674753"/>
            <a:ext cx="144000" cy="144000"/>
          </a:xfrm>
          <a:prstGeom prst="ellipse">
            <a:avLst/>
          </a:prstGeom>
          <a:solidFill>
            <a:srgbClr val="001D32"/>
          </a:solidFill>
          <a:ln>
            <a:solidFill>
              <a:srgbClr val="001D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4" name="Ellipse 33"/>
          <p:cNvSpPr/>
          <p:nvPr/>
        </p:nvSpPr>
        <p:spPr>
          <a:xfrm>
            <a:off x="2438620" y="2232782"/>
            <a:ext cx="144000" cy="144000"/>
          </a:xfrm>
          <a:prstGeom prst="ellipse">
            <a:avLst/>
          </a:prstGeom>
          <a:solidFill>
            <a:srgbClr val="0A89E0"/>
          </a:solidFill>
          <a:ln>
            <a:solidFill>
              <a:srgbClr val="0A89E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Inhaltsplatzhalter 3"/>
          <p:cNvSpPr txBox="1">
            <a:spLocks/>
          </p:cNvSpPr>
          <p:nvPr/>
        </p:nvSpPr>
        <p:spPr>
          <a:xfrm>
            <a:off x="2942465" y="1711861"/>
            <a:ext cx="1400194" cy="574473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Turbo-Funktion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max. 50 kN</a:t>
            </a:r>
          </a:p>
        </p:txBody>
      </p:sp>
      <p:sp>
        <p:nvSpPr>
          <p:cNvPr id="36" name="Inhaltsplatzhalter 3"/>
          <p:cNvSpPr txBox="1">
            <a:spLocks/>
          </p:cNvSpPr>
          <p:nvPr/>
        </p:nvSpPr>
        <p:spPr>
          <a:xfrm>
            <a:off x="2942175" y="2420849"/>
            <a:ext cx="1647642" cy="53023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Federkraftspannung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max. 12 kN</a:t>
            </a:r>
          </a:p>
        </p:txBody>
      </p:sp>
      <p:sp>
        <p:nvSpPr>
          <p:cNvPr id="43" name="Ellipse 42"/>
          <p:cNvSpPr/>
          <p:nvPr/>
        </p:nvSpPr>
        <p:spPr>
          <a:xfrm>
            <a:off x="2942465" y="2990248"/>
            <a:ext cx="144000" cy="144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1" name="Inhaltsplatzhalter 3"/>
          <p:cNvSpPr txBox="1">
            <a:spLocks/>
          </p:cNvSpPr>
          <p:nvPr/>
        </p:nvSpPr>
        <p:spPr>
          <a:xfrm>
            <a:off x="363554" y="1717178"/>
            <a:ext cx="773130" cy="53023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Einzugs-kraft</a:t>
            </a:r>
          </a:p>
        </p:txBody>
      </p:sp>
      <p:sp>
        <p:nvSpPr>
          <p:cNvPr id="37" name="Inhaltsplatzhalter 3"/>
          <p:cNvSpPr txBox="1">
            <a:spLocks/>
          </p:cNvSpPr>
          <p:nvPr/>
        </p:nvSpPr>
        <p:spPr>
          <a:xfrm>
            <a:off x="980913" y="2860366"/>
            <a:ext cx="2612808" cy="240653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Betätigungsdruck der Turbo-Funktion</a:t>
            </a:r>
          </a:p>
        </p:txBody>
      </p:sp>
      <p:sp>
        <p:nvSpPr>
          <p:cNvPr id="50" name="Textfeld 49"/>
          <p:cNvSpPr txBox="1"/>
          <p:nvPr/>
        </p:nvSpPr>
        <p:spPr>
          <a:xfrm>
            <a:off x="4724514" y="99071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Zentrieren über Kurzkegel</a:t>
            </a:r>
          </a:p>
        </p:txBody>
      </p:sp>
      <p:sp>
        <p:nvSpPr>
          <p:cNvPr id="51" name="Textfeld 50"/>
          <p:cNvSpPr txBox="1"/>
          <p:nvPr/>
        </p:nvSpPr>
        <p:spPr>
          <a:xfrm>
            <a:off x="252338" y="987097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Vergleich:                                               Einzugskraft Federspannung und Turbo</a:t>
            </a:r>
          </a:p>
        </p:txBody>
      </p:sp>
      <p:sp>
        <p:nvSpPr>
          <p:cNvPr id="52" name="Ellipse 51"/>
          <p:cNvSpPr/>
          <p:nvPr/>
        </p:nvSpPr>
        <p:spPr>
          <a:xfrm>
            <a:off x="1931785" y="2629960"/>
            <a:ext cx="144000" cy="144000"/>
          </a:xfrm>
          <a:prstGeom prst="ellipse">
            <a:avLst/>
          </a:prstGeom>
          <a:solidFill>
            <a:srgbClr val="001D32"/>
          </a:solidFill>
          <a:ln>
            <a:solidFill>
              <a:srgbClr val="001D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3" name="Ellipse 52"/>
          <p:cNvSpPr/>
          <p:nvPr/>
        </p:nvSpPr>
        <p:spPr>
          <a:xfrm>
            <a:off x="2222954" y="2192037"/>
            <a:ext cx="144000" cy="144000"/>
          </a:xfrm>
          <a:prstGeom prst="ellipse">
            <a:avLst/>
          </a:prstGeom>
          <a:solidFill>
            <a:srgbClr val="0A89E0"/>
          </a:solidFill>
          <a:ln>
            <a:solidFill>
              <a:srgbClr val="0A89E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76914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hteck 12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Rechteck 13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Rechteck 18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Rechteck 19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52" y="1454807"/>
            <a:ext cx="2160000" cy="1734424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514" y="4051459"/>
            <a:ext cx="2520000" cy="1832726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391"/>
          <a:stretch/>
        </p:blipFill>
        <p:spPr>
          <a:xfrm>
            <a:off x="5162589" y="1409008"/>
            <a:ext cx="1326056" cy="1620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338" y="4024896"/>
            <a:ext cx="2160000" cy="1885853"/>
          </a:xfrm>
          <a:prstGeom prst="rect">
            <a:avLst/>
          </a:prstGeom>
        </p:spPr>
      </p:pic>
      <p:sp>
        <p:nvSpPr>
          <p:cNvPr id="21" name="Textfeld 20"/>
          <p:cNvSpPr txBox="1"/>
          <p:nvPr/>
        </p:nvSpPr>
        <p:spPr>
          <a:xfrm>
            <a:off x="4714215" y="361897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Reinigung durch Sperrluft</a:t>
            </a:r>
          </a:p>
        </p:txBody>
      </p:sp>
      <p:sp>
        <p:nvSpPr>
          <p:cNvPr id="22" name="Textfeld 21"/>
          <p:cNvSpPr txBox="1"/>
          <p:nvPr/>
        </p:nvSpPr>
        <p:spPr>
          <a:xfrm>
            <a:off x="252342" y="3616688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Abfrage der </a:t>
            </a:r>
            <a:r>
              <a:rPr lang="de-DE" sz="1600" b="1" dirty="0" err="1">
                <a:solidFill>
                  <a:srgbClr val="003D6A"/>
                </a:solidFill>
              </a:rPr>
              <a:t>Palettenanwesenheit</a:t>
            </a:r>
            <a:r>
              <a:rPr lang="de-DE" sz="1600" b="1" dirty="0">
                <a:solidFill>
                  <a:srgbClr val="003D6A"/>
                </a:solidFill>
              </a:rPr>
              <a:t> (optional)</a:t>
            </a:r>
          </a:p>
        </p:txBody>
      </p:sp>
      <p:sp>
        <p:nvSpPr>
          <p:cNvPr id="23" name="Textfeld 22"/>
          <p:cNvSpPr txBox="1"/>
          <p:nvPr/>
        </p:nvSpPr>
        <p:spPr>
          <a:xfrm>
            <a:off x="4724514" y="99071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Abfrage geöffnet oder gespannt (optional)</a:t>
            </a:r>
          </a:p>
        </p:txBody>
      </p:sp>
      <p:sp>
        <p:nvSpPr>
          <p:cNvPr id="24" name="Textfeld 23"/>
          <p:cNvSpPr txBox="1"/>
          <p:nvPr/>
        </p:nvSpPr>
        <p:spPr>
          <a:xfrm>
            <a:off x="252338" y="98709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Ansteuerung der Roboterkupplung</a:t>
            </a:r>
          </a:p>
        </p:txBody>
      </p:sp>
      <p:grpSp>
        <p:nvGrpSpPr>
          <p:cNvPr id="25" name="Gruppieren 24"/>
          <p:cNvGrpSpPr/>
          <p:nvPr/>
        </p:nvGrpSpPr>
        <p:grpSpPr>
          <a:xfrm>
            <a:off x="2935071" y="2178650"/>
            <a:ext cx="198000" cy="198000"/>
            <a:chOff x="4645063" y="719705"/>
            <a:chExt cx="266095" cy="271350"/>
          </a:xfrm>
        </p:grpSpPr>
        <p:sp>
          <p:nvSpPr>
            <p:cNvPr id="26" name="Ellipse 2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/>
            <p:cNvSpPr txBox="1"/>
            <p:nvPr/>
          </p:nvSpPr>
          <p:spPr>
            <a:xfrm>
              <a:off x="4645063" y="719705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8" name="Gruppieren 27"/>
          <p:cNvGrpSpPr/>
          <p:nvPr/>
        </p:nvGrpSpPr>
        <p:grpSpPr>
          <a:xfrm>
            <a:off x="2935071" y="1915725"/>
            <a:ext cx="198000" cy="198000"/>
            <a:chOff x="4645063" y="740089"/>
            <a:chExt cx="266095" cy="271350"/>
          </a:xfrm>
        </p:grpSpPr>
        <p:sp>
          <p:nvSpPr>
            <p:cNvPr id="29" name="Ellipse 28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/>
            <p:cNvSpPr txBox="1"/>
            <p:nvPr/>
          </p:nvSpPr>
          <p:spPr>
            <a:xfrm>
              <a:off x="4645063" y="74008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sp>
        <p:nvSpPr>
          <p:cNvPr id="31" name="Inhaltsplatzhalter 3"/>
          <p:cNvSpPr txBox="1">
            <a:spLocks/>
          </p:cNvSpPr>
          <p:nvPr/>
        </p:nvSpPr>
        <p:spPr>
          <a:xfrm>
            <a:off x="3111524" y="1907638"/>
            <a:ext cx="1735568" cy="85815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Öffnen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Turbo-Funktion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Sperrluft</a:t>
            </a:r>
          </a:p>
        </p:txBody>
      </p:sp>
      <p:grpSp>
        <p:nvGrpSpPr>
          <p:cNvPr id="35" name="Gruppieren 34"/>
          <p:cNvGrpSpPr/>
          <p:nvPr/>
        </p:nvGrpSpPr>
        <p:grpSpPr>
          <a:xfrm>
            <a:off x="1251792" y="1599169"/>
            <a:ext cx="198000" cy="198000"/>
            <a:chOff x="4633578" y="728377"/>
            <a:chExt cx="266095" cy="271350"/>
          </a:xfrm>
        </p:grpSpPr>
        <p:sp>
          <p:nvSpPr>
            <p:cNvPr id="36" name="Ellipse 35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7" name="Textfeld 36"/>
            <p:cNvSpPr txBox="1"/>
            <p:nvPr/>
          </p:nvSpPr>
          <p:spPr>
            <a:xfrm>
              <a:off x="4633578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8" name="Gruppieren 37"/>
          <p:cNvGrpSpPr/>
          <p:nvPr/>
        </p:nvGrpSpPr>
        <p:grpSpPr>
          <a:xfrm>
            <a:off x="1788417" y="2760740"/>
            <a:ext cx="198000" cy="198000"/>
            <a:chOff x="4633872" y="719705"/>
            <a:chExt cx="266095" cy="271350"/>
          </a:xfrm>
        </p:grpSpPr>
        <p:sp>
          <p:nvSpPr>
            <p:cNvPr id="39" name="Ellipse 3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0" name="Textfeld 39"/>
            <p:cNvSpPr txBox="1"/>
            <p:nvPr/>
          </p:nvSpPr>
          <p:spPr>
            <a:xfrm>
              <a:off x="4633872" y="719705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41" name="Gruppieren 40"/>
          <p:cNvGrpSpPr/>
          <p:nvPr/>
        </p:nvGrpSpPr>
        <p:grpSpPr>
          <a:xfrm>
            <a:off x="1534991" y="2619535"/>
            <a:ext cx="198000" cy="198000"/>
            <a:chOff x="4633578" y="728377"/>
            <a:chExt cx="266095" cy="271350"/>
          </a:xfrm>
        </p:grpSpPr>
        <p:sp>
          <p:nvSpPr>
            <p:cNvPr id="42" name="Ellipse 41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3" name="Textfeld 42"/>
            <p:cNvSpPr txBox="1"/>
            <p:nvPr/>
          </p:nvSpPr>
          <p:spPr>
            <a:xfrm>
              <a:off x="4633578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44" name="Gruppieren 43"/>
          <p:cNvGrpSpPr/>
          <p:nvPr/>
        </p:nvGrpSpPr>
        <p:grpSpPr>
          <a:xfrm>
            <a:off x="2935071" y="2452973"/>
            <a:ext cx="198000" cy="198000"/>
            <a:chOff x="4645063" y="731640"/>
            <a:chExt cx="266095" cy="271350"/>
          </a:xfrm>
        </p:grpSpPr>
        <p:sp>
          <p:nvSpPr>
            <p:cNvPr id="45" name="Ellipse 4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6" name="Textfeld 45"/>
            <p:cNvSpPr txBox="1"/>
            <p:nvPr/>
          </p:nvSpPr>
          <p:spPr>
            <a:xfrm>
              <a:off x="4645063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47" name="Gruppieren 46"/>
          <p:cNvGrpSpPr/>
          <p:nvPr/>
        </p:nvGrpSpPr>
        <p:grpSpPr>
          <a:xfrm>
            <a:off x="1991906" y="1973662"/>
            <a:ext cx="198000" cy="198000"/>
            <a:chOff x="4633359" y="731640"/>
            <a:chExt cx="266095" cy="271350"/>
          </a:xfrm>
        </p:grpSpPr>
        <p:sp>
          <p:nvSpPr>
            <p:cNvPr id="48" name="Ellipse 4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9" name="Textfeld 48"/>
            <p:cNvSpPr txBox="1"/>
            <p:nvPr/>
          </p:nvSpPr>
          <p:spPr>
            <a:xfrm>
              <a:off x="4633359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50" name="Gruppieren 49"/>
          <p:cNvGrpSpPr/>
          <p:nvPr/>
        </p:nvGrpSpPr>
        <p:grpSpPr>
          <a:xfrm>
            <a:off x="1672002" y="1927526"/>
            <a:ext cx="198000" cy="198000"/>
            <a:chOff x="4633359" y="731417"/>
            <a:chExt cx="266095" cy="271350"/>
          </a:xfrm>
        </p:grpSpPr>
        <p:sp>
          <p:nvSpPr>
            <p:cNvPr id="51" name="Ellipse 5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Textfeld 51"/>
            <p:cNvSpPr txBox="1"/>
            <p:nvPr/>
          </p:nvSpPr>
          <p:spPr>
            <a:xfrm>
              <a:off x="4633359" y="73141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53" name="Gruppieren 52"/>
          <p:cNvGrpSpPr/>
          <p:nvPr/>
        </p:nvGrpSpPr>
        <p:grpSpPr>
          <a:xfrm>
            <a:off x="939795" y="1540517"/>
            <a:ext cx="198000" cy="198000"/>
            <a:chOff x="4645063" y="731640"/>
            <a:chExt cx="266095" cy="271350"/>
          </a:xfrm>
        </p:grpSpPr>
        <p:sp>
          <p:nvSpPr>
            <p:cNvPr id="54" name="Ellipse 5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/>
            <p:cNvSpPr txBox="1"/>
            <p:nvPr/>
          </p:nvSpPr>
          <p:spPr>
            <a:xfrm>
              <a:off x="4645063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pic>
        <p:nvPicPr>
          <p:cNvPr id="56" name="Grafik 5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14"/>
          <a:stretch/>
        </p:blipFill>
        <p:spPr>
          <a:xfrm>
            <a:off x="7146480" y="1414653"/>
            <a:ext cx="1341474" cy="1620000"/>
          </a:xfrm>
          <a:prstGeom prst="rect">
            <a:avLst/>
          </a:prstGeom>
        </p:spPr>
      </p:pic>
      <p:sp>
        <p:nvSpPr>
          <p:cNvPr id="58" name="Ellipse 57"/>
          <p:cNvSpPr/>
          <p:nvPr/>
        </p:nvSpPr>
        <p:spPr>
          <a:xfrm>
            <a:off x="5149119" y="1392503"/>
            <a:ext cx="241486" cy="21060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0" name="Ellipse 59"/>
          <p:cNvSpPr/>
          <p:nvPr/>
        </p:nvSpPr>
        <p:spPr>
          <a:xfrm>
            <a:off x="7137856" y="1397844"/>
            <a:ext cx="241486" cy="21060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1" name="Inhaltsplatzhalter 3"/>
          <p:cNvSpPr>
            <a:spLocks noGrp="1"/>
          </p:cNvSpPr>
          <p:nvPr>
            <p:ph sz="quarter" idx="10"/>
          </p:nvPr>
        </p:nvSpPr>
        <p:spPr>
          <a:xfrm>
            <a:off x="5149119" y="3036788"/>
            <a:ext cx="1443678" cy="363885"/>
          </a:xfrm>
          <a:noFill/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/>
              <a:t>Zustand geöffnet</a:t>
            </a:r>
          </a:p>
        </p:txBody>
      </p:sp>
      <p:sp>
        <p:nvSpPr>
          <p:cNvPr id="62" name="Inhaltsplatzhalter 3"/>
          <p:cNvSpPr txBox="1">
            <a:spLocks/>
          </p:cNvSpPr>
          <p:nvPr/>
        </p:nvSpPr>
        <p:spPr>
          <a:xfrm>
            <a:off x="7092000" y="3030878"/>
            <a:ext cx="1582016" cy="36388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/>
              <a:t>Zustand verriegelt</a:t>
            </a:r>
          </a:p>
        </p:txBody>
      </p:sp>
    </p:spTree>
    <p:extLst>
      <p:ext uri="{BB962C8B-B14F-4D97-AF65-F5344CB8AC3E}">
        <p14:creationId xmlns:p14="http://schemas.microsoft.com/office/powerpoint/2010/main" val="17944108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hteck 27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Rechteck 28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Rechteck 30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05" y="1640497"/>
            <a:ext cx="2160000" cy="1600000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NSR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sp>
        <p:nvSpPr>
          <p:cNvPr id="69" name="Inhaltsplatzhalter 3"/>
          <p:cNvSpPr txBox="1">
            <a:spLocks/>
          </p:cNvSpPr>
          <p:nvPr/>
        </p:nvSpPr>
        <p:spPr>
          <a:xfrm>
            <a:off x="2692775" y="1681237"/>
            <a:ext cx="1735568" cy="1393048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Über seitliche Schrägen an der Roboterkupplung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Über zwei Zylinderstifte in der Stirnseite der Roboterkupplung</a:t>
            </a:r>
          </a:p>
        </p:txBody>
      </p:sp>
      <p:grpSp>
        <p:nvGrpSpPr>
          <p:cNvPr id="76" name="Gruppieren 75"/>
          <p:cNvGrpSpPr/>
          <p:nvPr/>
        </p:nvGrpSpPr>
        <p:grpSpPr>
          <a:xfrm>
            <a:off x="1428368" y="1635130"/>
            <a:ext cx="198000" cy="198000"/>
            <a:chOff x="4644844" y="731417"/>
            <a:chExt cx="266095" cy="271350"/>
          </a:xfrm>
        </p:grpSpPr>
        <p:sp>
          <p:nvSpPr>
            <p:cNvPr id="77" name="Ellipse 7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Textfeld 77"/>
            <p:cNvSpPr txBox="1"/>
            <p:nvPr/>
          </p:nvSpPr>
          <p:spPr>
            <a:xfrm>
              <a:off x="4644844" y="73141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79" name="Gruppieren 78"/>
          <p:cNvGrpSpPr/>
          <p:nvPr/>
        </p:nvGrpSpPr>
        <p:grpSpPr>
          <a:xfrm>
            <a:off x="337586" y="1638626"/>
            <a:ext cx="198000" cy="198000"/>
            <a:chOff x="4645063" y="740089"/>
            <a:chExt cx="266095" cy="271350"/>
          </a:xfrm>
        </p:grpSpPr>
        <p:sp>
          <p:nvSpPr>
            <p:cNvPr id="80" name="Ellipse 79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1" name="Textfeld 80"/>
            <p:cNvSpPr txBox="1"/>
            <p:nvPr/>
          </p:nvSpPr>
          <p:spPr>
            <a:xfrm>
              <a:off x="4645063" y="74008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1" name="Gruppieren 20"/>
          <p:cNvGrpSpPr/>
          <p:nvPr/>
        </p:nvGrpSpPr>
        <p:grpSpPr>
          <a:xfrm>
            <a:off x="2575757" y="2152360"/>
            <a:ext cx="198000" cy="198000"/>
            <a:chOff x="4644844" y="731417"/>
            <a:chExt cx="266095" cy="271350"/>
          </a:xfrm>
        </p:grpSpPr>
        <p:sp>
          <p:nvSpPr>
            <p:cNvPr id="22" name="Ellipse 2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Textfeld 22"/>
            <p:cNvSpPr txBox="1"/>
            <p:nvPr/>
          </p:nvSpPr>
          <p:spPr>
            <a:xfrm>
              <a:off x="4644844" y="73141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4" name="Gruppieren 23"/>
          <p:cNvGrpSpPr/>
          <p:nvPr/>
        </p:nvGrpSpPr>
        <p:grpSpPr>
          <a:xfrm>
            <a:off x="2575757" y="1698169"/>
            <a:ext cx="198000" cy="198000"/>
            <a:chOff x="4645063" y="728377"/>
            <a:chExt cx="266095" cy="271350"/>
          </a:xfrm>
        </p:grpSpPr>
        <p:sp>
          <p:nvSpPr>
            <p:cNvPr id="25" name="Ellipse 24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Textfeld 25"/>
            <p:cNvSpPr txBox="1"/>
            <p:nvPr/>
          </p:nvSpPr>
          <p:spPr>
            <a:xfrm>
              <a:off x="4645063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pic>
        <p:nvPicPr>
          <p:cNvPr id="3" name="Grafi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514" y="1398540"/>
            <a:ext cx="2520000" cy="1832726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338" y="4188901"/>
            <a:ext cx="2340000" cy="1701817"/>
          </a:xfrm>
          <a:prstGeom prst="rect">
            <a:avLst/>
          </a:prstGeom>
        </p:spPr>
      </p:pic>
      <p:sp>
        <p:nvSpPr>
          <p:cNvPr id="33" name="Textfeld 32"/>
          <p:cNvSpPr txBox="1"/>
          <p:nvPr/>
        </p:nvSpPr>
        <p:spPr>
          <a:xfrm>
            <a:off x="252342" y="3616688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Einfaches Fügen – Höchste Bedienfreundlichkeit</a:t>
            </a:r>
          </a:p>
        </p:txBody>
      </p:sp>
      <p:sp>
        <p:nvSpPr>
          <p:cNvPr id="34" name="Textfeld 33"/>
          <p:cNvSpPr txBox="1"/>
          <p:nvPr/>
        </p:nvSpPr>
        <p:spPr>
          <a:xfrm>
            <a:off x="4724514" y="99071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Schlanke Bauweise</a:t>
            </a:r>
          </a:p>
        </p:txBody>
      </p:sp>
      <p:sp>
        <p:nvSpPr>
          <p:cNvPr id="35" name="Textfeld 34"/>
          <p:cNvSpPr txBox="1"/>
          <p:nvPr/>
        </p:nvSpPr>
        <p:spPr>
          <a:xfrm>
            <a:off x="252338" y="98709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Verdrehsicherung</a:t>
            </a:r>
            <a:r>
              <a:rPr lang="de-DE" sz="1600" b="1" dirty="0">
                <a:solidFill>
                  <a:srgbClr val="003D6A"/>
                </a:solidFill>
              </a:rPr>
              <a:t> für Paletten</a:t>
            </a:r>
          </a:p>
        </p:txBody>
      </p:sp>
    </p:spTree>
    <p:extLst>
      <p:ext uri="{BB962C8B-B14F-4D97-AF65-F5344CB8AC3E}">
        <p14:creationId xmlns:p14="http://schemas.microsoft.com/office/powerpoint/2010/main" val="24064386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Baureihen VERO-S NSR</a:t>
            </a: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NSR</a:t>
            </a:r>
            <a:endParaRPr lang="de-DE" dirty="0"/>
          </a:p>
        </p:txBody>
      </p:sp>
      <p:graphicFrame>
        <p:nvGraphicFramePr>
          <p:cNvPr id="2" name="Tabel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9241592"/>
              </p:ext>
            </p:extLst>
          </p:nvPr>
        </p:nvGraphicFramePr>
        <p:xfrm>
          <a:off x="540000" y="1953000"/>
          <a:ext cx="8064001" cy="295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58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27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27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27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r>
                        <a:rPr lang="de-DE" sz="1200" dirty="0"/>
                        <a:t>Technische Daten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NSR mini 100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NSR 160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NSR maxi 220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Länge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159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220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Breite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176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Einzugskraft [kN]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12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Einzugskraft mit Turbo [kN]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15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Entriegelungsdruck [bar]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Wiederholgenauigkeit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 0.02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 0.02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 0.02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Moment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Mx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max. [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Nm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75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4000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Moment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Mz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max. [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Nm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1600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4000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Gewicht [kg]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0,4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1,6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21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46365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8" y="4426651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7047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 SCH_PPT_Vorlage_4-3_2203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SCH_PPT_Vorlage_4-3_220312.potx</Template>
  <TotalTime>0</TotalTime>
  <Words>658</Words>
  <Application>Microsoft Office PowerPoint</Application>
  <PresentationFormat>Bildschirmpräsentation (4:3)</PresentationFormat>
  <Paragraphs>317</Paragraphs>
  <Slides>17</Slides>
  <Notes>2</Notes>
  <HiddenSlides>2</HiddenSlides>
  <MMClips>0</MMClips>
  <ScaleCrop>false</ScaleCrop>
  <HeadingPairs>
    <vt:vector size="8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17</vt:i4>
      </vt:variant>
      <vt:variant>
        <vt:lpstr>Zielgruppenorientierte Präsentationen</vt:lpstr>
      </vt:variant>
      <vt:variant>
        <vt:i4>1</vt:i4>
      </vt:variant>
    </vt:vector>
  </HeadingPairs>
  <TitlesOfParts>
    <vt:vector size="22" baseType="lpstr">
      <vt:lpstr>Arial</vt:lpstr>
      <vt:lpstr>Calibri</vt:lpstr>
      <vt:lpstr>Wingdings</vt:lpstr>
      <vt:lpstr> SCH_PPT_Vorlage_4-3_220312</vt:lpstr>
      <vt:lpstr>PowerPoint-Präsentation</vt:lpstr>
      <vt:lpstr>Produktübersicht</vt:lpstr>
      <vt:lpstr>Ausgangssituation</vt:lpstr>
      <vt:lpstr>VERO-S – der Rüstzeitoptimierer</vt:lpstr>
      <vt:lpstr>Einsparpotential Rüsten</vt:lpstr>
      <vt:lpstr>Amortisation</vt:lpstr>
      <vt:lpstr>Durchgängigkeit der Einzugs- und Haltekräfte</vt:lpstr>
      <vt:lpstr>VERO-S Baukasten</vt:lpstr>
      <vt:lpstr>SCHUNK Dienstleistungen</vt:lpstr>
      <vt:lpstr>VERO-S Übersicht</vt:lpstr>
      <vt:lpstr>VERO-S NSR Anwendungsbeispiel</vt:lpstr>
      <vt:lpstr>VERO-S NSR</vt:lpstr>
      <vt:lpstr>VERO-S NSR</vt:lpstr>
      <vt:lpstr>VERO-S NSR</vt:lpstr>
      <vt:lpstr>VERO-S NSR</vt:lpstr>
      <vt:lpstr>Baureihen VERO-S NSR</vt:lpstr>
      <vt:lpstr>PowerPoint-Präsentation</vt:lpstr>
      <vt:lpstr>NSE3</vt:lpstr>
    </vt:vector>
  </TitlesOfParts>
  <Company>Ideenhaus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Folie 1</dc:title>
  <dc:creator>Ralf Brendjes</dc:creator>
  <cp:lastModifiedBy>Hensler, Sarah</cp:lastModifiedBy>
  <cp:revision>1455</cp:revision>
  <cp:lastPrinted>2018-08-03T07:19:00Z</cp:lastPrinted>
  <dcterms:created xsi:type="dcterms:W3CDTF">2015-04-07T09:55:40Z</dcterms:created>
  <dcterms:modified xsi:type="dcterms:W3CDTF">2021-09-28T09:44:27Z</dcterms:modified>
</cp:coreProperties>
</file>