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538" r:id="rId2"/>
    <p:sldId id="483" r:id="rId3"/>
    <p:sldId id="706" r:id="rId4"/>
    <p:sldId id="622" r:id="rId5"/>
    <p:sldId id="906" r:id="rId6"/>
    <p:sldId id="865" r:id="rId7"/>
    <p:sldId id="907" r:id="rId8"/>
    <p:sldId id="868" r:id="rId9"/>
    <p:sldId id="869" r:id="rId10"/>
    <p:sldId id="727" r:id="rId11"/>
    <p:sldId id="858" r:id="rId12"/>
    <p:sldId id="745" r:id="rId13"/>
    <p:sldId id="853" r:id="rId14"/>
    <p:sldId id="854" r:id="rId15"/>
    <p:sldId id="751" r:id="rId16"/>
    <p:sldId id="752" r:id="rId17"/>
    <p:sldId id="279" r:id="rId18"/>
  </p:sldIdLst>
  <p:sldSz cx="9144000" cy="6858000" type="screen4x3"/>
  <p:notesSz cx="6797675" cy="9926638"/>
  <p:custShowLst>
    <p:custShow name="NSE3" id="0">
      <p:sldLst>
        <p:sld r:id="rId3"/>
        <p:sld r:id="rId4"/>
        <p:sld r:id="rId5"/>
        <p:sld r:id="rId11"/>
      </p:sldLst>
    </p:custShow>
  </p:custShow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E3"/>
    <a:srgbClr val="003D6A"/>
    <a:srgbClr val="A9BFCA"/>
    <a:srgbClr val="B2C6D1"/>
    <a:srgbClr val="A7BDCA"/>
    <a:srgbClr val="A2BCCB"/>
    <a:srgbClr val="AAC0CD"/>
    <a:srgbClr val="FFFFFF"/>
    <a:srgbClr val="9DB2B0"/>
    <a:srgbClr val="A6BC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85" autoAdjust="0"/>
    <p:restoredTop sz="96433" autoAdjust="0"/>
  </p:normalViewPr>
  <p:slideViewPr>
    <p:cSldViewPr snapToGrid="0" snapToObjects="1">
      <p:cViewPr varScale="1">
        <p:scale>
          <a:sx n="102" d="100"/>
          <a:sy n="102" d="100"/>
        </p:scale>
        <p:origin x="1122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-3185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454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2856" y="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emea.ads.local\SCHUNK\DEPT\DEMGE\Vertrieb_Leitung\Strategische%20Vertriebsentwicklung\Aktuelle_Schulungsprojekte\Einsparpotenti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Neu!$B$8</c:f>
              <c:strCache>
                <c:ptCount val="1"/>
                <c:pt idx="0">
                  <c:v>Rüstkosten mit VERO-S [€]</c:v>
                </c:pt>
              </c:strCache>
            </c:strRef>
          </c:tx>
          <c:spPr>
            <a:ln w="28575" cap="rnd">
              <a:solidFill>
                <a:srgbClr val="009EE3"/>
              </a:solidFill>
              <a:round/>
            </a:ln>
            <a:effectLst/>
          </c:spPr>
          <c:marker>
            <c:symbol val="x"/>
            <c:size val="5"/>
            <c:spPr>
              <a:solidFill>
                <a:srgbClr val="009EE3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Neu!$C$8:$F$8</c:f>
              <c:numCache>
                <c:formatCode>General</c:formatCode>
                <c:ptCount val="4"/>
                <c:pt idx="0">
                  <c:v>250</c:v>
                </c:pt>
                <c:pt idx="1">
                  <c:v>500</c:v>
                </c:pt>
                <c:pt idx="2">
                  <c:v>750</c:v>
                </c:pt>
                <c:pt idx="3">
                  <c:v>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04-44EC-8EE9-C23EDB17A1F6}"/>
            </c:ext>
          </c:extLst>
        </c:ser>
        <c:ser>
          <c:idx val="1"/>
          <c:order val="1"/>
          <c:tx>
            <c:strRef>
              <c:f>Neu!$B$9</c:f>
              <c:strCache>
                <c:ptCount val="1"/>
                <c:pt idx="0">
                  <c:v>Rüstkosten ohne VERO-S [€]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x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Neu!$C$7:$F$7</c:f>
              <c:numCache>
                <c:formatCode>General</c:formatCode>
                <c:ptCount val="4"/>
                <c:pt idx="0">
                  <c:v>50</c:v>
                </c:pt>
                <c:pt idx="1">
                  <c:v>100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Neu!$C$9:$F$9</c:f>
              <c:numCache>
                <c:formatCode>General</c:formatCode>
                <c:ptCount val="4"/>
                <c:pt idx="0">
                  <c:v>1250</c:v>
                </c:pt>
                <c:pt idx="1">
                  <c:v>2500</c:v>
                </c:pt>
                <c:pt idx="2">
                  <c:v>3750</c:v>
                </c:pt>
                <c:pt idx="3">
                  <c:v>5000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04-44EC-8EE9-C23EDB17A1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40447920"/>
        <c:axId val="440448312"/>
      </c:lineChart>
      <c:catAx>
        <c:axId val="440447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8312"/>
        <c:crosses val="autoZero"/>
        <c:auto val="1"/>
        <c:lblAlgn val="ctr"/>
        <c:lblOffset val="100"/>
        <c:noMultiLvlLbl val="0"/>
      </c:catAx>
      <c:valAx>
        <c:axId val="440448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3D6A"/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44044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5 min Rüstzeit</a:t>
            </a:r>
            <a:r>
              <a:rPr lang="de-DE" baseline="0" dirty="0"/>
              <a:t> pro Rüstvorgang mit VERO-S</a:t>
            </a:r>
          </a:p>
          <a:p>
            <a:r>
              <a:rPr lang="de-DE" baseline="0" dirty="0"/>
              <a:t>25 min Rüstzeit pro Rüstvorgang ohne VERO-S</a:t>
            </a:r>
          </a:p>
          <a:p>
            <a:r>
              <a:rPr lang="de-DE" baseline="0" dirty="0"/>
              <a:t>60€/h Maschinenkosten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621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805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slide" Target="slide11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file:///\\emea.ads.local\SCHUNK\DEPT\DEMGE\Vertrieb\Schulungen\Filme\Station&#228;re%20Spannsysteme\VERO-S\NSE3\R&#252;sten.mp4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\\emea.ads.local\SCHUNK\DEPT\DEMGE\Vertrieb_Leitung\Strategische%20Vertriebsentwicklung\Multimedia\Filme\VERO-S\Baukastenfillm_gek&#252;rzt_neu.mp4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VERO-S NSA plus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The </a:t>
            </a:r>
            <a:r>
              <a:rPr lang="de-DE" sz="1500" dirty="0" err="1">
                <a:solidFill>
                  <a:srgbClr val="FFFFFF"/>
                </a:solidFill>
              </a:rPr>
              <a:t>specialist</a:t>
            </a:r>
            <a:r>
              <a:rPr lang="de-DE" sz="1500" dirty="0">
                <a:solidFill>
                  <a:srgbClr val="FFFFFF"/>
                </a:solidFill>
              </a:rPr>
              <a:t> for automated </a:t>
            </a:r>
            <a:r>
              <a:rPr lang="de-DE" sz="1500" dirty="0" err="1">
                <a:solidFill>
                  <a:srgbClr val="FFFFFF"/>
                </a:solidFill>
              </a:rPr>
              <a:t>production</a:t>
            </a: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26" name="Picture 2" descr="NSA plus 120">
            <a:extLst>
              <a:ext uri="{FF2B5EF4-FFF2-40B4-BE49-F238E27FC236}">
                <a16:creationId xmlns:a16="http://schemas.microsoft.com/office/drawing/2014/main" id="{A196D40A-164B-4445-8146-A569DB1AA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90" y="924529"/>
            <a:ext cx="3960000" cy="289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6" name="Rechteck 5">
            <a:hlinkClick r:id="" action="ppaction://noaction"/>
          </p:cNvPr>
          <p:cNvSpPr/>
          <p:nvPr/>
        </p:nvSpPr>
        <p:spPr>
          <a:xfrm>
            <a:off x="5984421" y="1365431"/>
            <a:ext cx="275952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and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turning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" name="Rechteck 7">
            <a:hlinkClick r:id="" action="ppaction://noaction"/>
          </p:cNvPr>
          <p:cNvSpPr/>
          <p:nvPr/>
        </p:nvSpPr>
        <p:spPr>
          <a:xfrm>
            <a:off x="564864" y="3820495"/>
            <a:ext cx="2221853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Easy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milling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06537" y="1375060"/>
            <a:ext cx="244080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Direct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workpiece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clamping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0" name="Rechteck 9">
            <a:hlinkClick r:id="" action="ppaction://noaction"/>
          </p:cNvPr>
          <p:cNvSpPr/>
          <p:nvPr/>
        </p:nvSpPr>
        <p:spPr>
          <a:xfrm>
            <a:off x="3170751" y="3823401"/>
            <a:ext cx="270414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Automated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machine</a:t>
            </a:r>
            <a:r>
              <a:rPr lang="de-DE" sz="14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loading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4" name="Grafik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"/>
          <a:srcRect r="8669"/>
          <a:stretch/>
        </p:blipFill>
        <p:spPr>
          <a:xfrm>
            <a:off x="6273951" y="1687638"/>
            <a:ext cx="2226218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/>
          <a:srcRect l="5663" r="3075"/>
          <a:stretch/>
        </p:blipFill>
        <p:spPr>
          <a:xfrm>
            <a:off x="3414305" y="1687638"/>
            <a:ext cx="222527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/>
          <a:srcRect l="6902" r="1899"/>
          <a:stretch/>
        </p:blipFill>
        <p:spPr>
          <a:xfrm>
            <a:off x="3413943" y="4128272"/>
            <a:ext cx="2225274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b="2433"/>
          <a:stretch/>
        </p:blipFill>
        <p:spPr>
          <a:xfrm>
            <a:off x="558079" y="1679575"/>
            <a:ext cx="2221853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hteck 19">
            <a:hlinkClick r:id="rId5" action="ppaction://hlinksldjump"/>
          </p:cNvPr>
          <p:cNvSpPr/>
          <p:nvPr/>
        </p:nvSpPr>
        <p:spPr>
          <a:xfrm>
            <a:off x="457200" y="1389407"/>
            <a:ext cx="240029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General </a:t>
            </a:r>
            <a:r>
              <a:rPr lang="de-DE" sz="1400" b="1" dirty="0" err="1">
                <a:solidFill>
                  <a:srgbClr val="003D6A"/>
                </a:solidFill>
              </a:rPr>
              <a:t>milling</a:t>
            </a:r>
            <a:r>
              <a:rPr lang="de-DE" sz="1400" b="1" dirty="0">
                <a:solidFill>
                  <a:srgbClr val="003D6A"/>
                </a:solidFill>
              </a:rPr>
              <a:t> </a:t>
            </a:r>
            <a:r>
              <a:rPr lang="de-DE" sz="1400" b="1" dirty="0" err="1">
                <a:solidFill>
                  <a:srgbClr val="003D6A"/>
                </a:solidFill>
              </a:rPr>
              <a:t>applications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14" name="Rechteck 13">
            <a:hlinkClick r:id="" action="ppaction://noaction"/>
          </p:cNvPr>
          <p:cNvSpPr/>
          <p:nvPr/>
        </p:nvSpPr>
        <p:spPr>
          <a:xfrm>
            <a:off x="6273951" y="3823400"/>
            <a:ext cx="222056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Further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applications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3" name="Grafik 2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/>
          <a:srcRect t="3187"/>
          <a:stretch/>
        </p:blipFill>
        <p:spPr>
          <a:xfrm>
            <a:off x="6266442" y="4128272"/>
            <a:ext cx="2228266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Grafik 1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" r="4849"/>
          <a:stretch/>
        </p:blipFill>
        <p:spPr>
          <a:xfrm>
            <a:off x="574025" y="4128272"/>
            <a:ext cx="2215631" cy="162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867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61962" y="1629000"/>
            <a:ext cx="2880000" cy="3600000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VERO-S: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Special 4-way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NSA plus 120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modules</a:t>
            </a:r>
            <a:r>
              <a:rPr lang="de-DE" sz="1400" dirty="0"/>
              <a:t>, Robot </a:t>
            </a:r>
            <a:r>
              <a:rPr lang="de-DE" sz="1400" dirty="0" err="1"/>
              <a:t>coupling</a:t>
            </a:r>
            <a:r>
              <a:rPr lang="de-DE" sz="1400" dirty="0"/>
              <a:t> NSR maxi,            </a:t>
            </a:r>
            <a:r>
              <a:rPr lang="de-DE" sz="1400" dirty="0" err="1"/>
              <a:t>Pallet</a:t>
            </a:r>
            <a:r>
              <a:rPr lang="de-DE" sz="1400" dirty="0"/>
              <a:t> </a:t>
            </a:r>
            <a:r>
              <a:rPr lang="de-DE" sz="1400" dirty="0" err="1"/>
              <a:t>coupling</a:t>
            </a:r>
            <a:r>
              <a:rPr lang="de-DE" sz="1400" dirty="0"/>
              <a:t> PKL maxi.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pallet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                    KONTEC KSC 125-160.</a:t>
            </a:r>
          </a:p>
          <a:p>
            <a:pPr>
              <a:lnSpc>
                <a:spcPct val="100000"/>
              </a:lnSpc>
            </a:pPr>
            <a:endParaRPr lang="de-DE" sz="500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monitoring</a:t>
            </a:r>
            <a:r>
              <a:rPr lang="de-DE" sz="1400" dirty="0"/>
              <a:t> </a:t>
            </a:r>
            <a:r>
              <a:rPr lang="de-DE" sz="1400" dirty="0" err="1"/>
              <a:t>systems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station</a:t>
            </a:r>
            <a:r>
              <a:rPr lang="de-DE" sz="1400" dirty="0"/>
              <a:t>, VERO-S </a:t>
            </a:r>
            <a:r>
              <a:rPr lang="de-DE" sz="1400" dirty="0" err="1"/>
              <a:t>is</a:t>
            </a:r>
            <a:r>
              <a:rPr lang="de-DE" sz="1400" dirty="0"/>
              <a:t> </a:t>
            </a:r>
            <a:r>
              <a:rPr lang="de-DE" sz="1400" dirty="0" err="1"/>
              <a:t>best</a:t>
            </a:r>
            <a:r>
              <a:rPr lang="de-DE" sz="1400" dirty="0"/>
              <a:t> </a:t>
            </a:r>
            <a:r>
              <a:rPr lang="de-DE" sz="1400" dirty="0" err="1"/>
              <a:t>suited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automated</a:t>
            </a:r>
            <a:r>
              <a:rPr lang="de-DE" sz="1400" dirty="0"/>
              <a:t> </a:t>
            </a:r>
            <a:r>
              <a:rPr lang="de-DE" sz="1400" dirty="0" err="1"/>
              <a:t>loading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unloading</a:t>
            </a:r>
            <a:r>
              <a:rPr lang="de-DE" sz="1400" dirty="0"/>
              <a:t>.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1" r="-1"/>
          <a:stretch/>
        </p:blipFill>
        <p:spPr>
          <a:xfrm>
            <a:off x="561443" y="1629000"/>
            <a:ext cx="5139678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31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658" y="1283234"/>
            <a:ext cx="3240000" cy="430816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020389" y="1449000"/>
            <a:ext cx="2880000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High-</a:t>
            </a:r>
            <a:r>
              <a:rPr lang="de-DE" sz="1400" dirty="0" err="1">
                <a:solidFill>
                  <a:srgbClr val="003D6A"/>
                </a:solidFill>
              </a:rPr>
              <a:t>precision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short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taper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centering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Patented</a:t>
            </a:r>
            <a:r>
              <a:rPr lang="de-DE" sz="1400" dirty="0">
                <a:solidFill>
                  <a:srgbClr val="003D6A"/>
                </a:solidFill>
              </a:rPr>
              <a:t> dual </a:t>
            </a:r>
            <a:r>
              <a:rPr lang="de-DE" sz="1400" dirty="0" err="1">
                <a:solidFill>
                  <a:srgbClr val="003D6A"/>
                </a:solidFill>
              </a:rPr>
              <a:t>stroke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Turbo </a:t>
            </a:r>
            <a:r>
              <a:rPr lang="de-DE" sz="1400" dirty="0" err="1">
                <a:solidFill>
                  <a:srgbClr val="003D6A"/>
                </a:solidFill>
              </a:rPr>
              <a:t>function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Large </a:t>
            </a:r>
            <a:r>
              <a:rPr lang="de-DE" sz="1400" dirty="0" err="1">
                <a:solidFill>
                  <a:srgbClr val="003D6A"/>
                </a:solidFill>
              </a:rPr>
              <a:t>surfaces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Completely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sealed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Flat </a:t>
            </a:r>
            <a:r>
              <a:rPr lang="de-DE" sz="1400" dirty="0" err="1">
                <a:solidFill>
                  <a:srgbClr val="003D6A"/>
                </a:solidFill>
              </a:rPr>
              <a:t>work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surface</a:t>
            </a:r>
            <a:r>
              <a:rPr lang="de-DE" sz="1400" dirty="0">
                <a:solidFill>
                  <a:srgbClr val="003D6A"/>
                </a:solidFill>
              </a:rPr>
              <a:t> at </a:t>
            </a:r>
            <a:r>
              <a:rPr lang="de-DE" sz="1400" dirty="0" err="1">
                <a:solidFill>
                  <a:srgbClr val="003D6A"/>
                </a:solidFill>
              </a:rPr>
              <a:t>outer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diameter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Cover </a:t>
            </a:r>
            <a:r>
              <a:rPr lang="de-DE" sz="1400" dirty="0" err="1">
                <a:solidFill>
                  <a:srgbClr val="003D6A"/>
                </a:solidFill>
              </a:rPr>
              <a:t>caps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for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mounting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screws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Lifting </a:t>
            </a:r>
            <a:r>
              <a:rPr lang="de-DE" sz="1400" dirty="0" err="1">
                <a:solidFill>
                  <a:srgbClr val="003D6A"/>
                </a:solidFill>
              </a:rPr>
              <a:t>function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when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opening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modules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Contact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monitoring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Entry </a:t>
            </a:r>
            <a:r>
              <a:rPr lang="de-DE" sz="1400" dirty="0" err="1">
                <a:solidFill>
                  <a:srgbClr val="003D6A"/>
                </a:solidFill>
              </a:rPr>
              <a:t>radii</a:t>
            </a:r>
            <a:r>
              <a:rPr lang="de-DE" sz="1400" dirty="0">
                <a:solidFill>
                  <a:srgbClr val="003D6A"/>
                </a:solidFill>
              </a:rPr>
              <a:t> on </a:t>
            </a:r>
            <a:r>
              <a:rPr lang="de-DE" sz="1400" dirty="0" err="1">
                <a:solidFill>
                  <a:srgbClr val="003D6A"/>
                </a:solidFill>
              </a:rPr>
              <a:t>the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module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solidFill>
                  <a:srgbClr val="003D6A"/>
                </a:solidFill>
              </a:rPr>
              <a:t>Flexible </a:t>
            </a:r>
            <a:r>
              <a:rPr lang="de-DE" sz="1400" dirty="0" err="1">
                <a:solidFill>
                  <a:srgbClr val="003D6A"/>
                </a:solidFill>
              </a:rPr>
              <a:t>piston</a:t>
            </a:r>
            <a:endParaRPr lang="de-DE" sz="1400" dirty="0">
              <a:solidFill>
                <a:srgbClr val="003D6A"/>
              </a:solidFill>
            </a:endParaRPr>
          </a:p>
          <a:p>
            <a:pPr>
              <a:spcBef>
                <a:spcPts val="600"/>
              </a:spcBef>
            </a:pPr>
            <a:r>
              <a:rPr lang="de-DE" sz="1400" dirty="0" err="1">
                <a:solidFill>
                  <a:srgbClr val="003D6A"/>
                </a:solidFill>
              </a:rPr>
              <a:t>Pneumatic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system</a:t>
            </a:r>
            <a:endParaRPr lang="de-DE" sz="1400" dirty="0">
              <a:solidFill>
                <a:srgbClr val="003D6A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>
            <a:off x="5721177" y="4605422"/>
            <a:ext cx="324000" cy="230832"/>
            <a:chOff x="4554258" y="723448"/>
            <a:chExt cx="435429" cy="296018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5721177" y="4314953"/>
            <a:ext cx="324000" cy="230832"/>
            <a:chOff x="4554258" y="723448"/>
            <a:chExt cx="435429" cy="296018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5721177" y="4024484"/>
            <a:ext cx="324000" cy="230832"/>
            <a:chOff x="4554258" y="723448"/>
            <a:chExt cx="435429" cy="296018"/>
          </a:xfrm>
        </p:grpSpPr>
        <p:sp>
          <p:nvSpPr>
            <p:cNvPr id="26" name="Ellipse 2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5712473" y="3516837"/>
            <a:ext cx="324000" cy="230832"/>
            <a:chOff x="4554258" y="723448"/>
            <a:chExt cx="435429" cy="296018"/>
          </a:xfrm>
        </p:grpSpPr>
        <p:sp>
          <p:nvSpPr>
            <p:cNvPr id="29" name="Ellipse 2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5721175" y="3246512"/>
            <a:ext cx="324000" cy="230832"/>
            <a:chOff x="4554258" y="723448"/>
            <a:chExt cx="435429" cy="296018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34" name="Gruppieren 33"/>
          <p:cNvGrpSpPr/>
          <p:nvPr/>
        </p:nvGrpSpPr>
        <p:grpSpPr>
          <a:xfrm>
            <a:off x="5721175" y="2956043"/>
            <a:ext cx="324000" cy="230832"/>
            <a:chOff x="4554258" y="723448"/>
            <a:chExt cx="435429" cy="296018"/>
          </a:xfrm>
        </p:grpSpPr>
        <p:sp>
          <p:nvSpPr>
            <p:cNvPr id="35" name="Ellipse 3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Textfeld 3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5721175" y="2665574"/>
            <a:ext cx="324000" cy="230832"/>
            <a:chOff x="4554258" y="723448"/>
            <a:chExt cx="435429" cy="296018"/>
          </a:xfrm>
        </p:grpSpPr>
        <p:sp>
          <p:nvSpPr>
            <p:cNvPr id="38" name="Ellipse 3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Textfeld 3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5721175" y="2375105"/>
            <a:ext cx="324000" cy="230832"/>
            <a:chOff x="4554258" y="723448"/>
            <a:chExt cx="435429" cy="296018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3" name="Gruppieren 42"/>
          <p:cNvGrpSpPr/>
          <p:nvPr/>
        </p:nvGrpSpPr>
        <p:grpSpPr>
          <a:xfrm>
            <a:off x="5721175" y="2084636"/>
            <a:ext cx="324000" cy="230832"/>
            <a:chOff x="4554258" y="723448"/>
            <a:chExt cx="435429" cy="296018"/>
          </a:xfrm>
        </p:grpSpPr>
        <p:sp>
          <p:nvSpPr>
            <p:cNvPr id="44" name="Ellipse 4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Textfeld 4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5721175" y="1794167"/>
            <a:ext cx="324000" cy="230832"/>
            <a:chOff x="4554258" y="723448"/>
            <a:chExt cx="435429" cy="296018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5721175" y="1503698"/>
            <a:ext cx="324000" cy="230832"/>
            <a:chOff x="4554258" y="723448"/>
            <a:chExt cx="435429" cy="296018"/>
          </a:xfrm>
        </p:grpSpPr>
        <p:sp>
          <p:nvSpPr>
            <p:cNvPr id="50" name="Ellipse 4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Textfeld 5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2" name="Gruppieren 51"/>
          <p:cNvGrpSpPr/>
          <p:nvPr/>
        </p:nvGrpSpPr>
        <p:grpSpPr>
          <a:xfrm>
            <a:off x="5721177" y="4895896"/>
            <a:ext cx="324000" cy="230832"/>
            <a:chOff x="4554258" y="723448"/>
            <a:chExt cx="435429" cy="296018"/>
          </a:xfrm>
        </p:grpSpPr>
        <p:sp>
          <p:nvSpPr>
            <p:cNvPr id="53" name="Ellipse 5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Textfeld 5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55" name="Gruppieren 54"/>
          <p:cNvGrpSpPr/>
          <p:nvPr/>
        </p:nvGrpSpPr>
        <p:grpSpPr>
          <a:xfrm>
            <a:off x="3028201" y="4325998"/>
            <a:ext cx="324000" cy="230832"/>
            <a:chOff x="4554258" y="723448"/>
            <a:chExt cx="435429" cy="296018"/>
          </a:xfrm>
        </p:grpSpPr>
        <p:sp>
          <p:nvSpPr>
            <p:cNvPr id="56" name="Ellipse 5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Textfeld 5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2254899" y="3456840"/>
            <a:ext cx="324000" cy="230832"/>
            <a:chOff x="4554258" y="723448"/>
            <a:chExt cx="435429" cy="296018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211013" y="4445723"/>
            <a:ext cx="324000" cy="230832"/>
            <a:chOff x="4554258" y="723448"/>
            <a:chExt cx="435429" cy="296018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649659" y="3674160"/>
            <a:ext cx="324000" cy="230832"/>
            <a:chOff x="4554258" y="723448"/>
            <a:chExt cx="435429" cy="296018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4477452" y="4228585"/>
            <a:ext cx="324000" cy="230832"/>
            <a:chOff x="4554258" y="723448"/>
            <a:chExt cx="435429" cy="296018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1970125" y="3454328"/>
            <a:ext cx="324000" cy="230832"/>
            <a:chOff x="4554258" y="723448"/>
            <a:chExt cx="435429" cy="296018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3524764" y="4099302"/>
            <a:ext cx="324000" cy="230832"/>
            <a:chOff x="4554258" y="723448"/>
            <a:chExt cx="435429" cy="296018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3958059" y="4209779"/>
            <a:ext cx="324000" cy="230832"/>
            <a:chOff x="4554258" y="723448"/>
            <a:chExt cx="435429" cy="296018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3581200" y="4738433"/>
            <a:ext cx="324000" cy="230832"/>
            <a:chOff x="4554258" y="723448"/>
            <a:chExt cx="435429" cy="296018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061665" y="3910266"/>
            <a:ext cx="324000" cy="230832"/>
            <a:chOff x="4554258" y="723448"/>
            <a:chExt cx="435429" cy="296018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4238990" y="3818545"/>
            <a:ext cx="324000" cy="230832"/>
            <a:chOff x="4554258" y="723448"/>
            <a:chExt cx="435429" cy="296018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2608903" y="4991841"/>
            <a:ext cx="324000" cy="230832"/>
            <a:chOff x="4554258" y="723448"/>
            <a:chExt cx="435429" cy="296018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3879935" y="5049114"/>
            <a:ext cx="324000" cy="230832"/>
            <a:chOff x="4554258" y="723448"/>
            <a:chExt cx="435429" cy="296018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2699381" y="3610577"/>
            <a:ext cx="324000" cy="230832"/>
            <a:chOff x="4554258" y="723448"/>
            <a:chExt cx="435429" cy="296018"/>
          </a:xfrm>
        </p:grpSpPr>
        <p:sp>
          <p:nvSpPr>
            <p:cNvPr id="95" name="Ellipse 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98" name="Grafik 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91" y="1283234"/>
            <a:ext cx="1080000" cy="1080000"/>
          </a:xfrm>
          <a:prstGeom prst="rect">
            <a:avLst/>
          </a:prstGeom>
        </p:spPr>
      </p:pic>
      <p:sp>
        <p:nvSpPr>
          <p:cNvPr id="97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96428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6" name="Rechteck 65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7" name="Rechteck 66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8" name="Rechteck 67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9" name="Textfeld 68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Integrated </a:t>
            </a:r>
            <a:r>
              <a:rPr lang="de-DE" sz="1600" b="1" dirty="0" err="1">
                <a:solidFill>
                  <a:srgbClr val="003D6A"/>
                </a:solidFill>
              </a:rPr>
              <a:t>turbo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function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4" t="11154" r="1280" b="7829"/>
          <a:stretch/>
        </p:blipFill>
        <p:spPr>
          <a:xfrm>
            <a:off x="1004451" y="1924891"/>
            <a:ext cx="1980000" cy="97405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49" y="4169888"/>
            <a:ext cx="2160000" cy="15709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sp>
        <p:nvSpPr>
          <p:cNvPr id="12" name="Inhaltsplatzhalter 3"/>
          <p:cNvSpPr txBox="1">
            <a:spLocks/>
          </p:cNvSpPr>
          <p:nvPr/>
        </p:nvSpPr>
        <p:spPr>
          <a:xfrm>
            <a:off x="7367945" y="4556427"/>
            <a:ext cx="1663028" cy="1067699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Spring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Additional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r>
              <a:rPr lang="de-DE" sz="1200" dirty="0">
                <a:solidFill>
                  <a:srgbClr val="00446B"/>
                </a:solidFill>
              </a:rPr>
              <a:t>, </a:t>
            </a:r>
            <a:r>
              <a:rPr lang="de-DE" sz="1200" dirty="0" err="1">
                <a:solidFill>
                  <a:srgbClr val="00446B"/>
                </a:solidFill>
              </a:rPr>
              <a:t>resulting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from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turbo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5646982" y="4677779"/>
            <a:ext cx="198000" cy="198000"/>
            <a:chOff x="4633578" y="731640"/>
            <a:chExt cx="266095" cy="271350"/>
          </a:xfrm>
        </p:grpSpPr>
        <p:sp>
          <p:nvSpPr>
            <p:cNvPr id="14" name="Ellipse 1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4633578" y="731640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6" name="Gruppieren 15"/>
          <p:cNvGrpSpPr/>
          <p:nvPr/>
        </p:nvGrpSpPr>
        <p:grpSpPr>
          <a:xfrm>
            <a:off x="5574603" y="4949872"/>
            <a:ext cx="198000" cy="198000"/>
            <a:chOff x="4633578" y="729193"/>
            <a:chExt cx="266095" cy="271350"/>
          </a:xfrm>
        </p:grpSpPr>
        <p:sp>
          <p:nvSpPr>
            <p:cNvPr id="17" name="Ellipse 1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4633578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7179436" y="4873265"/>
            <a:ext cx="198000" cy="198000"/>
            <a:chOff x="4633359" y="731417"/>
            <a:chExt cx="266095" cy="271350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633359" y="73141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7179436" y="4585998"/>
            <a:ext cx="198000" cy="198000"/>
            <a:chOff x="4633578" y="728377"/>
            <a:chExt cx="266095" cy="271350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33578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2215" y="1378815"/>
            <a:ext cx="2160000" cy="186773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376" y="4027783"/>
            <a:ext cx="2160000" cy="1867734"/>
          </a:xfrm>
          <a:prstGeom prst="rect">
            <a:avLst/>
          </a:prstGeom>
        </p:spPr>
      </p:pic>
      <p:sp>
        <p:nvSpPr>
          <p:cNvPr id="56" name="Inhaltsplatzhalter 3"/>
          <p:cNvSpPr txBox="1">
            <a:spLocks/>
          </p:cNvSpPr>
          <p:nvPr/>
        </p:nvSpPr>
        <p:spPr>
          <a:xfrm>
            <a:off x="2944308" y="1838511"/>
            <a:ext cx="1400194" cy="57447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Turbo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15 kN</a:t>
            </a:r>
          </a:p>
        </p:txBody>
      </p:sp>
      <p:sp>
        <p:nvSpPr>
          <p:cNvPr id="57" name="Inhaltsplatzhalter 3"/>
          <p:cNvSpPr txBox="1">
            <a:spLocks/>
          </p:cNvSpPr>
          <p:nvPr/>
        </p:nvSpPr>
        <p:spPr>
          <a:xfrm>
            <a:off x="2952499" y="2385100"/>
            <a:ext cx="1598976" cy="481097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Spring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max. 5 kN</a:t>
            </a:r>
          </a:p>
        </p:txBody>
      </p:sp>
      <p:sp>
        <p:nvSpPr>
          <p:cNvPr id="58" name="Ellipse 57"/>
          <p:cNvSpPr/>
          <p:nvPr/>
        </p:nvSpPr>
        <p:spPr>
          <a:xfrm>
            <a:off x="2625107" y="2361058"/>
            <a:ext cx="159066" cy="152768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1" name="Inhaltsplatzhalter 3"/>
          <p:cNvSpPr txBox="1">
            <a:spLocks/>
          </p:cNvSpPr>
          <p:nvPr/>
        </p:nvSpPr>
        <p:spPr>
          <a:xfrm>
            <a:off x="942497" y="2891260"/>
            <a:ext cx="2919210" cy="24065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200" dirty="0" err="1">
                <a:solidFill>
                  <a:srgbClr val="00446B"/>
                </a:solidFill>
              </a:rPr>
              <a:t>Actuation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pressure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of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turbo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62" name="Inhaltsplatzhalter 3"/>
          <p:cNvSpPr txBox="1">
            <a:spLocks/>
          </p:cNvSpPr>
          <p:nvPr/>
        </p:nvSpPr>
        <p:spPr>
          <a:xfrm>
            <a:off x="196575" y="1843858"/>
            <a:ext cx="852709" cy="53023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de-DE" sz="1200" dirty="0">
                <a:solidFill>
                  <a:srgbClr val="00446B"/>
                </a:solidFill>
              </a:rPr>
              <a:t>Pull-down </a:t>
            </a:r>
            <a:r>
              <a:rPr lang="de-DE" sz="1200" dirty="0" err="1">
                <a:solidFill>
                  <a:srgbClr val="00446B"/>
                </a:solidFill>
              </a:rPr>
              <a:t>force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63" name="Ellipse 62"/>
          <p:cNvSpPr/>
          <p:nvPr/>
        </p:nvSpPr>
        <p:spPr>
          <a:xfrm>
            <a:off x="2249543" y="2623116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4" name="Ellipse 63"/>
          <p:cNvSpPr/>
          <p:nvPr/>
        </p:nvSpPr>
        <p:spPr>
          <a:xfrm>
            <a:off x="2495787" y="2346615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Locking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slide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Centering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short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taper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252338" y="98709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Comparison</a:t>
            </a:r>
            <a:r>
              <a:rPr lang="de-DE" sz="1600" b="1" dirty="0">
                <a:solidFill>
                  <a:srgbClr val="003D6A"/>
                </a:solidFill>
              </a:rPr>
              <a:t>: Pull-down </a:t>
            </a:r>
            <a:r>
              <a:rPr lang="de-DE" sz="1600" b="1" dirty="0" err="1">
                <a:solidFill>
                  <a:srgbClr val="003D6A"/>
                </a:solidFill>
              </a:rPr>
              <a:t>force</a:t>
            </a:r>
            <a:r>
              <a:rPr lang="de-DE" sz="1600" b="1" dirty="0">
                <a:solidFill>
                  <a:srgbClr val="003D6A"/>
                </a:solidFill>
              </a:rPr>
              <a:t>                       spring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turbo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funtion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36" name="Ellipse 35"/>
          <p:cNvSpPr/>
          <p:nvPr/>
        </p:nvSpPr>
        <p:spPr>
          <a:xfrm>
            <a:off x="1933308" y="2633505"/>
            <a:ext cx="144000" cy="144000"/>
          </a:xfrm>
          <a:prstGeom prst="ellipse">
            <a:avLst/>
          </a:prstGeom>
          <a:solidFill>
            <a:srgbClr val="001D32"/>
          </a:solidFill>
          <a:ln>
            <a:solidFill>
              <a:srgbClr val="001D3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Ellipse 36"/>
          <p:cNvSpPr/>
          <p:nvPr/>
        </p:nvSpPr>
        <p:spPr>
          <a:xfrm>
            <a:off x="2179552" y="2339582"/>
            <a:ext cx="144000" cy="144000"/>
          </a:xfrm>
          <a:prstGeom prst="ellipse">
            <a:avLst/>
          </a:prstGeom>
          <a:solidFill>
            <a:srgbClr val="0A89E0"/>
          </a:solidFill>
          <a:ln>
            <a:solidFill>
              <a:srgbClr val="0A89E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194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hteck 39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Inhaltsplatzhalter 3"/>
          <p:cNvSpPr txBox="1">
            <a:spLocks/>
          </p:cNvSpPr>
          <p:nvPr/>
        </p:nvSpPr>
        <p:spPr>
          <a:xfrm>
            <a:off x="2625168" y="4278123"/>
            <a:ext cx="1781819" cy="1515813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module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opened</a:t>
            </a:r>
            <a:r>
              <a:rPr lang="de-DE" sz="1200" dirty="0">
                <a:solidFill>
                  <a:srgbClr val="00446B"/>
                </a:solidFill>
              </a:rPr>
              <a:t> –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lifting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lifts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pallet</a:t>
            </a:r>
            <a:r>
              <a:rPr lang="de-DE" sz="1200" dirty="0">
                <a:solidFill>
                  <a:srgbClr val="00446B"/>
                </a:solidFill>
              </a:rPr>
              <a:t>.</a:t>
            </a:r>
          </a:p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module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closed</a:t>
            </a:r>
            <a:r>
              <a:rPr lang="de-DE" sz="1200" dirty="0">
                <a:solidFill>
                  <a:srgbClr val="00446B"/>
                </a:solidFill>
              </a:rPr>
              <a:t> –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lifting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function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is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pushed</a:t>
            </a:r>
            <a:r>
              <a:rPr lang="de-DE" sz="1200" dirty="0">
                <a:solidFill>
                  <a:srgbClr val="00446B"/>
                </a:solidFill>
              </a:rPr>
              <a:t> back </a:t>
            </a:r>
            <a:r>
              <a:rPr lang="de-DE" sz="1200" dirty="0" err="1">
                <a:solidFill>
                  <a:srgbClr val="00446B"/>
                </a:solidFill>
              </a:rPr>
              <a:t>by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weight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of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pallet</a:t>
            </a:r>
            <a:r>
              <a:rPr lang="de-DE" sz="1200" dirty="0">
                <a:solidFill>
                  <a:srgbClr val="00446B"/>
                </a:solidFill>
              </a:rPr>
              <a:t>.</a:t>
            </a:r>
          </a:p>
        </p:txBody>
      </p:sp>
      <p:sp>
        <p:nvSpPr>
          <p:cNvPr id="38" name="Rechteck 37"/>
          <p:cNvSpPr/>
          <p:nvPr/>
        </p:nvSpPr>
        <p:spPr>
          <a:xfrm>
            <a:off x="254183" y="1001662"/>
            <a:ext cx="417416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9" name="Rechteck 38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07" y="4253886"/>
            <a:ext cx="1980000" cy="144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690" y="1835292"/>
            <a:ext cx="2160000" cy="1072976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31" y="1917916"/>
            <a:ext cx="1800000" cy="9213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sp>
        <p:nvSpPr>
          <p:cNvPr id="19" name="Inhaltsplatzhalter 3"/>
          <p:cNvSpPr>
            <a:spLocks noGrp="1"/>
          </p:cNvSpPr>
          <p:nvPr>
            <p:ph sz="quarter" idx="10"/>
          </p:nvPr>
        </p:nvSpPr>
        <p:spPr>
          <a:xfrm>
            <a:off x="478892" y="2883743"/>
            <a:ext cx="1443678" cy="363885"/>
          </a:xfrm>
          <a:noFill/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/>
              <a:t>Opened</a:t>
            </a:r>
            <a:r>
              <a:rPr lang="de-DE" sz="1200" dirty="0"/>
              <a:t> </a:t>
            </a:r>
            <a:r>
              <a:rPr lang="de-DE" sz="1200" dirty="0" err="1"/>
              <a:t>condition</a:t>
            </a:r>
            <a:endParaRPr lang="de-DE" sz="1200" dirty="0"/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2433135" y="2885633"/>
            <a:ext cx="1582016" cy="363885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/>
              <a:t>Locked</a:t>
            </a:r>
            <a:r>
              <a:rPr lang="de-DE" sz="1200" dirty="0"/>
              <a:t> </a:t>
            </a:r>
            <a:r>
              <a:rPr lang="de-DE" sz="1200" dirty="0" err="1"/>
              <a:t>condition</a:t>
            </a:r>
            <a:endParaRPr lang="de-DE" sz="1200" dirty="0"/>
          </a:p>
        </p:txBody>
      </p:sp>
      <p:sp>
        <p:nvSpPr>
          <p:cNvPr id="14" name="Ellipse 13"/>
          <p:cNvSpPr/>
          <p:nvPr/>
        </p:nvSpPr>
        <p:spPr>
          <a:xfrm>
            <a:off x="819417" y="2241200"/>
            <a:ext cx="144000" cy="144000"/>
          </a:xfrm>
          <a:prstGeom prst="ellipse">
            <a:avLst/>
          </a:prstGeom>
          <a:solidFill>
            <a:srgbClr val="8FA6B4"/>
          </a:solidFill>
          <a:ln>
            <a:solidFill>
              <a:srgbClr val="93A9B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2792104" y="2217838"/>
            <a:ext cx="180000" cy="180000"/>
          </a:xfrm>
          <a:prstGeom prst="ellipse">
            <a:avLst/>
          </a:prstGeom>
          <a:solidFill>
            <a:srgbClr val="A0B7C5"/>
          </a:solidFill>
          <a:ln>
            <a:solidFill>
              <a:srgbClr val="A0B7C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9" name="Gruppieren 28"/>
          <p:cNvGrpSpPr/>
          <p:nvPr/>
        </p:nvGrpSpPr>
        <p:grpSpPr>
          <a:xfrm>
            <a:off x="2462958" y="4947131"/>
            <a:ext cx="198000" cy="198000"/>
            <a:chOff x="4633578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2469015" y="4306846"/>
            <a:ext cx="198000" cy="198000"/>
            <a:chOff x="4646379" y="729193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6379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357451" y="4952940"/>
            <a:ext cx="198000" cy="198000"/>
            <a:chOff x="4633578" y="732456"/>
            <a:chExt cx="266095" cy="271350"/>
          </a:xfrm>
        </p:grpSpPr>
        <p:sp>
          <p:nvSpPr>
            <p:cNvPr id="24" name="Ellipse 2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33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70992" y="4249354"/>
            <a:ext cx="198000" cy="198000"/>
            <a:chOff x="4633578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33578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215" y="1434850"/>
            <a:ext cx="1980000" cy="1793960"/>
          </a:xfrm>
          <a:prstGeom prst="rect">
            <a:avLst/>
          </a:prstGeom>
        </p:spPr>
      </p:pic>
      <p:sp>
        <p:nvSpPr>
          <p:cNvPr id="44" name="Textfeld 43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Flat </a:t>
            </a:r>
            <a:r>
              <a:rPr lang="de-DE" sz="1600" b="1" dirty="0" err="1">
                <a:solidFill>
                  <a:srgbClr val="003D6A"/>
                </a:solidFill>
              </a:rPr>
              <a:t>work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surface</a:t>
            </a:r>
            <a:r>
              <a:rPr lang="de-DE" sz="1600" b="1" dirty="0">
                <a:solidFill>
                  <a:srgbClr val="003D6A"/>
                </a:solidFill>
              </a:rPr>
              <a:t> at </a:t>
            </a:r>
            <a:r>
              <a:rPr lang="de-DE" sz="1600" b="1" dirty="0" err="1">
                <a:solidFill>
                  <a:srgbClr val="003D6A"/>
                </a:solidFill>
              </a:rPr>
              <a:t>outer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diameter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Lifting </a:t>
            </a:r>
            <a:r>
              <a:rPr lang="de-DE" sz="1600" b="1" dirty="0" err="1">
                <a:solidFill>
                  <a:srgbClr val="003D6A"/>
                </a:solidFill>
              </a:rPr>
              <a:t>function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252337" y="987097"/>
            <a:ext cx="417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Monitoring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slide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position</a:t>
            </a:r>
            <a:r>
              <a:rPr lang="de-DE" sz="1600" b="1" dirty="0">
                <a:solidFill>
                  <a:srgbClr val="003D6A"/>
                </a:solidFill>
              </a:rPr>
              <a:t> via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dynamic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pressure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41" name="Ellipse 40"/>
          <p:cNvSpPr/>
          <p:nvPr/>
        </p:nvSpPr>
        <p:spPr>
          <a:xfrm>
            <a:off x="1454200" y="2233464"/>
            <a:ext cx="144000" cy="144000"/>
          </a:xfrm>
          <a:prstGeom prst="ellipse">
            <a:avLst/>
          </a:prstGeom>
          <a:solidFill>
            <a:srgbClr val="7F95A2"/>
          </a:solidFill>
          <a:ln>
            <a:solidFill>
              <a:srgbClr val="7F95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Ellipse 41"/>
          <p:cNvSpPr/>
          <p:nvPr/>
        </p:nvSpPr>
        <p:spPr>
          <a:xfrm>
            <a:off x="3454968" y="2217586"/>
            <a:ext cx="180000" cy="180000"/>
          </a:xfrm>
          <a:prstGeom prst="ellipse">
            <a:avLst/>
          </a:prstGeom>
          <a:solidFill>
            <a:srgbClr val="7F95A2"/>
          </a:solidFill>
          <a:ln>
            <a:solidFill>
              <a:srgbClr val="7F95A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Rechteck 3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>
            <a:off x="4723667" y="99680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Cleaning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and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monitoring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flat </a:t>
            </a:r>
            <a:r>
              <a:rPr lang="de-DE" sz="1600" b="1" dirty="0" err="1">
                <a:solidFill>
                  <a:srgbClr val="003D6A"/>
                </a:solidFill>
              </a:rPr>
              <a:t>work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surface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43" name="Grafik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781" y="4158349"/>
            <a:ext cx="2112073" cy="1614323"/>
          </a:xfrm>
          <a:prstGeom prst="rect">
            <a:avLst/>
          </a:prstGeom>
        </p:spPr>
      </p:pic>
      <p:sp>
        <p:nvSpPr>
          <p:cNvPr id="46" name="Inhaltsplatzhalter 3"/>
          <p:cNvSpPr txBox="1">
            <a:spLocks/>
          </p:cNvSpPr>
          <p:nvPr/>
        </p:nvSpPr>
        <p:spPr>
          <a:xfrm>
            <a:off x="7686925" y="4705632"/>
            <a:ext cx="1578907" cy="31317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Contact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surfaces</a:t>
            </a: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48" name="Gruppieren 47"/>
          <p:cNvGrpSpPr/>
          <p:nvPr/>
        </p:nvGrpSpPr>
        <p:grpSpPr>
          <a:xfrm>
            <a:off x="7488925" y="4721804"/>
            <a:ext cx="198000" cy="198000"/>
            <a:chOff x="4645063" y="729193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5246391" y="4275682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6726176" y="4273912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6649550" y="4983475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5274022" y="4974929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3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5977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NSA plus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8" y="1815226"/>
            <a:ext cx="3060000" cy="10468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08" y="4087683"/>
            <a:ext cx="2520000" cy="183272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98" y="1767660"/>
            <a:ext cx="3060000" cy="114194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Configuration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r>
              <a:rPr lang="de-DE" sz="1600" b="1" dirty="0">
                <a:solidFill>
                  <a:srgbClr val="003D6A"/>
                </a:solidFill>
              </a:rPr>
              <a:t> rings type A, B und C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Easy </a:t>
            </a:r>
            <a:r>
              <a:rPr lang="de-DE" sz="1600" b="1" dirty="0" err="1">
                <a:solidFill>
                  <a:srgbClr val="003D6A"/>
                </a:solidFill>
              </a:rPr>
              <a:t>positioning</a:t>
            </a:r>
            <a:r>
              <a:rPr lang="de-DE" sz="1600" b="1" dirty="0">
                <a:solidFill>
                  <a:srgbClr val="003D6A"/>
                </a:solidFill>
              </a:rPr>
              <a:t> – </a:t>
            </a:r>
            <a:r>
              <a:rPr lang="de-DE" sz="1600" b="1" dirty="0" err="1">
                <a:solidFill>
                  <a:srgbClr val="003D6A"/>
                </a:solidFill>
              </a:rPr>
              <a:t>more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user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friendly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Extremely</a:t>
            </a:r>
            <a:r>
              <a:rPr lang="de-DE" sz="1600" b="1" dirty="0">
                <a:solidFill>
                  <a:srgbClr val="003D6A"/>
                </a:solidFill>
              </a:rPr>
              <a:t> flat design</a:t>
            </a:r>
          </a:p>
        </p:txBody>
      </p:sp>
      <p:grpSp>
        <p:nvGrpSpPr>
          <p:cNvPr id="42" name="Gruppieren 41"/>
          <p:cNvGrpSpPr/>
          <p:nvPr/>
        </p:nvGrpSpPr>
        <p:grpSpPr>
          <a:xfrm>
            <a:off x="985452" y="4837828"/>
            <a:ext cx="198000" cy="198000"/>
            <a:chOff x="4645063" y="732456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1685081" y="5180204"/>
            <a:ext cx="198000" cy="198000"/>
            <a:chOff x="4645063" y="729193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1684477" y="4506426"/>
            <a:ext cx="198000" cy="198000"/>
            <a:chOff x="4645063" y="732456"/>
            <a:chExt cx="266095" cy="271350"/>
          </a:xfrm>
        </p:grpSpPr>
        <p:sp>
          <p:nvSpPr>
            <p:cNvPr id="49" name="Ellipse 4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352441" y="4842279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2855241" y="4459192"/>
            <a:ext cx="324000" cy="230832"/>
            <a:chOff x="4554258" y="723448"/>
            <a:chExt cx="435429" cy="296018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2855241" y="4714334"/>
            <a:ext cx="324000" cy="230832"/>
            <a:chOff x="4554258" y="712489"/>
            <a:chExt cx="435429" cy="296018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554258" y="712489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2848437" y="4991498"/>
            <a:ext cx="324000" cy="230832"/>
            <a:chOff x="4554258" y="723448"/>
            <a:chExt cx="435429" cy="296018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554258" y="723448"/>
              <a:ext cx="435429" cy="296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63" name="Inhaltsplatzhalter 3"/>
          <p:cNvSpPr txBox="1">
            <a:spLocks/>
          </p:cNvSpPr>
          <p:nvPr/>
        </p:nvSpPr>
        <p:spPr>
          <a:xfrm>
            <a:off x="3136064" y="4449760"/>
            <a:ext cx="1313067" cy="1019836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A </a:t>
            </a:r>
            <a:r>
              <a:rPr lang="de-DE" sz="1200" dirty="0" err="1">
                <a:solidFill>
                  <a:srgbClr val="00446B"/>
                </a:solidFill>
              </a:rPr>
              <a:t>fixed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B </a:t>
            </a:r>
            <a:r>
              <a:rPr lang="de-DE" sz="1200" dirty="0" err="1">
                <a:solidFill>
                  <a:srgbClr val="00446B"/>
                </a:solidFill>
              </a:rPr>
              <a:t>positioned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Typ C </a:t>
            </a:r>
            <a:r>
              <a:rPr lang="de-DE" sz="1200" dirty="0" err="1">
                <a:solidFill>
                  <a:srgbClr val="00446B"/>
                </a:solidFill>
              </a:rPr>
              <a:t>with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centering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play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3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5273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VERO-S NSA plus</a:t>
            </a:r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215059"/>
              </p:ext>
            </p:extLst>
          </p:nvPr>
        </p:nvGraphicFramePr>
        <p:xfrm>
          <a:off x="682806" y="2241000"/>
          <a:ext cx="6156000" cy="23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0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7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chemeClr val="bg1"/>
                          </a:solidFill>
                        </a:rPr>
                        <a:t>Technical Data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NSA</a:t>
                      </a:r>
                      <a:r>
                        <a:rPr lang="de-DE" sz="1200" baseline="0" dirty="0"/>
                        <a:t> plus 120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NSA</a:t>
                      </a:r>
                      <a:r>
                        <a:rPr lang="de-DE" sz="1200" baseline="0" dirty="0"/>
                        <a:t> plus 160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Diameter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turbo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Unlocking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pressure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Repeat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accuracy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&lt; 0.005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Lifting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Weight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434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511082" y="5446584"/>
            <a:ext cx="73917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VERO-S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6" name="Grafi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793" y="4723613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1929341" y="5453859"/>
            <a:ext cx="78329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8" name="Grafi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23" y="4704722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hteck 18"/>
          <p:cNvSpPr/>
          <p:nvPr/>
        </p:nvSpPr>
        <p:spPr>
          <a:xfrm>
            <a:off x="3394490" y="5449703"/>
            <a:ext cx="845424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0" name="Grafik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705" y="4625772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hteck 20"/>
          <p:cNvSpPr/>
          <p:nvPr/>
        </p:nvSpPr>
        <p:spPr>
          <a:xfrm>
            <a:off x="4876816" y="5454105"/>
            <a:ext cx="58484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956" y="472969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hteck 22"/>
          <p:cNvSpPr/>
          <p:nvPr/>
        </p:nvSpPr>
        <p:spPr>
          <a:xfrm>
            <a:off x="6181385" y="5449761"/>
            <a:ext cx="887807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53231" y="5441746"/>
            <a:ext cx="790601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PLANOS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5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114" y="4737772"/>
            <a:ext cx="924416" cy="37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r Verbinder 4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1161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483057" y="1450905"/>
            <a:ext cx="2416630" cy="1259672"/>
            <a:chOff x="-191618" y="1296415"/>
            <a:chExt cx="272103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191618" y="1296415"/>
              <a:ext cx="2721035" cy="1532048"/>
              <a:chOff x="-10596" y="708363"/>
              <a:chExt cx="272103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10596" y="715963"/>
                <a:ext cx="877047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2" name="Gruppieren 21"/>
          <p:cNvGrpSpPr/>
          <p:nvPr/>
        </p:nvGrpSpPr>
        <p:grpSpPr>
          <a:xfrm>
            <a:off x="3219802" y="1464392"/>
            <a:ext cx="2503621" cy="1264288"/>
            <a:chOff x="3090886" y="696913"/>
            <a:chExt cx="2623933" cy="1583759"/>
          </a:xfrm>
        </p:grpSpPr>
        <p:sp>
          <p:nvSpPr>
            <p:cNvPr id="73" name="Rechteck 72"/>
            <p:cNvSpPr/>
            <p:nvPr/>
          </p:nvSpPr>
          <p:spPr bwMode="auto">
            <a:xfrm>
              <a:off x="4076699" y="762000"/>
              <a:ext cx="1600199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76" name="Gruppieren 126"/>
            <p:cNvGrpSpPr/>
            <p:nvPr/>
          </p:nvGrpSpPr>
          <p:grpSpPr>
            <a:xfrm>
              <a:off x="3090886" y="696913"/>
              <a:ext cx="2623933" cy="1583759"/>
              <a:chOff x="2852761" y="696913"/>
              <a:chExt cx="2623933" cy="1583759"/>
            </a:xfrm>
          </p:grpSpPr>
          <p:grpSp>
            <p:nvGrpSpPr>
              <p:cNvPr id="77" name="Gruppieren 60"/>
              <p:cNvGrpSpPr/>
              <p:nvPr/>
            </p:nvGrpSpPr>
            <p:grpSpPr>
              <a:xfrm>
                <a:off x="3786188" y="696913"/>
                <a:ext cx="1690506" cy="1583759"/>
                <a:chOff x="2995613" y="696913"/>
                <a:chExt cx="1690506" cy="1769141"/>
              </a:xfrm>
            </p:grpSpPr>
            <p:grpSp>
              <p:nvGrpSpPr>
                <p:cNvPr id="81" name="Gruppieren 44"/>
                <p:cNvGrpSpPr/>
                <p:nvPr/>
              </p:nvGrpSpPr>
              <p:grpSpPr>
                <a:xfrm>
                  <a:off x="2995613" y="696913"/>
                  <a:ext cx="1690506" cy="1769141"/>
                  <a:chOff x="823913" y="696913"/>
                  <a:chExt cx="1690506" cy="1769141"/>
                </a:xfrm>
              </p:grpSpPr>
              <p:grpSp>
                <p:nvGrpSpPr>
                  <p:cNvPr id="85" name="Gruppieren 20"/>
                  <p:cNvGrpSpPr/>
                  <p:nvPr/>
                </p:nvGrpSpPr>
                <p:grpSpPr>
                  <a:xfrm>
                    <a:off x="823913" y="696913"/>
                    <a:ext cx="1622393" cy="1323975"/>
                    <a:chOff x="1509712" y="1028697"/>
                    <a:chExt cx="1622393" cy="1438278"/>
                  </a:xfrm>
                </p:grpSpPr>
                <p:cxnSp>
                  <p:nvCxnSpPr>
                    <p:cNvPr id="87" name="Gerade Verbindung 26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8" name="Gerade Verbindung 27"/>
                    <p:cNvCxnSpPr/>
                    <p:nvPr/>
                  </p:nvCxnSpPr>
                  <p:spPr bwMode="auto">
                    <a:xfrm>
                      <a:off x="1509712" y="2466975"/>
                      <a:ext cx="162239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86" name="Textfeld 85"/>
                  <p:cNvSpPr txBox="1"/>
                  <p:nvPr/>
                </p:nvSpPr>
                <p:spPr>
                  <a:xfrm>
                    <a:off x="1941190" y="2035376"/>
                    <a:ext cx="573229" cy="43067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84" name="Freihandform 83"/>
                <p:cNvSpPr/>
                <p:nvPr/>
              </p:nvSpPr>
              <p:spPr bwMode="auto">
                <a:xfrm>
                  <a:off x="3124200" y="1019174"/>
                  <a:ext cx="1476375" cy="819151"/>
                </a:xfrm>
                <a:custGeom>
                  <a:avLst/>
                  <a:gdLst>
                    <a:gd name="connsiteX0" fmla="*/ 0 w 1190625"/>
                    <a:gd name="connsiteY0" fmla="*/ 0 h 590550"/>
                    <a:gd name="connsiteX1" fmla="*/ 123825 w 1190625"/>
                    <a:gd name="connsiteY1" fmla="*/ 28575 h 590550"/>
                    <a:gd name="connsiteX2" fmla="*/ 219075 w 1190625"/>
                    <a:gd name="connsiteY2" fmla="*/ 161925 h 590550"/>
                    <a:gd name="connsiteX3" fmla="*/ 523875 w 1190625"/>
                    <a:gd name="connsiteY3" fmla="*/ 209550 h 590550"/>
                    <a:gd name="connsiteX4" fmla="*/ 733425 w 1190625"/>
                    <a:gd name="connsiteY4" fmla="*/ 352425 h 590550"/>
                    <a:gd name="connsiteX5" fmla="*/ 990600 w 1190625"/>
                    <a:gd name="connsiteY5" fmla="*/ 390525 h 590550"/>
                    <a:gd name="connsiteX6" fmla="*/ 1190625 w 1190625"/>
                    <a:gd name="connsiteY6" fmla="*/ 590550 h 590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190625" h="590550">
                      <a:moveTo>
                        <a:pt x="0" y="0"/>
                      </a:moveTo>
                      <a:cubicBezTo>
                        <a:pt x="43656" y="793"/>
                        <a:pt x="87312" y="1587"/>
                        <a:pt x="123825" y="28575"/>
                      </a:cubicBezTo>
                      <a:cubicBezTo>
                        <a:pt x="160338" y="55563"/>
                        <a:pt x="152400" y="131763"/>
                        <a:pt x="219075" y="161925"/>
                      </a:cubicBezTo>
                      <a:cubicBezTo>
                        <a:pt x="285750" y="192087"/>
                        <a:pt x="438150" y="177800"/>
                        <a:pt x="523875" y="209550"/>
                      </a:cubicBezTo>
                      <a:cubicBezTo>
                        <a:pt x="609600" y="241300"/>
                        <a:pt x="655638" y="322263"/>
                        <a:pt x="733425" y="352425"/>
                      </a:cubicBezTo>
                      <a:cubicBezTo>
                        <a:pt x="811213" y="382588"/>
                        <a:pt x="914400" y="350838"/>
                        <a:pt x="990600" y="390525"/>
                      </a:cubicBezTo>
                      <a:cubicBezTo>
                        <a:pt x="1066800" y="430212"/>
                        <a:pt x="1157288" y="557213"/>
                        <a:pt x="1190625" y="59055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8" name="Textfeld 77"/>
              <p:cNvSpPr txBox="1"/>
              <p:nvPr/>
            </p:nvSpPr>
            <p:spPr>
              <a:xfrm>
                <a:off x="2852761" y="730003"/>
                <a:ext cx="989812" cy="385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Quantities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89" name="Gruppieren 65"/>
          <p:cNvGrpSpPr/>
          <p:nvPr/>
        </p:nvGrpSpPr>
        <p:grpSpPr>
          <a:xfrm>
            <a:off x="409581" y="3026976"/>
            <a:ext cx="2476372" cy="1264288"/>
            <a:chOff x="6021369" y="696913"/>
            <a:chExt cx="2569879" cy="1583756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6021369" y="696913"/>
              <a:ext cx="2569879" cy="1583756"/>
              <a:chOff x="5678469" y="696913"/>
              <a:chExt cx="2569879" cy="1583756"/>
            </a:xfrm>
          </p:grpSpPr>
          <p:grpSp>
            <p:nvGrpSpPr>
              <p:cNvPr id="92" name="Gruppieren 91"/>
              <p:cNvGrpSpPr/>
              <p:nvPr/>
            </p:nvGrpSpPr>
            <p:grpSpPr>
              <a:xfrm>
                <a:off x="6577013" y="696913"/>
                <a:ext cx="1671335" cy="1583756"/>
                <a:chOff x="6129338" y="696913"/>
                <a:chExt cx="1671335" cy="1769138"/>
              </a:xfrm>
            </p:grpSpPr>
            <p:grpSp>
              <p:nvGrpSpPr>
                <p:cNvPr id="94" name="Gruppieren 53"/>
                <p:cNvGrpSpPr/>
                <p:nvPr/>
              </p:nvGrpSpPr>
              <p:grpSpPr>
                <a:xfrm>
                  <a:off x="6129338" y="696913"/>
                  <a:ext cx="1671335" cy="1769138"/>
                  <a:chOff x="823913" y="696913"/>
                  <a:chExt cx="1671335" cy="1769138"/>
                </a:xfrm>
              </p:grpSpPr>
              <p:grpSp>
                <p:nvGrpSpPr>
                  <p:cNvPr id="96" name="Gruppieren 20"/>
                  <p:cNvGrpSpPr/>
                  <p:nvPr/>
                </p:nvGrpSpPr>
                <p:grpSpPr>
                  <a:xfrm>
                    <a:off x="823913" y="696913"/>
                    <a:ext cx="1606453" cy="1323975"/>
                    <a:chOff x="1509712" y="1028697"/>
                    <a:chExt cx="1606453" cy="1438278"/>
                  </a:xfrm>
                </p:grpSpPr>
                <p:cxnSp>
                  <p:nvCxnSpPr>
                    <p:cNvPr id="98" name="Gerade Verbindung 70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Gerade Verbindung 71"/>
                    <p:cNvCxnSpPr/>
                    <p:nvPr/>
                  </p:nvCxnSpPr>
                  <p:spPr bwMode="auto">
                    <a:xfrm>
                      <a:off x="1509712" y="2466975"/>
                      <a:ext cx="1606453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7" name="Textfeld 96"/>
                  <p:cNvSpPr txBox="1"/>
                  <p:nvPr/>
                </p:nvSpPr>
                <p:spPr>
                  <a:xfrm>
                    <a:off x="1927651" y="2035374"/>
                    <a:ext cx="567597" cy="4306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cxnSp>
              <p:nvCxnSpPr>
                <p:cNvPr id="95" name="Gerade Verbindung 67"/>
                <p:cNvCxnSpPr/>
                <p:nvPr/>
              </p:nvCxnSpPr>
              <p:spPr bwMode="auto">
                <a:xfrm>
                  <a:off x="6235196" y="1095375"/>
                  <a:ext cx="1362075" cy="523875"/>
                </a:xfrm>
                <a:prstGeom prst="line">
                  <a:avLst/>
                </a:pr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3" name="Textfeld 92"/>
              <p:cNvSpPr txBox="1"/>
              <p:nvPr/>
            </p:nvSpPr>
            <p:spPr>
              <a:xfrm>
                <a:off x="5678469" y="719093"/>
                <a:ext cx="900685" cy="6554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Product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life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cycle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grpSp>
        <p:nvGrpSpPr>
          <p:cNvPr id="100" name="Gruppieren 43"/>
          <p:cNvGrpSpPr/>
          <p:nvPr/>
        </p:nvGrpSpPr>
        <p:grpSpPr>
          <a:xfrm>
            <a:off x="3379151" y="3026142"/>
            <a:ext cx="2372561" cy="1264297"/>
            <a:chOff x="1409605" y="3845342"/>
            <a:chExt cx="2593755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409605" y="3845342"/>
              <a:ext cx="2593755" cy="1582571"/>
              <a:chOff x="1409605" y="3845342"/>
              <a:chExt cx="2593755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409605" y="3845342"/>
                <a:ext cx="2593755" cy="1582571"/>
                <a:chOff x="71342" y="687388"/>
                <a:chExt cx="2593755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71342" y="713891"/>
                  <a:ext cx="878328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11" name="Gruppieren 54"/>
          <p:cNvGrpSpPr/>
          <p:nvPr/>
        </p:nvGrpSpPr>
        <p:grpSpPr>
          <a:xfrm>
            <a:off x="6128129" y="3032145"/>
            <a:ext cx="2773961" cy="1263233"/>
            <a:chOff x="4396325" y="3826292"/>
            <a:chExt cx="3086304" cy="1574426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13" name="Gruppieren 226"/>
            <p:cNvGrpSpPr/>
            <p:nvPr/>
          </p:nvGrpSpPr>
          <p:grpSpPr>
            <a:xfrm>
              <a:off x="4396325" y="3826292"/>
              <a:ext cx="3086304" cy="1574426"/>
              <a:chOff x="4405850" y="3645317"/>
              <a:chExt cx="3086304" cy="1574426"/>
            </a:xfrm>
          </p:grpSpPr>
          <p:grpSp>
            <p:nvGrpSpPr>
              <p:cNvPr id="114" name="Gruppieren 146"/>
              <p:cNvGrpSpPr/>
              <p:nvPr/>
            </p:nvGrpSpPr>
            <p:grpSpPr>
              <a:xfrm>
                <a:off x="4405850" y="3645317"/>
                <a:ext cx="3086304" cy="1574426"/>
                <a:chOff x="-389988" y="687388"/>
                <a:chExt cx="3086304" cy="1574426"/>
              </a:xfrm>
            </p:grpSpPr>
            <p:grpSp>
              <p:nvGrpSpPr>
                <p:cNvPr id="116" name="Gruppieren 43"/>
                <p:cNvGrpSpPr/>
                <p:nvPr/>
              </p:nvGrpSpPr>
              <p:grpSpPr>
                <a:xfrm>
                  <a:off x="881063" y="687388"/>
                  <a:ext cx="1815253" cy="1574426"/>
                  <a:chOff x="823913" y="696913"/>
                  <a:chExt cx="1815253" cy="1758714"/>
                </a:xfrm>
              </p:grpSpPr>
              <p:grpSp>
                <p:nvGrpSpPr>
                  <p:cNvPr id="118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20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1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19" name="Textfeld 118"/>
                  <p:cNvSpPr txBox="1"/>
                  <p:nvPr/>
                </p:nvSpPr>
                <p:spPr>
                  <a:xfrm>
                    <a:off x="2030636" y="2027130"/>
                    <a:ext cx="608530" cy="4284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17" name="Textfeld 116"/>
                <p:cNvSpPr txBox="1"/>
                <p:nvPr/>
              </p:nvSpPr>
              <p:spPr>
                <a:xfrm>
                  <a:off x="-389988" y="719303"/>
                  <a:ext cx="1330312" cy="6521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Global </a:t>
                  </a:r>
                  <a:r>
                    <a:rPr lang="de-DE" sz="1400" dirty="0" err="1">
                      <a:solidFill>
                        <a:srgbClr val="003D6A"/>
                      </a:solidFill>
                    </a:rPr>
                    <a:t>competition</a:t>
                  </a:r>
                  <a:endParaRPr lang="de-DE" sz="1400" dirty="0">
                    <a:solidFill>
                      <a:srgbClr val="003D6A"/>
                    </a:solidFill>
                  </a:endParaRPr>
                </a:p>
              </p:txBody>
            </p:sp>
          </p:grpSp>
          <p:cxnSp>
            <p:nvCxnSpPr>
              <p:cNvPr id="115" name="Gerade Verbindung 54"/>
              <p:cNvCxnSpPr/>
              <p:nvPr/>
            </p:nvCxnSpPr>
            <p:spPr bwMode="auto">
              <a:xfrm flipV="1">
                <a:off x="5848350" y="3987703"/>
                <a:ext cx="1343025" cy="352425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23" name="Gruppieren 241"/>
          <p:cNvGrpSpPr/>
          <p:nvPr/>
        </p:nvGrpSpPr>
        <p:grpSpPr>
          <a:xfrm>
            <a:off x="6196379" y="1476269"/>
            <a:ext cx="2734365" cy="1246663"/>
            <a:chOff x="4561785" y="2324100"/>
            <a:chExt cx="2734365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61785" y="2371776"/>
              <a:ext cx="2703210" cy="1408390"/>
              <a:chOff x="-205478" y="811398"/>
              <a:chExt cx="2703210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616670" cy="1408390"/>
                <a:chOff x="823912" y="835439"/>
                <a:chExt cx="1616670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546945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205478" y="828869"/>
                <a:ext cx="1073068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7409901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2416719" y="5160235"/>
            <a:ext cx="45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Increasing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relevance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of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the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process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1" name="Rechteck 70"/>
          <p:cNvSpPr/>
          <p:nvPr/>
        </p:nvSpPr>
        <p:spPr>
          <a:xfrm>
            <a:off x="257946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3230410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2605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0" name="Rechteck 79"/>
          <p:cNvSpPr/>
          <p:nvPr/>
        </p:nvSpPr>
        <p:spPr>
          <a:xfrm>
            <a:off x="6202874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6196379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200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–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set-up</a:t>
            </a:r>
            <a:r>
              <a:rPr lang="de-DE" dirty="0"/>
              <a:t> time </a:t>
            </a:r>
            <a:r>
              <a:rPr lang="de-DE" dirty="0" err="1"/>
              <a:t>optimizer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212842" y="1546351"/>
            <a:ext cx="6718317" cy="3765299"/>
            <a:chOff x="1239561" y="1872612"/>
            <a:chExt cx="6718317" cy="37652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9561" y="1872612"/>
              <a:ext cx="6718317" cy="3765299"/>
            </a:xfrm>
            <a:prstGeom prst="rect">
              <a:avLst/>
            </a:prstGeom>
          </p:spPr>
        </p:pic>
        <p:sp>
          <p:nvSpPr>
            <p:cNvPr id="6" name="Ellipse 5">
              <a:hlinkClick r:id="rId4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Gleichschenkliges Dreieck 4">
              <a:hlinkClick r:id="rId4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1990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783638"/>
              </p:ext>
            </p:extLst>
          </p:nvPr>
        </p:nvGraphicFramePr>
        <p:xfrm>
          <a:off x="1001486" y="1480457"/>
          <a:ext cx="6215869" cy="3946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Potential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savings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34721" y="1266678"/>
            <a:ext cx="8074557" cy="4553246"/>
            <a:chOff x="561443" y="1419844"/>
            <a:chExt cx="8074557" cy="4553246"/>
          </a:xfrm>
        </p:grpSpPr>
        <p:sp>
          <p:nvSpPr>
            <p:cNvPr id="18" name="Rechtwinkliges Dreieck 17"/>
            <p:cNvSpPr/>
            <p:nvPr/>
          </p:nvSpPr>
          <p:spPr>
            <a:xfrm rot="21247969" flipH="1">
              <a:off x="771312" y="2144394"/>
              <a:ext cx="6956692" cy="2699717"/>
            </a:xfrm>
            <a:prstGeom prst="rtTriangle">
              <a:avLst/>
            </a:prstGeom>
            <a:solidFill>
              <a:schemeClr val="accent1">
                <a:lumMod val="20000"/>
                <a:lumOff val="80000"/>
                <a:alpha val="53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292436" y="5580442"/>
              <a:ext cx="20696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 err="1">
                  <a:solidFill>
                    <a:srgbClr val="003D6A"/>
                  </a:solidFill>
                </a:rPr>
                <a:t>Number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of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set-up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procedures</a:t>
              </a:r>
              <a:endParaRPr lang="de-DE" sz="1200" dirty="0">
                <a:solidFill>
                  <a:srgbClr val="003D6A"/>
                </a:solidFill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1325744" y="5080662"/>
              <a:ext cx="865857" cy="2724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Rechteck 29"/>
            <p:cNvSpPr/>
            <p:nvPr/>
          </p:nvSpPr>
          <p:spPr>
            <a:xfrm>
              <a:off x="561443" y="1419844"/>
              <a:ext cx="8074557" cy="4553246"/>
            </a:xfrm>
            <a:prstGeom prst="rect">
              <a:avLst/>
            </a:prstGeom>
            <a:noFill/>
            <a:ln>
              <a:solidFill>
                <a:srgbClr val="003D6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feld 24"/>
            <p:cNvSpPr txBox="1"/>
            <p:nvPr/>
          </p:nvSpPr>
          <p:spPr>
            <a:xfrm rot="16200000">
              <a:off x="-155570" y="3412142"/>
              <a:ext cx="19388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200" dirty="0">
                  <a:solidFill>
                    <a:srgbClr val="003D6A"/>
                  </a:solidFill>
                </a:rPr>
                <a:t>Set-</a:t>
              </a:r>
              <a:r>
                <a:rPr lang="de-DE" sz="1200" dirty="0" err="1">
                  <a:solidFill>
                    <a:srgbClr val="003D6A"/>
                  </a:solidFill>
                </a:rPr>
                <a:t>up</a:t>
              </a:r>
              <a:r>
                <a:rPr lang="de-DE" sz="1200" dirty="0">
                  <a:solidFill>
                    <a:srgbClr val="003D6A"/>
                  </a:solidFill>
                </a:rPr>
                <a:t> </a:t>
              </a:r>
              <a:r>
                <a:rPr lang="de-DE" sz="1200" dirty="0" err="1">
                  <a:solidFill>
                    <a:srgbClr val="003D6A"/>
                  </a:solidFill>
                </a:rPr>
                <a:t>costs</a:t>
              </a:r>
              <a:r>
                <a:rPr lang="de-DE" sz="1200" dirty="0">
                  <a:solidFill>
                    <a:srgbClr val="003D6A"/>
                  </a:solidFill>
                </a:rPr>
                <a:t>  [€]</a:t>
              </a: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93936" y="4845502"/>
              <a:ext cx="825547" cy="413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>
              <a:off x="1437756" y="4384431"/>
              <a:ext cx="774467" cy="797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1226062" y="5083000"/>
              <a:ext cx="68871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 dirty="0">
                  <a:solidFill>
                    <a:srgbClr val="003D6A"/>
                  </a:solidFill>
                </a:rPr>
                <a:t>0</a:t>
              </a:r>
            </a:p>
          </p:txBody>
        </p:sp>
        <p:cxnSp>
          <p:nvCxnSpPr>
            <p:cNvPr id="27" name="Gerader Verbinder 26"/>
            <p:cNvCxnSpPr/>
            <p:nvPr/>
          </p:nvCxnSpPr>
          <p:spPr>
            <a:xfrm>
              <a:off x="1486145" y="5216620"/>
              <a:ext cx="5616000" cy="0"/>
            </a:xfrm>
            <a:prstGeom prst="line">
              <a:avLst/>
            </a:prstGeom>
            <a:ln w="19050">
              <a:solidFill>
                <a:schemeClr val="bg1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hteck 19"/>
          <p:cNvSpPr/>
          <p:nvPr/>
        </p:nvSpPr>
        <p:spPr>
          <a:xfrm>
            <a:off x="6415412" y="1686439"/>
            <a:ext cx="1420452" cy="27707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3" name="Gerader Verbinder 22"/>
          <p:cNvCxnSpPr/>
          <p:nvPr/>
        </p:nvCxnSpPr>
        <p:spPr>
          <a:xfrm>
            <a:off x="6109123" y="2780873"/>
            <a:ext cx="972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>
            <a:off x="6417971" y="2196218"/>
            <a:ext cx="648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372833" y="3338389"/>
            <a:ext cx="720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384785" y="3916852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1516614" y="4471581"/>
            <a:ext cx="684000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7073286" y="1932707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C00000"/>
                </a:solidFill>
              </a:rPr>
              <a:t>without</a:t>
            </a:r>
            <a:r>
              <a:rPr lang="de-DE" sz="1400" b="1" dirty="0">
                <a:solidFill>
                  <a:srgbClr val="C00000"/>
                </a:solidFill>
              </a:rPr>
              <a:t> VERO-S</a:t>
            </a:r>
          </a:p>
        </p:txBody>
      </p:sp>
      <p:sp>
        <p:nvSpPr>
          <p:cNvPr id="38" name="Textfeld 37"/>
          <p:cNvSpPr txBox="1"/>
          <p:nvPr/>
        </p:nvSpPr>
        <p:spPr>
          <a:xfrm>
            <a:off x="7082425" y="4232633"/>
            <a:ext cx="1786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3D6A"/>
                </a:solidFill>
              </a:rPr>
              <a:t>Set-</a:t>
            </a:r>
            <a:r>
              <a:rPr lang="de-DE" sz="1400" dirty="0" err="1">
                <a:solidFill>
                  <a:srgbClr val="003D6A"/>
                </a:solidFill>
              </a:rPr>
              <a:t>up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  <a:r>
              <a:rPr lang="de-DE" sz="1400" dirty="0" err="1">
                <a:solidFill>
                  <a:srgbClr val="003D6A"/>
                </a:solidFill>
              </a:rPr>
              <a:t>costs</a:t>
            </a:r>
            <a:r>
              <a:rPr lang="de-DE" sz="1400" dirty="0">
                <a:solidFill>
                  <a:srgbClr val="003D6A"/>
                </a:solidFill>
              </a:rPr>
              <a:t> </a:t>
            </a:r>
          </a:p>
          <a:p>
            <a:r>
              <a:rPr lang="de-DE" sz="1400" b="1" dirty="0" err="1">
                <a:solidFill>
                  <a:srgbClr val="009EE3"/>
                </a:solidFill>
              </a:rPr>
              <a:t>with</a:t>
            </a:r>
            <a:r>
              <a:rPr lang="de-DE" sz="1400" b="1" dirty="0">
                <a:solidFill>
                  <a:srgbClr val="009EE3"/>
                </a:solidFill>
              </a:rPr>
              <a:t> VERO-S</a:t>
            </a:r>
          </a:p>
        </p:txBody>
      </p:sp>
    </p:spTree>
    <p:extLst>
      <p:ext uri="{BB962C8B-B14F-4D97-AF65-F5344CB8AC3E}">
        <p14:creationId xmlns:p14="http://schemas.microsoft.com/office/powerpoint/2010/main" val="2332349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Amortisation</a:t>
            </a:r>
            <a:endParaRPr lang="de-DE" sz="2000" dirty="0"/>
          </a:p>
        </p:txBody>
      </p:sp>
      <p:sp>
        <p:nvSpPr>
          <p:cNvPr id="5" name="Inhaltsplatzhalter 2"/>
          <p:cNvSpPr>
            <a:spLocks noGrp="1"/>
          </p:cNvSpPr>
          <p:nvPr>
            <p:ph sz="quarter" idx="10"/>
          </p:nvPr>
        </p:nvSpPr>
        <p:spPr>
          <a:xfrm>
            <a:off x="561443" y="3715942"/>
            <a:ext cx="3268632" cy="1764329"/>
          </a:xfrm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dirty="0"/>
              <a:t>Even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older</a:t>
            </a:r>
            <a:r>
              <a:rPr lang="de-DE" sz="1400" dirty="0"/>
              <a:t> </a:t>
            </a:r>
            <a:r>
              <a:rPr lang="de-DE" sz="1400" dirty="0" err="1"/>
              <a:t>machines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investment</a:t>
            </a:r>
            <a:r>
              <a:rPr lang="de-DE" sz="1400" dirty="0"/>
              <a:t> in SCHUNK VERO-S quick </a:t>
            </a:r>
            <a:r>
              <a:rPr lang="de-DE" sz="1400" dirty="0" err="1"/>
              <a:t>change</a:t>
            </a:r>
            <a:r>
              <a:rPr lang="de-DE" sz="1400" dirty="0"/>
              <a:t> </a:t>
            </a:r>
            <a:r>
              <a:rPr lang="de-DE" sz="1400" dirty="0" err="1"/>
              <a:t>pallet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 </a:t>
            </a:r>
            <a:r>
              <a:rPr lang="de-DE" sz="1400" dirty="0" err="1"/>
              <a:t>amortizes</a:t>
            </a:r>
            <a:r>
              <a:rPr lang="de-DE" sz="1400" dirty="0"/>
              <a:t> </a:t>
            </a:r>
            <a:r>
              <a:rPr lang="de-DE" sz="1400" dirty="0" err="1"/>
              <a:t>within</a:t>
            </a:r>
            <a:r>
              <a:rPr lang="de-DE" sz="1400" dirty="0"/>
              <a:t> a </a:t>
            </a:r>
            <a:r>
              <a:rPr lang="de-DE" sz="1400" dirty="0" err="1"/>
              <a:t>minimum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time.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Thanks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consistent</a:t>
            </a:r>
            <a:r>
              <a:rPr lang="de-DE" sz="1400" dirty="0"/>
              <a:t> </a:t>
            </a:r>
            <a:r>
              <a:rPr lang="de-DE" sz="1400" dirty="0" err="1"/>
              <a:t>interface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pin</a:t>
            </a:r>
            <a:r>
              <a:rPr lang="de-DE" sz="1400" dirty="0"/>
              <a:t>,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existing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devices</a:t>
            </a:r>
            <a:r>
              <a:rPr lang="de-DE" sz="1400" dirty="0"/>
              <a:t> </a:t>
            </a:r>
            <a:r>
              <a:rPr lang="de-DE" sz="1400" dirty="0" err="1"/>
              <a:t>can</a:t>
            </a:r>
            <a:r>
              <a:rPr lang="de-DE" sz="1400" dirty="0"/>
              <a:t> </a:t>
            </a:r>
            <a:r>
              <a:rPr lang="de-DE" sz="1400" dirty="0" err="1"/>
              <a:t>easily</a:t>
            </a:r>
            <a:r>
              <a:rPr lang="de-DE" sz="1400" dirty="0"/>
              <a:t> </a:t>
            </a:r>
            <a:r>
              <a:rPr lang="de-DE" sz="1400" dirty="0" err="1"/>
              <a:t>be</a:t>
            </a:r>
            <a:r>
              <a:rPr lang="de-DE" sz="1400" dirty="0"/>
              <a:t> </a:t>
            </a:r>
            <a:r>
              <a:rPr lang="de-DE" sz="1400" dirty="0" err="1"/>
              <a:t>integrated</a:t>
            </a:r>
            <a:r>
              <a:rPr lang="de-DE" sz="1400" dirty="0"/>
              <a:t> in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system</a:t>
            </a:r>
            <a:r>
              <a:rPr lang="de-DE" sz="1400" dirty="0"/>
              <a:t>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t="8841" r="1035" b="2884"/>
          <a:stretch/>
        </p:blipFill>
        <p:spPr>
          <a:xfrm>
            <a:off x="561443" y="1273260"/>
            <a:ext cx="3268632" cy="228429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320745"/>
              </p:ext>
            </p:extLst>
          </p:nvPr>
        </p:nvGraphicFramePr>
        <p:xfrm>
          <a:off x="4598720" y="1264607"/>
          <a:ext cx="3951821" cy="4467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2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100">
                <a:tc>
                  <a:txBody>
                    <a:bodyPr/>
                    <a:lstStyle/>
                    <a:p>
                      <a:r>
                        <a:rPr lang="de-DE" sz="1200" dirty="0" err="1"/>
                        <a:t>Calculation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for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s</a:t>
                      </a:r>
                      <a:r>
                        <a:rPr lang="de-DE" sz="1200" dirty="0" err="1"/>
                        <a:t>et-up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costs</a:t>
                      </a:r>
                      <a:endParaRPr lang="de-DE" sz="1200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/>
                        <a:t>Case 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496">
                <a:tc>
                  <a:txBody>
                    <a:bodyPr/>
                    <a:lstStyle/>
                    <a:p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Investment in SCHUNK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VERO-S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Time per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VERO-S [min]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Machine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costs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[€/h]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Number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of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set-up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 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per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year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Payback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Time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Set-</a:t>
                      </a: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up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procedures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Working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200" baseline="0" dirty="0" err="1">
                          <a:solidFill>
                            <a:srgbClr val="003D6A"/>
                          </a:solidFill>
                        </a:rPr>
                        <a:t>days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765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Months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2,5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6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rgbClr val="003D6A"/>
                          </a:solidFill>
                        </a:rPr>
                        <a:t>Years</a:t>
                      </a:r>
                      <a:endParaRPr lang="de-DE" sz="12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0,21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rgbClr val="003D6A"/>
                          </a:solidFill>
                        </a:rPr>
                        <a:t>0,42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845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368059"/>
              </p:ext>
            </p:extLst>
          </p:nvPr>
        </p:nvGraphicFramePr>
        <p:xfrm>
          <a:off x="540374" y="1604459"/>
          <a:ext cx="8027154" cy="32347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0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4327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08337">
                <a:tc rowSpan="3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Pull-down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    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Holding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force</a:t>
                      </a:r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 [N]</a:t>
                      </a:r>
                    </a:p>
                  </a:txBody>
                  <a:tcPr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Recommended</a:t>
                      </a:r>
                      <a:r>
                        <a:rPr lang="de-DE" sz="1000" b="1" baseline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1" baseline="0" dirty="0" err="1">
                          <a:solidFill>
                            <a:srgbClr val="003D6A"/>
                          </a:solidFill>
                        </a:rPr>
                        <a:t>machines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468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baseline="0" dirty="0" err="1">
                          <a:solidFill>
                            <a:srgbClr val="003D6A"/>
                          </a:solidFill>
                        </a:rPr>
                        <a:t>Without</a:t>
                      </a:r>
                      <a:r>
                        <a:rPr lang="de-DE" sz="1000" b="0" baseline="0" dirty="0">
                          <a:solidFill>
                            <a:srgbClr val="003D6A"/>
                          </a:solidFill>
                        </a:rPr>
                        <a:t> Turbo</a:t>
                      </a:r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With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Turbo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</a:t>
                      </a: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10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mini 20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 err="1">
                          <a:solidFill>
                            <a:srgbClr val="003D6A"/>
                          </a:solidFill>
                        </a:rPr>
                        <a:t>SPx</a:t>
                      </a: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 40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endParaRPr lang="de-DE" b="1" dirty="0"/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32"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6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D9D9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M4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M6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M8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M12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000" b="0" dirty="0">
                          <a:solidFill>
                            <a:srgbClr val="003D6A"/>
                          </a:solidFill>
                        </a:rPr>
                        <a:t>M16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EAEA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</a:t>
                      </a:r>
                      <a:r>
                        <a:rPr lang="de-DE" sz="1000" b="1" dirty="0" err="1">
                          <a:solidFill>
                            <a:srgbClr val="003D6A"/>
                          </a:solidFill>
                        </a:rPr>
                        <a:t>mikro</a:t>
                      </a:r>
                      <a:endParaRPr lang="de-DE" sz="1000" b="1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400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gridSpan="3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 mini 90-25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1.500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6.000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4349">
                <a:tc>
                  <a:txBody>
                    <a:bodyPr/>
                    <a:lstStyle/>
                    <a:p>
                      <a:r>
                        <a:rPr lang="de-DE" sz="1000" b="1" dirty="0">
                          <a:solidFill>
                            <a:srgbClr val="003D6A"/>
                          </a:solidFill>
                        </a:rPr>
                        <a:t>NSE3 138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8.000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28.000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de-DE" sz="9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sz="1000" b="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35.000</a:t>
                      </a:r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50.000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900" b="0" dirty="0">
                          <a:solidFill>
                            <a:srgbClr val="003D6A"/>
                          </a:solidFill>
                        </a:rPr>
                        <a:t>75.000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 anchor="ctr">
                    <a:lnL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03D6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8" name="Rechteck 27"/>
          <p:cNvSpPr/>
          <p:nvPr/>
        </p:nvSpPr>
        <p:spPr>
          <a:xfrm>
            <a:off x="6762630" y="4322667"/>
            <a:ext cx="288000" cy="28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>
          <a:xfrm>
            <a:off x="6528885" y="4591776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</a:t>
            </a:r>
            <a:r>
              <a:rPr lang="de-DE" sz="1000" dirty="0" err="1">
                <a:solidFill>
                  <a:srgbClr val="003D6A"/>
                </a:solidFill>
              </a:rPr>
              <a:t>mikro</a:t>
            </a:r>
            <a:endParaRPr lang="de-DE" sz="1000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Consistency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pull-down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holding</a:t>
            </a:r>
            <a:r>
              <a:rPr lang="de-DE" dirty="0"/>
              <a:t> </a:t>
            </a:r>
            <a:r>
              <a:rPr lang="de-DE" dirty="0" err="1"/>
              <a:t>forces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689741" y="2222017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1810095" y="2444207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Pfeil nach unten 6"/>
          <p:cNvSpPr/>
          <p:nvPr/>
        </p:nvSpPr>
        <p:spPr>
          <a:xfrm>
            <a:off x="2018753" y="2073264"/>
            <a:ext cx="108000" cy="252000"/>
          </a:xfrm>
          <a:prstGeom prst="down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3956899" y="2224149"/>
            <a:ext cx="760576" cy="2221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4077253" y="2452371"/>
            <a:ext cx="540000" cy="90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Pfeil nach oben 10"/>
          <p:cNvSpPr/>
          <p:nvPr/>
        </p:nvSpPr>
        <p:spPr>
          <a:xfrm>
            <a:off x="4293253" y="2016599"/>
            <a:ext cx="108000" cy="252000"/>
          </a:xfrm>
          <a:prstGeom prst="upArrow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/>
          <p:cNvSpPr txBox="1"/>
          <p:nvPr/>
        </p:nvSpPr>
        <p:spPr>
          <a:xfrm>
            <a:off x="4359644" y="1929429"/>
            <a:ext cx="606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Hold</a:t>
            </a:r>
            <a:endParaRPr lang="de-DE" sz="1200" baseline="-25000" dirty="0">
              <a:solidFill>
                <a:srgbClr val="003D6A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2063767" y="1946494"/>
            <a:ext cx="699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F</a:t>
            </a:r>
            <a:r>
              <a:rPr lang="de-DE" sz="1200" baseline="-25000" dirty="0" err="1">
                <a:solidFill>
                  <a:srgbClr val="003D6A"/>
                </a:solidFill>
              </a:rPr>
              <a:t>pull</a:t>
            </a:r>
            <a:r>
              <a:rPr lang="de-DE" sz="1200" baseline="-25000" dirty="0">
                <a:solidFill>
                  <a:srgbClr val="003D6A"/>
                </a:solidFill>
              </a:rPr>
              <a:t>-down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6557941" y="4612056"/>
            <a:ext cx="1944000" cy="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6555386" y="2707232"/>
            <a:ext cx="445" cy="1908000"/>
          </a:xfrm>
          <a:prstGeom prst="straightConnector1">
            <a:avLst/>
          </a:prstGeom>
          <a:ln w="6350">
            <a:solidFill>
              <a:srgbClr val="003D6A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7140716" y="4591775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 mini 90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7854591" y="4588797"/>
            <a:ext cx="84636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NSE3 138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280260" y="4338301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32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6279524" y="375186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50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6280725" y="3469797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63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6284536" y="3171260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80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6249831" y="2876091"/>
            <a:ext cx="4355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100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6280724" y="4045453"/>
            <a:ext cx="353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40</a:t>
            </a:r>
          </a:p>
        </p:txBody>
      </p:sp>
      <p:sp>
        <p:nvSpPr>
          <p:cNvPr id="10" name="Rechteck 9"/>
          <p:cNvSpPr/>
          <p:nvPr/>
        </p:nvSpPr>
        <p:spPr>
          <a:xfrm>
            <a:off x="7967341" y="2856418"/>
            <a:ext cx="288000" cy="1167114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echteck 28"/>
          <p:cNvSpPr/>
          <p:nvPr/>
        </p:nvSpPr>
        <p:spPr>
          <a:xfrm>
            <a:off x="7355841" y="3737610"/>
            <a:ext cx="288000" cy="8712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6550871" y="431690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6559641" y="4023532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>
            <a:off x="6559641" y="3735234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6550871" y="34406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6550871" y="3145779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6559196" y="2854593"/>
            <a:ext cx="1872000" cy="0"/>
          </a:xfrm>
          <a:prstGeom prst="line">
            <a:avLst/>
          </a:prstGeom>
          <a:ln w="3175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7355841" y="3443092"/>
            <a:ext cx="288000" cy="28800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Textfeld 36"/>
          <p:cNvSpPr txBox="1"/>
          <p:nvPr/>
        </p:nvSpPr>
        <p:spPr>
          <a:xfrm rot="16200000">
            <a:off x="5750864" y="3463981"/>
            <a:ext cx="9841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rgbClr val="003D6A"/>
                </a:solidFill>
              </a:rPr>
              <a:t>HSK-Size</a:t>
            </a:r>
          </a:p>
        </p:txBody>
      </p:sp>
      <p:sp>
        <p:nvSpPr>
          <p:cNvPr id="35" name="Rechteck 34"/>
          <p:cNvSpPr/>
          <p:nvPr/>
        </p:nvSpPr>
        <p:spPr>
          <a:xfrm>
            <a:off x="7967341" y="4027674"/>
            <a:ext cx="288000" cy="581207"/>
          </a:xfrm>
          <a:prstGeom prst="rect">
            <a:avLst/>
          </a:prstGeom>
          <a:pattFill prst="wdUpDiag">
            <a:fgClr>
              <a:srgbClr val="003D6A"/>
            </a:fgClr>
            <a:bgClr>
              <a:schemeClr val="bg1"/>
            </a:bgClr>
          </a:patt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073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VERO-S modular </a:t>
            </a:r>
            <a:r>
              <a:rPr lang="de-DE" dirty="0" err="1"/>
              <a:t>system</a:t>
            </a:r>
            <a:endParaRPr lang="de-DE" dirty="0"/>
          </a:p>
        </p:txBody>
      </p:sp>
      <p:sp>
        <p:nvSpPr>
          <p:cNvPr id="6" name="Rechteck 5">
            <a:hlinkClick r:id="rId2" action="ppaction://hlinkfile"/>
          </p:cNvPr>
          <p:cNvSpPr/>
          <p:nvPr/>
        </p:nvSpPr>
        <p:spPr>
          <a:xfrm>
            <a:off x="4296075" y="3165256"/>
            <a:ext cx="540000" cy="540000"/>
          </a:xfrm>
          <a:prstGeom prst="rect">
            <a:avLst/>
          </a:prstGeom>
          <a:solidFill>
            <a:srgbClr val="003D6A"/>
          </a:solidFill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>
            <a:hlinkClick r:id="rId2" action="ppaction://hlinkfile"/>
          </p:cNvPr>
          <p:cNvSpPr/>
          <p:nvPr/>
        </p:nvSpPr>
        <p:spPr>
          <a:xfrm>
            <a:off x="4402403" y="3255256"/>
            <a:ext cx="360000" cy="360000"/>
          </a:xfrm>
          <a:prstGeom prst="ellipse">
            <a:avLst/>
          </a:prstGeom>
          <a:noFill/>
          <a:ln w="127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Gleichschenkliges Dreieck 21">
            <a:hlinkClick r:id="rId2" action="ppaction://hlinkfile"/>
          </p:cNvPr>
          <p:cNvSpPr/>
          <p:nvPr/>
        </p:nvSpPr>
        <p:spPr>
          <a:xfrm rot="5400000">
            <a:off x="4482567" y="3345256"/>
            <a:ext cx="216000" cy="18000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1347" r="39588" b="49310"/>
          <a:stretch/>
        </p:blipFill>
        <p:spPr>
          <a:xfrm>
            <a:off x="1089563" y="1668810"/>
            <a:ext cx="1134290" cy="1440000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79" t="1347" r="49786" b="49310"/>
          <a:stretch/>
        </p:blipFill>
        <p:spPr>
          <a:xfrm>
            <a:off x="6064793" y="3886762"/>
            <a:ext cx="1332669" cy="144000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90" t="1347" r="13164" b="49310"/>
          <a:stretch/>
        </p:blipFill>
        <p:spPr>
          <a:xfrm>
            <a:off x="963641" y="3890433"/>
            <a:ext cx="1386134" cy="14400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" r="86489" b="49310"/>
          <a:stretch/>
        </p:blipFill>
        <p:spPr>
          <a:xfrm>
            <a:off x="4652874" y="1641616"/>
            <a:ext cx="1413865" cy="144000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4" t="1347" r="74121" b="49310"/>
          <a:stretch/>
        </p:blipFill>
        <p:spPr>
          <a:xfrm>
            <a:off x="6027671" y="1641616"/>
            <a:ext cx="1349381" cy="144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6" t="1347" r="62051" b="49310"/>
          <a:stretch/>
        </p:blipFill>
        <p:spPr>
          <a:xfrm>
            <a:off x="7415426" y="1641616"/>
            <a:ext cx="1269598" cy="1440000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8" t="1347" r="25641" b="49310"/>
          <a:stretch/>
        </p:blipFill>
        <p:spPr>
          <a:xfrm>
            <a:off x="2654925" y="1668810"/>
            <a:ext cx="1381458" cy="144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0" t="1347" r="2" b="49310"/>
          <a:stretch/>
        </p:blipFill>
        <p:spPr>
          <a:xfrm>
            <a:off x="2797088" y="3890433"/>
            <a:ext cx="1330883" cy="1440000"/>
          </a:xfrm>
          <a:prstGeom prst="rect">
            <a:avLst/>
          </a:prstGeom>
        </p:spPr>
      </p:pic>
      <p:cxnSp>
        <p:nvCxnSpPr>
          <p:cNvPr id="10" name="Gerader Verbinder 9"/>
          <p:cNvCxnSpPr/>
          <p:nvPr/>
        </p:nvCxnSpPr>
        <p:spPr>
          <a:xfrm>
            <a:off x="4954312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/>
          <p:nvPr/>
        </p:nvCxnSpPr>
        <p:spPr>
          <a:xfrm>
            <a:off x="4575285" y="1254206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564614" y="3427448"/>
            <a:ext cx="3600000" cy="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>
            <a:off x="4575285" y="3796401"/>
            <a:ext cx="0" cy="1800000"/>
          </a:xfrm>
          <a:prstGeom prst="line">
            <a:avLst/>
          </a:prstGeom>
          <a:ln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870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VERO-S NSA plus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2386810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791</Words>
  <Application>Microsoft Office PowerPoint</Application>
  <PresentationFormat>Bildschirmpräsentation (4:3)</PresentationFormat>
  <Paragraphs>289</Paragraphs>
  <Slides>17</Slides>
  <Notes>2</Notes>
  <HiddenSlides>2</HiddenSlides>
  <MMClips>0</MMClips>
  <ScaleCrop>false</ScaleCrop>
  <HeadingPairs>
    <vt:vector size="8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  <vt:variant>
        <vt:lpstr>Zielgruppenorientierte Präsentationen</vt:lpstr>
      </vt:variant>
      <vt:variant>
        <vt:i4>1</vt:i4>
      </vt:variant>
    </vt:vector>
  </HeadingPairs>
  <TitlesOfParts>
    <vt:vector size="22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VERO-S – the set-up time optimizer</vt:lpstr>
      <vt:lpstr>Potential for savings</vt:lpstr>
      <vt:lpstr>Amortisation</vt:lpstr>
      <vt:lpstr>Consistency of pull-down and holding forces</vt:lpstr>
      <vt:lpstr>VERO-S modular system</vt:lpstr>
      <vt:lpstr>SCHUNK Services</vt:lpstr>
      <vt:lpstr>VERO-S Overview</vt:lpstr>
      <vt:lpstr>VERO-S NSA plus Example of application</vt:lpstr>
      <vt:lpstr>VERO-S NSA plus</vt:lpstr>
      <vt:lpstr>VERO-S NSA plus</vt:lpstr>
      <vt:lpstr>VERO-S NSA plus</vt:lpstr>
      <vt:lpstr>VERO-S NSA plus</vt:lpstr>
      <vt:lpstr>Variants VERO-S NSA plus</vt:lpstr>
      <vt:lpstr>PowerPoint-Präsentation</vt:lpstr>
      <vt:lpstr>NSE3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1442</cp:revision>
  <cp:lastPrinted>2018-03-19T08:03:29Z</cp:lastPrinted>
  <dcterms:created xsi:type="dcterms:W3CDTF">2015-04-07T09:55:40Z</dcterms:created>
  <dcterms:modified xsi:type="dcterms:W3CDTF">2021-09-28T09:39:40Z</dcterms:modified>
</cp:coreProperties>
</file>