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38" r:id="rId2"/>
    <p:sldId id="483" r:id="rId3"/>
    <p:sldId id="706" r:id="rId4"/>
    <p:sldId id="622" r:id="rId5"/>
    <p:sldId id="904" r:id="rId6"/>
    <p:sldId id="865" r:id="rId7"/>
    <p:sldId id="913" r:id="rId8"/>
    <p:sldId id="868" r:id="rId9"/>
    <p:sldId id="869" r:id="rId10"/>
    <p:sldId id="727" r:id="rId11"/>
    <p:sldId id="858" r:id="rId12"/>
    <p:sldId id="745" r:id="rId13"/>
    <p:sldId id="853" r:id="rId14"/>
    <p:sldId id="854" r:id="rId15"/>
    <p:sldId id="751" r:id="rId16"/>
    <p:sldId id="752" r:id="rId17"/>
    <p:sldId id="279" r:id="rId18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D9D9D9"/>
    <a:srgbClr val="003D6A"/>
    <a:srgbClr val="F2F2F2"/>
    <a:srgbClr val="DCE6F2"/>
    <a:srgbClr val="95B3D7"/>
    <a:srgbClr val="BFBFBF"/>
    <a:srgbClr val="C6D9F1"/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2F-4A7C-A425-B02C87EAF9AA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2F-4A7C-A425-B02C87EAF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460904"/>
        <c:axId val="378461296"/>
      </c:lineChart>
      <c:catAx>
        <c:axId val="37846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1296"/>
        <c:crosses val="autoZero"/>
        <c:auto val="1"/>
        <c:lblAlgn val="ctr"/>
        <c:lblOffset val="100"/>
        <c:noMultiLvlLbl val="0"/>
      </c:catAx>
      <c:valAx>
        <c:axId val="37846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0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02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0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NSA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Spezialisiert für die automatisierte Fertigung</a:t>
            </a:r>
          </a:p>
        </p:txBody>
      </p:sp>
      <p:pic>
        <p:nvPicPr>
          <p:cNvPr id="1026" name="Picture 2" descr="NSA plus 120">
            <a:extLst>
              <a:ext uri="{FF2B5EF4-FFF2-40B4-BE49-F238E27FC236}">
                <a16:creationId xmlns:a16="http://schemas.microsoft.com/office/drawing/2014/main" id="{A196D40A-164B-4445-8146-A569DB1A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90" y="924529"/>
            <a:ext cx="3960000" cy="28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6273951" y="1365431"/>
            <a:ext cx="22262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Fräs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- Dreh - Anwendung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Leichtere Zerspanung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Werkstück - Direktspannung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Automatisiertes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Palettenhandling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5" action="ppaction://hlinksldjump"/>
          </p:cNvPr>
          <p:cNvSpPr/>
          <p:nvPr/>
        </p:nvSpPr>
        <p:spPr>
          <a:xfrm>
            <a:off x="558079" y="1389407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Allgemeine Fräsanwendung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Weitere Anwendungen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61962" y="1629000"/>
            <a:ext cx="2880000" cy="3600000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VERO-S: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Nullpunktspannmodule NSA plus, Roboterkupplung NSR maxi, </a:t>
            </a:r>
            <a:r>
              <a:rPr lang="de-DE" sz="1400" dirty="0" err="1"/>
              <a:t>Palettenkupplung</a:t>
            </a:r>
            <a:r>
              <a:rPr lang="de-DE" sz="1400" dirty="0"/>
              <a:t> PKL maxi.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Zentrischspanner</a:t>
            </a:r>
            <a:r>
              <a:rPr lang="de-DE" sz="1400" dirty="0"/>
              <a:t>                       KONTEC KSC 125-160.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Wartungsfreie und vollständig geschlossene Nullpunktspannmodule für automatisiertes </a:t>
            </a:r>
            <a:r>
              <a:rPr lang="de-DE" sz="1400" dirty="0" err="1"/>
              <a:t>Be</a:t>
            </a:r>
            <a:r>
              <a:rPr lang="de-DE" sz="1400" dirty="0"/>
              <a:t>- und Entladen.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r="-1"/>
          <a:stretch/>
        </p:blipFill>
        <p:spPr>
          <a:xfrm>
            <a:off x="561443" y="1629000"/>
            <a:ext cx="513967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1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58" y="1283234"/>
            <a:ext cx="3240000" cy="43081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020389" y="1449000"/>
            <a:ext cx="2880000" cy="39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Hochgenaue Kurzkegelzentrierung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Patentierter Eil- und </a:t>
            </a:r>
            <a:r>
              <a:rPr lang="de-DE" sz="1400" dirty="0" err="1">
                <a:solidFill>
                  <a:srgbClr val="003D6A"/>
                </a:solidFill>
              </a:rPr>
              <a:t>Spannhub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Turbo-Funktion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Große Flächen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Komplett abgedichtetes System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Plananlage am Außendurchmesser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Abdeckkappen für Befestigungsschrauben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Abhebefunktion beim Öffnen der Module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Anlagekontrolle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Einführradien am Modul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Flexibler Kolben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Pneumatisches System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5721177" y="4817693"/>
            <a:ext cx="324000" cy="230832"/>
            <a:chOff x="4554258" y="723448"/>
            <a:chExt cx="435429" cy="296018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721177" y="4527224"/>
            <a:ext cx="324000" cy="230832"/>
            <a:chOff x="4554258" y="723448"/>
            <a:chExt cx="435429" cy="296018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721177" y="4236755"/>
            <a:ext cx="324000" cy="230832"/>
            <a:chOff x="4554258" y="723448"/>
            <a:chExt cx="435429" cy="296018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712473" y="3737274"/>
            <a:ext cx="324000" cy="230832"/>
            <a:chOff x="4554258" y="723448"/>
            <a:chExt cx="435429" cy="296018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5721175" y="3246512"/>
            <a:ext cx="324000" cy="230832"/>
            <a:chOff x="4554258" y="723448"/>
            <a:chExt cx="435429" cy="296018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21175" y="2956043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721175" y="2665574"/>
            <a:ext cx="324000" cy="230832"/>
            <a:chOff x="4554258" y="723448"/>
            <a:chExt cx="435429" cy="296018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721175" y="2375105"/>
            <a:ext cx="324000" cy="230832"/>
            <a:chOff x="4554258" y="723448"/>
            <a:chExt cx="435429" cy="296018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721175" y="2084636"/>
            <a:ext cx="324000" cy="230832"/>
            <a:chOff x="4554258" y="723448"/>
            <a:chExt cx="435429" cy="296018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5721175" y="1794167"/>
            <a:ext cx="324000" cy="230832"/>
            <a:chOff x="4554258" y="723448"/>
            <a:chExt cx="435429" cy="296018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721175" y="1503698"/>
            <a:ext cx="324000" cy="230832"/>
            <a:chOff x="4554258" y="723448"/>
            <a:chExt cx="435429" cy="296018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721177" y="5108167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3028201" y="4325998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2254899" y="3456840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211013" y="4445723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649659" y="3674160"/>
            <a:ext cx="324000" cy="230832"/>
            <a:chOff x="4554258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477452" y="4228585"/>
            <a:ext cx="324000" cy="230832"/>
            <a:chOff x="4554258" y="723448"/>
            <a:chExt cx="435429" cy="296018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1970125" y="3454328"/>
            <a:ext cx="324000" cy="230832"/>
            <a:chOff x="4554258" y="723448"/>
            <a:chExt cx="435429" cy="296018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524764" y="4099302"/>
            <a:ext cx="324000" cy="230832"/>
            <a:chOff x="4554258" y="723448"/>
            <a:chExt cx="435429" cy="296018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3958059" y="4209779"/>
            <a:ext cx="324000" cy="230832"/>
            <a:chOff x="4554258" y="723448"/>
            <a:chExt cx="435429" cy="296018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3581200" y="4738433"/>
            <a:ext cx="324000" cy="230832"/>
            <a:chOff x="4554258" y="723448"/>
            <a:chExt cx="435429" cy="296018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061665" y="3910266"/>
            <a:ext cx="324000" cy="230832"/>
            <a:chOff x="4554258" y="723448"/>
            <a:chExt cx="435429" cy="296018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4238990" y="3818545"/>
            <a:ext cx="324000" cy="230832"/>
            <a:chOff x="4554258" y="723448"/>
            <a:chExt cx="435429" cy="296018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2608903" y="4991841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3879935" y="5049114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2699381" y="3610577"/>
            <a:ext cx="324000" cy="230832"/>
            <a:chOff x="4554258" y="723448"/>
            <a:chExt cx="435429" cy="296018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98" name="Grafik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2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feld 68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 Turbofunktion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 t="11154" r="1280" b="7829"/>
          <a:stretch/>
        </p:blipFill>
        <p:spPr>
          <a:xfrm>
            <a:off x="1004451" y="1924891"/>
            <a:ext cx="1980000" cy="9740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49" y="4169888"/>
            <a:ext cx="2160000" cy="15709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12" name="Inhaltsplatzhalter 3"/>
          <p:cNvSpPr txBox="1">
            <a:spLocks/>
          </p:cNvSpPr>
          <p:nvPr/>
        </p:nvSpPr>
        <p:spPr>
          <a:xfrm>
            <a:off x="7367945" y="4556427"/>
            <a:ext cx="1686904" cy="1067699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Federkraft 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Zusätzliche Kraft, die aus dem Turbo resultiert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5646982" y="4677779"/>
            <a:ext cx="198000" cy="198000"/>
            <a:chOff x="4633578" y="731640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33578" y="731640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5574603" y="4949872"/>
            <a:ext cx="198000" cy="198000"/>
            <a:chOff x="4633578" y="729193"/>
            <a:chExt cx="266095" cy="271350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33578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7179436" y="4873265"/>
            <a:ext cx="198000" cy="198000"/>
            <a:chOff x="4633359" y="731417"/>
            <a:chExt cx="266095" cy="271350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33359" y="73141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179436" y="4585998"/>
            <a:ext cx="198000" cy="198000"/>
            <a:chOff x="4633578" y="728377"/>
            <a:chExt cx="266095" cy="271350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33578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15" y="1378815"/>
            <a:ext cx="2160000" cy="18677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76" y="4027783"/>
            <a:ext cx="2160000" cy="1867734"/>
          </a:xfrm>
          <a:prstGeom prst="rect">
            <a:avLst/>
          </a:prstGeom>
        </p:spPr>
      </p:pic>
      <p:sp>
        <p:nvSpPr>
          <p:cNvPr id="56" name="Inhaltsplatzhalter 3"/>
          <p:cNvSpPr txBox="1">
            <a:spLocks/>
          </p:cNvSpPr>
          <p:nvPr/>
        </p:nvSpPr>
        <p:spPr>
          <a:xfrm>
            <a:off x="2944308" y="1838511"/>
            <a:ext cx="1400194" cy="57447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Turbo-Funktion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15 kN</a:t>
            </a:r>
          </a:p>
        </p:txBody>
      </p:sp>
      <p:sp>
        <p:nvSpPr>
          <p:cNvPr id="57" name="Inhaltsplatzhalter 3"/>
          <p:cNvSpPr txBox="1">
            <a:spLocks/>
          </p:cNvSpPr>
          <p:nvPr/>
        </p:nvSpPr>
        <p:spPr>
          <a:xfrm>
            <a:off x="2952499" y="2385100"/>
            <a:ext cx="1598976" cy="481097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Federkraftspannung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5 kN</a:t>
            </a:r>
          </a:p>
        </p:txBody>
      </p:sp>
      <p:sp>
        <p:nvSpPr>
          <p:cNvPr id="58" name="Ellipse 57"/>
          <p:cNvSpPr/>
          <p:nvPr/>
        </p:nvSpPr>
        <p:spPr>
          <a:xfrm>
            <a:off x="2625107" y="2361058"/>
            <a:ext cx="159066" cy="152768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Inhaltsplatzhalter 3"/>
          <p:cNvSpPr txBox="1">
            <a:spLocks/>
          </p:cNvSpPr>
          <p:nvPr/>
        </p:nvSpPr>
        <p:spPr>
          <a:xfrm>
            <a:off x="942497" y="2891260"/>
            <a:ext cx="2612808" cy="24065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Betätigungsdruck der Turbo-Funktion</a:t>
            </a:r>
          </a:p>
        </p:txBody>
      </p:sp>
      <p:sp>
        <p:nvSpPr>
          <p:cNvPr id="62" name="Inhaltsplatzhalter 3"/>
          <p:cNvSpPr txBox="1">
            <a:spLocks/>
          </p:cNvSpPr>
          <p:nvPr/>
        </p:nvSpPr>
        <p:spPr>
          <a:xfrm>
            <a:off x="325138" y="1843858"/>
            <a:ext cx="773130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Einzugs-kraft</a:t>
            </a:r>
          </a:p>
        </p:txBody>
      </p:sp>
      <p:sp>
        <p:nvSpPr>
          <p:cNvPr id="63" name="Ellipse 62"/>
          <p:cNvSpPr/>
          <p:nvPr/>
        </p:nvSpPr>
        <p:spPr>
          <a:xfrm>
            <a:off x="2249543" y="2623116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/>
          <p:cNvSpPr/>
          <p:nvPr/>
        </p:nvSpPr>
        <p:spPr>
          <a:xfrm>
            <a:off x="2495787" y="2346615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Verriegeln über Spannschieber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Zentrieren über Kurzkegel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Vergleich:                                                Einzugskraft Federspannung und Turbo</a:t>
            </a:r>
          </a:p>
        </p:txBody>
      </p:sp>
      <p:sp>
        <p:nvSpPr>
          <p:cNvPr id="36" name="Ellipse 35"/>
          <p:cNvSpPr/>
          <p:nvPr/>
        </p:nvSpPr>
        <p:spPr>
          <a:xfrm>
            <a:off x="1933308" y="2633505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2179552" y="2339582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94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haltsplatzhalter 3"/>
          <p:cNvSpPr txBox="1">
            <a:spLocks/>
          </p:cNvSpPr>
          <p:nvPr/>
        </p:nvSpPr>
        <p:spPr>
          <a:xfrm>
            <a:off x="2625168" y="4278123"/>
            <a:ext cx="1781819" cy="151581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Spannmodul geöffnet: Die Abhebefunktion hebt die Palette an.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Spannmodul geschlossen: Die Abhebefunktion wird durch die Gewichtskraft der Palette zurückgedrückt.</a:t>
            </a:r>
          </a:p>
        </p:txBody>
      </p:sp>
      <p:sp>
        <p:nvSpPr>
          <p:cNvPr id="38" name="Rechteck 37"/>
          <p:cNvSpPr/>
          <p:nvPr/>
        </p:nvSpPr>
        <p:spPr>
          <a:xfrm>
            <a:off x="254183" y="1001662"/>
            <a:ext cx="417416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7" y="4253886"/>
            <a:ext cx="1980000" cy="144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90" y="1835292"/>
            <a:ext cx="2160000" cy="10729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1" y="1917916"/>
            <a:ext cx="1800000" cy="9213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19" name="Inhaltsplatzhalter 3"/>
          <p:cNvSpPr>
            <a:spLocks noGrp="1"/>
          </p:cNvSpPr>
          <p:nvPr>
            <p:ph sz="quarter" idx="10"/>
          </p:nvPr>
        </p:nvSpPr>
        <p:spPr>
          <a:xfrm>
            <a:off x="478892" y="2883743"/>
            <a:ext cx="1443678" cy="363885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Zustand geöffnet</a:t>
            </a: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2433135" y="2885633"/>
            <a:ext cx="1582016" cy="36388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Zustand verriegelt</a:t>
            </a:r>
          </a:p>
        </p:txBody>
      </p:sp>
      <p:sp>
        <p:nvSpPr>
          <p:cNvPr id="14" name="Ellipse 13"/>
          <p:cNvSpPr/>
          <p:nvPr/>
        </p:nvSpPr>
        <p:spPr>
          <a:xfrm>
            <a:off x="819417" y="2241200"/>
            <a:ext cx="144000" cy="144000"/>
          </a:xfrm>
          <a:prstGeom prst="ellipse">
            <a:avLst/>
          </a:prstGeom>
          <a:solidFill>
            <a:srgbClr val="8FA6B4"/>
          </a:solidFill>
          <a:ln>
            <a:solidFill>
              <a:srgbClr val="93A9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2792104" y="2217838"/>
            <a:ext cx="180000" cy="180000"/>
          </a:xfrm>
          <a:prstGeom prst="ellipse">
            <a:avLst/>
          </a:prstGeom>
          <a:solidFill>
            <a:srgbClr val="A0B7C5"/>
          </a:solidFill>
          <a:ln>
            <a:solidFill>
              <a:srgbClr val="A0B7C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/>
          <p:cNvGrpSpPr/>
          <p:nvPr/>
        </p:nvGrpSpPr>
        <p:grpSpPr>
          <a:xfrm>
            <a:off x="2462958" y="4947131"/>
            <a:ext cx="198000" cy="198000"/>
            <a:chOff x="4633578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469015" y="4306846"/>
            <a:ext cx="198000" cy="198000"/>
            <a:chOff x="4646379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6379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57451" y="4952940"/>
            <a:ext cx="198000" cy="198000"/>
            <a:chOff x="4633578" y="732456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70992" y="4249354"/>
            <a:ext cx="198000" cy="198000"/>
            <a:chOff x="4633578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33578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15" y="1434850"/>
            <a:ext cx="1980000" cy="1793960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Plananlage am Außendurchmesser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Abhebefunktion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252337" y="987097"/>
            <a:ext cx="417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Abfrage der Spannschieberstellung über den Staudruck</a:t>
            </a:r>
          </a:p>
        </p:txBody>
      </p:sp>
      <p:sp>
        <p:nvSpPr>
          <p:cNvPr id="41" name="Ellipse 40"/>
          <p:cNvSpPr/>
          <p:nvPr/>
        </p:nvSpPr>
        <p:spPr>
          <a:xfrm>
            <a:off x="1454200" y="2233464"/>
            <a:ext cx="144000" cy="144000"/>
          </a:xfrm>
          <a:prstGeom prst="ellipse">
            <a:avLst/>
          </a:prstGeom>
          <a:solidFill>
            <a:srgbClr val="7F95A2"/>
          </a:solidFill>
          <a:ln>
            <a:solidFill>
              <a:srgbClr val="7F95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>
            <a:off x="3454968" y="2217586"/>
            <a:ext cx="180000" cy="180000"/>
          </a:xfrm>
          <a:prstGeom prst="ellipse">
            <a:avLst/>
          </a:prstGeom>
          <a:solidFill>
            <a:srgbClr val="7F95A2"/>
          </a:solidFill>
          <a:ln>
            <a:solidFill>
              <a:srgbClr val="7F95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4723667" y="99680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Reinigung und Überwachung der Plananlage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81" y="4158349"/>
            <a:ext cx="2112073" cy="1614323"/>
          </a:xfrm>
          <a:prstGeom prst="rect">
            <a:avLst/>
          </a:prstGeom>
        </p:spPr>
      </p:pic>
      <p:sp>
        <p:nvSpPr>
          <p:cNvPr id="46" name="Inhaltsplatzhalter 3"/>
          <p:cNvSpPr txBox="1">
            <a:spLocks/>
          </p:cNvSpPr>
          <p:nvPr/>
        </p:nvSpPr>
        <p:spPr>
          <a:xfrm>
            <a:off x="7686925" y="4705632"/>
            <a:ext cx="1578907" cy="31317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Anlageflächen</a:t>
            </a:r>
          </a:p>
        </p:txBody>
      </p:sp>
      <p:grpSp>
        <p:nvGrpSpPr>
          <p:cNvPr id="48" name="Gruppieren 47"/>
          <p:cNvGrpSpPr/>
          <p:nvPr/>
        </p:nvGrpSpPr>
        <p:grpSpPr>
          <a:xfrm>
            <a:off x="7488925" y="4721804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5246391" y="4275682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6726176" y="4273912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649550" y="4983475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274022" y="4974929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97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8" y="1815226"/>
            <a:ext cx="3060000" cy="10468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" y="4087683"/>
            <a:ext cx="2520000" cy="183272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98" y="1767660"/>
            <a:ext cx="3060000" cy="114194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Anordnung der Spannringe Typ A, B und C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Einfaches Fügen                                                        – höchste Bedienfreundlichkeit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Extrem flache Bauweise</a:t>
            </a:r>
          </a:p>
        </p:txBody>
      </p:sp>
      <p:grpSp>
        <p:nvGrpSpPr>
          <p:cNvPr id="42" name="Gruppieren 41"/>
          <p:cNvGrpSpPr/>
          <p:nvPr/>
        </p:nvGrpSpPr>
        <p:grpSpPr>
          <a:xfrm>
            <a:off x="985452" y="4837828"/>
            <a:ext cx="198000" cy="198000"/>
            <a:chOff x="4645063" y="732456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1685081" y="5180204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1684477" y="4506426"/>
            <a:ext cx="198000" cy="198000"/>
            <a:chOff x="4645063" y="732456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352441" y="4842279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2855241" y="4459192"/>
            <a:ext cx="324000" cy="230832"/>
            <a:chOff x="4554258" y="723448"/>
            <a:chExt cx="435429" cy="296018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855241" y="4714334"/>
            <a:ext cx="324000" cy="230832"/>
            <a:chOff x="4554258" y="712489"/>
            <a:chExt cx="435429" cy="296018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848437" y="4991498"/>
            <a:ext cx="324000" cy="230832"/>
            <a:chOff x="4554258" y="723448"/>
            <a:chExt cx="435429" cy="296018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3" name="Inhaltsplatzhalter 3"/>
          <p:cNvSpPr txBox="1">
            <a:spLocks/>
          </p:cNvSpPr>
          <p:nvPr/>
        </p:nvSpPr>
        <p:spPr>
          <a:xfrm>
            <a:off x="3136064" y="4449760"/>
            <a:ext cx="1313067" cy="1019836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A fixiert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B positioniert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C mit Zentrierspiel</a:t>
            </a:r>
          </a:p>
        </p:txBody>
      </p:sp>
    </p:spTree>
    <p:extLst>
      <p:ext uri="{BB962C8B-B14F-4D97-AF65-F5344CB8AC3E}">
        <p14:creationId xmlns:p14="http://schemas.microsoft.com/office/powerpoint/2010/main" val="144527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VERO-S NSA plus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16231"/>
              </p:ext>
            </p:extLst>
          </p:nvPr>
        </p:nvGraphicFramePr>
        <p:xfrm>
          <a:off x="682806" y="2241000"/>
          <a:ext cx="6156000" cy="23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NSA</a:t>
                      </a:r>
                      <a:r>
                        <a:rPr lang="de-DE" sz="1200" baseline="0" dirty="0"/>
                        <a:t> plus 120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NSA</a:t>
                      </a:r>
                      <a:r>
                        <a:rPr lang="de-DE" sz="1200" baseline="0" dirty="0"/>
                        <a:t> plus 160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Durchmesser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</a:t>
                      </a:r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mit Turbo [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Entriegelungsdruck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Wiederholgenauigkeit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Aushubkraft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43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337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7926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65650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5650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65650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47926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7926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47926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7926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792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73372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30783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30783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09580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481050" y="1505212"/>
            <a:ext cx="2206183" cy="1202205"/>
            <a:chOff x="3364694" y="696913"/>
            <a:chExt cx="2312204" cy="1505988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364694" y="696913"/>
              <a:ext cx="2282012" cy="1505988"/>
              <a:chOff x="3126569" y="696913"/>
              <a:chExt cx="2282012" cy="1505988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22393" cy="1505988"/>
                <a:chOff x="2995613" y="696913"/>
                <a:chExt cx="1622393" cy="1682267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22393" cy="1682267"/>
                  <a:chOff x="823913" y="696913"/>
                  <a:chExt cx="1622393" cy="1682267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465705" cy="3438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3126569" y="730003"/>
                <a:ext cx="644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Stück-</a:t>
                </a:r>
              </a:p>
              <a:p>
                <a:r>
                  <a:rPr lang="de-DE" sz="1400" dirty="0">
                    <a:solidFill>
                      <a:srgbClr val="003D6A"/>
                    </a:solidFill>
                  </a:rPr>
                  <a:t>zahl</a:t>
                </a: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73830" y="3092289"/>
            <a:ext cx="2394057" cy="1202205"/>
            <a:chOff x="6088044" y="696913"/>
            <a:chExt cx="2484456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88044" y="696913"/>
              <a:ext cx="2438322" cy="1505985"/>
              <a:chOff x="5745144" y="696913"/>
              <a:chExt cx="2438322" cy="1505985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06453" cy="1505985"/>
                <a:chOff x="6129338" y="696913"/>
                <a:chExt cx="1606453" cy="1682264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06453" cy="1682264"/>
                  <a:chOff x="823913" y="696913"/>
                  <a:chExt cx="1606453" cy="1682264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745144" y="719093"/>
                <a:ext cx="83401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Produkt-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lebens</a:t>
                </a:r>
                <a:r>
                  <a:rPr lang="de-DE" sz="1400" dirty="0">
                    <a:solidFill>
                      <a:srgbClr val="003D6A"/>
                    </a:solidFill>
                  </a:rPr>
                  <a:t>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zyklus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268187" y="3081129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2037" y="1508925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Zunehmende Bedeutung des Umrüstvorgangs</a:t>
            </a: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der Rüstzeitoptimierer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204173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Einsparpotential Rüsten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423188" y="55804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Anzahl Rüstvorgänge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Rüstkosten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C00000"/>
                </a:solidFill>
              </a:rPr>
              <a:t>ohne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009EE3"/>
                </a:solidFill>
              </a:rPr>
              <a:t>mit VERO-S</a:t>
            </a:r>
          </a:p>
        </p:txBody>
      </p:sp>
    </p:spTree>
    <p:extLst>
      <p:ext uri="{BB962C8B-B14F-4D97-AF65-F5344CB8AC3E}">
        <p14:creationId xmlns:p14="http://schemas.microsoft.com/office/powerpoint/2010/main" val="38472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Amortisation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Selbst bei älteren Maschinen amortisiert sich die Investition in SCHUNK VERO-S Nullpunktspanntechnik nach kürzester Zeit.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Vorhandene Vorrichtungen können durch das Einbringen von Spannbolzen weiterverwendet werden.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94115"/>
              </p:ext>
            </p:extLst>
          </p:nvPr>
        </p:nvGraphicFramePr>
        <p:xfrm>
          <a:off x="4598720" y="1264607"/>
          <a:ext cx="3951821" cy="4128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/>
                        <a:t>VERO-S Rüstkostenrechner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Investition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Rüstvorgang ohne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Rüstvorgang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Maschinenkosten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Rüstvorgänge pro Tag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Monat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Amortisation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szeit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Umrüstvorgänge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Monate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Jahre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67263"/>
              </p:ext>
            </p:extLst>
          </p:nvPr>
        </p:nvGraphicFramePr>
        <p:xfrm>
          <a:off x="540374" y="1604459"/>
          <a:ext cx="8007425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Einzugskraft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Haltekraft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empfohlene Maschinen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Ohne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Durchgängigkeit der Einzugs- und Haltekräfte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38725" y="2173032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59079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67737" y="2024279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167000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1959450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872280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Halten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29079" y="1881181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Einzug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HSK-Größe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29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Baukasten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656</Words>
  <Application>Microsoft Office PowerPoint</Application>
  <PresentationFormat>Bildschirmpräsentation (4:3)</PresentationFormat>
  <Paragraphs>297</Paragraphs>
  <Slides>17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  <vt:variant>
        <vt:lpstr>Zielgruppenorientierte Präsentationen</vt:lpstr>
      </vt:variant>
      <vt:variant>
        <vt:i4>1</vt:i4>
      </vt:variant>
    </vt:vector>
  </HeadingPairs>
  <TitlesOfParts>
    <vt:vector size="22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VERO-S – der Rüstzeitoptimierer</vt:lpstr>
      <vt:lpstr>Einsparpotential Rüsten</vt:lpstr>
      <vt:lpstr>Amortisation</vt:lpstr>
      <vt:lpstr>Durchgängigkeit der Einzugs- und Haltekräfte</vt:lpstr>
      <vt:lpstr>VERO-S Baukasten</vt:lpstr>
      <vt:lpstr>SCHUNK Dienstleistungen</vt:lpstr>
      <vt:lpstr>VERO-S Übersicht</vt:lpstr>
      <vt:lpstr>VERO-S NSA plus Anwendungsbeispiel</vt:lpstr>
      <vt:lpstr>VERO-S NSA plus</vt:lpstr>
      <vt:lpstr>VERO-S NSA plus</vt:lpstr>
      <vt:lpstr>VERO-S NSA plus</vt:lpstr>
      <vt:lpstr>VERO-S NSA plus</vt:lpstr>
      <vt:lpstr>Baureihen VERO-S NSA plus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1455</cp:revision>
  <cp:lastPrinted>2018-08-03T07:19:00Z</cp:lastPrinted>
  <dcterms:created xsi:type="dcterms:W3CDTF">2015-04-07T09:55:40Z</dcterms:created>
  <dcterms:modified xsi:type="dcterms:W3CDTF">2021-09-28T09:37:29Z</dcterms:modified>
</cp:coreProperties>
</file>