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538" r:id="rId2"/>
    <p:sldId id="483" r:id="rId3"/>
    <p:sldId id="706" r:id="rId4"/>
    <p:sldId id="622" r:id="rId5"/>
    <p:sldId id="906" r:id="rId6"/>
    <p:sldId id="865" r:id="rId7"/>
    <p:sldId id="907" r:id="rId8"/>
    <p:sldId id="868" r:id="rId9"/>
    <p:sldId id="869" r:id="rId10"/>
    <p:sldId id="727" r:id="rId11"/>
    <p:sldId id="629" r:id="rId12"/>
    <p:sldId id="607" r:id="rId13"/>
    <p:sldId id="844" r:id="rId14"/>
    <p:sldId id="816" r:id="rId15"/>
    <p:sldId id="845" r:id="rId16"/>
    <p:sldId id="889" r:id="rId17"/>
    <p:sldId id="883" r:id="rId18"/>
    <p:sldId id="866" r:id="rId19"/>
    <p:sldId id="510" r:id="rId20"/>
    <p:sldId id="892" r:id="rId21"/>
    <p:sldId id="279" r:id="rId22"/>
    <p:sldId id="870" r:id="rId23"/>
    <p:sldId id="871" r:id="rId24"/>
    <p:sldId id="872" r:id="rId25"/>
    <p:sldId id="873" r:id="rId26"/>
    <p:sldId id="874" r:id="rId27"/>
    <p:sldId id="875" r:id="rId28"/>
    <p:sldId id="876" r:id="rId29"/>
    <p:sldId id="877" r:id="rId30"/>
    <p:sldId id="882" r:id="rId31"/>
    <p:sldId id="879" r:id="rId32"/>
    <p:sldId id="880" r:id="rId33"/>
    <p:sldId id="908" r:id="rId34"/>
  </p:sldIdLst>
  <p:sldSz cx="9144000" cy="6858000" type="screen4x3"/>
  <p:notesSz cx="6797675" cy="9926638"/>
  <p:custShowLst>
    <p:custShow name="NSE3" id="0">
      <p:sldLst>
        <p:sld r:id="rId3"/>
        <p:sld r:id="rId4"/>
        <p:sld r:id="rId5"/>
        <p:sld r:id="rId11"/>
        <p:sld r:id="rId12"/>
        <p:sld r:id="rId13"/>
        <p:sld r:id="rId15"/>
        <p:sld r:id="rId20"/>
      </p:sldLst>
    </p:custShow>
  </p:custShowLst>
  <p:defaultTextStyle>
    <a:defPPr>
      <a:defRPr lang="de-DE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24">
          <p15:clr>
            <a:srgbClr val="A4A3A4"/>
          </p15:clr>
        </p15:guide>
        <p15:guide id="2" pos="4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EE3"/>
    <a:srgbClr val="003D6A"/>
    <a:srgbClr val="A9BFCA"/>
    <a:srgbClr val="B2C6D1"/>
    <a:srgbClr val="A7BDCA"/>
    <a:srgbClr val="A2BCCB"/>
    <a:srgbClr val="AAC0CD"/>
    <a:srgbClr val="FFFFFF"/>
    <a:srgbClr val="9DB2B0"/>
    <a:srgbClr val="A6BC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85" autoAdjust="0"/>
    <p:restoredTop sz="96433" autoAdjust="0"/>
  </p:normalViewPr>
  <p:slideViewPr>
    <p:cSldViewPr snapToGrid="0" snapToObjects="1">
      <p:cViewPr varScale="1">
        <p:scale>
          <a:sx n="102" d="100"/>
          <a:sy n="102" d="100"/>
        </p:scale>
        <p:origin x="1122" y="96"/>
      </p:cViewPr>
      <p:guideLst>
        <p:guide orient="horz" pos="3824"/>
        <p:guide pos="4824"/>
      </p:guideLst>
    </p:cSldViewPr>
  </p:slideViewPr>
  <p:outlineViewPr>
    <p:cViewPr>
      <p:scale>
        <a:sx n="33" d="100"/>
        <a:sy n="33" d="100"/>
      </p:scale>
      <p:origin x="0" y="-3185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1454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2856" y="10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emea.ads.local\SCHUNK\DEPT\DEMGE\Vertrieb_Leitung\Strategische%20Vertriebsentwicklung\Aktuelle_Schulungsprojekte\Einsparpotential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Neu!$B$8</c:f>
              <c:strCache>
                <c:ptCount val="1"/>
                <c:pt idx="0">
                  <c:v>Rüstkosten mit VERO-S [€]</c:v>
                </c:pt>
              </c:strCache>
            </c:strRef>
          </c:tx>
          <c:spPr>
            <a:ln w="28575" cap="rnd">
              <a:solidFill>
                <a:srgbClr val="009EE3"/>
              </a:solidFill>
              <a:round/>
            </a:ln>
            <a:effectLst/>
          </c:spPr>
          <c:marker>
            <c:symbol val="x"/>
            <c:size val="5"/>
            <c:spPr>
              <a:solidFill>
                <a:srgbClr val="009EE3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Neu!$C$8:$F$8</c:f>
              <c:numCache>
                <c:formatCode>General</c:formatCode>
                <c:ptCount val="4"/>
                <c:pt idx="0">
                  <c:v>250</c:v>
                </c:pt>
                <c:pt idx="1">
                  <c:v>500</c:v>
                </c:pt>
                <c:pt idx="2">
                  <c:v>750</c:v>
                </c:pt>
                <c:pt idx="3">
                  <c:v>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C7-4D26-9142-094E2A2FE045}"/>
            </c:ext>
          </c:extLst>
        </c:ser>
        <c:ser>
          <c:idx val="1"/>
          <c:order val="1"/>
          <c:tx>
            <c:strRef>
              <c:f>Neu!$B$9</c:f>
              <c:strCache>
                <c:ptCount val="1"/>
                <c:pt idx="0">
                  <c:v>Rüstkosten ohne VERO-S [€]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x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Neu!$C$9:$F$9</c:f>
              <c:numCache>
                <c:formatCode>General</c:formatCode>
                <c:ptCount val="4"/>
                <c:pt idx="0">
                  <c:v>1250</c:v>
                </c:pt>
                <c:pt idx="1">
                  <c:v>2500</c:v>
                </c:pt>
                <c:pt idx="2">
                  <c:v>3750</c:v>
                </c:pt>
                <c:pt idx="3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6C7-4D26-9142-094E2A2FE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40447920"/>
        <c:axId val="440448312"/>
      </c:lineChart>
      <c:catAx>
        <c:axId val="440447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440448312"/>
        <c:crosses val="autoZero"/>
        <c:auto val="1"/>
        <c:lblAlgn val="ctr"/>
        <c:lblOffset val="100"/>
        <c:noMultiLvlLbl val="0"/>
      </c:catAx>
      <c:valAx>
        <c:axId val="4404483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4404479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27.09.2021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27.09.2021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89891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5 min Rüstzeit</a:t>
            </a:r>
            <a:r>
              <a:rPr lang="de-DE" baseline="0" dirty="0"/>
              <a:t> pro Rüstvorgang mit VERO-S</a:t>
            </a:r>
          </a:p>
          <a:p>
            <a:r>
              <a:rPr lang="de-DE" baseline="0" dirty="0"/>
              <a:t>25 min Rüstzeit pro Rüstvorgang ohne VERO-S</a:t>
            </a:r>
          </a:p>
          <a:p>
            <a:r>
              <a:rPr lang="de-DE" baseline="0" dirty="0"/>
              <a:t>60€/h Maschinenkosten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91621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65598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7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186417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4548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214889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schluss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59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74091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0011"/>
            <a:ext cx="9144000" cy="807989"/>
          </a:xfrm>
          <a:prstGeom prst="rect">
            <a:avLst/>
          </a:prstGeom>
        </p:spPr>
      </p:pic>
      <p:sp>
        <p:nvSpPr>
          <p:cNvPr id="12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Fußzeilenplatzhalter 14"/>
          <p:cNvSpPr>
            <a:spLocks noGrp="1"/>
          </p:cNvSpPr>
          <p:nvPr>
            <p:ph type="ftr" sz="quarter" idx="3"/>
          </p:nvPr>
        </p:nvSpPr>
        <p:spPr>
          <a:xfrm>
            <a:off x="752475" y="6430695"/>
            <a:ext cx="59626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98" r:id="rId2"/>
    <p:sldLayoutId id="2147483700" r:id="rId3"/>
    <p:sldLayoutId id="2147483697" r:id="rId4"/>
    <p:sldLayoutId id="2147483699" r:id="rId5"/>
    <p:sldLayoutId id="2147483701" r:id="rId6"/>
    <p:sldLayoutId id="2147483657" r:id="rId7"/>
    <p:sldLayoutId id="2147483702" r:id="rId8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file:///\\emea.ads.local\SCHUNK\DEPT\DEMGE\Vertrieb\Schulungen\Filme\Station&#228;re%20Spannsysteme\VERO-S\NSE3\R&#252;sten.mp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file:///\\emea.ads.local\SCHUNK\DEPT\DEMGE\Vertrieb_Leitung\Strategische%20Vertriebsentwicklung\Multimedia\Filme\VERO-S\Baukastenfillm_gek&#252;rzt_neu.mp4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33.xml"/><Relationship Id="rId7" Type="http://schemas.openxmlformats.org/officeDocument/2006/relationships/image" Target="../media/image28.png"/><Relationship Id="rId2" Type="http://schemas.openxmlformats.org/officeDocument/2006/relationships/slide" Target="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11" Type="http://schemas.openxmlformats.org/officeDocument/2006/relationships/image" Target="../media/image31.jpg"/><Relationship Id="rId5" Type="http://schemas.openxmlformats.org/officeDocument/2006/relationships/image" Target="../media/image26.png"/><Relationship Id="rId10" Type="http://schemas.openxmlformats.org/officeDocument/2006/relationships/image" Target="../media/image30.png"/><Relationship Id="rId4" Type="http://schemas.openxmlformats.org/officeDocument/2006/relationships/slide" Target="slide22.xml"/><Relationship Id="rId9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g"/><Relationship Id="rId5" Type="http://schemas.openxmlformats.org/officeDocument/2006/relationships/image" Target="../media/image7.jpg"/><Relationship Id="rId4" Type="http://schemas.openxmlformats.org/officeDocument/2006/relationships/image" Target="../media/image45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8.jpg"/><Relationship Id="rId7" Type="http://schemas.openxmlformats.org/officeDocument/2006/relationships/hyperlink" Target="file:///\\emea.ads.local\SCHUNK\DEPT\DEMGE\Vertrieb_Leitung\Strategische%20Vertriebsentwicklung\Multimedia\Filme\VERO-S\Konusverschluss.mp4" TargetMode="External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jpg"/><Relationship Id="rId5" Type="http://schemas.openxmlformats.org/officeDocument/2006/relationships/image" Target="../media/image50.jpg"/><Relationship Id="rId4" Type="http://schemas.openxmlformats.org/officeDocument/2006/relationships/image" Target="../media/image4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11" Type="http://schemas.openxmlformats.org/officeDocument/2006/relationships/image" Target="../media/image64.jp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jpg"/><Relationship Id="rId9" Type="http://schemas.openxmlformats.org/officeDocument/2006/relationships/image" Target="../media/image6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file:///\\emea.ads.local\SCHUNK\DEPT\DEMGE\Vertrieb\Schulungen\Filme\Station&#228;re%20Spannsysteme\VERO-S\NSE%20plus\Vero%20S%20gek&#252;rzt.mp4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1A1B7565-981F-433A-97B9-7B2DBD395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54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ROTA NCO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AD953D0C-37DB-43D3-AD1A-79F2704C1F31}"/>
              </a:ext>
            </a:extLst>
          </p:cNvPr>
          <p:cNvSpPr/>
          <p:nvPr/>
        </p:nvSpPr>
        <p:spPr>
          <a:xfrm>
            <a:off x="0" y="4546478"/>
            <a:ext cx="9144000" cy="1081147"/>
          </a:xfrm>
          <a:prstGeom prst="rect">
            <a:avLst/>
          </a:prstGeom>
          <a:solidFill>
            <a:srgbClr val="003D6A">
              <a:alpha val="92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hteck 5"/>
          <p:cNvSpPr/>
          <p:nvPr/>
        </p:nvSpPr>
        <p:spPr>
          <a:xfrm>
            <a:off x="-304" y="5644445"/>
            <a:ext cx="9143695" cy="1213555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74734" y="4926900"/>
            <a:ext cx="4181931" cy="60112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endParaRPr lang="de-DE" sz="1500" dirty="0">
              <a:solidFill>
                <a:srgbClr val="FFFFFF"/>
              </a:solidFill>
            </a:endParaRP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60623" y="4291898"/>
            <a:ext cx="9144000" cy="115287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3000" b="1" dirty="0">
                <a:solidFill>
                  <a:srgbClr val="FFFFFF"/>
                </a:solidFill>
              </a:rPr>
              <a:t>VERO-S NSE3</a:t>
            </a:r>
            <a:endParaRPr lang="de-DE" sz="3000" dirty="0">
              <a:solidFill>
                <a:srgbClr val="FFFFFF"/>
              </a:solidFill>
            </a:endParaRPr>
          </a:p>
        </p:txBody>
      </p:sp>
      <p:pic>
        <p:nvPicPr>
          <p:cNvPr id="9" name="Bild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10" y="5483469"/>
            <a:ext cx="9144000" cy="1320800"/>
          </a:xfrm>
          <a:prstGeom prst="rect">
            <a:avLst/>
          </a:prstGeom>
        </p:spPr>
      </p:pic>
      <p:sp>
        <p:nvSpPr>
          <p:cNvPr id="11" name="Titel 1"/>
          <p:cNvSpPr txBox="1">
            <a:spLocks/>
          </p:cNvSpPr>
          <p:nvPr/>
        </p:nvSpPr>
        <p:spPr>
          <a:xfrm>
            <a:off x="474734" y="4926331"/>
            <a:ext cx="5431544" cy="661242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1500" dirty="0">
                <a:solidFill>
                  <a:srgbClr val="FFFFFF"/>
                </a:solidFill>
              </a:rPr>
              <a:t>Quick-change Pallet System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58EE4D68-8EBA-44D8-B8B3-F484E5A1AC2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390" y="1003950"/>
            <a:ext cx="3960000" cy="275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822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Product</a:t>
            </a:r>
            <a:r>
              <a:rPr lang="de-DE" dirty="0"/>
              <a:t> </a:t>
            </a:r>
            <a:r>
              <a:rPr lang="de-DE" dirty="0" err="1"/>
              <a:t>Overview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28" y="4478845"/>
            <a:ext cx="1375862" cy="971703"/>
          </a:xfrm>
          <a:prstGeom prst="rect">
            <a:avLst/>
          </a:prstGeom>
          <a:ln w="6350">
            <a:noFill/>
          </a:ln>
        </p:spPr>
      </p:pic>
      <p:pic>
        <p:nvPicPr>
          <p:cNvPr id="6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6" y="2973208"/>
            <a:ext cx="714960" cy="7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hteck 3"/>
          <p:cNvSpPr>
            <a:spLocks noChangeArrowheads="1"/>
          </p:cNvSpPr>
          <p:nvPr/>
        </p:nvSpPr>
        <p:spPr bwMode="auto">
          <a:xfrm>
            <a:off x="259515" y="3730942"/>
            <a:ext cx="117472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Chuck </a:t>
            </a:r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Jaws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8" name="Grafi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11" y="2984706"/>
            <a:ext cx="681830" cy="63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hteck 8"/>
          <p:cNvSpPr/>
          <p:nvPr/>
        </p:nvSpPr>
        <p:spPr>
          <a:xfrm>
            <a:off x="511082" y="5446584"/>
            <a:ext cx="73917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VERO-S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0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34" y="2888216"/>
            <a:ext cx="283865" cy="81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hteck 51"/>
          <p:cNvSpPr>
            <a:spLocks noChangeArrowheads="1"/>
          </p:cNvSpPr>
          <p:nvPr/>
        </p:nvSpPr>
        <p:spPr bwMode="auto">
          <a:xfrm>
            <a:off x="5553381" y="3714607"/>
            <a:ext cx="135465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Toolholders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2" name="Rechteck 53"/>
          <p:cNvSpPr>
            <a:spLocks noChangeArrowheads="1"/>
          </p:cNvSpPr>
          <p:nvPr/>
        </p:nvSpPr>
        <p:spPr bwMode="auto">
          <a:xfrm>
            <a:off x="7209084" y="3667979"/>
            <a:ext cx="1690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Hydraulic</a:t>
            </a:r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 Expansion Technology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3" name="Grafi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06" y="3018461"/>
            <a:ext cx="947227" cy="56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hteck 13"/>
          <p:cNvSpPr/>
          <p:nvPr/>
        </p:nvSpPr>
        <p:spPr>
          <a:xfrm>
            <a:off x="3494412" y="3698334"/>
            <a:ext cx="195758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B0F0"/>
                </a:solidFill>
                <a:latin typeface="+mj-lt"/>
              </a:rPr>
              <a:t>Stationary</a:t>
            </a:r>
            <a:r>
              <a:rPr lang="de-DE" sz="1400" b="1" dirty="0">
                <a:solidFill>
                  <a:srgbClr val="00B0F0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B0F0"/>
                </a:solidFill>
                <a:latin typeface="+mj-lt"/>
              </a:rPr>
              <a:t>Workholding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6" name="Grafi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793" y="4723613"/>
            <a:ext cx="818667" cy="592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hteck 16"/>
          <p:cNvSpPr/>
          <p:nvPr/>
        </p:nvSpPr>
        <p:spPr>
          <a:xfrm>
            <a:off x="1929341" y="5453859"/>
            <a:ext cx="78329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KONTEC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8" name="Grafi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123" y="4704722"/>
            <a:ext cx="764612" cy="5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hteck 18"/>
          <p:cNvSpPr/>
          <p:nvPr/>
        </p:nvSpPr>
        <p:spPr>
          <a:xfrm>
            <a:off x="3394490" y="5449703"/>
            <a:ext cx="845424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TANDEM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0" name="Grafi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705" y="4625772"/>
            <a:ext cx="597767" cy="677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hteck 20"/>
          <p:cNvSpPr/>
          <p:nvPr/>
        </p:nvSpPr>
        <p:spPr>
          <a:xfrm>
            <a:off x="4876816" y="5454105"/>
            <a:ext cx="584840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ROTA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2" name="Grafi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956" y="4729698"/>
            <a:ext cx="862741" cy="503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hteck 22"/>
          <p:cNvSpPr/>
          <p:nvPr/>
        </p:nvSpPr>
        <p:spPr>
          <a:xfrm>
            <a:off x="6181385" y="5449761"/>
            <a:ext cx="887807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MAGNOS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24" name="Rechteck 23"/>
          <p:cNvSpPr/>
          <p:nvPr/>
        </p:nvSpPr>
        <p:spPr>
          <a:xfrm>
            <a:off x="7653231" y="5441746"/>
            <a:ext cx="79060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PLANOS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5" name="Grafik 1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114" y="4737772"/>
            <a:ext cx="924416" cy="37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hteck 51"/>
          <p:cNvSpPr>
            <a:spLocks noChangeArrowheads="1"/>
          </p:cNvSpPr>
          <p:nvPr/>
        </p:nvSpPr>
        <p:spPr bwMode="auto">
          <a:xfrm>
            <a:off x="1929341" y="3722475"/>
            <a:ext cx="145978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Lathe</a:t>
            </a:r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 Chucks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7" name="Grafik 2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0474" y="2919372"/>
            <a:ext cx="739476" cy="744290"/>
          </a:xfrm>
          <a:prstGeom prst="rect">
            <a:avLst/>
          </a:prstGeom>
          <a:ln>
            <a:noFill/>
          </a:ln>
        </p:spPr>
      </p:pic>
      <p:sp>
        <p:nvSpPr>
          <p:cNvPr id="28" name="Rechteck 51"/>
          <p:cNvSpPr>
            <a:spLocks noChangeArrowheads="1"/>
          </p:cNvSpPr>
          <p:nvPr/>
        </p:nvSpPr>
        <p:spPr bwMode="auto">
          <a:xfrm>
            <a:off x="3490137" y="2106361"/>
            <a:ext cx="195633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B0F0"/>
                </a:solidFill>
                <a:latin typeface="+mj-lt"/>
              </a:rPr>
              <a:t>Clamping</a:t>
            </a:r>
            <a:r>
              <a:rPr lang="de-DE" altLang="de-DE" sz="1400" b="1" dirty="0">
                <a:solidFill>
                  <a:srgbClr val="00B0F0"/>
                </a:solidFill>
                <a:latin typeface="+mj-lt"/>
              </a:rPr>
              <a:t> Technology</a:t>
            </a:r>
            <a:endParaRPr lang="de-DE" alt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29" name="Rechteck 51"/>
          <p:cNvSpPr>
            <a:spLocks noChangeArrowheads="1"/>
          </p:cNvSpPr>
          <p:nvPr/>
        </p:nvSpPr>
        <p:spPr bwMode="auto">
          <a:xfrm>
            <a:off x="667577" y="2155204"/>
            <a:ext cx="156757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 err="1">
                <a:solidFill>
                  <a:srgbClr val="003D6A"/>
                </a:solidFill>
                <a:latin typeface="+mj-lt"/>
              </a:rPr>
              <a:t>Gripping</a:t>
            </a:r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 Systems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30" name="Rechteck 29"/>
          <p:cNvSpPr/>
          <p:nvPr/>
        </p:nvSpPr>
        <p:spPr>
          <a:xfrm>
            <a:off x="375960" y="280635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1" name="Rechteck 30"/>
          <p:cNvSpPr/>
          <p:nvPr/>
        </p:nvSpPr>
        <p:spPr>
          <a:xfrm>
            <a:off x="2164660" y="279833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2" name="Rechteck 31"/>
          <p:cNvSpPr/>
          <p:nvPr/>
        </p:nvSpPr>
        <p:spPr>
          <a:xfrm>
            <a:off x="3953360" y="277427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3" name="Rechteck 32"/>
          <p:cNvSpPr/>
          <p:nvPr/>
        </p:nvSpPr>
        <p:spPr>
          <a:xfrm>
            <a:off x="5742060" y="279031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4" name="Rechteck 33"/>
          <p:cNvSpPr/>
          <p:nvPr/>
        </p:nvSpPr>
        <p:spPr>
          <a:xfrm>
            <a:off x="7530759" y="2782292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5" name="Rechteck 34"/>
          <p:cNvSpPr/>
          <p:nvPr/>
        </p:nvSpPr>
        <p:spPr>
          <a:xfrm>
            <a:off x="1816363" y="450256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6" name="Rechteck 35"/>
          <p:cNvSpPr/>
          <p:nvPr/>
        </p:nvSpPr>
        <p:spPr>
          <a:xfrm>
            <a:off x="3246267" y="4496959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7" name="Rechteck 36"/>
          <p:cNvSpPr/>
          <p:nvPr/>
        </p:nvSpPr>
        <p:spPr>
          <a:xfrm>
            <a:off x="4676171" y="4500697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8" name="Rechteck 37"/>
          <p:cNvSpPr/>
          <p:nvPr/>
        </p:nvSpPr>
        <p:spPr>
          <a:xfrm>
            <a:off x="6106075" y="4498828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9" name="Rechteck 38"/>
          <p:cNvSpPr/>
          <p:nvPr/>
        </p:nvSpPr>
        <p:spPr>
          <a:xfrm>
            <a:off x="7535978" y="449322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40" name="Rechteck 39"/>
          <p:cNvSpPr/>
          <p:nvPr/>
        </p:nvSpPr>
        <p:spPr>
          <a:xfrm>
            <a:off x="386459" y="4495090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41" name="Gerader Verbinder 40"/>
          <p:cNvCxnSpPr/>
          <p:nvPr/>
        </p:nvCxnSpPr>
        <p:spPr>
          <a:xfrm>
            <a:off x="893509" y="4338532"/>
            <a:ext cx="7146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Gerader Verbinder 41"/>
          <p:cNvCxnSpPr/>
          <p:nvPr/>
        </p:nvCxnSpPr>
        <p:spPr>
          <a:xfrm>
            <a:off x="894181" y="433847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Gerader Verbinder 42"/>
          <p:cNvCxnSpPr/>
          <p:nvPr/>
        </p:nvCxnSpPr>
        <p:spPr>
          <a:xfrm>
            <a:off x="6604235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Gerader Verbinder 43"/>
          <p:cNvCxnSpPr/>
          <p:nvPr/>
        </p:nvCxnSpPr>
        <p:spPr>
          <a:xfrm>
            <a:off x="5176701" y="433703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r Verbinder 44"/>
          <p:cNvCxnSpPr/>
          <p:nvPr/>
        </p:nvCxnSpPr>
        <p:spPr>
          <a:xfrm>
            <a:off x="8039288" y="433672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Gerader Verbinder 45"/>
          <p:cNvCxnSpPr/>
          <p:nvPr/>
        </p:nvCxnSpPr>
        <p:spPr>
          <a:xfrm>
            <a:off x="3749330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Gerader Verbinder 46"/>
          <p:cNvCxnSpPr/>
          <p:nvPr/>
        </p:nvCxnSpPr>
        <p:spPr>
          <a:xfrm>
            <a:off x="2318498" y="433701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Gerader Verbinder 47"/>
          <p:cNvCxnSpPr/>
          <p:nvPr/>
        </p:nvCxnSpPr>
        <p:spPr>
          <a:xfrm>
            <a:off x="4480492" y="3978972"/>
            <a:ext cx="0" cy="360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r Verbinder 48"/>
          <p:cNvCxnSpPr/>
          <p:nvPr/>
        </p:nvCxnSpPr>
        <p:spPr>
          <a:xfrm>
            <a:off x="877354" y="263980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Gerader Verbinder 49"/>
          <p:cNvCxnSpPr/>
          <p:nvPr/>
        </p:nvCxnSpPr>
        <p:spPr>
          <a:xfrm>
            <a:off x="8040771" y="2638340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Gerader Verbinder 50"/>
          <p:cNvCxnSpPr/>
          <p:nvPr/>
        </p:nvCxnSpPr>
        <p:spPr>
          <a:xfrm>
            <a:off x="6243544" y="2632189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r Verbinder 51"/>
          <p:cNvCxnSpPr/>
          <p:nvPr/>
        </p:nvCxnSpPr>
        <p:spPr>
          <a:xfrm>
            <a:off x="4458498" y="2379661"/>
            <a:ext cx="0" cy="396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r Verbinder 52"/>
          <p:cNvCxnSpPr/>
          <p:nvPr/>
        </p:nvCxnSpPr>
        <p:spPr>
          <a:xfrm>
            <a:off x="2664478" y="2644217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r Verbinder 53"/>
          <p:cNvCxnSpPr/>
          <p:nvPr/>
        </p:nvCxnSpPr>
        <p:spPr>
          <a:xfrm>
            <a:off x="875915" y="2632539"/>
            <a:ext cx="716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/>
          <p:cNvCxnSpPr/>
          <p:nvPr/>
        </p:nvCxnSpPr>
        <p:spPr>
          <a:xfrm>
            <a:off x="2799467" y="1737481"/>
            <a:ext cx="0" cy="248887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Gerader Verbinder 55"/>
          <p:cNvCxnSpPr/>
          <p:nvPr/>
        </p:nvCxnSpPr>
        <p:spPr>
          <a:xfrm>
            <a:off x="1439969" y="1989961"/>
            <a:ext cx="302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Gerader Verbinder 56"/>
          <p:cNvCxnSpPr/>
          <p:nvPr/>
        </p:nvCxnSpPr>
        <p:spPr>
          <a:xfrm>
            <a:off x="1443044" y="1991735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Gerader Verbinder 57"/>
          <p:cNvCxnSpPr/>
          <p:nvPr/>
        </p:nvCxnSpPr>
        <p:spPr>
          <a:xfrm>
            <a:off x="4464743" y="1992254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0" name="Grafik 5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51" y="1339730"/>
            <a:ext cx="1797050" cy="489727"/>
          </a:xfrm>
          <a:prstGeom prst="rect">
            <a:avLst/>
          </a:prstGeom>
        </p:spPr>
      </p:pic>
      <p:sp>
        <p:nvSpPr>
          <p:cNvPr id="5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11614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Challenges</a:t>
            </a:r>
            <a:endParaRPr lang="de-DE" dirty="0"/>
          </a:p>
        </p:txBody>
      </p:sp>
      <p:sp>
        <p:nvSpPr>
          <p:cNvPr id="69" name="Textfeld 68"/>
          <p:cNvSpPr txBox="1"/>
          <p:nvPr/>
        </p:nvSpPr>
        <p:spPr>
          <a:xfrm>
            <a:off x="6958885" y="6195704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zukünftig</a:t>
            </a:r>
          </a:p>
        </p:txBody>
      </p:sp>
      <p:sp>
        <p:nvSpPr>
          <p:cNvPr id="74" name="Textfeld 73"/>
          <p:cNvSpPr txBox="1"/>
          <p:nvPr/>
        </p:nvSpPr>
        <p:spPr>
          <a:xfrm>
            <a:off x="6146764" y="6221025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heute</a:t>
            </a:r>
          </a:p>
        </p:txBody>
      </p:sp>
      <p:sp>
        <p:nvSpPr>
          <p:cNvPr id="82" name="Gleichschenkliges Dreieck 81"/>
          <p:cNvSpPr/>
          <p:nvPr/>
        </p:nvSpPr>
        <p:spPr>
          <a:xfrm rot="10800000">
            <a:off x="2432318" y="4548477"/>
            <a:ext cx="4491377" cy="333926"/>
          </a:xfrm>
          <a:prstGeom prst="triangle">
            <a:avLst/>
          </a:prstGeom>
          <a:solidFill>
            <a:srgbClr val="00446B"/>
          </a:solidFill>
          <a:ln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1" name="Gruppieren 50"/>
          <p:cNvGrpSpPr/>
          <p:nvPr/>
        </p:nvGrpSpPr>
        <p:grpSpPr>
          <a:xfrm>
            <a:off x="483057" y="1450905"/>
            <a:ext cx="2416630" cy="1259672"/>
            <a:chOff x="-191618" y="1296415"/>
            <a:chExt cx="2721035" cy="1532048"/>
          </a:xfrm>
        </p:grpSpPr>
        <p:sp>
          <p:nvSpPr>
            <p:cNvPr id="52" name="Rechteck 51"/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59" name="Gruppieren 127"/>
            <p:cNvGrpSpPr/>
            <p:nvPr/>
          </p:nvGrpSpPr>
          <p:grpSpPr>
            <a:xfrm>
              <a:off x="-191618" y="1296415"/>
              <a:ext cx="2721035" cy="1532048"/>
              <a:chOff x="-10596" y="708363"/>
              <a:chExt cx="2721035" cy="1532048"/>
            </a:xfrm>
          </p:grpSpPr>
          <p:grpSp>
            <p:nvGrpSpPr>
              <p:cNvPr id="62" name="Gruppieren 43"/>
              <p:cNvGrpSpPr/>
              <p:nvPr/>
            </p:nvGrpSpPr>
            <p:grpSpPr>
              <a:xfrm>
                <a:off x="881062" y="708363"/>
                <a:ext cx="1829377" cy="1532048"/>
                <a:chOff x="823912" y="720343"/>
                <a:chExt cx="1829377" cy="1711377"/>
              </a:xfrm>
            </p:grpSpPr>
            <p:cxnSp>
              <p:nvCxnSpPr>
                <p:cNvPr id="65" name="Gerade Verbindung 15"/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67" name="Textfeld 66"/>
                <p:cNvSpPr txBox="1"/>
                <p:nvPr/>
              </p:nvSpPr>
              <p:spPr>
                <a:xfrm>
                  <a:off x="2037450" y="2013577"/>
                  <a:ext cx="615839" cy="4181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  <p:sp>
              <p:nvSpPr>
                <p:cNvPr id="68" name="Freihandform 67"/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63" name="Textfeld 62"/>
              <p:cNvSpPr txBox="1"/>
              <p:nvPr/>
            </p:nvSpPr>
            <p:spPr>
              <a:xfrm>
                <a:off x="-10596" y="715963"/>
                <a:ext cx="877047" cy="3743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Variants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  <p:cxnSp>
          <p:nvCxnSpPr>
            <p:cNvPr id="60" name="Gerade Verbindung 89"/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72" name="Gruppieren 21"/>
          <p:cNvGrpSpPr/>
          <p:nvPr/>
        </p:nvGrpSpPr>
        <p:grpSpPr>
          <a:xfrm>
            <a:off x="3219802" y="1464392"/>
            <a:ext cx="2503621" cy="1264288"/>
            <a:chOff x="3090886" y="696913"/>
            <a:chExt cx="2623933" cy="1583759"/>
          </a:xfrm>
        </p:grpSpPr>
        <p:sp>
          <p:nvSpPr>
            <p:cNvPr id="73" name="Rechteck 72"/>
            <p:cNvSpPr/>
            <p:nvPr/>
          </p:nvSpPr>
          <p:spPr bwMode="auto">
            <a:xfrm>
              <a:off x="4076699" y="762000"/>
              <a:ext cx="1600199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76" name="Gruppieren 126"/>
            <p:cNvGrpSpPr/>
            <p:nvPr/>
          </p:nvGrpSpPr>
          <p:grpSpPr>
            <a:xfrm>
              <a:off x="3090886" y="696913"/>
              <a:ext cx="2623933" cy="1583759"/>
              <a:chOff x="2852761" y="696913"/>
              <a:chExt cx="2623933" cy="1583759"/>
            </a:xfrm>
          </p:grpSpPr>
          <p:grpSp>
            <p:nvGrpSpPr>
              <p:cNvPr id="77" name="Gruppieren 60"/>
              <p:cNvGrpSpPr/>
              <p:nvPr/>
            </p:nvGrpSpPr>
            <p:grpSpPr>
              <a:xfrm>
                <a:off x="3786188" y="696913"/>
                <a:ext cx="1690506" cy="1583759"/>
                <a:chOff x="2995613" y="696913"/>
                <a:chExt cx="1690506" cy="1769141"/>
              </a:xfrm>
            </p:grpSpPr>
            <p:grpSp>
              <p:nvGrpSpPr>
                <p:cNvPr id="81" name="Gruppieren 44"/>
                <p:cNvGrpSpPr/>
                <p:nvPr/>
              </p:nvGrpSpPr>
              <p:grpSpPr>
                <a:xfrm>
                  <a:off x="2995613" y="696913"/>
                  <a:ext cx="1690506" cy="1769141"/>
                  <a:chOff x="823913" y="696913"/>
                  <a:chExt cx="1690506" cy="1769141"/>
                </a:xfrm>
              </p:grpSpPr>
              <p:grpSp>
                <p:nvGrpSpPr>
                  <p:cNvPr id="85" name="Gruppieren 20"/>
                  <p:cNvGrpSpPr/>
                  <p:nvPr/>
                </p:nvGrpSpPr>
                <p:grpSpPr>
                  <a:xfrm>
                    <a:off x="823913" y="696913"/>
                    <a:ext cx="1622393" cy="1323975"/>
                    <a:chOff x="1509712" y="1028697"/>
                    <a:chExt cx="1622393" cy="1438278"/>
                  </a:xfrm>
                </p:grpSpPr>
                <p:cxnSp>
                  <p:nvCxnSpPr>
                    <p:cNvPr id="87" name="Gerade Verbindung 26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8" name="Gerade Verbindung 27"/>
                    <p:cNvCxnSpPr/>
                    <p:nvPr/>
                  </p:nvCxnSpPr>
                  <p:spPr bwMode="auto">
                    <a:xfrm>
                      <a:off x="1509712" y="2466975"/>
                      <a:ext cx="162239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86" name="Textfeld 85"/>
                  <p:cNvSpPr txBox="1"/>
                  <p:nvPr/>
                </p:nvSpPr>
                <p:spPr>
                  <a:xfrm>
                    <a:off x="1941190" y="2035376"/>
                    <a:ext cx="573229" cy="4306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84" name="Freihandform 83"/>
                <p:cNvSpPr/>
                <p:nvPr/>
              </p:nvSpPr>
              <p:spPr bwMode="auto">
                <a:xfrm>
                  <a:off x="3124200" y="1019174"/>
                  <a:ext cx="1476375" cy="819151"/>
                </a:xfrm>
                <a:custGeom>
                  <a:avLst/>
                  <a:gdLst>
                    <a:gd name="connsiteX0" fmla="*/ 0 w 1190625"/>
                    <a:gd name="connsiteY0" fmla="*/ 0 h 590550"/>
                    <a:gd name="connsiteX1" fmla="*/ 123825 w 1190625"/>
                    <a:gd name="connsiteY1" fmla="*/ 28575 h 590550"/>
                    <a:gd name="connsiteX2" fmla="*/ 219075 w 1190625"/>
                    <a:gd name="connsiteY2" fmla="*/ 161925 h 590550"/>
                    <a:gd name="connsiteX3" fmla="*/ 523875 w 1190625"/>
                    <a:gd name="connsiteY3" fmla="*/ 209550 h 590550"/>
                    <a:gd name="connsiteX4" fmla="*/ 733425 w 1190625"/>
                    <a:gd name="connsiteY4" fmla="*/ 352425 h 590550"/>
                    <a:gd name="connsiteX5" fmla="*/ 990600 w 1190625"/>
                    <a:gd name="connsiteY5" fmla="*/ 390525 h 590550"/>
                    <a:gd name="connsiteX6" fmla="*/ 1190625 w 1190625"/>
                    <a:gd name="connsiteY6" fmla="*/ 590550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90625" h="590550">
                      <a:moveTo>
                        <a:pt x="0" y="0"/>
                      </a:moveTo>
                      <a:cubicBezTo>
                        <a:pt x="43656" y="793"/>
                        <a:pt x="87312" y="1587"/>
                        <a:pt x="123825" y="28575"/>
                      </a:cubicBezTo>
                      <a:cubicBezTo>
                        <a:pt x="160338" y="55563"/>
                        <a:pt x="152400" y="131763"/>
                        <a:pt x="219075" y="161925"/>
                      </a:cubicBezTo>
                      <a:cubicBezTo>
                        <a:pt x="285750" y="192087"/>
                        <a:pt x="438150" y="177800"/>
                        <a:pt x="523875" y="209550"/>
                      </a:cubicBezTo>
                      <a:cubicBezTo>
                        <a:pt x="609600" y="241300"/>
                        <a:pt x="655638" y="322263"/>
                        <a:pt x="733425" y="352425"/>
                      </a:cubicBezTo>
                      <a:cubicBezTo>
                        <a:pt x="811213" y="382588"/>
                        <a:pt x="914400" y="350838"/>
                        <a:pt x="990600" y="390525"/>
                      </a:cubicBezTo>
                      <a:cubicBezTo>
                        <a:pt x="1066800" y="430212"/>
                        <a:pt x="1157288" y="557213"/>
                        <a:pt x="1190625" y="59055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78" name="Textfeld 77"/>
              <p:cNvSpPr txBox="1"/>
              <p:nvPr/>
            </p:nvSpPr>
            <p:spPr>
              <a:xfrm>
                <a:off x="2852761" y="730003"/>
                <a:ext cx="989812" cy="3855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 err="1">
                    <a:solidFill>
                      <a:srgbClr val="003D6A"/>
                    </a:solidFill>
                  </a:rPr>
                  <a:t>Quantities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89" name="Gruppieren 65"/>
          <p:cNvGrpSpPr/>
          <p:nvPr/>
        </p:nvGrpSpPr>
        <p:grpSpPr>
          <a:xfrm>
            <a:off x="409581" y="3026976"/>
            <a:ext cx="2476372" cy="1264288"/>
            <a:chOff x="6021369" y="696913"/>
            <a:chExt cx="2569879" cy="1583756"/>
          </a:xfrm>
        </p:grpSpPr>
        <p:sp>
          <p:nvSpPr>
            <p:cNvPr id="90" name="Rechteck 89"/>
            <p:cNvSpPr/>
            <p:nvPr/>
          </p:nvSpPr>
          <p:spPr bwMode="auto">
            <a:xfrm>
              <a:off x="6972300" y="771525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91" name="Gruppieren 125"/>
            <p:cNvGrpSpPr/>
            <p:nvPr/>
          </p:nvGrpSpPr>
          <p:grpSpPr>
            <a:xfrm>
              <a:off x="6021369" y="696913"/>
              <a:ext cx="2569879" cy="1583756"/>
              <a:chOff x="5678469" y="696913"/>
              <a:chExt cx="2569879" cy="1583756"/>
            </a:xfrm>
          </p:grpSpPr>
          <p:grpSp>
            <p:nvGrpSpPr>
              <p:cNvPr id="92" name="Gruppieren 91"/>
              <p:cNvGrpSpPr/>
              <p:nvPr/>
            </p:nvGrpSpPr>
            <p:grpSpPr>
              <a:xfrm>
                <a:off x="6577013" y="696913"/>
                <a:ext cx="1671335" cy="1583756"/>
                <a:chOff x="6129338" y="696913"/>
                <a:chExt cx="1671335" cy="1769138"/>
              </a:xfrm>
            </p:grpSpPr>
            <p:grpSp>
              <p:nvGrpSpPr>
                <p:cNvPr id="94" name="Gruppieren 53"/>
                <p:cNvGrpSpPr/>
                <p:nvPr/>
              </p:nvGrpSpPr>
              <p:grpSpPr>
                <a:xfrm>
                  <a:off x="6129338" y="696913"/>
                  <a:ext cx="1671335" cy="1769138"/>
                  <a:chOff x="823913" y="696913"/>
                  <a:chExt cx="1671335" cy="1769138"/>
                </a:xfrm>
              </p:grpSpPr>
              <p:grpSp>
                <p:nvGrpSpPr>
                  <p:cNvPr id="96" name="Gruppieren 20"/>
                  <p:cNvGrpSpPr/>
                  <p:nvPr/>
                </p:nvGrpSpPr>
                <p:grpSpPr>
                  <a:xfrm>
                    <a:off x="823913" y="696913"/>
                    <a:ext cx="1606453" cy="1323975"/>
                    <a:chOff x="1509712" y="1028697"/>
                    <a:chExt cx="1606453" cy="1438278"/>
                  </a:xfrm>
                </p:grpSpPr>
                <p:cxnSp>
                  <p:nvCxnSpPr>
                    <p:cNvPr id="98" name="Gerade Verbindung 70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9" name="Gerade Verbindung 71"/>
                    <p:cNvCxnSpPr/>
                    <p:nvPr/>
                  </p:nvCxnSpPr>
                  <p:spPr bwMode="auto">
                    <a:xfrm>
                      <a:off x="1509712" y="2466975"/>
                      <a:ext cx="160645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97" name="Textfeld 96"/>
                  <p:cNvSpPr txBox="1"/>
                  <p:nvPr/>
                </p:nvSpPr>
                <p:spPr>
                  <a:xfrm>
                    <a:off x="1927651" y="2035374"/>
                    <a:ext cx="567597" cy="43067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cxnSp>
              <p:nvCxnSpPr>
                <p:cNvPr id="95" name="Gerade Verbindung 67"/>
                <p:cNvCxnSpPr/>
                <p:nvPr/>
              </p:nvCxnSpPr>
              <p:spPr bwMode="auto">
                <a:xfrm>
                  <a:off x="6235196" y="1095375"/>
                  <a:ext cx="1362075" cy="523875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3" name="Textfeld 92"/>
              <p:cNvSpPr txBox="1"/>
              <p:nvPr/>
            </p:nvSpPr>
            <p:spPr>
              <a:xfrm>
                <a:off x="5678469" y="719093"/>
                <a:ext cx="900685" cy="6554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Product</a:t>
                </a:r>
                <a:r>
                  <a:rPr lang="de-DE" sz="1400" dirty="0">
                    <a:solidFill>
                      <a:srgbClr val="003D6A"/>
                    </a:solidFill>
                  </a:rPr>
                  <a:t> </a:t>
                </a:r>
                <a:r>
                  <a:rPr lang="de-DE" sz="1400" dirty="0" err="1">
                    <a:solidFill>
                      <a:srgbClr val="003D6A"/>
                    </a:solidFill>
                  </a:rPr>
                  <a:t>life</a:t>
                </a:r>
                <a:r>
                  <a:rPr lang="de-DE" sz="1400" dirty="0">
                    <a:solidFill>
                      <a:srgbClr val="003D6A"/>
                    </a:solidFill>
                  </a:rPr>
                  <a:t> </a:t>
                </a:r>
                <a:r>
                  <a:rPr lang="de-DE" sz="1400" dirty="0" err="1">
                    <a:solidFill>
                      <a:srgbClr val="003D6A"/>
                    </a:solidFill>
                  </a:rPr>
                  <a:t>cycle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100" name="Gruppieren 43"/>
          <p:cNvGrpSpPr/>
          <p:nvPr/>
        </p:nvGrpSpPr>
        <p:grpSpPr>
          <a:xfrm>
            <a:off x="3379151" y="3026142"/>
            <a:ext cx="2372561" cy="1264297"/>
            <a:chOff x="1409605" y="3845342"/>
            <a:chExt cx="2593755" cy="1582571"/>
          </a:xfrm>
        </p:grpSpPr>
        <p:sp>
          <p:nvSpPr>
            <p:cNvPr id="101" name="Rechteck 100"/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02" name="Gruppieren 227"/>
            <p:cNvGrpSpPr/>
            <p:nvPr/>
          </p:nvGrpSpPr>
          <p:grpSpPr>
            <a:xfrm>
              <a:off x="1409605" y="3845342"/>
              <a:ext cx="2593755" cy="1582571"/>
              <a:chOff x="1409605" y="3845342"/>
              <a:chExt cx="2593755" cy="1582571"/>
            </a:xfrm>
          </p:grpSpPr>
          <p:grpSp>
            <p:nvGrpSpPr>
              <p:cNvPr id="103" name="Gruppieren 146"/>
              <p:cNvGrpSpPr/>
              <p:nvPr/>
            </p:nvGrpSpPr>
            <p:grpSpPr>
              <a:xfrm>
                <a:off x="1409605" y="3845342"/>
                <a:ext cx="2593755" cy="1582571"/>
                <a:chOff x="71342" y="687388"/>
                <a:chExt cx="2593755" cy="1582571"/>
              </a:xfrm>
            </p:grpSpPr>
            <p:grpSp>
              <p:nvGrpSpPr>
                <p:cNvPr id="105" name="Gruppieren 43"/>
                <p:cNvGrpSpPr/>
                <p:nvPr/>
              </p:nvGrpSpPr>
              <p:grpSpPr>
                <a:xfrm>
                  <a:off x="881063" y="687388"/>
                  <a:ext cx="1784034" cy="1582571"/>
                  <a:chOff x="823913" y="696913"/>
                  <a:chExt cx="1784034" cy="1767811"/>
                </a:xfrm>
              </p:grpSpPr>
              <p:grpSp>
                <p:nvGrpSpPr>
                  <p:cNvPr id="107" name="Gruppieren 20"/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109" name="Gerade Verbindung 48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0" name="Gerade Verbindung 49"/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08" name="Textfeld 107"/>
                  <p:cNvSpPr txBox="1"/>
                  <p:nvPr/>
                </p:nvSpPr>
                <p:spPr>
                  <a:xfrm>
                    <a:off x="2010011" y="2034373"/>
                    <a:ext cx="597936" cy="43035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106" name="Textfeld 105"/>
                <p:cNvSpPr txBox="1"/>
                <p:nvPr/>
              </p:nvSpPr>
              <p:spPr>
                <a:xfrm>
                  <a:off x="71342" y="713891"/>
                  <a:ext cx="878328" cy="3852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Demand</a:t>
                  </a:r>
                </a:p>
              </p:txBody>
            </p:sp>
          </p:grpSp>
          <p:sp>
            <p:nvSpPr>
              <p:cNvPr id="104" name="Freihandform 103"/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111" name="Gruppieren 54"/>
          <p:cNvGrpSpPr/>
          <p:nvPr/>
        </p:nvGrpSpPr>
        <p:grpSpPr>
          <a:xfrm>
            <a:off x="6128129" y="3032145"/>
            <a:ext cx="2773961" cy="1263233"/>
            <a:chOff x="4396325" y="3826292"/>
            <a:chExt cx="3086304" cy="1574426"/>
          </a:xfrm>
        </p:grpSpPr>
        <p:sp>
          <p:nvSpPr>
            <p:cNvPr id="112" name="Rechteck 111"/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13" name="Gruppieren 226"/>
            <p:cNvGrpSpPr/>
            <p:nvPr/>
          </p:nvGrpSpPr>
          <p:grpSpPr>
            <a:xfrm>
              <a:off x="4396325" y="3826292"/>
              <a:ext cx="3086304" cy="1574426"/>
              <a:chOff x="4405850" y="3645317"/>
              <a:chExt cx="3086304" cy="1574426"/>
            </a:xfrm>
          </p:grpSpPr>
          <p:grpSp>
            <p:nvGrpSpPr>
              <p:cNvPr id="114" name="Gruppieren 146"/>
              <p:cNvGrpSpPr/>
              <p:nvPr/>
            </p:nvGrpSpPr>
            <p:grpSpPr>
              <a:xfrm>
                <a:off x="4405850" y="3645317"/>
                <a:ext cx="3086304" cy="1574426"/>
                <a:chOff x="-389988" y="687388"/>
                <a:chExt cx="3086304" cy="1574426"/>
              </a:xfrm>
            </p:grpSpPr>
            <p:grpSp>
              <p:nvGrpSpPr>
                <p:cNvPr id="116" name="Gruppieren 43"/>
                <p:cNvGrpSpPr/>
                <p:nvPr/>
              </p:nvGrpSpPr>
              <p:grpSpPr>
                <a:xfrm>
                  <a:off x="881063" y="687388"/>
                  <a:ext cx="1815253" cy="1574426"/>
                  <a:chOff x="823913" y="696913"/>
                  <a:chExt cx="1815253" cy="1758714"/>
                </a:xfrm>
              </p:grpSpPr>
              <p:grpSp>
                <p:nvGrpSpPr>
                  <p:cNvPr id="118" name="Gruppieren 20"/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120" name="Gerade Verbindung 59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1" name="Gerade Verbindung 60"/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19" name="Textfeld 118"/>
                  <p:cNvSpPr txBox="1"/>
                  <p:nvPr/>
                </p:nvSpPr>
                <p:spPr>
                  <a:xfrm>
                    <a:off x="2030636" y="2027130"/>
                    <a:ext cx="608530" cy="42849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117" name="Textfeld 116"/>
                <p:cNvSpPr txBox="1"/>
                <p:nvPr/>
              </p:nvSpPr>
              <p:spPr>
                <a:xfrm>
                  <a:off x="-389988" y="719303"/>
                  <a:ext cx="1330312" cy="6521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Global </a:t>
                  </a:r>
                  <a:r>
                    <a:rPr lang="de-DE" sz="1400" dirty="0" err="1">
                      <a:solidFill>
                        <a:srgbClr val="003D6A"/>
                      </a:solidFill>
                    </a:rPr>
                    <a:t>competition</a:t>
                  </a:r>
                  <a:endParaRPr lang="de-DE" sz="1400" dirty="0">
                    <a:solidFill>
                      <a:srgbClr val="003D6A"/>
                    </a:solidFill>
                  </a:endParaRPr>
                </a:p>
              </p:txBody>
            </p:sp>
          </p:grpSp>
          <p:cxnSp>
            <p:nvCxnSpPr>
              <p:cNvPr id="115" name="Gerade Verbindung 54"/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3" name="Gruppieren 241"/>
          <p:cNvGrpSpPr/>
          <p:nvPr/>
        </p:nvGrpSpPr>
        <p:grpSpPr>
          <a:xfrm>
            <a:off x="6196379" y="1476269"/>
            <a:ext cx="2734365" cy="1246663"/>
            <a:chOff x="4561785" y="2324100"/>
            <a:chExt cx="2734365" cy="1456066"/>
          </a:xfrm>
        </p:grpSpPr>
        <p:sp>
          <p:nvSpPr>
            <p:cNvPr id="125" name="Rechteck 124"/>
            <p:cNvSpPr/>
            <p:nvPr/>
          </p:nvSpPr>
          <p:spPr bwMode="auto">
            <a:xfrm>
              <a:off x="5695950" y="23241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26" name="Gruppieren 146"/>
            <p:cNvGrpSpPr/>
            <p:nvPr/>
          </p:nvGrpSpPr>
          <p:grpSpPr>
            <a:xfrm>
              <a:off x="4561785" y="2371776"/>
              <a:ext cx="2703210" cy="1408390"/>
              <a:chOff x="-205478" y="811398"/>
              <a:chExt cx="2703210" cy="1408390"/>
            </a:xfrm>
          </p:grpSpPr>
          <p:grpSp>
            <p:nvGrpSpPr>
              <p:cNvPr id="127" name="Gruppieren 43"/>
              <p:cNvGrpSpPr/>
              <p:nvPr/>
            </p:nvGrpSpPr>
            <p:grpSpPr>
              <a:xfrm>
                <a:off x="881062" y="811398"/>
                <a:ext cx="1616670" cy="1408390"/>
                <a:chOff x="823912" y="835439"/>
                <a:chExt cx="1616670" cy="1573242"/>
              </a:xfrm>
            </p:grpSpPr>
            <p:grpSp>
              <p:nvGrpSpPr>
                <p:cNvPr id="129" name="Gruppieren 20"/>
                <p:cNvGrpSpPr/>
                <p:nvPr/>
              </p:nvGrpSpPr>
              <p:grpSpPr>
                <a:xfrm>
                  <a:off x="823912" y="835439"/>
                  <a:ext cx="1548001" cy="1185448"/>
                  <a:chOff x="1509711" y="1179183"/>
                  <a:chExt cx="1548001" cy="1287792"/>
                </a:xfrm>
              </p:grpSpPr>
              <p:cxnSp>
                <p:nvCxnSpPr>
                  <p:cNvPr id="131" name="Gerade Verbindung 37"/>
                  <p:cNvCxnSpPr/>
                  <p:nvPr/>
                </p:nvCxnSpPr>
                <p:spPr bwMode="auto">
                  <a:xfrm rot="16200000" flipH="1">
                    <a:off x="868197" y="1820697"/>
                    <a:ext cx="1287792" cy="4763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stealth" w="med" len="med"/>
                    <a:tailEnd type="none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2" name="Gerade Verbindung 38"/>
                  <p:cNvCxnSpPr/>
                  <p:nvPr/>
                </p:nvCxnSpPr>
                <p:spPr bwMode="auto">
                  <a:xfrm>
                    <a:off x="1509712" y="2466975"/>
                    <a:ext cx="1548000" cy="0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none" w="med" len="med"/>
                    <a:tailEnd type="stealth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30" name="Textfeld 129"/>
                <p:cNvSpPr txBox="1"/>
                <p:nvPr/>
              </p:nvSpPr>
              <p:spPr>
                <a:xfrm>
                  <a:off x="1893637" y="2007130"/>
                  <a:ext cx="546945" cy="40155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</p:grpSp>
          <p:sp>
            <p:nvSpPr>
              <p:cNvPr id="128" name="Textfeld 127"/>
              <p:cNvSpPr txBox="1"/>
              <p:nvPr/>
            </p:nvSpPr>
            <p:spPr>
              <a:xfrm>
                <a:off x="-205478" y="828869"/>
                <a:ext cx="1073068" cy="6111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Required</a:t>
                </a:r>
                <a:r>
                  <a:rPr lang="de-DE" sz="1400" dirty="0">
                    <a:solidFill>
                      <a:srgbClr val="003D6A"/>
                    </a:solidFill>
                  </a:rPr>
                  <a:t> </a:t>
                </a:r>
                <a:r>
                  <a:rPr lang="de-DE" sz="1400" dirty="0" err="1">
                    <a:solidFill>
                      <a:srgbClr val="003D6A"/>
                    </a:solidFill>
                  </a:rPr>
                  <a:t>accuracy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cxnSp>
        <p:nvCxnSpPr>
          <p:cNvPr id="133" name="Gerade Verbindung 54"/>
          <p:cNvCxnSpPr/>
          <p:nvPr/>
        </p:nvCxnSpPr>
        <p:spPr bwMode="auto">
          <a:xfrm flipV="1">
            <a:off x="7409901" y="1787155"/>
            <a:ext cx="1207107" cy="280434"/>
          </a:xfrm>
          <a:prstGeom prst="line">
            <a:avLst/>
          </a:prstGeom>
          <a:ln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2416719" y="5160235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 err="1">
                <a:solidFill>
                  <a:srgbClr val="003D6A"/>
                </a:solidFill>
              </a:rPr>
              <a:t>Increasing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relevance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of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the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set-up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dirty="0" err="1">
                <a:solidFill>
                  <a:srgbClr val="003D6A"/>
                </a:solidFill>
              </a:rPr>
              <a:t>process</a:t>
            </a:r>
            <a:endParaRPr lang="de-DE" dirty="0">
              <a:solidFill>
                <a:srgbClr val="003D6A"/>
              </a:solidFill>
            </a:endParaRPr>
          </a:p>
        </p:txBody>
      </p:sp>
      <p:sp>
        <p:nvSpPr>
          <p:cNvPr id="71" name="Rechteck 70"/>
          <p:cNvSpPr/>
          <p:nvPr/>
        </p:nvSpPr>
        <p:spPr>
          <a:xfrm>
            <a:off x="257946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/>
          <p:cNvSpPr/>
          <p:nvPr/>
        </p:nvSpPr>
        <p:spPr>
          <a:xfrm>
            <a:off x="3230410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9" name="Rechteck 78"/>
          <p:cNvSpPr/>
          <p:nvPr/>
        </p:nvSpPr>
        <p:spPr>
          <a:xfrm>
            <a:off x="260511" y="1339736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0" name="Rechteck 79"/>
          <p:cNvSpPr/>
          <p:nvPr/>
        </p:nvSpPr>
        <p:spPr>
          <a:xfrm>
            <a:off x="6202874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3" name="Rechteck 82"/>
          <p:cNvSpPr/>
          <p:nvPr/>
        </p:nvSpPr>
        <p:spPr>
          <a:xfrm>
            <a:off x="3230410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24" name="Rechteck 123"/>
          <p:cNvSpPr/>
          <p:nvPr/>
        </p:nvSpPr>
        <p:spPr>
          <a:xfrm>
            <a:off x="6196379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22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6200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–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set-up</a:t>
            </a:r>
            <a:r>
              <a:rPr lang="de-DE" dirty="0"/>
              <a:t> time </a:t>
            </a:r>
            <a:r>
              <a:rPr lang="de-DE" dirty="0" err="1"/>
              <a:t>optimizer</a:t>
            </a:r>
            <a:endParaRPr lang="de-DE" dirty="0"/>
          </a:p>
        </p:txBody>
      </p:sp>
      <p:grpSp>
        <p:nvGrpSpPr>
          <p:cNvPr id="7" name="Gruppieren 6"/>
          <p:cNvGrpSpPr/>
          <p:nvPr/>
        </p:nvGrpSpPr>
        <p:grpSpPr>
          <a:xfrm>
            <a:off x="1212842" y="1546351"/>
            <a:ext cx="6718317" cy="3765299"/>
            <a:chOff x="1239561" y="1872612"/>
            <a:chExt cx="6718317" cy="376529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561" y="1872612"/>
              <a:ext cx="6718317" cy="3765299"/>
            </a:xfrm>
            <a:prstGeom prst="rect">
              <a:avLst/>
            </a:prstGeom>
          </p:spPr>
        </p:pic>
        <p:sp>
          <p:nvSpPr>
            <p:cNvPr id="6" name="Ellipse 5">
              <a:hlinkClick r:id="rId4" action="ppaction://hlinkfile"/>
            </p:cNvPr>
            <p:cNvSpPr/>
            <p:nvPr/>
          </p:nvSpPr>
          <p:spPr>
            <a:xfrm>
              <a:off x="4040720" y="3071452"/>
              <a:ext cx="1116000" cy="1116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Gleichschenkliges Dreieck 4">
              <a:hlinkClick r:id="rId4" action="ppaction://hlinkfile"/>
            </p:cNvPr>
            <p:cNvSpPr/>
            <p:nvPr/>
          </p:nvSpPr>
          <p:spPr>
            <a:xfrm rot="5400000">
              <a:off x="4292720" y="3377452"/>
              <a:ext cx="612000" cy="5040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23199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Diagramm 3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48783638"/>
              </p:ext>
            </p:extLst>
          </p:nvPr>
        </p:nvGraphicFramePr>
        <p:xfrm>
          <a:off x="1001486" y="1480457"/>
          <a:ext cx="6215869" cy="3946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Potential </a:t>
            </a:r>
            <a:r>
              <a:rPr lang="de-DE" dirty="0" err="1"/>
              <a:t>for</a:t>
            </a:r>
            <a:r>
              <a:rPr lang="de-DE" dirty="0"/>
              <a:t> </a:t>
            </a:r>
            <a:r>
              <a:rPr lang="de-DE" dirty="0" err="1"/>
              <a:t>savings</a:t>
            </a:r>
            <a:endParaRPr 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grpSp>
        <p:nvGrpSpPr>
          <p:cNvPr id="6" name="Gruppieren 5"/>
          <p:cNvGrpSpPr/>
          <p:nvPr/>
        </p:nvGrpSpPr>
        <p:grpSpPr>
          <a:xfrm>
            <a:off x="534721" y="1266678"/>
            <a:ext cx="8074557" cy="4553246"/>
            <a:chOff x="561443" y="1419844"/>
            <a:chExt cx="8074557" cy="4553246"/>
          </a:xfrm>
        </p:grpSpPr>
        <p:sp>
          <p:nvSpPr>
            <p:cNvPr id="18" name="Rechtwinkliges Dreieck 17"/>
            <p:cNvSpPr/>
            <p:nvPr/>
          </p:nvSpPr>
          <p:spPr>
            <a:xfrm rot="21247969" flipH="1">
              <a:off x="771312" y="2144394"/>
              <a:ext cx="6956692" cy="2699717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53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feld 7"/>
            <p:cNvSpPr txBox="1"/>
            <p:nvPr/>
          </p:nvSpPr>
          <p:spPr>
            <a:xfrm>
              <a:off x="3292436" y="5580442"/>
              <a:ext cx="20696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 err="1">
                  <a:solidFill>
                    <a:srgbClr val="003D6A"/>
                  </a:solidFill>
                </a:rPr>
                <a:t>Number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of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set-up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procedures</a:t>
              </a:r>
              <a:endParaRPr lang="de-DE" sz="1200" dirty="0">
                <a:solidFill>
                  <a:srgbClr val="003D6A"/>
                </a:solidFill>
              </a:endParaRPr>
            </a:p>
          </p:txBody>
        </p:sp>
        <p:sp>
          <p:nvSpPr>
            <p:cNvPr id="19" name="Rechteck 18"/>
            <p:cNvSpPr/>
            <p:nvPr/>
          </p:nvSpPr>
          <p:spPr>
            <a:xfrm>
              <a:off x="1325744" y="5080662"/>
              <a:ext cx="865857" cy="2724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Rechteck 29"/>
            <p:cNvSpPr/>
            <p:nvPr/>
          </p:nvSpPr>
          <p:spPr>
            <a:xfrm>
              <a:off x="561443" y="1419844"/>
              <a:ext cx="8074557" cy="4553246"/>
            </a:xfrm>
            <a:prstGeom prst="rect">
              <a:avLst/>
            </a:prstGeom>
            <a:noFill/>
            <a:ln>
              <a:solidFill>
                <a:srgbClr val="003D6A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/>
            <p:cNvSpPr txBox="1"/>
            <p:nvPr/>
          </p:nvSpPr>
          <p:spPr>
            <a:xfrm rot="16200000">
              <a:off x="-155570" y="3412142"/>
              <a:ext cx="193886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>
                  <a:solidFill>
                    <a:srgbClr val="003D6A"/>
                  </a:solidFill>
                </a:rPr>
                <a:t>Set-</a:t>
              </a:r>
              <a:r>
                <a:rPr lang="de-DE" sz="1200" dirty="0" err="1">
                  <a:solidFill>
                    <a:srgbClr val="003D6A"/>
                  </a:solidFill>
                </a:rPr>
                <a:t>up</a:t>
              </a:r>
              <a:r>
                <a:rPr lang="de-DE" sz="1200" dirty="0">
                  <a:solidFill>
                    <a:srgbClr val="003D6A"/>
                  </a:solidFill>
                </a:rPr>
                <a:t> </a:t>
              </a:r>
              <a:r>
                <a:rPr lang="de-DE" sz="1200" dirty="0" err="1">
                  <a:solidFill>
                    <a:srgbClr val="003D6A"/>
                  </a:solidFill>
                </a:rPr>
                <a:t>costs</a:t>
              </a:r>
              <a:r>
                <a:rPr lang="de-DE" sz="1200" dirty="0">
                  <a:solidFill>
                    <a:srgbClr val="003D6A"/>
                  </a:solidFill>
                </a:rPr>
                <a:t>  [€]</a:t>
              </a:r>
            </a:p>
          </p:txBody>
        </p:sp>
        <p:sp>
          <p:nvSpPr>
            <p:cNvPr id="22" name="Rechteck 21"/>
            <p:cNvSpPr/>
            <p:nvPr/>
          </p:nvSpPr>
          <p:spPr>
            <a:xfrm>
              <a:off x="693936" y="4845502"/>
              <a:ext cx="825547" cy="4139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Rechteck 25"/>
            <p:cNvSpPr/>
            <p:nvPr/>
          </p:nvSpPr>
          <p:spPr>
            <a:xfrm>
              <a:off x="1437756" y="4384431"/>
              <a:ext cx="774467" cy="7977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feld 2"/>
            <p:cNvSpPr txBox="1"/>
            <p:nvPr/>
          </p:nvSpPr>
          <p:spPr>
            <a:xfrm>
              <a:off x="1226062" y="5083000"/>
              <a:ext cx="6887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0</a:t>
              </a:r>
            </a:p>
          </p:txBody>
        </p:sp>
        <p:cxnSp>
          <p:nvCxnSpPr>
            <p:cNvPr id="27" name="Gerader Verbinder 26"/>
            <p:cNvCxnSpPr/>
            <p:nvPr/>
          </p:nvCxnSpPr>
          <p:spPr>
            <a:xfrm>
              <a:off x="1486145" y="5216620"/>
              <a:ext cx="5616000" cy="0"/>
            </a:xfrm>
            <a:prstGeom prst="line">
              <a:avLst/>
            </a:prstGeom>
            <a:ln w="19050">
              <a:solidFill>
                <a:schemeClr val="bg1">
                  <a:lumMod val="85000"/>
                </a:schemeClr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hteck 19"/>
          <p:cNvSpPr/>
          <p:nvPr/>
        </p:nvSpPr>
        <p:spPr>
          <a:xfrm>
            <a:off x="6415412" y="1686439"/>
            <a:ext cx="1420452" cy="27707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3" name="Gerader Verbinder 22"/>
          <p:cNvCxnSpPr/>
          <p:nvPr/>
        </p:nvCxnSpPr>
        <p:spPr>
          <a:xfrm>
            <a:off x="6109123" y="2780873"/>
            <a:ext cx="972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Gerader Verbinder 27"/>
          <p:cNvCxnSpPr/>
          <p:nvPr/>
        </p:nvCxnSpPr>
        <p:spPr>
          <a:xfrm>
            <a:off x="6417971" y="2196218"/>
            <a:ext cx="648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372833" y="3338389"/>
            <a:ext cx="720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384785" y="3916852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1516614" y="4471581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7073286" y="1932707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Set-</a:t>
            </a:r>
            <a:r>
              <a:rPr lang="de-DE" sz="1400" dirty="0" err="1">
                <a:solidFill>
                  <a:srgbClr val="003D6A"/>
                </a:solidFill>
              </a:rPr>
              <a:t>up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costs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</a:p>
          <a:p>
            <a:r>
              <a:rPr lang="de-DE" sz="1400" b="1" dirty="0" err="1">
                <a:solidFill>
                  <a:srgbClr val="C00000"/>
                </a:solidFill>
              </a:rPr>
              <a:t>without</a:t>
            </a:r>
            <a:r>
              <a:rPr lang="de-DE" sz="1400" b="1" dirty="0">
                <a:solidFill>
                  <a:srgbClr val="C00000"/>
                </a:solidFill>
              </a:rPr>
              <a:t> VERO-S</a:t>
            </a:r>
          </a:p>
        </p:txBody>
      </p:sp>
      <p:sp>
        <p:nvSpPr>
          <p:cNvPr id="38" name="Textfeld 37"/>
          <p:cNvSpPr txBox="1"/>
          <p:nvPr/>
        </p:nvSpPr>
        <p:spPr>
          <a:xfrm>
            <a:off x="7082425" y="4232633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Set-</a:t>
            </a:r>
            <a:r>
              <a:rPr lang="de-DE" sz="1400" dirty="0" err="1">
                <a:solidFill>
                  <a:srgbClr val="003D6A"/>
                </a:solidFill>
              </a:rPr>
              <a:t>up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costs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</a:p>
          <a:p>
            <a:r>
              <a:rPr lang="de-DE" sz="1400" b="1" dirty="0" err="1">
                <a:solidFill>
                  <a:srgbClr val="009EE3"/>
                </a:solidFill>
              </a:rPr>
              <a:t>with</a:t>
            </a:r>
            <a:r>
              <a:rPr lang="de-DE" sz="1400" b="1" dirty="0">
                <a:solidFill>
                  <a:srgbClr val="009EE3"/>
                </a:solidFill>
              </a:rPr>
              <a:t> VERO-S</a:t>
            </a:r>
          </a:p>
        </p:txBody>
      </p:sp>
    </p:spTree>
    <p:extLst>
      <p:ext uri="{BB962C8B-B14F-4D97-AF65-F5344CB8AC3E}">
        <p14:creationId xmlns:p14="http://schemas.microsoft.com/office/powerpoint/2010/main" val="2332349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/>
              <a:t>Amortisation</a:t>
            </a:r>
            <a:endParaRPr lang="de-DE" sz="2000" dirty="0"/>
          </a:p>
        </p:txBody>
      </p:sp>
      <p:sp>
        <p:nvSpPr>
          <p:cNvPr id="5" name="Inhaltsplatzhalter 2"/>
          <p:cNvSpPr>
            <a:spLocks noGrp="1"/>
          </p:cNvSpPr>
          <p:nvPr>
            <p:ph sz="quarter" idx="10"/>
          </p:nvPr>
        </p:nvSpPr>
        <p:spPr>
          <a:xfrm>
            <a:off x="561443" y="3715942"/>
            <a:ext cx="3268632" cy="1764329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dirty="0"/>
              <a:t>Even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older</a:t>
            </a:r>
            <a:r>
              <a:rPr lang="de-DE" sz="1400" dirty="0"/>
              <a:t> </a:t>
            </a:r>
            <a:r>
              <a:rPr lang="de-DE" sz="1400" dirty="0" err="1"/>
              <a:t>machines</a:t>
            </a:r>
            <a:r>
              <a:rPr lang="de-DE" sz="1400" dirty="0"/>
              <a:t>,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investment</a:t>
            </a:r>
            <a:r>
              <a:rPr lang="de-DE" sz="1400" dirty="0"/>
              <a:t> in SCHUNK VERO-S quick </a:t>
            </a:r>
            <a:r>
              <a:rPr lang="de-DE" sz="1400" dirty="0" err="1"/>
              <a:t>change</a:t>
            </a:r>
            <a:r>
              <a:rPr lang="de-DE" sz="1400" dirty="0"/>
              <a:t> </a:t>
            </a:r>
            <a:r>
              <a:rPr lang="de-DE" sz="1400" dirty="0" err="1"/>
              <a:t>pallet</a:t>
            </a:r>
            <a:r>
              <a:rPr lang="de-DE" sz="1400" dirty="0"/>
              <a:t> </a:t>
            </a:r>
            <a:r>
              <a:rPr lang="de-DE" sz="1400" dirty="0" err="1"/>
              <a:t>system</a:t>
            </a:r>
            <a:r>
              <a:rPr lang="de-DE" sz="1400" dirty="0"/>
              <a:t> </a:t>
            </a:r>
            <a:r>
              <a:rPr lang="de-DE" sz="1400" dirty="0" err="1"/>
              <a:t>amortizes</a:t>
            </a:r>
            <a:r>
              <a:rPr lang="de-DE" sz="1400" dirty="0"/>
              <a:t> </a:t>
            </a:r>
            <a:r>
              <a:rPr lang="de-DE" sz="1400" dirty="0" err="1"/>
              <a:t>within</a:t>
            </a:r>
            <a:r>
              <a:rPr lang="de-DE" sz="1400" dirty="0"/>
              <a:t> a </a:t>
            </a:r>
            <a:r>
              <a:rPr lang="de-DE" sz="1400" dirty="0" err="1"/>
              <a:t>minimum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time.</a:t>
            </a:r>
          </a:p>
          <a:p>
            <a:pPr>
              <a:lnSpc>
                <a:spcPct val="100000"/>
              </a:lnSpc>
            </a:pPr>
            <a:r>
              <a:rPr lang="de-DE" sz="1400" dirty="0" err="1"/>
              <a:t>Thanks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consistent</a:t>
            </a:r>
            <a:r>
              <a:rPr lang="de-DE" sz="1400" dirty="0"/>
              <a:t> </a:t>
            </a:r>
            <a:r>
              <a:rPr lang="de-DE" sz="1400" dirty="0" err="1"/>
              <a:t>interface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pin</a:t>
            </a:r>
            <a:r>
              <a:rPr lang="de-DE" sz="1400" dirty="0"/>
              <a:t>,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existing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devices</a:t>
            </a:r>
            <a:r>
              <a:rPr lang="de-DE" sz="1400" dirty="0"/>
              <a:t> </a:t>
            </a:r>
            <a:r>
              <a:rPr lang="de-DE" sz="1400" dirty="0" err="1"/>
              <a:t>can</a:t>
            </a:r>
            <a:r>
              <a:rPr lang="de-DE" sz="1400" dirty="0"/>
              <a:t> </a:t>
            </a:r>
            <a:r>
              <a:rPr lang="de-DE" sz="1400" dirty="0" err="1"/>
              <a:t>easily</a:t>
            </a:r>
            <a:r>
              <a:rPr lang="de-DE" sz="1400" dirty="0"/>
              <a:t> </a:t>
            </a:r>
            <a:r>
              <a:rPr lang="de-DE" sz="1400" dirty="0" err="1"/>
              <a:t>be</a:t>
            </a:r>
            <a:r>
              <a:rPr lang="de-DE" sz="1400" dirty="0"/>
              <a:t> </a:t>
            </a:r>
            <a:r>
              <a:rPr lang="de-DE" sz="1400" dirty="0" err="1"/>
              <a:t>integrated</a:t>
            </a:r>
            <a:r>
              <a:rPr lang="de-DE" sz="1400" dirty="0"/>
              <a:t> in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new</a:t>
            </a:r>
            <a:r>
              <a:rPr lang="de-DE" sz="1400" dirty="0"/>
              <a:t> </a:t>
            </a:r>
            <a:r>
              <a:rPr lang="de-DE" sz="1400" dirty="0" err="1"/>
              <a:t>system</a:t>
            </a:r>
            <a:r>
              <a:rPr lang="de-DE" sz="1400" dirty="0"/>
              <a:t>.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2"/>
          <a:srcRect t="8841" r="1035" b="2884"/>
          <a:stretch/>
        </p:blipFill>
        <p:spPr>
          <a:xfrm>
            <a:off x="561443" y="1273260"/>
            <a:ext cx="3268632" cy="228429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7" name="Tabel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320745"/>
              </p:ext>
            </p:extLst>
          </p:nvPr>
        </p:nvGraphicFramePr>
        <p:xfrm>
          <a:off x="4598720" y="1264607"/>
          <a:ext cx="3951821" cy="44677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52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6100">
                <a:tc>
                  <a:txBody>
                    <a:bodyPr/>
                    <a:lstStyle/>
                    <a:p>
                      <a:r>
                        <a:rPr lang="de-DE" sz="1200" dirty="0" err="1"/>
                        <a:t>Calculation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baseline="0" dirty="0" err="1"/>
                        <a:t>for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baseline="0" dirty="0" err="1"/>
                        <a:t>s</a:t>
                      </a:r>
                      <a:r>
                        <a:rPr lang="de-DE" sz="1200" dirty="0" err="1"/>
                        <a:t>et-up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baseline="0" dirty="0" err="1"/>
                        <a:t>costs</a:t>
                      </a:r>
                      <a:endParaRPr lang="de-DE" sz="1200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Case 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Case 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496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Investment in SCHUNK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VERO-S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[€]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Time per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set-up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procedure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without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Time per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set-up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procedure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with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Machine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costs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[€/h]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Number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of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set-up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procedures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per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day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Working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days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per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month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Working 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days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per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year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chemeClr val="bg1"/>
                          </a:solidFill>
                        </a:rPr>
                        <a:t>Payback</a:t>
                      </a:r>
                      <a:r>
                        <a:rPr lang="de-DE" sz="1200" b="1" baseline="0" dirty="0">
                          <a:solidFill>
                            <a:schemeClr val="bg1"/>
                          </a:solidFill>
                        </a:rPr>
                        <a:t> Time</a:t>
                      </a: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Set-</a:t>
                      </a: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up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procedures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Working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aseline="0" dirty="0" err="1">
                          <a:solidFill>
                            <a:srgbClr val="003D6A"/>
                          </a:solidFill>
                        </a:rPr>
                        <a:t>days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 err="1">
                          <a:solidFill>
                            <a:srgbClr val="003D6A"/>
                          </a:solidFill>
                        </a:rPr>
                        <a:t>Months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2,5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 err="1">
                          <a:solidFill>
                            <a:srgbClr val="003D6A"/>
                          </a:solidFill>
                        </a:rPr>
                        <a:t>Years</a:t>
                      </a:r>
                      <a:endParaRPr lang="de-DE" sz="12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0,21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0,42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8845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368059"/>
              </p:ext>
            </p:extLst>
          </p:nvPr>
        </p:nvGraphicFramePr>
        <p:xfrm>
          <a:off x="540374" y="1604459"/>
          <a:ext cx="8027154" cy="3234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4327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008337">
                <a:tc rowSpan="3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Pull-down</a:t>
                      </a:r>
                      <a:r>
                        <a:rPr lang="de-DE" sz="1000" b="1" baseline="0" dirty="0">
                          <a:solidFill>
                            <a:srgbClr val="003D6A"/>
                          </a:solidFill>
                        </a:rPr>
                        <a:t>      </a:t>
                      </a:r>
                      <a:r>
                        <a:rPr lang="de-DE" sz="1000" b="1" baseline="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7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Holding</a:t>
                      </a:r>
                      <a:r>
                        <a:rPr lang="de-DE" sz="1000" b="1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1" baseline="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Recommended</a:t>
                      </a:r>
                      <a:r>
                        <a:rPr lang="de-DE" sz="1000" b="1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1" baseline="0" dirty="0" err="1">
                          <a:solidFill>
                            <a:srgbClr val="003D6A"/>
                          </a:solidFill>
                        </a:rPr>
                        <a:t>machines</a:t>
                      </a:r>
                      <a:endParaRPr lang="de-DE" sz="10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468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baseline="0" dirty="0" err="1">
                          <a:solidFill>
                            <a:srgbClr val="003D6A"/>
                          </a:solidFill>
                        </a:rPr>
                        <a:t>Without</a:t>
                      </a:r>
                      <a:r>
                        <a:rPr lang="de-DE" sz="1000" b="0" baseline="0" dirty="0">
                          <a:solidFill>
                            <a:srgbClr val="003D6A"/>
                          </a:solidFill>
                        </a:rPr>
                        <a:t> Turbo</a:t>
                      </a:r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With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Turbo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10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mini 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de-DE" b="1" dirty="0"/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532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60000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M4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M6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M8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M12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M16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</a:t>
                      </a:r>
                      <a:r>
                        <a:rPr lang="de-DE" sz="1000" b="1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endParaRPr lang="de-DE" sz="10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400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90-25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6.000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NSE3 138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8.000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28.000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75.000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" name="Rechteck 27"/>
          <p:cNvSpPr/>
          <p:nvPr/>
        </p:nvSpPr>
        <p:spPr>
          <a:xfrm>
            <a:off x="6762630" y="4322667"/>
            <a:ext cx="288000" cy="28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feld 18"/>
          <p:cNvSpPr txBox="1"/>
          <p:nvPr/>
        </p:nvSpPr>
        <p:spPr>
          <a:xfrm>
            <a:off x="6528885" y="4591776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</a:t>
            </a:r>
            <a:r>
              <a:rPr lang="de-DE" sz="1000" dirty="0" err="1">
                <a:solidFill>
                  <a:srgbClr val="003D6A"/>
                </a:solidFill>
              </a:rPr>
              <a:t>mikro</a:t>
            </a:r>
            <a:endParaRPr lang="de-DE" sz="1000" dirty="0">
              <a:solidFill>
                <a:srgbClr val="003D6A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Consistency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pull-down </a:t>
            </a:r>
            <a:r>
              <a:rPr lang="de-DE" dirty="0" err="1"/>
              <a:t>and</a:t>
            </a:r>
            <a:r>
              <a:rPr lang="de-DE" dirty="0"/>
              <a:t> </a:t>
            </a:r>
            <a:r>
              <a:rPr lang="de-DE" dirty="0" err="1"/>
              <a:t>holding</a:t>
            </a:r>
            <a:r>
              <a:rPr lang="de-DE" dirty="0"/>
              <a:t> </a:t>
            </a:r>
            <a:r>
              <a:rPr lang="de-DE" dirty="0" err="1"/>
              <a:t>forces</a:t>
            </a:r>
            <a:endParaRPr lang="de-DE" dirty="0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4" name="Rechteck 3"/>
          <p:cNvSpPr/>
          <p:nvPr/>
        </p:nvSpPr>
        <p:spPr>
          <a:xfrm>
            <a:off x="1689741" y="2222017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Rechteck 5"/>
          <p:cNvSpPr/>
          <p:nvPr/>
        </p:nvSpPr>
        <p:spPr>
          <a:xfrm>
            <a:off x="1810095" y="2444207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Pfeil nach unten 6"/>
          <p:cNvSpPr/>
          <p:nvPr/>
        </p:nvSpPr>
        <p:spPr>
          <a:xfrm>
            <a:off x="2018753" y="2073264"/>
            <a:ext cx="108000" cy="252000"/>
          </a:xfrm>
          <a:prstGeom prst="down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Rechteck 7"/>
          <p:cNvSpPr/>
          <p:nvPr/>
        </p:nvSpPr>
        <p:spPr>
          <a:xfrm>
            <a:off x="3956899" y="2224149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Rechteck 8"/>
          <p:cNvSpPr/>
          <p:nvPr/>
        </p:nvSpPr>
        <p:spPr>
          <a:xfrm>
            <a:off x="4077253" y="2452371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Pfeil nach oben 10"/>
          <p:cNvSpPr/>
          <p:nvPr/>
        </p:nvSpPr>
        <p:spPr>
          <a:xfrm>
            <a:off x="4293253" y="2016599"/>
            <a:ext cx="108000" cy="252000"/>
          </a:xfrm>
          <a:prstGeom prst="up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feld 12"/>
          <p:cNvSpPr txBox="1"/>
          <p:nvPr/>
        </p:nvSpPr>
        <p:spPr>
          <a:xfrm>
            <a:off x="4359644" y="1929429"/>
            <a:ext cx="60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Hold</a:t>
            </a:r>
            <a:endParaRPr lang="de-DE" sz="1200" baseline="-25000" dirty="0">
              <a:solidFill>
                <a:srgbClr val="003D6A"/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2063767" y="1946494"/>
            <a:ext cx="6992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pull</a:t>
            </a:r>
            <a:r>
              <a:rPr lang="de-DE" sz="1200" baseline="-25000" dirty="0">
                <a:solidFill>
                  <a:srgbClr val="003D6A"/>
                </a:solidFill>
              </a:rPr>
              <a:t>-down</a:t>
            </a:r>
          </a:p>
        </p:txBody>
      </p:sp>
      <p:cxnSp>
        <p:nvCxnSpPr>
          <p:cNvPr id="16" name="Gerade Verbindung mit Pfeil 15"/>
          <p:cNvCxnSpPr/>
          <p:nvPr/>
        </p:nvCxnSpPr>
        <p:spPr>
          <a:xfrm>
            <a:off x="6557941" y="4612056"/>
            <a:ext cx="1944000" cy="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/>
          <p:cNvCxnSpPr/>
          <p:nvPr/>
        </p:nvCxnSpPr>
        <p:spPr>
          <a:xfrm flipH="1" flipV="1">
            <a:off x="6555386" y="2707232"/>
            <a:ext cx="445" cy="190800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feld 19"/>
          <p:cNvSpPr txBox="1"/>
          <p:nvPr/>
        </p:nvSpPr>
        <p:spPr>
          <a:xfrm>
            <a:off x="7140716" y="4591775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mini 90</a:t>
            </a:r>
          </a:p>
        </p:txBody>
      </p:sp>
      <p:sp>
        <p:nvSpPr>
          <p:cNvPr id="21" name="Textfeld 20"/>
          <p:cNvSpPr txBox="1"/>
          <p:nvPr/>
        </p:nvSpPr>
        <p:spPr>
          <a:xfrm>
            <a:off x="7854591" y="4588797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NSE3 138</a:t>
            </a:r>
          </a:p>
        </p:txBody>
      </p:sp>
      <p:sp>
        <p:nvSpPr>
          <p:cNvPr id="22" name="Textfeld 21"/>
          <p:cNvSpPr txBox="1"/>
          <p:nvPr/>
        </p:nvSpPr>
        <p:spPr>
          <a:xfrm>
            <a:off x="6280260" y="4338301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32</a:t>
            </a:r>
          </a:p>
        </p:txBody>
      </p:sp>
      <p:sp>
        <p:nvSpPr>
          <p:cNvPr id="23" name="Textfeld 22"/>
          <p:cNvSpPr txBox="1"/>
          <p:nvPr/>
        </p:nvSpPr>
        <p:spPr>
          <a:xfrm>
            <a:off x="6279524" y="375186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50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6280725" y="346979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63</a:t>
            </a:r>
          </a:p>
        </p:txBody>
      </p:sp>
      <p:sp>
        <p:nvSpPr>
          <p:cNvPr id="25" name="Textfeld 24"/>
          <p:cNvSpPr txBox="1"/>
          <p:nvPr/>
        </p:nvSpPr>
        <p:spPr>
          <a:xfrm>
            <a:off x="6284536" y="3171260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80</a:t>
            </a:r>
          </a:p>
        </p:txBody>
      </p:sp>
      <p:sp>
        <p:nvSpPr>
          <p:cNvPr id="26" name="Textfeld 25"/>
          <p:cNvSpPr txBox="1"/>
          <p:nvPr/>
        </p:nvSpPr>
        <p:spPr>
          <a:xfrm>
            <a:off x="6249831" y="2876091"/>
            <a:ext cx="4355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100</a:t>
            </a:r>
          </a:p>
        </p:txBody>
      </p:sp>
      <p:sp>
        <p:nvSpPr>
          <p:cNvPr id="27" name="Textfeld 26"/>
          <p:cNvSpPr txBox="1"/>
          <p:nvPr/>
        </p:nvSpPr>
        <p:spPr>
          <a:xfrm>
            <a:off x="6280724" y="4045453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40</a:t>
            </a:r>
          </a:p>
        </p:txBody>
      </p:sp>
      <p:sp>
        <p:nvSpPr>
          <p:cNvPr id="10" name="Rechteck 9"/>
          <p:cNvSpPr/>
          <p:nvPr/>
        </p:nvSpPr>
        <p:spPr>
          <a:xfrm>
            <a:off x="7967341" y="2856418"/>
            <a:ext cx="288000" cy="1167114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Rechteck 28"/>
          <p:cNvSpPr/>
          <p:nvPr/>
        </p:nvSpPr>
        <p:spPr>
          <a:xfrm>
            <a:off x="7355841" y="3737610"/>
            <a:ext cx="288000" cy="871271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5" name="Gerader Verbinder 14"/>
          <p:cNvCxnSpPr/>
          <p:nvPr/>
        </p:nvCxnSpPr>
        <p:spPr>
          <a:xfrm>
            <a:off x="6550871" y="431690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Gerader Verbinder 29"/>
          <p:cNvCxnSpPr/>
          <p:nvPr/>
        </p:nvCxnSpPr>
        <p:spPr>
          <a:xfrm>
            <a:off x="6559641" y="402353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Gerader Verbinder 30"/>
          <p:cNvCxnSpPr/>
          <p:nvPr/>
        </p:nvCxnSpPr>
        <p:spPr>
          <a:xfrm>
            <a:off x="6559641" y="3735234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550871" y="34406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550871" y="31457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6559196" y="2854593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hteck 35"/>
          <p:cNvSpPr/>
          <p:nvPr/>
        </p:nvSpPr>
        <p:spPr>
          <a:xfrm>
            <a:off x="7355841" y="3443092"/>
            <a:ext cx="288000" cy="288000"/>
          </a:xfrm>
          <a:prstGeom prst="rect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Textfeld 36"/>
          <p:cNvSpPr txBox="1"/>
          <p:nvPr/>
        </p:nvSpPr>
        <p:spPr>
          <a:xfrm rot="16200000">
            <a:off x="5750864" y="3463981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HSK-Size</a:t>
            </a:r>
          </a:p>
        </p:txBody>
      </p:sp>
      <p:sp>
        <p:nvSpPr>
          <p:cNvPr id="35" name="Rechteck 34"/>
          <p:cNvSpPr/>
          <p:nvPr/>
        </p:nvSpPr>
        <p:spPr>
          <a:xfrm>
            <a:off x="7967341" y="4027674"/>
            <a:ext cx="288000" cy="581207"/>
          </a:xfrm>
          <a:prstGeom prst="rect">
            <a:avLst/>
          </a:prstGeom>
          <a:pattFill prst="wdUpDiag">
            <a:fgClr>
              <a:srgbClr val="003D6A"/>
            </a:fgClr>
            <a:bgClr>
              <a:schemeClr val="bg1"/>
            </a:bgClr>
          </a:patt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4073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modular </a:t>
            </a:r>
            <a:r>
              <a:rPr lang="de-DE" dirty="0" err="1"/>
              <a:t>system</a:t>
            </a:r>
            <a:endParaRPr lang="de-DE" dirty="0"/>
          </a:p>
        </p:txBody>
      </p:sp>
      <p:sp>
        <p:nvSpPr>
          <p:cNvPr id="6" name="Rechteck 5">
            <a:hlinkClick r:id="rId2" action="ppaction://hlinkfile"/>
          </p:cNvPr>
          <p:cNvSpPr/>
          <p:nvPr/>
        </p:nvSpPr>
        <p:spPr>
          <a:xfrm>
            <a:off x="4296075" y="3165256"/>
            <a:ext cx="540000" cy="540000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Ellipse 23">
            <a:hlinkClick r:id="rId2" action="ppaction://hlinkfile"/>
          </p:cNvPr>
          <p:cNvSpPr/>
          <p:nvPr/>
        </p:nvSpPr>
        <p:spPr>
          <a:xfrm>
            <a:off x="4402403" y="3255256"/>
            <a:ext cx="360000" cy="360000"/>
          </a:xfrm>
          <a:prstGeom prst="ellipse">
            <a:avLst/>
          </a:prstGeom>
          <a:noFill/>
          <a:ln w="12700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Gleichschenkliges Dreieck 21">
            <a:hlinkClick r:id="rId2" action="ppaction://hlinkfile"/>
          </p:cNvPr>
          <p:cNvSpPr/>
          <p:nvPr/>
        </p:nvSpPr>
        <p:spPr>
          <a:xfrm rot="5400000">
            <a:off x="4482567" y="3345256"/>
            <a:ext cx="216000" cy="180000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t="1347" r="39588" b="49310"/>
          <a:stretch/>
        </p:blipFill>
        <p:spPr>
          <a:xfrm>
            <a:off x="1089563" y="1668810"/>
            <a:ext cx="1134290" cy="1440000"/>
          </a:xfrm>
          <a:prstGeom prst="rect">
            <a:avLst/>
          </a:prstGeom>
        </p:spPr>
      </p:pic>
      <p:pic>
        <p:nvPicPr>
          <p:cNvPr id="21" name="Grafik 2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9" t="1347" r="49786" b="49310"/>
          <a:stretch/>
        </p:blipFill>
        <p:spPr>
          <a:xfrm>
            <a:off x="6064793" y="3886762"/>
            <a:ext cx="1332669" cy="1440000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90" t="1347" r="13164" b="49310"/>
          <a:stretch/>
        </p:blipFill>
        <p:spPr>
          <a:xfrm>
            <a:off x="963641" y="3890433"/>
            <a:ext cx="1386134" cy="1440000"/>
          </a:xfrm>
          <a:prstGeom prst="rect">
            <a:avLst/>
          </a:prstGeom>
        </p:spPr>
      </p:pic>
      <p:pic>
        <p:nvPicPr>
          <p:cNvPr id="28" name="Grafik 2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" r="86489" b="49310"/>
          <a:stretch/>
        </p:blipFill>
        <p:spPr>
          <a:xfrm>
            <a:off x="4652874" y="1641616"/>
            <a:ext cx="1413865" cy="1440000"/>
          </a:xfrm>
          <a:prstGeom prst="rect">
            <a:avLst/>
          </a:prstGeom>
        </p:spPr>
      </p:pic>
      <p:pic>
        <p:nvPicPr>
          <p:cNvPr id="31" name="Grafik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4" t="1347" r="74121" b="49310"/>
          <a:stretch/>
        </p:blipFill>
        <p:spPr>
          <a:xfrm>
            <a:off x="6027671" y="1641616"/>
            <a:ext cx="1349381" cy="1440000"/>
          </a:xfrm>
          <a:prstGeom prst="rect">
            <a:avLst/>
          </a:prstGeom>
        </p:spPr>
      </p:pic>
      <p:pic>
        <p:nvPicPr>
          <p:cNvPr id="32" name="Grafik 3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6" t="1347" r="62051" b="49310"/>
          <a:stretch/>
        </p:blipFill>
        <p:spPr>
          <a:xfrm>
            <a:off x="7415426" y="1641616"/>
            <a:ext cx="1269598" cy="1440000"/>
          </a:xfrm>
          <a:prstGeom prst="rect">
            <a:avLst/>
          </a:prstGeom>
        </p:spPr>
      </p:pic>
      <p:pic>
        <p:nvPicPr>
          <p:cNvPr id="33" name="Grafik 3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58" t="1347" r="25641" b="49310"/>
          <a:stretch/>
        </p:blipFill>
        <p:spPr>
          <a:xfrm>
            <a:off x="2654925" y="1668810"/>
            <a:ext cx="1381458" cy="1440000"/>
          </a:xfrm>
          <a:prstGeom prst="rect">
            <a:avLst/>
          </a:prstGeom>
        </p:spPr>
      </p:pic>
      <p:pic>
        <p:nvPicPr>
          <p:cNvPr id="34" name="Grafik 3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80" t="1347" r="2" b="49310"/>
          <a:stretch/>
        </p:blipFill>
        <p:spPr>
          <a:xfrm>
            <a:off x="2797088" y="3890433"/>
            <a:ext cx="1330883" cy="1440000"/>
          </a:xfrm>
          <a:prstGeom prst="rect">
            <a:avLst/>
          </a:prstGeom>
        </p:spPr>
      </p:pic>
      <p:cxnSp>
        <p:nvCxnSpPr>
          <p:cNvPr id="10" name="Gerader Verbinder 9"/>
          <p:cNvCxnSpPr/>
          <p:nvPr/>
        </p:nvCxnSpPr>
        <p:spPr>
          <a:xfrm>
            <a:off x="4954312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r Verbinder 13"/>
          <p:cNvCxnSpPr/>
          <p:nvPr/>
        </p:nvCxnSpPr>
        <p:spPr>
          <a:xfrm>
            <a:off x="4575285" y="1254206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Gerader Verbinder 38"/>
          <p:cNvCxnSpPr/>
          <p:nvPr/>
        </p:nvCxnSpPr>
        <p:spPr>
          <a:xfrm>
            <a:off x="564614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Gerader Verbinder 39"/>
          <p:cNvCxnSpPr/>
          <p:nvPr/>
        </p:nvCxnSpPr>
        <p:spPr>
          <a:xfrm>
            <a:off x="4575285" y="3796401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35870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SCHUNK Services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10"/>
          </p:nvPr>
        </p:nvSpPr>
        <p:spPr>
          <a:xfrm>
            <a:off x="561443" y="1269697"/>
            <a:ext cx="6016033" cy="427989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de-DE" sz="1800" b="1" dirty="0"/>
              <a:t>Engineering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Dimensioning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special</a:t>
            </a:r>
            <a:r>
              <a:rPr lang="de-DE" sz="1400" dirty="0"/>
              <a:t> </a:t>
            </a:r>
            <a:r>
              <a:rPr lang="de-DE" sz="1400" dirty="0" err="1"/>
              <a:t>plates</a:t>
            </a:r>
            <a:r>
              <a:rPr lang="de-DE" sz="1400" dirty="0"/>
              <a:t> </a:t>
            </a:r>
            <a:r>
              <a:rPr lang="de-DE" sz="1400" dirty="0" err="1"/>
              <a:t>designed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manufacturing</a:t>
            </a:r>
            <a:r>
              <a:rPr lang="de-DE" sz="1400" dirty="0"/>
              <a:t> </a:t>
            </a:r>
            <a:r>
              <a:rPr lang="de-DE" sz="1400" dirty="0" err="1"/>
              <a:t>specifications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Development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special</a:t>
            </a:r>
            <a:r>
              <a:rPr lang="de-DE" sz="1400" dirty="0"/>
              <a:t> </a:t>
            </a:r>
            <a:r>
              <a:rPr lang="de-DE" sz="1400" dirty="0" err="1"/>
              <a:t>solutions</a:t>
            </a:r>
            <a:r>
              <a:rPr lang="de-DE" sz="1400" dirty="0"/>
              <a:t> </a:t>
            </a:r>
            <a:r>
              <a:rPr lang="de-DE" sz="1400" dirty="0" err="1"/>
              <a:t>together</a:t>
            </a:r>
            <a:r>
              <a:rPr lang="de-DE" sz="1400" dirty="0"/>
              <a:t> </a:t>
            </a:r>
            <a:r>
              <a:rPr lang="de-DE" sz="1400" dirty="0" err="1"/>
              <a:t>with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customer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FEM </a:t>
            </a:r>
            <a:r>
              <a:rPr lang="de-DE" sz="1400" dirty="0" err="1"/>
              <a:t>analysis</a:t>
            </a:r>
            <a:r>
              <a:rPr lang="de-DE" sz="1400" dirty="0"/>
              <a:t>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critical</a:t>
            </a:r>
            <a:r>
              <a:rPr lang="de-DE" sz="1400" dirty="0"/>
              <a:t> </a:t>
            </a:r>
            <a:r>
              <a:rPr lang="de-DE" sz="1400" dirty="0" err="1"/>
              <a:t>components</a:t>
            </a:r>
            <a:endParaRPr lang="de-DE" sz="14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 err="1"/>
              <a:t>Testing</a:t>
            </a:r>
            <a:endParaRPr lang="de-DE" sz="1800" b="1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Endurance</a:t>
            </a:r>
            <a:r>
              <a:rPr lang="de-DE" sz="1400" dirty="0"/>
              <a:t> </a:t>
            </a:r>
            <a:r>
              <a:rPr lang="de-DE" sz="1400" dirty="0" err="1"/>
              <a:t>tests</a:t>
            </a:r>
            <a:r>
              <a:rPr lang="de-DE" sz="1400" dirty="0"/>
              <a:t> </a:t>
            </a:r>
            <a:r>
              <a:rPr lang="de-DE" sz="1400" dirty="0" err="1"/>
              <a:t>with</a:t>
            </a:r>
            <a:r>
              <a:rPr lang="de-DE" sz="1400" dirty="0"/>
              <a:t> all </a:t>
            </a:r>
            <a:r>
              <a:rPr lang="de-DE" sz="1400" dirty="0" err="1"/>
              <a:t>new</a:t>
            </a:r>
            <a:r>
              <a:rPr lang="de-DE" sz="1400" dirty="0"/>
              <a:t> </a:t>
            </a:r>
            <a:r>
              <a:rPr lang="de-DE" sz="1400" dirty="0" err="1"/>
              <a:t>developments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Abrasion</a:t>
            </a:r>
            <a:r>
              <a:rPr lang="de-DE" sz="1400" dirty="0"/>
              <a:t> </a:t>
            </a:r>
            <a:r>
              <a:rPr lang="de-DE" sz="1400" dirty="0" err="1"/>
              <a:t>checking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Measurement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accuracy</a:t>
            </a:r>
            <a:endParaRPr lang="de-DE" sz="24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/>
              <a:t>Service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Initial </a:t>
            </a:r>
            <a:r>
              <a:rPr lang="de-DE" sz="1400" dirty="0" err="1"/>
              <a:t>operation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customer´s</a:t>
            </a:r>
            <a:r>
              <a:rPr lang="de-DE" sz="1400" dirty="0"/>
              <a:t> </a:t>
            </a:r>
            <a:r>
              <a:rPr lang="de-DE" sz="1400" dirty="0" err="1"/>
              <a:t>solution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Inspection</a:t>
            </a:r>
            <a:r>
              <a:rPr lang="de-DE" sz="1400" dirty="0"/>
              <a:t>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maintenance</a:t>
            </a:r>
            <a:endParaRPr lang="de-DE" sz="1400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 err="1"/>
              <a:t>Repairs</a:t>
            </a:r>
            <a:endParaRPr lang="de-DE" sz="1400" dirty="0"/>
          </a:p>
          <a:p>
            <a:endParaRPr lang="de-DE" dirty="0"/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 rotWithShape="1">
          <a:blip r:embed="rId2"/>
          <a:srcRect r="-331"/>
          <a:stretch/>
        </p:blipFill>
        <p:spPr>
          <a:xfrm>
            <a:off x="6910381" y="4382947"/>
            <a:ext cx="1676088" cy="12585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9" name="Gruppieren 8"/>
          <p:cNvGrpSpPr/>
          <p:nvPr/>
        </p:nvGrpSpPr>
        <p:grpSpPr>
          <a:xfrm>
            <a:off x="6906896" y="1258890"/>
            <a:ext cx="1653197" cy="1260000"/>
            <a:chOff x="6980264" y="1679001"/>
            <a:chExt cx="1221634" cy="1126854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0" r="28246"/>
            <a:stretch/>
          </p:blipFill>
          <p:spPr>
            <a:xfrm>
              <a:off x="7488757" y="1679001"/>
              <a:ext cx="713141" cy="1126854"/>
            </a:xfrm>
            <a:prstGeom prst="rect">
              <a:avLst/>
            </a:prstGeom>
          </p:spPr>
        </p:pic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9320"/>
            <a:stretch/>
          </p:blipFill>
          <p:spPr>
            <a:xfrm>
              <a:off x="6980264" y="1750427"/>
              <a:ext cx="386179" cy="984002"/>
            </a:xfrm>
            <a:prstGeom prst="rect">
              <a:avLst/>
            </a:prstGeom>
          </p:spPr>
        </p:pic>
        <p:pic>
          <p:nvPicPr>
            <p:cNvPr id="8" name="Grafik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602" t="71328" r="1358" b="8589"/>
            <a:stretch/>
          </p:blipFill>
          <p:spPr>
            <a:xfrm>
              <a:off x="6998034" y="2508145"/>
              <a:ext cx="257424" cy="226284"/>
            </a:xfrm>
            <a:prstGeom prst="rect">
              <a:avLst/>
            </a:prstGeom>
          </p:spPr>
        </p:pic>
      </p:grpSp>
      <p:pic>
        <p:nvPicPr>
          <p:cNvPr id="15" name="Grafik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r="8667"/>
          <a:stretch/>
        </p:blipFill>
        <p:spPr>
          <a:xfrm>
            <a:off x="6908481" y="2869646"/>
            <a:ext cx="1677988" cy="126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Rechteck 6"/>
          <p:cNvSpPr/>
          <p:nvPr/>
        </p:nvSpPr>
        <p:spPr>
          <a:xfrm>
            <a:off x="6715125" y="1604434"/>
            <a:ext cx="1502889" cy="131070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23868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6" name="Rechteck 5">
            <a:hlinkClick r:id="rId2" action="ppaction://hlinksldjump"/>
          </p:cNvPr>
          <p:cNvSpPr/>
          <p:nvPr/>
        </p:nvSpPr>
        <p:spPr>
          <a:xfrm>
            <a:off x="5984421" y="1365431"/>
            <a:ext cx="275952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Milling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and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turning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applications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8" name="Rechteck 7">
            <a:hlinkClick r:id="rId3" action="ppaction://hlinksldjump"/>
          </p:cNvPr>
          <p:cNvSpPr/>
          <p:nvPr/>
        </p:nvSpPr>
        <p:spPr>
          <a:xfrm>
            <a:off x="564864" y="3820495"/>
            <a:ext cx="2221853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Easy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milling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applications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9" name="Rechteck 8">
            <a:hlinkClick r:id="rId4" action="ppaction://hlinksldjump"/>
          </p:cNvPr>
          <p:cNvSpPr/>
          <p:nvPr/>
        </p:nvSpPr>
        <p:spPr>
          <a:xfrm>
            <a:off x="3306537" y="1375060"/>
            <a:ext cx="244080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Direct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workpiece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clamping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0" name="Rechteck 9">
            <a:hlinkClick r:id="" action="ppaction://noaction"/>
          </p:cNvPr>
          <p:cNvSpPr/>
          <p:nvPr/>
        </p:nvSpPr>
        <p:spPr>
          <a:xfrm>
            <a:off x="3170751" y="3823401"/>
            <a:ext cx="270414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Automated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machine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loading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4" name="Grafik 3">
            <a:hlinkClick r:id="rId2" action="ppaction://hlinksldjump"/>
          </p:cNvPr>
          <p:cNvPicPr>
            <a:picLocks noChangeAspect="1"/>
          </p:cNvPicPr>
          <p:nvPr/>
        </p:nvPicPr>
        <p:blipFill rotWithShape="1">
          <a:blip r:embed="rId5"/>
          <a:srcRect r="8669"/>
          <a:stretch/>
        </p:blipFill>
        <p:spPr>
          <a:xfrm>
            <a:off x="6273951" y="1687638"/>
            <a:ext cx="2226218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Grafik 6">
            <a:hlinkClick r:id="rId4" action="ppaction://hlinksldjump"/>
          </p:cNvPr>
          <p:cNvPicPr>
            <a:picLocks noChangeAspect="1"/>
          </p:cNvPicPr>
          <p:nvPr/>
        </p:nvPicPr>
        <p:blipFill rotWithShape="1">
          <a:blip r:embed="rId6"/>
          <a:srcRect l="5663" r="3075"/>
          <a:stretch/>
        </p:blipFill>
        <p:spPr>
          <a:xfrm>
            <a:off x="3414305" y="1687638"/>
            <a:ext cx="222527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Grafik 1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7"/>
          <a:srcRect l="6902" r="1899"/>
          <a:stretch/>
        </p:blipFill>
        <p:spPr>
          <a:xfrm>
            <a:off x="3413943" y="4128272"/>
            <a:ext cx="2225274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Grafik 14">
            <a:hlinkClick r:id="rId8" action="ppaction://hlinksldjump"/>
          </p:cNvPr>
          <p:cNvPicPr>
            <a:picLocks noChangeAspect="1"/>
          </p:cNvPicPr>
          <p:nvPr/>
        </p:nvPicPr>
        <p:blipFill rotWithShape="1">
          <a:blip r:embed="rId9"/>
          <a:srcRect b="2433"/>
          <a:stretch/>
        </p:blipFill>
        <p:spPr>
          <a:xfrm>
            <a:off x="558079" y="1679575"/>
            <a:ext cx="222185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Rechteck 19">
            <a:hlinkClick r:id="rId8" action="ppaction://hlinksldjump"/>
          </p:cNvPr>
          <p:cNvSpPr/>
          <p:nvPr/>
        </p:nvSpPr>
        <p:spPr>
          <a:xfrm>
            <a:off x="457200" y="1389407"/>
            <a:ext cx="2400299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</a:rPr>
              <a:t>General </a:t>
            </a:r>
            <a:r>
              <a:rPr lang="de-DE" sz="1400" b="1" dirty="0" err="1">
                <a:solidFill>
                  <a:srgbClr val="003D6A"/>
                </a:solidFill>
              </a:rPr>
              <a:t>milling</a:t>
            </a:r>
            <a:r>
              <a:rPr lang="de-DE" sz="1400" b="1" dirty="0">
                <a:solidFill>
                  <a:srgbClr val="003D6A"/>
                </a:solidFill>
              </a:rPr>
              <a:t> </a:t>
            </a:r>
            <a:r>
              <a:rPr lang="de-DE" sz="1400" b="1" dirty="0" err="1">
                <a:solidFill>
                  <a:srgbClr val="003D6A"/>
                </a:solidFill>
              </a:rPr>
              <a:t>applications</a:t>
            </a:r>
            <a:endParaRPr lang="de-DE" sz="1400" dirty="0">
              <a:solidFill>
                <a:srgbClr val="003D6A"/>
              </a:solidFill>
            </a:endParaRPr>
          </a:p>
        </p:txBody>
      </p:sp>
      <p:sp>
        <p:nvSpPr>
          <p:cNvPr id="14" name="Rechteck 13">
            <a:hlinkClick r:id="rId4" action="ppaction://hlinksldjump"/>
          </p:cNvPr>
          <p:cNvSpPr/>
          <p:nvPr/>
        </p:nvSpPr>
        <p:spPr>
          <a:xfrm>
            <a:off x="6273951" y="3823400"/>
            <a:ext cx="2220569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Further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applications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3" name="Grafik 2">
            <a:hlinkClick r:id="rId4" action="ppaction://hlinksldjump"/>
          </p:cNvPr>
          <p:cNvPicPr>
            <a:picLocks noChangeAspect="1"/>
          </p:cNvPicPr>
          <p:nvPr/>
        </p:nvPicPr>
        <p:blipFill rotWithShape="1">
          <a:blip r:embed="rId10"/>
          <a:srcRect t="3187"/>
          <a:stretch/>
        </p:blipFill>
        <p:spPr>
          <a:xfrm>
            <a:off x="6266442" y="4128272"/>
            <a:ext cx="2228266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Grafik 15">
            <a:hlinkClick r:id="rId3" action="ppaction://hlinksldjump"/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" r="4849"/>
          <a:stretch/>
        </p:blipFill>
        <p:spPr>
          <a:xfrm>
            <a:off x="574025" y="4128272"/>
            <a:ext cx="2215631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278677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  <a:br>
              <a:rPr lang="de-DE" dirty="0"/>
            </a:br>
            <a:r>
              <a:rPr lang="de-DE" sz="2000" dirty="0" err="1"/>
              <a:t>Example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application</a:t>
            </a:r>
            <a:endParaRPr lang="de-DE" sz="2000" dirty="0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6"/>
          <a:stretch/>
        </p:blipFill>
        <p:spPr>
          <a:xfrm>
            <a:off x="561443" y="1629000"/>
            <a:ext cx="5138304" cy="360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9000"/>
            <a:ext cx="2880000" cy="3610574"/>
          </a:xfr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Standard 6-way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station</a:t>
            </a:r>
            <a:r>
              <a:rPr lang="de-DE" sz="1400" dirty="0"/>
              <a:t> </a:t>
            </a:r>
            <a:r>
              <a:rPr lang="de-DE" sz="1400" dirty="0" err="1"/>
              <a:t>with</a:t>
            </a:r>
            <a:r>
              <a:rPr lang="de-DE" sz="1400" dirty="0"/>
              <a:t> NSE plus 138 </a:t>
            </a:r>
            <a:r>
              <a:rPr lang="de-DE" sz="1400" dirty="0" err="1"/>
              <a:t>modules</a:t>
            </a:r>
            <a:r>
              <a:rPr lang="de-DE" sz="1400" dirty="0"/>
              <a:t>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Manual </a:t>
            </a:r>
            <a:r>
              <a:rPr lang="de-DE" sz="1400" dirty="0" err="1"/>
              <a:t>chuck</a:t>
            </a:r>
            <a:r>
              <a:rPr lang="de-DE" sz="1400" dirty="0"/>
              <a:t> ROTA-S plus 2.0, KONTEC single-</a:t>
            </a:r>
            <a:r>
              <a:rPr lang="de-DE" sz="1400" dirty="0" err="1"/>
              <a:t>acting</a:t>
            </a:r>
            <a:r>
              <a:rPr lang="de-DE" sz="1400" dirty="0"/>
              <a:t> </a:t>
            </a:r>
            <a:r>
              <a:rPr lang="de-DE" sz="1400" dirty="0" err="1"/>
              <a:t>vise</a:t>
            </a:r>
            <a:r>
              <a:rPr lang="de-DE" sz="1400" dirty="0"/>
              <a:t> KSG.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High </a:t>
            </a:r>
            <a:r>
              <a:rPr lang="de-DE" sz="1400" dirty="0" err="1"/>
              <a:t>variety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processing</a:t>
            </a:r>
            <a:r>
              <a:rPr lang="de-DE" sz="1400" dirty="0"/>
              <a:t> </a:t>
            </a:r>
            <a:r>
              <a:rPr lang="de-DE" sz="1400" dirty="0" err="1"/>
              <a:t>thanks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large </a:t>
            </a:r>
            <a:r>
              <a:rPr lang="de-DE" sz="1400" dirty="0" err="1"/>
              <a:t>variances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devices</a:t>
            </a:r>
            <a:r>
              <a:rPr lang="de-DE" sz="1400" dirty="0"/>
              <a:t>.</a:t>
            </a:r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38648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53" y="2419311"/>
            <a:ext cx="4680000" cy="316890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0"/>
          </p:nvPr>
        </p:nvSpPr>
        <p:spPr>
          <a:xfrm>
            <a:off x="6019238" y="1461438"/>
            <a:ext cx="2880000" cy="3935124"/>
          </a:xfrm>
          <a:noFill/>
        </p:spPr>
        <p:txBody>
          <a:bodyPr/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Optional </a:t>
            </a:r>
            <a:r>
              <a:rPr lang="de-DE" sz="1400" dirty="0" err="1"/>
              <a:t>cone</a:t>
            </a:r>
            <a:r>
              <a:rPr lang="de-DE" sz="1400" dirty="0"/>
              <a:t> </a:t>
            </a:r>
            <a:r>
              <a:rPr lang="de-DE" sz="1400" dirty="0" err="1"/>
              <a:t>seal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/>
              <a:t>Patented</a:t>
            </a:r>
            <a:r>
              <a:rPr lang="de-DE" sz="1400" dirty="0"/>
              <a:t> dual </a:t>
            </a:r>
            <a:r>
              <a:rPr lang="de-DE" sz="1400" dirty="0" err="1"/>
              <a:t>stroke</a:t>
            </a:r>
            <a:r>
              <a:rPr lang="de-DE" sz="1400" dirty="0"/>
              <a:t> </a:t>
            </a:r>
            <a:r>
              <a:rPr lang="de-DE" sz="1400" dirty="0" err="1"/>
              <a:t>system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Turbo </a:t>
            </a:r>
            <a:r>
              <a:rPr lang="de-DE" sz="1400" dirty="0" err="1"/>
              <a:t>function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Large </a:t>
            </a:r>
            <a:r>
              <a:rPr lang="de-DE" sz="1400" dirty="0" err="1"/>
              <a:t>surfaces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/>
              <a:t>Completely</a:t>
            </a:r>
            <a:r>
              <a:rPr lang="de-DE" sz="1400" dirty="0"/>
              <a:t> </a:t>
            </a:r>
            <a:r>
              <a:rPr lang="de-DE" sz="1400" dirty="0" err="1"/>
              <a:t>sealed</a:t>
            </a:r>
            <a:r>
              <a:rPr lang="de-DE" sz="1400" dirty="0"/>
              <a:t> </a:t>
            </a:r>
            <a:r>
              <a:rPr lang="de-DE" sz="1400" dirty="0" err="1"/>
              <a:t>system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Large flat </a:t>
            </a:r>
            <a:r>
              <a:rPr lang="de-DE" sz="1400" dirty="0" err="1"/>
              <a:t>surfaces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Monitoring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slide</a:t>
            </a:r>
            <a:r>
              <a:rPr lang="de-DE" sz="1400" dirty="0"/>
              <a:t> </a:t>
            </a:r>
            <a:r>
              <a:rPr lang="de-DE" sz="1400" dirty="0" err="1"/>
              <a:t>position</a:t>
            </a:r>
            <a:r>
              <a:rPr lang="de-DE" sz="1400" dirty="0"/>
              <a:t> „open </a:t>
            </a:r>
            <a:r>
              <a:rPr lang="de-DE" sz="1400" dirty="0" err="1"/>
              <a:t>condition</a:t>
            </a:r>
            <a:r>
              <a:rPr lang="de-DE" sz="1400" dirty="0"/>
              <a:t>“ </a:t>
            </a:r>
            <a:r>
              <a:rPr lang="de-DE" sz="1400" dirty="0" err="1"/>
              <a:t>and</a:t>
            </a:r>
            <a:r>
              <a:rPr lang="de-DE" sz="1400" dirty="0"/>
              <a:t> „</a:t>
            </a:r>
            <a:r>
              <a:rPr lang="de-DE" sz="1400" dirty="0" err="1"/>
              <a:t>locked</a:t>
            </a:r>
            <a:r>
              <a:rPr lang="de-DE" sz="1400" dirty="0"/>
              <a:t> </a:t>
            </a:r>
            <a:r>
              <a:rPr lang="de-DE" sz="1400" dirty="0" err="1"/>
              <a:t>position</a:t>
            </a:r>
            <a:r>
              <a:rPr lang="de-DE" sz="1400" dirty="0"/>
              <a:t>“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Flat </a:t>
            </a:r>
            <a:r>
              <a:rPr lang="de-DE" sz="1400" dirty="0" err="1"/>
              <a:t>seal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protect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interface</a:t>
            </a:r>
            <a:r>
              <a:rPr lang="de-DE" sz="1400" dirty="0"/>
              <a:t> </a:t>
            </a:r>
            <a:r>
              <a:rPr lang="de-DE" sz="1400" dirty="0" err="1"/>
              <a:t>during</a:t>
            </a:r>
            <a:r>
              <a:rPr lang="de-DE" sz="1400" dirty="0"/>
              <a:t> </a:t>
            </a:r>
            <a:r>
              <a:rPr lang="de-DE" sz="1400" dirty="0" err="1"/>
              <a:t>machining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/>
              <a:t>Cover </a:t>
            </a:r>
            <a:r>
              <a:rPr lang="de-DE" sz="1400" dirty="0" err="1"/>
              <a:t>caps</a:t>
            </a:r>
            <a:r>
              <a:rPr lang="de-DE" sz="1400" dirty="0"/>
              <a:t>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fastening</a:t>
            </a:r>
            <a:r>
              <a:rPr lang="de-DE" sz="1400" dirty="0"/>
              <a:t> </a:t>
            </a:r>
            <a:r>
              <a:rPr lang="de-DE" sz="1400" dirty="0" err="1"/>
              <a:t>screws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/>
              <a:t>Sliding</a:t>
            </a:r>
            <a:r>
              <a:rPr lang="de-DE" sz="1400" dirty="0"/>
              <a:t> </a:t>
            </a:r>
            <a:r>
              <a:rPr lang="de-DE" sz="1400" dirty="0" err="1"/>
              <a:t>bearings</a:t>
            </a:r>
            <a:r>
              <a:rPr lang="de-DE" sz="1400" dirty="0"/>
              <a:t> in </a:t>
            </a:r>
            <a:r>
              <a:rPr lang="de-DE" sz="1400" dirty="0" err="1"/>
              <a:t>force</a:t>
            </a:r>
            <a:r>
              <a:rPr lang="de-DE" sz="1400" dirty="0"/>
              <a:t> </a:t>
            </a:r>
            <a:r>
              <a:rPr lang="de-DE" sz="1400" dirty="0" err="1"/>
              <a:t>flow</a:t>
            </a:r>
            <a:endParaRPr lang="de-DE" sz="1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400" dirty="0" err="1"/>
              <a:t>Lower-lying</a:t>
            </a:r>
            <a:r>
              <a:rPr lang="de-DE" sz="1400" dirty="0"/>
              <a:t> </a:t>
            </a:r>
            <a:r>
              <a:rPr lang="de-DE" sz="1400" dirty="0" err="1"/>
              <a:t>countersunk</a:t>
            </a:r>
            <a:r>
              <a:rPr lang="de-DE" sz="1400" dirty="0"/>
              <a:t> </a:t>
            </a:r>
            <a:r>
              <a:rPr lang="de-DE" sz="1400" dirty="0" err="1"/>
              <a:t>screws</a:t>
            </a:r>
            <a:endParaRPr lang="de-DE" sz="1400" dirty="0"/>
          </a:p>
        </p:txBody>
      </p:sp>
      <p:grpSp>
        <p:nvGrpSpPr>
          <p:cNvPr id="106" name="Gruppieren 105"/>
          <p:cNvGrpSpPr/>
          <p:nvPr/>
        </p:nvGrpSpPr>
        <p:grpSpPr>
          <a:xfrm>
            <a:off x="5846748" y="1804527"/>
            <a:ext cx="198000" cy="198000"/>
            <a:chOff x="4645063" y="732456"/>
            <a:chExt cx="266095" cy="271350"/>
          </a:xfrm>
        </p:grpSpPr>
        <p:sp>
          <p:nvSpPr>
            <p:cNvPr id="107" name="Ellipse 10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8" name="Textfeld 107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58" name="Gruppieren 157"/>
          <p:cNvGrpSpPr/>
          <p:nvPr/>
        </p:nvGrpSpPr>
        <p:grpSpPr>
          <a:xfrm>
            <a:off x="5846748" y="1516742"/>
            <a:ext cx="198000" cy="198000"/>
            <a:chOff x="4645063" y="729193"/>
            <a:chExt cx="266095" cy="271350"/>
          </a:xfrm>
        </p:grpSpPr>
        <p:sp>
          <p:nvSpPr>
            <p:cNvPr id="159" name="Ellipse 15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0" name="Textfeld 159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61" name="Gruppieren 160"/>
          <p:cNvGrpSpPr/>
          <p:nvPr/>
        </p:nvGrpSpPr>
        <p:grpSpPr>
          <a:xfrm>
            <a:off x="5846748" y="2076457"/>
            <a:ext cx="198000" cy="198000"/>
            <a:chOff x="4637578" y="732456"/>
            <a:chExt cx="266095" cy="271350"/>
          </a:xfrm>
        </p:grpSpPr>
        <p:sp>
          <p:nvSpPr>
            <p:cNvPr id="162" name="Ellipse 16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3" name="Textfeld 162"/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64" name="Gruppieren 163"/>
          <p:cNvGrpSpPr/>
          <p:nvPr/>
        </p:nvGrpSpPr>
        <p:grpSpPr>
          <a:xfrm>
            <a:off x="5846748" y="2385528"/>
            <a:ext cx="198000" cy="198000"/>
            <a:chOff x="4631178" y="738982"/>
            <a:chExt cx="266095" cy="271350"/>
          </a:xfrm>
        </p:grpSpPr>
        <p:sp>
          <p:nvSpPr>
            <p:cNvPr id="165" name="Ellipse 16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6" name="Textfeld 165"/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167" name="Gruppieren 166"/>
          <p:cNvGrpSpPr/>
          <p:nvPr/>
        </p:nvGrpSpPr>
        <p:grpSpPr>
          <a:xfrm>
            <a:off x="5846748" y="2671860"/>
            <a:ext cx="198000" cy="198000"/>
            <a:chOff x="4637578" y="738982"/>
            <a:chExt cx="266095" cy="271350"/>
          </a:xfrm>
        </p:grpSpPr>
        <p:sp>
          <p:nvSpPr>
            <p:cNvPr id="168" name="Ellipse 16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9" name="Textfeld 168"/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70" name="Gruppieren 169"/>
          <p:cNvGrpSpPr/>
          <p:nvPr/>
        </p:nvGrpSpPr>
        <p:grpSpPr>
          <a:xfrm>
            <a:off x="5846748" y="2962162"/>
            <a:ext cx="198000" cy="198000"/>
            <a:chOff x="4634378" y="738982"/>
            <a:chExt cx="266095" cy="271350"/>
          </a:xfrm>
        </p:grpSpPr>
        <p:sp>
          <p:nvSpPr>
            <p:cNvPr id="171" name="Ellipse 17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2" name="Textfeld 171"/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73" name="Gruppieren 172"/>
          <p:cNvGrpSpPr/>
          <p:nvPr/>
        </p:nvGrpSpPr>
        <p:grpSpPr>
          <a:xfrm>
            <a:off x="5871240" y="3256911"/>
            <a:ext cx="198000" cy="198000"/>
            <a:chOff x="4640203" y="738588"/>
            <a:chExt cx="266095" cy="271350"/>
          </a:xfrm>
        </p:grpSpPr>
        <p:sp>
          <p:nvSpPr>
            <p:cNvPr id="174" name="Ellipse 17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5" name="Textfeld 174"/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76" name="Gruppieren 175"/>
          <p:cNvGrpSpPr/>
          <p:nvPr/>
        </p:nvGrpSpPr>
        <p:grpSpPr>
          <a:xfrm>
            <a:off x="5860106" y="3954021"/>
            <a:ext cx="198000" cy="198000"/>
            <a:chOff x="4640203" y="732226"/>
            <a:chExt cx="266095" cy="271350"/>
          </a:xfrm>
        </p:grpSpPr>
        <p:sp>
          <p:nvSpPr>
            <p:cNvPr id="177" name="Ellipse 1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8" name="Textfeld 177"/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85" name="Gruppieren 184"/>
          <p:cNvGrpSpPr/>
          <p:nvPr/>
        </p:nvGrpSpPr>
        <p:grpSpPr>
          <a:xfrm>
            <a:off x="5869142" y="4459044"/>
            <a:ext cx="198000" cy="198000"/>
            <a:chOff x="4643403" y="733042"/>
            <a:chExt cx="266095" cy="271350"/>
          </a:xfrm>
        </p:grpSpPr>
        <p:sp>
          <p:nvSpPr>
            <p:cNvPr id="186" name="Ellipse 18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7" name="Textfeld 186"/>
            <p:cNvSpPr txBox="1"/>
            <p:nvPr/>
          </p:nvSpPr>
          <p:spPr>
            <a:xfrm>
              <a:off x="4643403" y="73304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188" name="Gruppieren 187"/>
          <p:cNvGrpSpPr/>
          <p:nvPr/>
        </p:nvGrpSpPr>
        <p:grpSpPr>
          <a:xfrm>
            <a:off x="5815541" y="5055020"/>
            <a:ext cx="324000" cy="170965"/>
            <a:chOff x="4558773" y="749769"/>
            <a:chExt cx="435429" cy="234300"/>
          </a:xfrm>
        </p:grpSpPr>
        <p:sp>
          <p:nvSpPr>
            <p:cNvPr id="189" name="Ellipse 18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0" name="Textfeld 189"/>
            <p:cNvSpPr txBox="1"/>
            <p:nvPr/>
          </p:nvSpPr>
          <p:spPr>
            <a:xfrm>
              <a:off x="4558773" y="749769"/>
              <a:ext cx="435429" cy="226433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191" name="Gruppieren 190"/>
          <p:cNvGrpSpPr/>
          <p:nvPr/>
        </p:nvGrpSpPr>
        <p:grpSpPr>
          <a:xfrm>
            <a:off x="5806995" y="4770406"/>
            <a:ext cx="324000" cy="170965"/>
            <a:chOff x="4547288" y="749769"/>
            <a:chExt cx="435429" cy="234300"/>
          </a:xfrm>
        </p:grpSpPr>
        <p:sp>
          <p:nvSpPr>
            <p:cNvPr id="192" name="Ellipse 19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3" name="Textfeld 192"/>
            <p:cNvSpPr txBox="1"/>
            <p:nvPr/>
          </p:nvSpPr>
          <p:spPr>
            <a:xfrm>
              <a:off x="4547288" y="749769"/>
              <a:ext cx="435429" cy="226434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194" name="Gruppieren 193"/>
          <p:cNvGrpSpPr/>
          <p:nvPr/>
        </p:nvGrpSpPr>
        <p:grpSpPr>
          <a:xfrm>
            <a:off x="3695152" y="4029180"/>
            <a:ext cx="198000" cy="198000"/>
            <a:chOff x="4645063" y="732456"/>
            <a:chExt cx="266095" cy="271350"/>
          </a:xfrm>
        </p:grpSpPr>
        <p:sp>
          <p:nvSpPr>
            <p:cNvPr id="195" name="Ellipse 19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6" name="Textfeld 195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00" name="Gruppieren 199"/>
          <p:cNvGrpSpPr/>
          <p:nvPr/>
        </p:nvGrpSpPr>
        <p:grpSpPr>
          <a:xfrm>
            <a:off x="2593919" y="3205763"/>
            <a:ext cx="198000" cy="198000"/>
            <a:chOff x="4645063" y="729193"/>
            <a:chExt cx="266095" cy="271350"/>
          </a:xfrm>
        </p:grpSpPr>
        <p:sp>
          <p:nvSpPr>
            <p:cNvPr id="201" name="Ellipse 200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2" name="Textfeld 201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3" name="Gruppieren 202"/>
          <p:cNvGrpSpPr/>
          <p:nvPr/>
        </p:nvGrpSpPr>
        <p:grpSpPr>
          <a:xfrm>
            <a:off x="2716705" y="5039399"/>
            <a:ext cx="198000" cy="198000"/>
            <a:chOff x="4637578" y="732679"/>
            <a:chExt cx="266095" cy="271350"/>
          </a:xfrm>
        </p:grpSpPr>
        <p:sp>
          <p:nvSpPr>
            <p:cNvPr id="204" name="Ellipse 20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5" name="Textfeld 204"/>
            <p:cNvSpPr txBox="1"/>
            <p:nvPr/>
          </p:nvSpPr>
          <p:spPr>
            <a:xfrm>
              <a:off x="4637578" y="73267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206" name="Gruppieren 205"/>
          <p:cNvGrpSpPr/>
          <p:nvPr/>
        </p:nvGrpSpPr>
        <p:grpSpPr>
          <a:xfrm>
            <a:off x="3214165" y="4003762"/>
            <a:ext cx="198000" cy="198000"/>
            <a:chOff x="4642882" y="738982"/>
            <a:chExt cx="266095" cy="271350"/>
          </a:xfrm>
        </p:grpSpPr>
        <p:sp>
          <p:nvSpPr>
            <p:cNvPr id="207" name="Ellipse 20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8" name="Textfeld 207"/>
            <p:cNvSpPr txBox="1"/>
            <p:nvPr/>
          </p:nvSpPr>
          <p:spPr>
            <a:xfrm>
              <a:off x="4642882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209" name="Gruppieren 208"/>
          <p:cNvGrpSpPr/>
          <p:nvPr/>
        </p:nvGrpSpPr>
        <p:grpSpPr>
          <a:xfrm>
            <a:off x="4559944" y="5028198"/>
            <a:ext cx="198000" cy="198000"/>
            <a:chOff x="4637575" y="727270"/>
            <a:chExt cx="266095" cy="271350"/>
          </a:xfrm>
        </p:grpSpPr>
        <p:sp>
          <p:nvSpPr>
            <p:cNvPr id="210" name="Ellipse 20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1" name="Textfeld 210"/>
            <p:cNvSpPr txBox="1"/>
            <p:nvPr/>
          </p:nvSpPr>
          <p:spPr>
            <a:xfrm>
              <a:off x="4637575" y="72727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12" name="Gruppieren 211"/>
          <p:cNvGrpSpPr/>
          <p:nvPr/>
        </p:nvGrpSpPr>
        <p:grpSpPr>
          <a:xfrm>
            <a:off x="4143103" y="2654039"/>
            <a:ext cx="198000" cy="198000"/>
            <a:chOff x="4634378" y="738982"/>
            <a:chExt cx="266095" cy="271350"/>
          </a:xfrm>
        </p:grpSpPr>
        <p:sp>
          <p:nvSpPr>
            <p:cNvPr id="213" name="Ellipse 21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4" name="Textfeld 213"/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15" name="Gruppieren 214"/>
          <p:cNvGrpSpPr/>
          <p:nvPr/>
        </p:nvGrpSpPr>
        <p:grpSpPr>
          <a:xfrm>
            <a:off x="4785072" y="4543937"/>
            <a:ext cx="198000" cy="198000"/>
            <a:chOff x="4640203" y="727502"/>
            <a:chExt cx="266095" cy="271350"/>
          </a:xfrm>
        </p:grpSpPr>
        <p:sp>
          <p:nvSpPr>
            <p:cNvPr id="216" name="Ellipse 215"/>
            <p:cNvSpPr/>
            <p:nvPr/>
          </p:nvSpPr>
          <p:spPr>
            <a:xfrm>
              <a:off x="4650376" y="745934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7" name="Textfeld 216"/>
            <p:cNvSpPr txBox="1"/>
            <p:nvPr/>
          </p:nvSpPr>
          <p:spPr>
            <a:xfrm>
              <a:off x="4640203" y="72750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18" name="Gruppieren 217"/>
          <p:cNvGrpSpPr/>
          <p:nvPr/>
        </p:nvGrpSpPr>
        <p:grpSpPr>
          <a:xfrm>
            <a:off x="1906256" y="3021997"/>
            <a:ext cx="198000" cy="198000"/>
            <a:chOff x="4640203" y="732226"/>
            <a:chExt cx="266095" cy="271350"/>
          </a:xfrm>
        </p:grpSpPr>
        <p:sp>
          <p:nvSpPr>
            <p:cNvPr id="219" name="Ellipse 21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0" name="Textfeld 219"/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221" name="Gruppieren 220"/>
          <p:cNvGrpSpPr/>
          <p:nvPr/>
        </p:nvGrpSpPr>
        <p:grpSpPr>
          <a:xfrm>
            <a:off x="1457014" y="2586475"/>
            <a:ext cx="198000" cy="198000"/>
            <a:chOff x="4643403" y="733042"/>
            <a:chExt cx="266095" cy="271350"/>
          </a:xfrm>
        </p:grpSpPr>
        <p:sp>
          <p:nvSpPr>
            <p:cNvPr id="222" name="Ellipse 22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3" name="Textfeld 222"/>
            <p:cNvSpPr txBox="1"/>
            <p:nvPr/>
          </p:nvSpPr>
          <p:spPr>
            <a:xfrm>
              <a:off x="4643403" y="73304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224" name="Gruppieren 223"/>
          <p:cNvGrpSpPr/>
          <p:nvPr/>
        </p:nvGrpSpPr>
        <p:grpSpPr>
          <a:xfrm>
            <a:off x="4879254" y="3060520"/>
            <a:ext cx="324000" cy="168023"/>
            <a:chOff x="4547288" y="757646"/>
            <a:chExt cx="435429" cy="230268"/>
          </a:xfrm>
        </p:grpSpPr>
        <p:sp>
          <p:nvSpPr>
            <p:cNvPr id="225" name="Ellipse 22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6" name="Textfeld 225"/>
            <p:cNvSpPr txBox="1"/>
            <p:nvPr/>
          </p:nvSpPr>
          <p:spPr>
            <a:xfrm>
              <a:off x="4547288" y="761481"/>
              <a:ext cx="435429" cy="226433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227" name="Gruppieren 226"/>
          <p:cNvGrpSpPr/>
          <p:nvPr/>
        </p:nvGrpSpPr>
        <p:grpSpPr>
          <a:xfrm>
            <a:off x="1479306" y="3826422"/>
            <a:ext cx="324000" cy="168022"/>
            <a:chOff x="4547288" y="757646"/>
            <a:chExt cx="435429" cy="230266"/>
          </a:xfrm>
        </p:grpSpPr>
        <p:sp>
          <p:nvSpPr>
            <p:cNvPr id="228" name="Ellipse 22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9" name="Textfeld 228"/>
            <p:cNvSpPr txBox="1"/>
            <p:nvPr/>
          </p:nvSpPr>
          <p:spPr>
            <a:xfrm>
              <a:off x="4547288" y="761479"/>
              <a:ext cx="435429" cy="226433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88" name="Gruppieren 87"/>
          <p:cNvGrpSpPr/>
          <p:nvPr/>
        </p:nvGrpSpPr>
        <p:grpSpPr>
          <a:xfrm>
            <a:off x="4571046" y="3567715"/>
            <a:ext cx="198000" cy="198000"/>
            <a:chOff x="4645863" y="739273"/>
            <a:chExt cx="266095" cy="271350"/>
          </a:xfrm>
        </p:grpSpPr>
        <p:sp>
          <p:nvSpPr>
            <p:cNvPr id="89" name="Ellipse 8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0" name="Textfeld 89"/>
            <p:cNvSpPr txBox="1"/>
            <p:nvPr/>
          </p:nvSpPr>
          <p:spPr>
            <a:xfrm>
              <a:off x="4645863" y="73927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92" name="Gruppieren 91"/>
          <p:cNvGrpSpPr/>
          <p:nvPr/>
        </p:nvGrpSpPr>
        <p:grpSpPr>
          <a:xfrm>
            <a:off x="3522992" y="3448834"/>
            <a:ext cx="198000" cy="198000"/>
            <a:chOff x="4645477" y="728377"/>
            <a:chExt cx="266095" cy="271350"/>
          </a:xfrm>
        </p:grpSpPr>
        <p:sp>
          <p:nvSpPr>
            <p:cNvPr id="93" name="Ellipse 92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4" name="Textfeld 93"/>
            <p:cNvSpPr txBox="1"/>
            <p:nvPr/>
          </p:nvSpPr>
          <p:spPr>
            <a:xfrm>
              <a:off x="4645477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pic>
        <p:nvPicPr>
          <p:cNvPr id="86" name="Grafik 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191" y="1283234"/>
            <a:ext cx="1080000" cy="1080000"/>
          </a:xfrm>
          <a:prstGeom prst="rect">
            <a:avLst/>
          </a:prstGeom>
        </p:spPr>
      </p:pic>
      <p:sp>
        <p:nvSpPr>
          <p:cNvPr id="7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632349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hteck 16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Rechteck 17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Textfeld 22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Locking</a:t>
            </a:r>
            <a:r>
              <a:rPr lang="de-DE" sz="1600" b="1" dirty="0">
                <a:solidFill>
                  <a:srgbClr val="003D6A"/>
                </a:solidFill>
              </a:rPr>
              <a:t> via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slides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4" name="Textfeld 23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Centering</a:t>
            </a:r>
            <a:r>
              <a:rPr lang="de-DE" sz="1600" b="1" dirty="0">
                <a:solidFill>
                  <a:srgbClr val="003D6A"/>
                </a:solidFill>
              </a:rPr>
              <a:t> via </a:t>
            </a:r>
            <a:r>
              <a:rPr lang="de-DE" sz="1600" b="1" dirty="0" err="1">
                <a:solidFill>
                  <a:srgbClr val="003D6A"/>
                </a:solidFill>
              </a:rPr>
              <a:t>short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taper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337" y="4048655"/>
            <a:ext cx="2520000" cy="1789349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514" y="4048656"/>
            <a:ext cx="2520000" cy="1789349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029" y="1387209"/>
            <a:ext cx="1330615" cy="1774153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2514" y="1642047"/>
            <a:ext cx="2160000" cy="1570909"/>
          </a:xfrm>
          <a:prstGeom prst="rect">
            <a:avLst/>
          </a:prstGeom>
        </p:spPr>
      </p:pic>
      <p:sp>
        <p:nvSpPr>
          <p:cNvPr id="10" name="Textfeld 9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Exchangeability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plug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against</a:t>
            </a:r>
            <a:r>
              <a:rPr lang="de-DE" sz="1600" b="1" dirty="0">
                <a:solidFill>
                  <a:srgbClr val="003D6A"/>
                </a:solidFill>
              </a:rPr>
              <a:t> a </a:t>
            </a:r>
            <a:r>
              <a:rPr lang="de-DE" sz="1600" b="1" dirty="0" err="1">
                <a:solidFill>
                  <a:srgbClr val="003D6A"/>
                </a:solidFill>
              </a:rPr>
              <a:t>cone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seal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5" name="Textfeld 24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Easy </a:t>
            </a:r>
            <a:r>
              <a:rPr lang="de-DE" sz="1600" b="1" dirty="0" err="1">
                <a:solidFill>
                  <a:srgbClr val="003D6A"/>
                </a:solidFill>
              </a:rPr>
              <a:t>positioning</a:t>
            </a:r>
            <a:r>
              <a:rPr lang="de-DE" sz="1600" b="1" dirty="0">
                <a:solidFill>
                  <a:srgbClr val="003D6A"/>
                </a:solidFill>
              </a:rPr>
              <a:t> – </a:t>
            </a:r>
            <a:r>
              <a:rPr lang="de-DE" sz="1600" b="1" dirty="0" err="1">
                <a:solidFill>
                  <a:srgbClr val="003D6A"/>
                </a:solidFill>
              </a:rPr>
              <a:t>more</a:t>
            </a:r>
            <a:r>
              <a:rPr lang="de-DE" sz="1600" b="1" dirty="0">
                <a:solidFill>
                  <a:srgbClr val="003D6A"/>
                </a:solidFill>
              </a:rPr>
              <a:t> user-</a:t>
            </a:r>
            <a:r>
              <a:rPr lang="de-DE" sz="1600" b="1" dirty="0" err="1">
                <a:solidFill>
                  <a:srgbClr val="003D6A"/>
                </a:solidFill>
              </a:rPr>
              <a:t>friendly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0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72307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hteck 36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Rechteck 37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Rechteck 39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Rechteck 40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7633" y="1603969"/>
            <a:ext cx="2014162" cy="1464845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17" name="Inhaltsplatzhalter 3"/>
          <p:cNvSpPr txBox="1">
            <a:spLocks/>
          </p:cNvSpPr>
          <p:nvPr/>
        </p:nvSpPr>
        <p:spPr>
          <a:xfrm>
            <a:off x="7148442" y="1729938"/>
            <a:ext cx="1500296" cy="1067699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Spring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Additional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r>
              <a:rPr lang="de-DE" sz="1200" dirty="0">
                <a:solidFill>
                  <a:srgbClr val="00446B"/>
                </a:solidFill>
              </a:rPr>
              <a:t>, </a:t>
            </a:r>
            <a:r>
              <a:rPr lang="de-DE" sz="1200" dirty="0" err="1">
                <a:solidFill>
                  <a:srgbClr val="00446B"/>
                </a:solidFill>
              </a:rPr>
              <a:t>resulting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from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turbo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endParaRPr lang="de-DE" sz="1200" dirty="0">
              <a:solidFill>
                <a:srgbClr val="00446B"/>
              </a:solidFill>
            </a:endParaRPr>
          </a:p>
        </p:txBody>
      </p:sp>
      <p:grpSp>
        <p:nvGrpSpPr>
          <p:cNvPr id="25" name="Gruppieren 24"/>
          <p:cNvGrpSpPr/>
          <p:nvPr/>
        </p:nvGrpSpPr>
        <p:grpSpPr>
          <a:xfrm>
            <a:off x="6187133" y="2897616"/>
            <a:ext cx="198000" cy="198000"/>
            <a:chOff x="4633578" y="732982"/>
            <a:chExt cx="266095" cy="271350"/>
          </a:xfrm>
        </p:grpSpPr>
        <p:sp>
          <p:nvSpPr>
            <p:cNvPr id="26" name="Ellipse 2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/>
            <p:cNvSpPr txBox="1"/>
            <p:nvPr/>
          </p:nvSpPr>
          <p:spPr>
            <a:xfrm>
              <a:off x="4633578" y="732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8" name="Gruppieren 27"/>
          <p:cNvGrpSpPr/>
          <p:nvPr/>
        </p:nvGrpSpPr>
        <p:grpSpPr>
          <a:xfrm>
            <a:off x="6294789" y="2708162"/>
            <a:ext cx="198000" cy="198000"/>
            <a:chOff x="4633578" y="730535"/>
            <a:chExt cx="266095" cy="271350"/>
          </a:xfrm>
        </p:grpSpPr>
        <p:sp>
          <p:nvSpPr>
            <p:cNvPr id="29" name="Ellipse 2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/>
            <p:cNvSpPr txBox="1"/>
            <p:nvPr/>
          </p:nvSpPr>
          <p:spPr>
            <a:xfrm>
              <a:off x="4633578" y="73053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1" name="Gruppieren 30"/>
          <p:cNvGrpSpPr/>
          <p:nvPr/>
        </p:nvGrpSpPr>
        <p:grpSpPr>
          <a:xfrm>
            <a:off x="6968488" y="2010853"/>
            <a:ext cx="198000" cy="198000"/>
            <a:chOff x="4632846" y="721047"/>
            <a:chExt cx="266095" cy="271350"/>
          </a:xfrm>
        </p:grpSpPr>
        <p:sp>
          <p:nvSpPr>
            <p:cNvPr id="32" name="Ellipse 3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feld 32"/>
            <p:cNvSpPr txBox="1"/>
            <p:nvPr/>
          </p:nvSpPr>
          <p:spPr>
            <a:xfrm>
              <a:off x="4632846" y="72104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4" name="Gruppieren 33"/>
          <p:cNvGrpSpPr/>
          <p:nvPr/>
        </p:nvGrpSpPr>
        <p:grpSpPr>
          <a:xfrm>
            <a:off x="6969033" y="1760374"/>
            <a:ext cx="198000" cy="198000"/>
            <a:chOff x="4633578" y="728377"/>
            <a:chExt cx="266095" cy="271350"/>
          </a:xfrm>
        </p:grpSpPr>
        <p:sp>
          <p:nvSpPr>
            <p:cNvPr id="35" name="Ellipse 34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Textfeld 35"/>
            <p:cNvSpPr txBox="1"/>
            <p:nvPr/>
          </p:nvSpPr>
          <p:spPr>
            <a:xfrm>
              <a:off x="4633578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474" y="1675190"/>
            <a:ext cx="2340000" cy="1557116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215" y="4035248"/>
            <a:ext cx="2520000" cy="1833962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474" y="4034011"/>
            <a:ext cx="2520000" cy="1835199"/>
          </a:xfrm>
          <a:prstGeom prst="rect">
            <a:avLst/>
          </a:prstGeom>
        </p:spPr>
      </p:pic>
      <p:sp>
        <p:nvSpPr>
          <p:cNvPr id="43" name="Textfeld 42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Control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quick-change </a:t>
            </a:r>
            <a:r>
              <a:rPr lang="de-DE" sz="1600" b="1" dirty="0" err="1">
                <a:solidFill>
                  <a:srgbClr val="003D6A"/>
                </a:solidFill>
              </a:rPr>
              <a:t>pallet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system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44" name="Textfeld 43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Lower-lying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countersunk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screws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45" name="Textfeld 44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Integrated </a:t>
            </a:r>
            <a:r>
              <a:rPr lang="de-DE" sz="1600" b="1" dirty="0" err="1">
                <a:solidFill>
                  <a:srgbClr val="003D6A"/>
                </a:solidFill>
              </a:rPr>
              <a:t>turbo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function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46" name="Textfeld 45"/>
          <p:cNvSpPr txBox="1"/>
          <p:nvPr/>
        </p:nvSpPr>
        <p:spPr>
          <a:xfrm>
            <a:off x="252338" y="987097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Rolling </a:t>
            </a:r>
            <a:r>
              <a:rPr lang="de-DE" sz="1600" b="1" dirty="0" err="1">
                <a:solidFill>
                  <a:srgbClr val="003D6A"/>
                </a:solidFill>
              </a:rPr>
              <a:t>friction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between</a:t>
            </a:r>
            <a:r>
              <a:rPr lang="de-DE" sz="1600" b="1" dirty="0">
                <a:solidFill>
                  <a:srgbClr val="003D6A"/>
                </a:solidFill>
              </a:rPr>
              <a:t>                                  </a:t>
            </a:r>
            <a:r>
              <a:rPr lang="de-DE" sz="1600" b="1" dirty="0" err="1">
                <a:solidFill>
                  <a:srgbClr val="003D6A"/>
                </a:solidFill>
              </a:rPr>
              <a:t>piston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and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slide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3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783653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338" y="1325651"/>
            <a:ext cx="2340000" cy="1969145"/>
          </a:xfrm>
          <a:prstGeom prst="rect">
            <a:avLst/>
          </a:prstGeom>
        </p:spPr>
      </p:pic>
      <p:sp>
        <p:nvSpPr>
          <p:cNvPr id="20" name="Rechteck 19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2" name="Textfeld 31"/>
          <p:cNvSpPr txBox="1"/>
          <p:nvPr/>
        </p:nvSpPr>
        <p:spPr>
          <a:xfrm>
            <a:off x="4713337" y="994346"/>
            <a:ext cx="417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Monitoring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slide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position</a:t>
            </a:r>
            <a:r>
              <a:rPr lang="de-DE" sz="1600" b="1" dirty="0">
                <a:solidFill>
                  <a:srgbClr val="003D6A"/>
                </a:solidFill>
              </a:rPr>
              <a:t>      via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dynamic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pressure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3" name="Rechteck 22"/>
          <p:cNvSpPr/>
          <p:nvPr/>
        </p:nvSpPr>
        <p:spPr>
          <a:xfrm>
            <a:off x="252338" y="3607979"/>
            <a:ext cx="4177845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832" y="1816439"/>
            <a:ext cx="1980000" cy="809081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266" y="1867473"/>
            <a:ext cx="1980000" cy="75269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16" name="Inhaltsplatzhalter 3"/>
          <p:cNvSpPr>
            <a:spLocks noGrp="1"/>
          </p:cNvSpPr>
          <p:nvPr>
            <p:ph sz="quarter" idx="10"/>
          </p:nvPr>
        </p:nvSpPr>
        <p:spPr>
          <a:xfrm>
            <a:off x="5020028" y="2740412"/>
            <a:ext cx="1443678" cy="363885"/>
          </a:xfrm>
          <a:noFill/>
        </p:spPr>
        <p:txBody>
          <a:bodyPr/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de-DE" sz="1200" dirty="0" err="1"/>
              <a:t>Opened</a:t>
            </a:r>
            <a:r>
              <a:rPr lang="de-DE" sz="1200" dirty="0"/>
              <a:t> </a:t>
            </a:r>
            <a:r>
              <a:rPr lang="de-DE" sz="1200" dirty="0" err="1"/>
              <a:t>condition</a:t>
            </a:r>
            <a:endParaRPr lang="de-DE" sz="1200" dirty="0"/>
          </a:p>
        </p:txBody>
      </p:sp>
      <p:sp>
        <p:nvSpPr>
          <p:cNvPr id="17" name="Inhaltsplatzhalter 3"/>
          <p:cNvSpPr txBox="1">
            <a:spLocks/>
          </p:cNvSpPr>
          <p:nvPr/>
        </p:nvSpPr>
        <p:spPr>
          <a:xfrm>
            <a:off x="7125824" y="2740411"/>
            <a:ext cx="1582016" cy="36388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de-DE" sz="1200" dirty="0" err="1"/>
              <a:t>Locked</a:t>
            </a:r>
            <a:r>
              <a:rPr lang="de-DE" sz="1200" dirty="0"/>
              <a:t> </a:t>
            </a:r>
            <a:r>
              <a:rPr lang="de-DE" sz="1200" dirty="0" err="1"/>
              <a:t>condition</a:t>
            </a:r>
            <a:endParaRPr lang="de-DE" sz="1200" dirty="0"/>
          </a:p>
        </p:txBody>
      </p:sp>
      <p:sp>
        <p:nvSpPr>
          <p:cNvPr id="21" name="Ellipse 20"/>
          <p:cNvSpPr/>
          <p:nvPr/>
        </p:nvSpPr>
        <p:spPr>
          <a:xfrm>
            <a:off x="6566941" y="2460813"/>
            <a:ext cx="241175" cy="27813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Ellipse 21"/>
          <p:cNvSpPr/>
          <p:nvPr/>
        </p:nvSpPr>
        <p:spPr>
          <a:xfrm>
            <a:off x="6852550" y="2476942"/>
            <a:ext cx="264727" cy="26036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Ellipse 18"/>
          <p:cNvSpPr/>
          <p:nvPr/>
        </p:nvSpPr>
        <p:spPr>
          <a:xfrm>
            <a:off x="4750266" y="2459530"/>
            <a:ext cx="270058" cy="29554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Textfeld 33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Hermetically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sealed</a:t>
            </a:r>
            <a:r>
              <a:rPr lang="de-DE" sz="1600" b="1" dirty="0">
                <a:solidFill>
                  <a:srgbClr val="003D6A"/>
                </a:solidFill>
              </a:rPr>
              <a:t> – </a:t>
            </a:r>
            <a:r>
              <a:rPr lang="de-DE" sz="1600" b="1" dirty="0" err="1">
                <a:solidFill>
                  <a:srgbClr val="003D6A"/>
                </a:solidFill>
              </a:rPr>
              <a:t>maintenance-free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4" name="Rechteck 23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Ellipse 24"/>
          <p:cNvSpPr/>
          <p:nvPr/>
        </p:nvSpPr>
        <p:spPr>
          <a:xfrm>
            <a:off x="8630850" y="2464355"/>
            <a:ext cx="171318" cy="26036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6" name="Grafik 2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714" y="4337254"/>
            <a:ext cx="2124000" cy="1477092"/>
          </a:xfrm>
          <a:prstGeom prst="rect">
            <a:avLst/>
          </a:prstGeom>
        </p:spPr>
      </p:pic>
      <p:sp>
        <p:nvSpPr>
          <p:cNvPr id="27" name="Textfeld 26"/>
          <p:cNvSpPr txBox="1"/>
          <p:nvPr/>
        </p:nvSpPr>
        <p:spPr>
          <a:xfrm>
            <a:off x="243714" y="3618846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NSE3 138-V1 –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quick-change </a:t>
            </a:r>
            <a:r>
              <a:rPr lang="de-DE" sz="1600" b="1" dirty="0" err="1">
                <a:solidFill>
                  <a:srgbClr val="003D6A"/>
                </a:solidFill>
              </a:rPr>
              <a:t>pallet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module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with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integrated</a:t>
            </a:r>
            <a:r>
              <a:rPr lang="de-DE" sz="1600" b="1" dirty="0">
                <a:solidFill>
                  <a:srgbClr val="003D6A"/>
                </a:solidFill>
              </a:rPr>
              <a:t> anti-rotation </a:t>
            </a:r>
            <a:r>
              <a:rPr lang="de-DE" sz="1600" b="1" dirty="0" err="1">
                <a:solidFill>
                  <a:srgbClr val="003D6A"/>
                </a:solidFill>
              </a:rPr>
              <a:t>protection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8" name="Rechteck 27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Textfeld 28"/>
          <p:cNvSpPr txBox="1"/>
          <p:nvPr/>
        </p:nvSpPr>
        <p:spPr>
          <a:xfrm>
            <a:off x="4703917" y="3622461"/>
            <a:ext cx="4179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NSE-T3 –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tombstone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module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                 </a:t>
            </a:r>
            <a:r>
              <a:rPr lang="de-DE" sz="1600" b="1" dirty="0" err="1">
                <a:solidFill>
                  <a:srgbClr val="003D6A"/>
                </a:solidFill>
              </a:rPr>
              <a:t>the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third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generation</a:t>
            </a:r>
            <a:endParaRPr lang="de-DE" sz="1600" b="1" dirty="0">
              <a:solidFill>
                <a:srgbClr val="003D6A"/>
              </a:solidFill>
            </a:endParaRPr>
          </a:p>
        </p:txBody>
      </p:sp>
      <p:pic>
        <p:nvPicPr>
          <p:cNvPr id="30" name="Grafik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578" y="4323769"/>
            <a:ext cx="2160000" cy="1504061"/>
          </a:xfrm>
          <a:prstGeom prst="rect">
            <a:avLst/>
          </a:prstGeom>
        </p:spPr>
      </p:pic>
      <p:sp>
        <p:nvSpPr>
          <p:cNvPr id="31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46687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hteck 15"/>
          <p:cNvSpPr/>
          <p:nvPr/>
        </p:nvSpPr>
        <p:spPr>
          <a:xfrm>
            <a:off x="254182" y="982612"/>
            <a:ext cx="8637707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5" name="Rechteck 4"/>
          <p:cNvSpPr/>
          <p:nvPr/>
        </p:nvSpPr>
        <p:spPr>
          <a:xfrm>
            <a:off x="252338" y="3607979"/>
            <a:ext cx="8639552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feld 5"/>
          <p:cNvSpPr txBox="1"/>
          <p:nvPr/>
        </p:nvSpPr>
        <p:spPr>
          <a:xfrm>
            <a:off x="252342" y="3616688"/>
            <a:ext cx="86395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Optional </a:t>
            </a:r>
            <a:r>
              <a:rPr lang="de-DE" sz="1600" b="1" dirty="0" err="1">
                <a:solidFill>
                  <a:srgbClr val="003D6A"/>
                </a:solidFill>
              </a:rPr>
              <a:t>sensor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variants</a:t>
            </a:r>
            <a:endParaRPr lang="de-DE" sz="1600" b="1" dirty="0">
              <a:solidFill>
                <a:srgbClr val="003D6A"/>
              </a:solidFill>
            </a:endParaRPr>
          </a:p>
        </p:txBody>
      </p:sp>
      <p:cxnSp>
        <p:nvCxnSpPr>
          <p:cNvPr id="7" name="Gerader Verbinder 6"/>
          <p:cNvCxnSpPr/>
          <p:nvPr/>
        </p:nvCxnSpPr>
        <p:spPr>
          <a:xfrm>
            <a:off x="3171353" y="2230115"/>
            <a:ext cx="3852000" cy="1398"/>
          </a:xfrm>
          <a:prstGeom prst="line">
            <a:avLst/>
          </a:prstGeom>
          <a:ln w="38100">
            <a:solidFill>
              <a:srgbClr val="003D6A"/>
            </a:solidFill>
            <a:headEnd type="oval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Grafi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75" y="1406759"/>
            <a:ext cx="2520000" cy="1706334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3924" y="1591543"/>
            <a:ext cx="1620000" cy="1177389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202" y="1626719"/>
            <a:ext cx="1620000" cy="1178181"/>
          </a:xfrm>
          <a:prstGeom prst="rect">
            <a:avLst/>
          </a:prstGeom>
        </p:spPr>
      </p:pic>
      <p:pic>
        <p:nvPicPr>
          <p:cNvPr id="11" name="Grafi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0481" y="1518802"/>
            <a:ext cx="1610149" cy="1332000"/>
          </a:xfrm>
          <a:prstGeom prst="rect">
            <a:avLst/>
          </a:prstGeom>
        </p:spPr>
      </p:pic>
      <p:sp>
        <p:nvSpPr>
          <p:cNvPr id="13" name="Inhaltsplatzhalter 3"/>
          <p:cNvSpPr txBox="1">
            <a:spLocks/>
          </p:cNvSpPr>
          <p:nvPr/>
        </p:nvSpPr>
        <p:spPr>
          <a:xfrm>
            <a:off x="2480739" y="4209369"/>
            <a:ext cx="2160000" cy="1551486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de-DE" sz="1200" dirty="0">
                <a:solidFill>
                  <a:srgbClr val="00446B"/>
                </a:solidFill>
              </a:rPr>
              <a:t>AFS3 138 PMI: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Open </a:t>
            </a:r>
            <a:r>
              <a:rPr lang="de-DE" sz="1200" dirty="0" err="1">
                <a:solidFill>
                  <a:srgbClr val="00446B"/>
                </a:solidFill>
              </a:rPr>
              <a:t>condition</a:t>
            </a:r>
            <a:endParaRPr lang="de-DE" sz="1200" dirty="0">
              <a:solidFill>
                <a:srgbClr val="00446B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 err="1">
                <a:solidFill>
                  <a:srgbClr val="00446B"/>
                </a:solidFill>
              </a:rPr>
              <a:t>Locked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condition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with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</a:t>
            </a:r>
            <a:endParaRPr lang="de-DE" sz="1200" dirty="0">
              <a:solidFill>
                <a:srgbClr val="00446B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Error </a:t>
            </a:r>
            <a:r>
              <a:rPr lang="de-DE" sz="1200" dirty="0" err="1">
                <a:solidFill>
                  <a:srgbClr val="00446B"/>
                </a:solidFill>
              </a:rPr>
              <a:t>message</a:t>
            </a:r>
            <a:r>
              <a:rPr lang="de-DE" sz="1200" dirty="0">
                <a:solidFill>
                  <a:srgbClr val="00446B"/>
                </a:solidFill>
              </a:rPr>
              <a:t> at </a:t>
            </a:r>
            <a:r>
              <a:rPr lang="de-DE" sz="1200" dirty="0" err="1">
                <a:solidFill>
                  <a:srgbClr val="00446B"/>
                </a:solidFill>
              </a:rPr>
              <a:t>locked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condition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without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14" name="Inhaltsplatzhalter 3"/>
          <p:cNvSpPr txBox="1">
            <a:spLocks/>
          </p:cNvSpPr>
          <p:nvPr/>
        </p:nvSpPr>
        <p:spPr>
          <a:xfrm>
            <a:off x="6984000" y="4205639"/>
            <a:ext cx="2160000" cy="935460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de-DE" sz="1200" dirty="0">
                <a:solidFill>
                  <a:srgbClr val="00446B"/>
                </a:solidFill>
              </a:rPr>
              <a:t>AFS3 138 MMS: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Open </a:t>
            </a:r>
            <a:r>
              <a:rPr lang="de-DE" sz="1200" dirty="0" err="1">
                <a:solidFill>
                  <a:srgbClr val="00446B"/>
                </a:solidFill>
              </a:rPr>
              <a:t>condition</a:t>
            </a:r>
            <a:endParaRPr lang="de-DE" sz="1200" dirty="0">
              <a:solidFill>
                <a:srgbClr val="00446B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 err="1">
                <a:solidFill>
                  <a:srgbClr val="00446B"/>
                </a:solidFill>
              </a:rPr>
              <a:t>Locked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condition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with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pin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ts val="1500"/>
              </a:lnSpc>
              <a:spcBef>
                <a:spcPts val="0"/>
              </a:spcBef>
            </a:pP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ts val="1500"/>
              </a:lnSpc>
              <a:spcBef>
                <a:spcPts val="0"/>
              </a:spcBef>
            </a:pPr>
            <a:endParaRPr lang="de-DE" sz="1200" dirty="0">
              <a:solidFill>
                <a:srgbClr val="00446B"/>
              </a:solidFill>
            </a:endParaRPr>
          </a:p>
        </p:txBody>
      </p:sp>
      <p:pic>
        <p:nvPicPr>
          <p:cNvPr id="15" name="Grafi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1996" y="4183578"/>
            <a:ext cx="1800000" cy="1389563"/>
          </a:xfrm>
          <a:prstGeom prst="rect">
            <a:avLst/>
          </a:prstGeom>
        </p:spPr>
      </p:pic>
      <p:sp>
        <p:nvSpPr>
          <p:cNvPr id="18" name="Textfeld 17"/>
          <p:cNvSpPr txBox="1"/>
          <p:nvPr/>
        </p:nvSpPr>
        <p:spPr>
          <a:xfrm>
            <a:off x="252337" y="987097"/>
            <a:ext cx="86395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Optional </a:t>
            </a:r>
            <a:r>
              <a:rPr lang="de-DE" sz="1600" b="1" dirty="0" err="1">
                <a:solidFill>
                  <a:srgbClr val="003D6A"/>
                </a:solidFill>
              </a:rPr>
              <a:t>cone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seal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0" name="Ellipse 19">
            <a:hlinkClick r:id="rId7" action="ppaction://hlinkfile"/>
          </p:cNvPr>
          <p:cNvSpPr/>
          <p:nvPr/>
        </p:nvSpPr>
        <p:spPr>
          <a:xfrm>
            <a:off x="8562890" y="3006254"/>
            <a:ext cx="288000" cy="288000"/>
          </a:xfrm>
          <a:prstGeom prst="ellipse">
            <a:avLst/>
          </a:prstGeom>
          <a:noFill/>
          <a:ln w="12700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443" y="4335647"/>
            <a:ext cx="1800000" cy="1085427"/>
          </a:xfrm>
          <a:prstGeom prst="rect">
            <a:avLst/>
          </a:prstGeom>
        </p:spPr>
      </p:pic>
      <p:sp>
        <p:nvSpPr>
          <p:cNvPr id="22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05541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hteck 74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4" name="Rechteck 103"/>
          <p:cNvSpPr/>
          <p:nvPr/>
        </p:nvSpPr>
        <p:spPr>
          <a:xfrm>
            <a:off x="254182" y="982612"/>
            <a:ext cx="8637707" cy="2335942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72" y="1362414"/>
            <a:ext cx="3240000" cy="1798150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0"/>
          </p:nvPr>
        </p:nvSpPr>
        <p:spPr>
          <a:xfrm>
            <a:off x="4947294" y="1661349"/>
            <a:ext cx="1282631" cy="1310172"/>
          </a:xfrm>
          <a:noFill/>
        </p:spPr>
        <p:txBody>
          <a:bodyPr/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 err="1"/>
              <a:t>Clamping</a:t>
            </a:r>
            <a:r>
              <a:rPr lang="de-DE" sz="1200" dirty="0"/>
              <a:t> </a:t>
            </a:r>
            <a:r>
              <a:rPr lang="de-DE" sz="1200" dirty="0" err="1"/>
              <a:t>stroke</a:t>
            </a:r>
            <a:endParaRPr lang="de-DE" sz="12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/>
              <a:t>Fast </a:t>
            </a:r>
            <a:r>
              <a:rPr lang="de-DE" sz="1200" dirty="0" err="1"/>
              <a:t>stroke</a:t>
            </a:r>
            <a:endParaRPr lang="de-DE" sz="12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/>
              <a:t>Force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/>
              <a:t>Travel</a:t>
            </a:r>
          </a:p>
        </p:txBody>
      </p:sp>
      <p:sp>
        <p:nvSpPr>
          <p:cNvPr id="9" name="Inhaltsplatzhalter 3"/>
          <p:cNvSpPr txBox="1">
            <a:spLocks/>
          </p:cNvSpPr>
          <p:nvPr/>
        </p:nvSpPr>
        <p:spPr>
          <a:xfrm>
            <a:off x="6404511" y="1655548"/>
            <a:ext cx="1995550" cy="1310172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 err="1"/>
              <a:t>Actuation</a:t>
            </a:r>
            <a:r>
              <a:rPr lang="de-DE" sz="1200" dirty="0"/>
              <a:t> </a:t>
            </a:r>
            <a:r>
              <a:rPr lang="de-DE" sz="1200" dirty="0" err="1"/>
              <a:t>force</a:t>
            </a:r>
            <a:endParaRPr lang="de-DE" sz="12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/>
              <a:t>Force on </a:t>
            </a:r>
            <a:r>
              <a:rPr lang="de-DE" sz="1200" dirty="0" err="1"/>
              <a:t>the</a:t>
            </a:r>
            <a:r>
              <a:rPr lang="de-DE" sz="1200" dirty="0"/>
              <a:t> </a:t>
            </a:r>
            <a:r>
              <a:rPr lang="de-DE" sz="1200" dirty="0" err="1"/>
              <a:t>clamping</a:t>
            </a:r>
            <a:r>
              <a:rPr lang="de-DE" sz="1200" dirty="0"/>
              <a:t> </a:t>
            </a:r>
            <a:r>
              <a:rPr lang="de-DE" sz="1200" dirty="0" err="1"/>
              <a:t>slide</a:t>
            </a:r>
            <a:r>
              <a:rPr lang="de-DE" sz="1200" dirty="0"/>
              <a:t>: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/>
              <a:t>Pull-down </a:t>
            </a:r>
            <a:r>
              <a:rPr lang="de-DE" sz="1200" dirty="0" err="1"/>
              <a:t>force</a:t>
            </a:r>
            <a:r>
              <a:rPr lang="de-DE" sz="1200" dirty="0"/>
              <a:t>: 5x </a:t>
            </a:r>
            <a:r>
              <a:rPr lang="de-DE" sz="1200" dirty="0" err="1"/>
              <a:t>higher</a:t>
            </a:r>
            <a:r>
              <a:rPr lang="de-DE" sz="1200" dirty="0"/>
              <a:t> </a:t>
            </a:r>
            <a:r>
              <a:rPr lang="de-DE" sz="1200" dirty="0" err="1"/>
              <a:t>than</a:t>
            </a:r>
            <a:r>
              <a:rPr lang="de-DE" sz="1200" dirty="0"/>
              <a:t> </a:t>
            </a:r>
            <a:r>
              <a:rPr lang="de-DE" sz="1200" dirty="0" err="1"/>
              <a:t>the</a:t>
            </a:r>
            <a:r>
              <a:rPr lang="de-DE" sz="1200" dirty="0"/>
              <a:t> </a:t>
            </a:r>
            <a:r>
              <a:rPr lang="de-DE" sz="1200" dirty="0" err="1"/>
              <a:t>actuation</a:t>
            </a:r>
            <a:r>
              <a:rPr lang="de-DE" sz="1200" dirty="0"/>
              <a:t> </a:t>
            </a:r>
            <a:r>
              <a:rPr lang="de-DE" sz="1200" dirty="0" err="1"/>
              <a:t>force</a:t>
            </a:r>
            <a:endParaRPr lang="de-DE" sz="1200" dirty="0"/>
          </a:p>
        </p:txBody>
      </p:sp>
      <p:grpSp>
        <p:nvGrpSpPr>
          <p:cNvPr id="60" name="Gruppieren 59"/>
          <p:cNvGrpSpPr/>
          <p:nvPr/>
        </p:nvGrpSpPr>
        <p:grpSpPr>
          <a:xfrm>
            <a:off x="4774013" y="1960700"/>
            <a:ext cx="198000" cy="198000"/>
            <a:chOff x="4645063" y="732456"/>
            <a:chExt cx="266095" cy="271350"/>
          </a:xfrm>
        </p:grpSpPr>
        <p:sp>
          <p:nvSpPr>
            <p:cNvPr id="61" name="Ellipse 6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2" name="Textfeld 61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63" name="Gruppieren 62"/>
          <p:cNvGrpSpPr/>
          <p:nvPr/>
        </p:nvGrpSpPr>
        <p:grpSpPr>
          <a:xfrm>
            <a:off x="4769443" y="1701437"/>
            <a:ext cx="198000" cy="198000"/>
            <a:chOff x="4645063" y="729193"/>
            <a:chExt cx="266095" cy="271350"/>
          </a:xfrm>
        </p:grpSpPr>
        <p:sp>
          <p:nvSpPr>
            <p:cNvPr id="64" name="Ellipse 63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5" name="Textfeld 64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66" name="Gruppieren 65"/>
          <p:cNvGrpSpPr/>
          <p:nvPr/>
        </p:nvGrpSpPr>
        <p:grpSpPr>
          <a:xfrm>
            <a:off x="4778583" y="2219963"/>
            <a:ext cx="198000" cy="198000"/>
            <a:chOff x="4636778" y="731640"/>
            <a:chExt cx="266095" cy="271350"/>
          </a:xfrm>
        </p:grpSpPr>
        <p:sp>
          <p:nvSpPr>
            <p:cNvPr id="67" name="Ellipse 6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8" name="Textfeld 67"/>
            <p:cNvSpPr txBox="1"/>
            <p:nvPr/>
          </p:nvSpPr>
          <p:spPr>
            <a:xfrm>
              <a:off x="4636778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69" name="Gruppieren 68"/>
          <p:cNvGrpSpPr/>
          <p:nvPr/>
        </p:nvGrpSpPr>
        <p:grpSpPr>
          <a:xfrm>
            <a:off x="4783154" y="2479225"/>
            <a:ext cx="198000" cy="198000"/>
            <a:chOff x="4641681" y="738982"/>
            <a:chExt cx="266095" cy="271350"/>
          </a:xfrm>
        </p:grpSpPr>
        <p:sp>
          <p:nvSpPr>
            <p:cNvPr id="72" name="Ellipse 7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4" name="Textfeld 73"/>
            <p:cNvSpPr txBox="1"/>
            <p:nvPr/>
          </p:nvSpPr>
          <p:spPr>
            <a:xfrm>
              <a:off x="4641681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30" name="Gruppieren 29"/>
          <p:cNvGrpSpPr/>
          <p:nvPr/>
        </p:nvGrpSpPr>
        <p:grpSpPr>
          <a:xfrm>
            <a:off x="889916" y="2399012"/>
            <a:ext cx="198000" cy="198000"/>
            <a:chOff x="4633578" y="732456"/>
            <a:chExt cx="266095" cy="271350"/>
          </a:xfrm>
        </p:grpSpPr>
        <p:sp>
          <p:nvSpPr>
            <p:cNvPr id="31" name="Ellipse 3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2" name="Textfeld 31"/>
            <p:cNvSpPr txBox="1"/>
            <p:nvPr/>
          </p:nvSpPr>
          <p:spPr>
            <a:xfrm>
              <a:off x="4633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3" name="Gruppieren 32"/>
          <p:cNvGrpSpPr/>
          <p:nvPr/>
        </p:nvGrpSpPr>
        <p:grpSpPr>
          <a:xfrm>
            <a:off x="1195356" y="2108369"/>
            <a:ext cx="198000" cy="198000"/>
            <a:chOff x="4633578" y="729193"/>
            <a:chExt cx="266095" cy="271350"/>
          </a:xfrm>
        </p:grpSpPr>
        <p:sp>
          <p:nvSpPr>
            <p:cNvPr id="34" name="Ellipse 33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5" name="Textfeld 34"/>
            <p:cNvSpPr txBox="1"/>
            <p:nvPr/>
          </p:nvSpPr>
          <p:spPr>
            <a:xfrm>
              <a:off x="4633578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6" name="Gruppieren 35"/>
          <p:cNvGrpSpPr/>
          <p:nvPr/>
        </p:nvGrpSpPr>
        <p:grpSpPr>
          <a:xfrm>
            <a:off x="1548363" y="1659328"/>
            <a:ext cx="198000" cy="198000"/>
            <a:chOff x="4636778" y="743352"/>
            <a:chExt cx="266095" cy="271350"/>
          </a:xfrm>
        </p:grpSpPr>
        <p:sp>
          <p:nvSpPr>
            <p:cNvPr id="37" name="Ellipse 3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8" name="Textfeld 37"/>
            <p:cNvSpPr txBox="1"/>
            <p:nvPr/>
          </p:nvSpPr>
          <p:spPr>
            <a:xfrm>
              <a:off x="4636778" y="74335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39" name="Gruppieren 38"/>
          <p:cNvGrpSpPr/>
          <p:nvPr/>
        </p:nvGrpSpPr>
        <p:grpSpPr>
          <a:xfrm>
            <a:off x="820991" y="2776814"/>
            <a:ext cx="198000" cy="198000"/>
            <a:chOff x="4630196" y="738982"/>
            <a:chExt cx="266095" cy="271350"/>
          </a:xfrm>
        </p:grpSpPr>
        <p:sp>
          <p:nvSpPr>
            <p:cNvPr id="40" name="Ellipse 3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1" name="Textfeld 40"/>
            <p:cNvSpPr txBox="1"/>
            <p:nvPr/>
          </p:nvSpPr>
          <p:spPr>
            <a:xfrm>
              <a:off x="4630196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84" name="Gruppieren 83"/>
          <p:cNvGrpSpPr/>
          <p:nvPr/>
        </p:nvGrpSpPr>
        <p:grpSpPr>
          <a:xfrm>
            <a:off x="1914343" y="2728949"/>
            <a:ext cx="198000" cy="198000"/>
            <a:chOff x="4637905" y="727456"/>
            <a:chExt cx="266095" cy="271350"/>
          </a:xfrm>
        </p:grpSpPr>
        <p:sp>
          <p:nvSpPr>
            <p:cNvPr id="85" name="Ellipse 8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Textfeld 85"/>
            <p:cNvSpPr txBox="1"/>
            <p:nvPr/>
          </p:nvSpPr>
          <p:spPr>
            <a:xfrm>
              <a:off x="4637905" y="727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76" name="Gruppieren 75"/>
          <p:cNvGrpSpPr/>
          <p:nvPr/>
        </p:nvGrpSpPr>
        <p:grpSpPr>
          <a:xfrm>
            <a:off x="2863957" y="2982805"/>
            <a:ext cx="198000" cy="198000"/>
            <a:chOff x="4637578" y="727270"/>
            <a:chExt cx="266095" cy="271350"/>
          </a:xfrm>
        </p:grpSpPr>
        <p:sp>
          <p:nvSpPr>
            <p:cNvPr id="77" name="Ellipse 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/>
            <p:cNvSpPr txBox="1"/>
            <p:nvPr/>
          </p:nvSpPr>
          <p:spPr>
            <a:xfrm>
              <a:off x="4637578" y="72727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80" name="Gruppieren 79"/>
          <p:cNvGrpSpPr/>
          <p:nvPr/>
        </p:nvGrpSpPr>
        <p:grpSpPr>
          <a:xfrm>
            <a:off x="2279205" y="2734964"/>
            <a:ext cx="198000" cy="198000"/>
            <a:chOff x="4644844" y="728389"/>
            <a:chExt cx="266095" cy="271350"/>
          </a:xfrm>
        </p:grpSpPr>
        <p:sp>
          <p:nvSpPr>
            <p:cNvPr id="81" name="Ellipse 8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2" name="Textfeld 81"/>
            <p:cNvSpPr txBox="1"/>
            <p:nvPr/>
          </p:nvSpPr>
          <p:spPr>
            <a:xfrm>
              <a:off x="4644844" y="7283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42" name="Gruppieren 41"/>
          <p:cNvGrpSpPr/>
          <p:nvPr/>
        </p:nvGrpSpPr>
        <p:grpSpPr>
          <a:xfrm>
            <a:off x="2966002" y="2143252"/>
            <a:ext cx="198001" cy="198000"/>
            <a:chOff x="4650377" y="727270"/>
            <a:chExt cx="266097" cy="271350"/>
          </a:xfrm>
        </p:grpSpPr>
        <p:sp>
          <p:nvSpPr>
            <p:cNvPr id="43" name="Ellipse 4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4" name="Textfeld 43"/>
            <p:cNvSpPr txBox="1"/>
            <p:nvPr/>
          </p:nvSpPr>
          <p:spPr>
            <a:xfrm>
              <a:off x="4650378" y="727270"/>
              <a:ext cx="266096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5" name="Gruppieren 44"/>
          <p:cNvGrpSpPr/>
          <p:nvPr/>
        </p:nvGrpSpPr>
        <p:grpSpPr>
          <a:xfrm>
            <a:off x="2260283" y="1959127"/>
            <a:ext cx="198000" cy="198000"/>
            <a:chOff x="4633359" y="726523"/>
            <a:chExt cx="266095" cy="271350"/>
          </a:xfrm>
        </p:grpSpPr>
        <p:sp>
          <p:nvSpPr>
            <p:cNvPr id="46" name="Ellipse 4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7" name="Textfeld 46"/>
            <p:cNvSpPr txBox="1"/>
            <p:nvPr/>
          </p:nvSpPr>
          <p:spPr>
            <a:xfrm>
              <a:off x="4633359" y="72652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48" name="Gruppieren 47"/>
          <p:cNvGrpSpPr/>
          <p:nvPr/>
        </p:nvGrpSpPr>
        <p:grpSpPr>
          <a:xfrm>
            <a:off x="6229497" y="1948351"/>
            <a:ext cx="198000" cy="198000"/>
            <a:chOff x="4633578" y="722086"/>
            <a:chExt cx="266095" cy="271350"/>
          </a:xfrm>
        </p:grpSpPr>
        <p:sp>
          <p:nvSpPr>
            <p:cNvPr id="49" name="Ellipse 4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0" name="Textfeld 49"/>
            <p:cNvSpPr txBox="1"/>
            <p:nvPr/>
          </p:nvSpPr>
          <p:spPr>
            <a:xfrm>
              <a:off x="4633578" y="72208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51" name="Gruppieren 50"/>
          <p:cNvGrpSpPr/>
          <p:nvPr/>
        </p:nvGrpSpPr>
        <p:grpSpPr>
          <a:xfrm>
            <a:off x="6227863" y="1691979"/>
            <a:ext cx="198000" cy="198000"/>
            <a:chOff x="4632262" y="730535"/>
            <a:chExt cx="266095" cy="271350"/>
          </a:xfrm>
        </p:grpSpPr>
        <p:sp>
          <p:nvSpPr>
            <p:cNvPr id="52" name="Ellipse 51"/>
            <p:cNvSpPr/>
            <p:nvPr/>
          </p:nvSpPr>
          <p:spPr>
            <a:xfrm>
              <a:off x="4638892" y="757645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Textfeld 52"/>
            <p:cNvSpPr txBox="1"/>
            <p:nvPr/>
          </p:nvSpPr>
          <p:spPr>
            <a:xfrm>
              <a:off x="4632262" y="73053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54" name="Gruppieren 53"/>
          <p:cNvGrpSpPr/>
          <p:nvPr/>
        </p:nvGrpSpPr>
        <p:grpSpPr>
          <a:xfrm>
            <a:off x="6240694" y="2204722"/>
            <a:ext cx="198000" cy="198000"/>
            <a:chOff x="4648263" y="731640"/>
            <a:chExt cx="266095" cy="271350"/>
          </a:xfrm>
        </p:grpSpPr>
        <p:sp>
          <p:nvSpPr>
            <p:cNvPr id="55" name="Ellipse 5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6" name="Textfeld 55"/>
            <p:cNvSpPr txBox="1"/>
            <p:nvPr/>
          </p:nvSpPr>
          <p:spPr>
            <a:xfrm>
              <a:off x="4648263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sp>
        <p:nvSpPr>
          <p:cNvPr id="115" name="Inhaltsplatzhalter 3"/>
          <p:cNvSpPr txBox="1">
            <a:spLocks/>
          </p:cNvSpPr>
          <p:nvPr/>
        </p:nvSpPr>
        <p:spPr>
          <a:xfrm>
            <a:off x="2909725" y="4405209"/>
            <a:ext cx="1400194" cy="57447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Turbo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28 kN</a:t>
            </a:r>
          </a:p>
        </p:txBody>
      </p:sp>
      <p:sp>
        <p:nvSpPr>
          <p:cNvPr id="116" name="Inhaltsplatzhalter 3"/>
          <p:cNvSpPr txBox="1">
            <a:spLocks/>
          </p:cNvSpPr>
          <p:nvPr/>
        </p:nvSpPr>
        <p:spPr>
          <a:xfrm>
            <a:off x="2918051" y="5019928"/>
            <a:ext cx="1647642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Spring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clamping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8 kN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96" b="5817"/>
          <a:stretch/>
        </p:blipFill>
        <p:spPr>
          <a:xfrm>
            <a:off x="1019292" y="4414726"/>
            <a:ext cx="1980000" cy="1060240"/>
          </a:xfrm>
          <a:prstGeom prst="rect">
            <a:avLst/>
          </a:prstGeom>
        </p:spPr>
      </p:pic>
      <p:sp>
        <p:nvSpPr>
          <p:cNvPr id="97" name="Inhaltsplatzhalter 3"/>
          <p:cNvSpPr txBox="1">
            <a:spLocks/>
          </p:cNvSpPr>
          <p:nvPr/>
        </p:nvSpPr>
        <p:spPr>
          <a:xfrm>
            <a:off x="939100" y="5468335"/>
            <a:ext cx="2802771" cy="24065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 err="1">
                <a:solidFill>
                  <a:srgbClr val="00446B"/>
                </a:solidFill>
              </a:rPr>
              <a:t>Actuation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pressure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of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the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turbo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function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98" name="Inhaltsplatzhalter 3"/>
          <p:cNvSpPr txBox="1">
            <a:spLocks/>
          </p:cNvSpPr>
          <p:nvPr/>
        </p:nvSpPr>
        <p:spPr>
          <a:xfrm>
            <a:off x="278196" y="4377388"/>
            <a:ext cx="809719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Pull-down </a:t>
            </a:r>
            <a:r>
              <a:rPr lang="de-DE" sz="1200" dirty="0" err="1">
                <a:solidFill>
                  <a:srgbClr val="00446B"/>
                </a:solidFill>
              </a:rPr>
              <a:t>force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99" name="Ellipse 98"/>
          <p:cNvSpPr/>
          <p:nvPr/>
        </p:nvSpPr>
        <p:spPr>
          <a:xfrm>
            <a:off x="1927067" y="5252688"/>
            <a:ext cx="144000" cy="144000"/>
          </a:xfrm>
          <a:prstGeom prst="ellipse">
            <a:avLst/>
          </a:prstGeom>
          <a:solidFill>
            <a:srgbClr val="001D32"/>
          </a:solidFill>
          <a:ln>
            <a:solidFill>
              <a:srgbClr val="001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3" name="Ellipse 102"/>
          <p:cNvSpPr/>
          <p:nvPr/>
        </p:nvSpPr>
        <p:spPr>
          <a:xfrm>
            <a:off x="2199431" y="4852630"/>
            <a:ext cx="144000" cy="144000"/>
          </a:xfrm>
          <a:prstGeom prst="ellipse">
            <a:avLst/>
          </a:prstGeom>
          <a:solidFill>
            <a:srgbClr val="0A89E0"/>
          </a:solidFill>
          <a:ln>
            <a:solidFill>
              <a:srgbClr val="0A89E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0" name="Textfeld 109"/>
          <p:cNvSpPr txBox="1"/>
          <p:nvPr/>
        </p:nvSpPr>
        <p:spPr>
          <a:xfrm>
            <a:off x="260962" y="3621109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Comparison</a:t>
            </a:r>
            <a:r>
              <a:rPr lang="de-DE" sz="1600" b="1" dirty="0">
                <a:solidFill>
                  <a:srgbClr val="003D6A"/>
                </a:solidFill>
              </a:rPr>
              <a:t>: Pull-down </a:t>
            </a:r>
            <a:r>
              <a:rPr lang="de-DE" sz="1600" b="1" dirty="0" err="1">
                <a:solidFill>
                  <a:srgbClr val="003D6A"/>
                </a:solidFill>
              </a:rPr>
              <a:t>force</a:t>
            </a:r>
            <a:r>
              <a:rPr lang="de-DE" sz="1600" b="1" dirty="0">
                <a:solidFill>
                  <a:srgbClr val="003D6A"/>
                </a:solidFill>
              </a:rPr>
              <a:t>                       spring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and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turbo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funtion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111" name="Textfeld 110"/>
          <p:cNvSpPr txBox="1"/>
          <p:nvPr/>
        </p:nvSpPr>
        <p:spPr>
          <a:xfrm>
            <a:off x="252337" y="987097"/>
            <a:ext cx="86395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The </a:t>
            </a:r>
            <a:r>
              <a:rPr lang="de-DE" sz="1600" b="1" dirty="0" err="1">
                <a:solidFill>
                  <a:srgbClr val="003D6A"/>
                </a:solidFill>
              </a:rPr>
              <a:t>patented</a:t>
            </a:r>
            <a:r>
              <a:rPr lang="de-DE" sz="1600" b="1" dirty="0">
                <a:solidFill>
                  <a:srgbClr val="003D6A"/>
                </a:solidFill>
              </a:rPr>
              <a:t> fast </a:t>
            </a:r>
            <a:r>
              <a:rPr lang="de-DE" sz="1600" b="1" dirty="0" err="1">
                <a:solidFill>
                  <a:srgbClr val="003D6A"/>
                </a:solidFill>
              </a:rPr>
              <a:t>and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stroke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70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56468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" name="Tabelle 1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992378"/>
              </p:ext>
            </p:extLst>
          </p:nvPr>
        </p:nvGraphicFramePr>
        <p:xfrm>
          <a:off x="260502" y="3607979"/>
          <a:ext cx="8630309" cy="23853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22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51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85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878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237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4837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06678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6678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63971">
                <a:tc gridSpan="3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Standard</a:t>
                      </a:r>
                      <a:r>
                        <a:rPr lang="de-DE" sz="1200" b="0" baseline="0" dirty="0"/>
                        <a:t> </a:t>
                      </a:r>
                      <a:r>
                        <a:rPr lang="de-DE" sz="1200" b="0" baseline="0" dirty="0" err="1"/>
                        <a:t>clamping</a:t>
                      </a:r>
                      <a:r>
                        <a:rPr lang="de-DE" sz="1200" b="0" baseline="0" dirty="0"/>
                        <a:t> </a:t>
                      </a:r>
                      <a:r>
                        <a:rPr lang="de-DE" sz="1200" b="0" baseline="0" dirty="0" err="1"/>
                        <a:t>pins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 err="1"/>
                        <a:t>Compensation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pins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 err="1"/>
                        <a:t>Accuracy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pin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Dove </a:t>
                      </a:r>
                      <a:r>
                        <a:rPr lang="de-DE" sz="1200" b="0" dirty="0" err="1"/>
                        <a:t>tail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pins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 err="1"/>
                        <a:t>Clamping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pins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without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centering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collar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Heavy</a:t>
                      </a:r>
                      <a:r>
                        <a:rPr lang="de-DE" sz="1200" b="0" baseline="0" dirty="0"/>
                        <a:t> </a:t>
                      </a:r>
                      <a:r>
                        <a:rPr lang="de-DE" sz="1200" b="0" baseline="0" dirty="0" err="1"/>
                        <a:t>duty</a:t>
                      </a:r>
                      <a:r>
                        <a:rPr lang="de-DE" sz="1200" b="0" baseline="0" dirty="0"/>
                        <a:t> </a:t>
                      </a:r>
                      <a:r>
                        <a:rPr lang="de-DE" sz="1200" b="0" baseline="0" dirty="0" err="1"/>
                        <a:t>pins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 err="1"/>
                        <a:t>Indexing</a:t>
                      </a:r>
                      <a:r>
                        <a:rPr lang="de-DE" sz="1200" b="0" dirty="0"/>
                        <a:t> </a:t>
                      </a:r>
                      <a:r>
                        <a:rPr lang="de-DE" sz="1200" b="0" dirty="0" err="1"/>
                        <a:t>pin</a:t>
                      </a:r>
                      <a:r>
                        <a:rPr lang="de-DE" sz="1200" b="0" dirty="0"/>
                        <a:t> IXB V1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655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de-DE" sz="1000" kern="1200" baseline="0" dirty="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  <a:t>SPA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SPB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SPC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SPA-X / SPA-XY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SPG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-S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-OB 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SPA-F / SPC-F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IXB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V1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465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de-DE" sz="1000" kern="1200" baseline="0" dirty="0" err="1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  <a:t>Clamping</a:t>
                      </a:r>
                      <a:r>
                        <a:rPr lang="de-DE" sz="1000" kern="1200" baseline="0" dirty="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000" kern="1200" baseline="0" dirty="0" err="1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  <a:t>pin</a:t>
                      </a:r>
                      <a:endParaRPr lang="de-DE" sz="1000" kern="1200" baseline="0" dirty="0">
                        <a:solidFill>
                          <a:srgbClr val="003D6A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 err="1">
                          <a:solidFill>
                            <a:srgbClr val="003D6A"/>
                          </a:solidFill>
                        </a:rPr>
                        <a:t>Positioning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aseline="0" dirty="0" err="1">
                          <a:solidFill>
                            <a:srgbClr val="003D6A"/>
                          </a:solidFill>
                        </a:rPr>
                        <a:t>pin</a:t>
                      </a:r>
                      <a:endParaRPr lang="de-DE" sz="1000" baseline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Holding </a:t>
                      </a:r>
                      <a:r>
                        <a:rPr lang="de-DE" sz="1000" baseline="0" dirty="0" err="1">
                          <a:solidFill>
                            <a:srgbClr val="003D6A"/>
                          </a:solidFill>
                        </a:rPr>
                        <a:t>pin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Compensation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of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pitch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fluctuations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+/- 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1 mm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Repeat </a:t>
                      </a:r>
                      <a:r>
                        <a:rPr lang="de-DE" sz="1000" baseline="0" dirty="0" err="1">
                          <a:solidFill>
                            <a:srgbClr val="003D6A"/>
                          </a:solidFill>
                        </a:rPr>
                        <a:t>accuracy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          &lt; 0.002 mm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Fastening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depth</a:t>
                      </a:r>
                      <a:endParaRPr lang="de-DE" sz="1000" baseline="0" dirty="0">
                        <a:solidFill>
                          <a:srgbClr val="003D6A"/>
                        </a:solidFill>
                      </a:endParaRPr>
                    </a:p>
                    <a:p>
                      <a:pPr algn="ctr"/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3.5 mm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Mounting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via </a:t>
                      </a:r>
                      <a:r>
                        <a:rPr lang="de-DE" sz="1000" baseline="0" dirty="0" err="1">
                          <a:solidFill>
                            <a:srgbClr val="003D6A"/>
                          </a:solidFill>
                        </a:rPr>
                        <a:t>fitting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aseline="0" dirty="0" err="1">
                          <a:solidFill>
                            <a:srgbClr val="003D6A"/>
                          </a:solidFill>
                        </a:rPr>
                        <a:t>screw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Holding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  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of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75 kN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Position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orientation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of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clamping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pallets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or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devices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0426"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  <a:p>
                      <a:pPr algn="ctr"/>
                      <a:endParaRPr lang="de-DE" sz="1200" dirty="0"/>
                    </a:p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978" y="5380388"/>
            <a:ext cx="505756" cy="576000"/>
          </a:xfrm>
          <a:prstGeom prst="rect">
            <a:avLst/>
          </a:prstGeom>
        </p:spPr>
      </p:pic>
      <p:pic>
        <p:nvPicPr>
          <p:cNvPr id="36" name="Grafik 3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752" y="5373696"/>
            <a:ext cx="507406" cy="576000"/>
          </a:xfrm>
          <a:prstGeom prst="rect">
            <a:avLst/>
          </a:prstGeom>
        </p:spPr>
      </p:pic>
      <p:pic>
        <p:nvPicPr>
          <p:cNvPr id="37" name="Grafik 36"/>
          <p:cNvPicPr>
            <a:picLocks noChangeAspect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057" y="5241204"/>
            <a:ext cx="333449" cy="720000"/>
          </a:xfrm>
          <a:prstGeom prst="rect">
            <a:avLst/>
          </a:prstGeom>
        </p:spPr>
      </p:pic>
      <p:pic>
        <p:nvPicPr>
          <p:cNvPr id="38" name="Grafik 37"/>
          <p:cNvPicPr>
            <a:picLocks noChangeAspect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295" y="5244320"/>
            <a:ext cx="525050" cy="720000"/>
          </a:xfrm>
          <a:prstGeom prst="rect">
            <a:avLst/>
          </a:prstGeom>
        </p:spPr>
      </p:pic>
      <p:pic>
        <p:nvPicPr>
          <p:cNvPr id="39" name="Grafik 38"/>
          <p:cNvPicPr>
            <a:picLocks noChangeAspect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900" y="5245011"/>
            <a:ext cx="494656" cy="720000"/>
          </a:xfrm>
          <a:prstGeom prst="rect">
            <a:avLst/>
          </a:prstGeom>
        </p:spPr>
      </p:pic>
      <p:pic>
        <p:nvPicPr>
          <p:cNvPr id="40" name="Grafik 39"/>
          <p:cNvPicPr>
            <a:picLocks noChangeAspect="1"/>
          </p:cNvPicPr>
          <p:nvPr/>
        </p:nvPicPr>
        <p:blipFill>
          <a:blip r:embed="rId7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05" y="5237818"/>
            <a:ext cx="498781" cy="720000"/>
          </a:xfrm>
          <a:prstGeom prst="rect">
            <a:avLst/>
          </a:prstGeom>
        </p:spPr>
      </p:pic>
      <p:pic>
        <p:nvPicPr>
          <p:cNvPr id="44" name="Grafik 43"/>
          <p:cNvPicPr>
            <a:picLocks noChangeAspect="1"/>
          </p:cNvPicPr>
          <p:nvPr/>
        </p:nvPicPr>
        <p:blipFill>
          <a:blip r:embed="rId8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321" y="5244320"/>
            <a:ext cx="500709" cy="720000"/>
          </a:xfrm>
          <a:prstGeom prst="rect">
            <a:avLst/>
          </a:prstGeom>
        </p:spPr>
      </p:pic>
      <p:pic>
        <p:nvPicPr>
          <p:cNvPr id="45" name="Grafik 44"/>
          <p:cNvPicPr>
            <a:picLocks noChangeAspect="1"/>
          </p:cNvPicPr>
          <p:nvPr/>
        </p:nvPicPr>
        <p:blipFill>
          <a:blip r:embed="rId9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4665" y="5244320"/>
            <a:ext cx="498781" cy="720000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3111" y="5245011"/>
            <a:ext cx="618173" cy="720000"/>
          </a:xfrm>
          <a:prstGeom prst="rect">
            <a:avLst/>
          </a:prstGeom>
        </p:spPr>
      </p:pic>
      <p:pic>
        <p:nvPicPr>
          <p:cNvPr id="43" name="Grafik 4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20" y="1697602"/>
            <a:ext cx="2340000" cy="1160331"/>
          </a:xfrm>
          <a:prstGeom prst="rect">
            <a:avLst/>
          </a:prstGeom>
        </p:spPr>
      </p:pic>
      <p:grpSp>
        <p:nvGrpSpPr>
          <p:cNvPr id="46" name="Gruppieren 45"/>
          <p:cNvGrpSpPr/>
          <p:nvPr/>
        </p:nvGrpSpPr>
        <p:grpSpPr>
          <a:xfrm>
            <a:off x="837195" y="2123320"/>
            <a:ext cx="198000" cy="198000"/>
            <a:chOff x="4646379" y="733798"/>
            <a:chExt cx="266095" cy="271350"/>
          </a:xfrm>
        </p:grpSpPr>
        <p:sp>
          <p:nvSpPr>
            <p:cNvPr id="47" name="Ellipse 4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8" name="Textfeld 47"/>
            <p:cNvSpPr txBox="1"/>
            <p:nvPr/>
          </p:nvSpPr>
          <p:spPr>
            <a:xfrm>
              <a:off x="4646379" y="73379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9" name="Gruppieren 48"/>
          <p:cNvGrpSpPr/>
          <p:nvPr/>
        </p:nvGrpSpPr>
        <p:grpSpPr>
          <a:xfrm>
            <a:off x="1505789" y="2354244"/>
            <a:ext cx="198000" cy="198000"/>
            <a:chOff x="4645063" y="729193"/>
            <a:chExt cx="266095" cy="271350"/>
          </a:xfrm>
        </p:grpSpPr>
        <p:sp>
          <p:nvSpPr>
            <p:cNvPr id="50" name="Ellipse 49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Textfeld 50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52" name="Gruppieren 51"/>
          <p:cNvGrpSpPr/>
          <p:nvPr/>
        </p:nvGrpSpPr>
        <p:grpSpPr>
          <a:xfrm>
            <a:off x="1501270" y="1877019"/>
            <a:ext cx="198000" cy="198000"/>
            <a:chOff x="4645063" y="732456"/>
            <a:chExt cx="266095" cy="271350"/>
          </a:xfrm>
        </p:grpSpPr>
        <p:sp>
          <p:nvSpPr>
            <p:cNvPr id="53" name="Ellipse 5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Textfeld 53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55" name="Gruppieren 54"/>
          <p:cNvGrpSpPr/>
          <p:nvPr/>
        </p:nvGrpSpPr>
        <p:grpSpPr>
          <a:xfrm>
            <a:off x="2174128" y="2128393"/>
            <a:ext cx="198000" cy="198000"/>
            <a:chOff x="4645063" y="729193"/>
            <a:chExt cx="266095" cy="271350"/>
          </a:xfrm>
        </p:grpSpPr>
        <p:sp>
          <p:nvSpPr>
            <p:cNvPr id="56" name="Ellipse 55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7" name="Textfeld 56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58" name="Gruppieren 57"/>
          <p:cNvGrpSpPr/>
          <p:nvPr/>
        </p:nvGrpSpPr>
        <p:grpSpPr>
          <a:xfrm>
            <a:off x="2837706" y="1909636"/>
            <a:ext cx="324000" cy="230832"/>
            <a:chOff x="4554258" y="723448"/>
            <a:chExt cx="435429" cy="296018"/>
          </a:xfrm>
        </p:grpSpPr>
        <p:sp>
          <p:nvSpPr>
            <p:cNvPr id="59" name="Ellipse 5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0" name="Textfeld 5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61" name="Gruppieren 60"/>
          <p:cNvGrpSpPr/>
          <p:nvPr/>
        </p:nvGrpSpPr>
        <p:grpSpPr>
          <a:xfrm>
            <a:off x="2836727" y="2163799"/>
            <a:ext cx="324000" cy="230832"/>
            <a:chOff x="4552942" y="724704"/>
            <a:chExt cx="435429" cy="296018"/>
          </a:xfrm>
        </p:grpSpPr>
        <p:sp>
          <p:nvSpPr>
            <p:cNvPr id="62" name="Ellipse 6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3" name="Textfeld 62"/>
            <p:cNvSpPr txBox="1"/>
            <p:nvPr/>
          </p:nvSpPr>
          <p:spPr>
            <a:xfrm>
              <a:off x="4552942" y="724704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64" name="Gruppieren 63"/>
          <p:cNvGrpSpPr/>
          <p:nvPr/>
        </p:nvGrpSpPr>
        <p:grpSpPr>
          <a:xfrm>
            <a:off x="2830902" y="2418976"/>
            <a:ext cx="324000" cy="230832"/>
            <a:chOff x="4554258" y="724704"/>
            <a:chExt cx="435429" cy="296018"/>
          </a:xfrm>
        </p:grpSpPr>
        <p:sp>
          <p:nvSpPr>
            <p:cNvPr id="65" name="Ellipse 6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Textfeld 65"/>
            <p:cNvSpPr txBox="1"/>
            <p:nvPr/>
          </p:nvSpPr>
          <p:spPr>
            <a:xfrm>
              <a:off x="4554258" y="724704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sp>
        <p:nvSpPr>
          <p:cNvPr id="67" name="Inhaltsplatzhalter 3"/>
          <p:cNvSpPr txBox="1">
            <a:spLocks/>
          </p:cNvSpPr>
          <p:nvPr/>
        </p:nvSpPr>
        <p:spPr>
          <a:xfrm>
            <a:off x="3061379" y="1884090"/>
            <a:ext cx="1484140" cy="930979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Typ A </a:t>
            </a:r>
            <a:r>
              <a:rPr lang="de-DE" sz="1200" dirty="0" err="1">
                <a:solidFill>
                  <a:srgbClr val="00446B"/>
                </a:solidFill>
              </a:rPr>
              <a:t>fixed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Typ B </a:t>
            </a:r>
            <a:r>
              <a:rPr lang="de-DE" sz="1200" dirty="0" err="1">
                <a:solidFill>
                  <a:srgbClr val="00446B"/>
                </a:solidFill>
              </a:rPr>
              <a:t>positioned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Typ C </a:t>
            </a:r>
            <a:r>
              <a:rPr lang="de-DE" sz="1200" dirty="0" err="1">
                <a:solidFill>
                  <a:srgbClr val="00446B"/>
                </a:solidFill>
              </a:rPr>
              <a:t>with</a:t>
            </a:r>
            <a:r>
              <a:rPr lang="de-DE" sz="1200" dirty="0">
                <a:solidFill>
                  <a:srgbClr val="00446B"/>
                </a:solidFill>
              </a:rPr>
              <a:t> a </a:t>
            </a:r>
            <a:r>
              <a:rPr lang="de-DE" sz="1200" dirty="0" err="1">
                <a:solidFill>
                  <a:srgbClr val="00446B"/>
                </a:solidFill>
              </a:rPr>
              <a:t>centering</a:t>
            </a:r>
            <a:r>
              <a:rPr lang="de-DE" sz="1200" dirty="0">
                <a:solidFill>
                  <a:srgbClr val="00446B"/>
                </a:solidFill>
              </a:rPr>
              <a:t> </a:t>
            </a:r>
            <a:r>
              <a:rPr lang="de-DE" sz="1200" dirty="0" err="1">
                <a:solidFill>
                  <a:srgbClr val="00446B"/>
                </a:solidFill>
              </a:rPr>
              <a:t>play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68" name="Textfeld 67"/>
          <p:cNvSpPr txBox="1"/>
          <p:nvPr/>
        </p:nvSpPr>
        <p:spPr>
          <a:xfrm>
            <a:off x="287879" y="103972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>
                <a:solidFill>
                  <a:srgbClr val="003D6A"/>
                </a:solidFill>
              </a:rPr>
              <a:t>Configuration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of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clamping</a:t>
            </a:r>
            <a:r>
              <a:rPr lang="de-DE" sz="1600" b="1" dirty="0">
                <a:solidFill>
                  <a:srgbClr val="003D6A"/>
                </a:solidFill>
              </a:rPr>
              <a:t> </a:t>
            </a:r>
            <a:r>
              <a:rPr lang="de-DE" sz="1600" b="1" dirty="0" err="1">
                <a:solidFill>
                  <a:srgbClr val="003D6A"/>
                </a:solidFill>
              </a:rPr>
              <a:t>pins</a:t>
            </a:r>
            <a:r>
              <a:rPr lang="de-DE" sz="1600" b="1" dirty="0">
                <a:solidFill>
                  <a:srgbClr val="003D6A"/>
                </a:solidFill>
              </a:rPr>
              <a:t> type A, B </a:t>
            </a:r>
            <a:r>
              <a:rPr lang="de-DE" sz="1600" b="1" dirty="0" err="1">
                <a:solidFill>
                  <a:srgbClr val="003D6A"/>
                </a:solidFill>
              </a:rPr>
              <a:t>and</a:t>
            </a:r>
            <a:r>
              <a:rPr lang="de-DE" sz="1600" b="1" dirty="0">
                <a:solidFill>
                  <a:srgbClr val="003D6A"/>
                </a:solidFill>
              </a:rPr>
              <a:t> C</a:t>
            </a:r>
          </a:p>
        </p:txBody>
      </p:sp>
      <p:sp>
        <p:nvSpPr>
          <p:cNvPr id="69" name="Rechteck 68"/>
          <p:cNvSpPr/>
          <p:nvPr/>
        </p:nvSpPr>
        <p:spPr>
          <a:xfrm>
            <a:off x="283567" y="1030075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665311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1" t="8644" r="15601" b="9131"/>
          <a:stretch/>
        </p:blipFill>
        <p:spPr>
          <a:xfrm>
            <a:off x="1952045" y="1449000"/>
            <a:ext cx="5299763" cy="396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Ellipse 7">
            <a:hlinkClick r:id="rId3" action="ppaction://hlinkfile"/>
          </p:cNvPr>
          <p:cNvSpPr/>
          <p:nvPr/>
        </p:nvSpPr>
        <p:spPr>
          <a:xfrm>
            <a:off x="4014000" y="2791991"/>
            <a:ext cx="1116000" cy="111600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Gleichschenkliges Dreieck 6">
            <a:hlinkClick r:id="rId3" action="ppaction://hlinkfile"/>
          </p:cNvPr>
          <p:cNvSpPr/>
          <p:nvPr/>
        </p:nvSpPr>
        <p:spPr>
          <a:xfrm rot="5400000">
            <a:off x="4353464" y="3097991"/>
            <a:ext cx="612000" cy="504000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610913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 err="1"/>
              <a:t>Variants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VERO-S NSE3</a:t>
            </a:r>
          </a:p>
        </p:txBody>
      </p:sp>
      <p:graphicFrame>
        <p:nvGraphicFramePr>
          <p:cNvPr id="5" name="Tabel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737613"/>
              </p:ext>
            </p:extLst>
          </p:nvPr>
        </p:nvGraphicFramePr>
        <p:xfrm>
          <a:off x="543419" y="2370600"/>
          <a:ext cx="8094152" cy="20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20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r>
                        <a:rPr lang="de-DE" sz="1200" dirty="0"/>
                        <a:t>Technical</a:t>
                      </a:r>
                      <a:r>
                        <a:rPr lang="de-DE" sz="1200" baseline="0" dirty="0"/>
                        <a:t> Data</a:t>
                      </a:r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NSE3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/>
                        <a:t>NSE3 138-V1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/>
                        <a:t>NSE3-T3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dirty="0"/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/>
                        <a:t>NSE3-T3 138-V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Diameter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Pull-down</a:t>
                      </a:r>
                      <a:r>
                        <a:rPr lang="de-DE" sz="1200" b="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="0" baseline="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7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7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Pull-down</a:t>
                      </a:r>
                      <a:r>
                        <a:rPr lang="de-DE" sz="1200" b="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="0" baseline="0" dirty="0" err="1">
                          <a:solidFill>
                            <a:srgbClr val="003D6A"/>
                          </a:solidFill>
                        </a:rPr>
                        <a:t>force</a:t>
                      </a:r>
                      <a:r>
                        <a:rPr lang="de-DE" sz="1200" b="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="0" baseline="0" dirty="0" err="1">
                          <a:solidFill>
                            <a:srgbClr val="003D6A"/>
                          </a:solidFill>
                        </a:rPr>
                        <a:t>with</a:t>
                      </a:r>
                      <a:r>
                        <a:rPr lang="de-DE" sz="1200" b="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="0" baseline="0" dirty="0" err="1">
                          <a:solidFill>
                            <a:srgbClr val="003D6A"/>
                          </a:solidFill>
                        </a:rPr>
                        <a:t>t</a:t>
                      </a:r>
                      <a:r>
                        <a:rPr lang="de-DE" sz="1200" b="0" dirty="0" err="1">
                          <a:solidFill>
                            <a:srgbClr val="003D6A"/>
                          </a:solidFill>
                        </a:rPr>
                        <a:t>urbo</a:t>
                      </a:r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 err="1">
                          <a:solidFill>
                            <a:srgbClr val="003D6A"/>
                          </a:solidFill>
                        </a:rPr>
                        <a:t>Unlocking</a:t>
                      </a:r>
                      <a:r>
                        <a:rPr lang="de-DE" sz="1200" b="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="0" baseline="0" dirty="0" err="1">
                          <a:solidFill>
                            <a:srgbClr val="003D6A"/>
                          </a:solidFill>
                        </a:rPr>
                        <a:t>pressure</a:t>
                      </a:r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 [bar]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Repeat</a:t>
                      </a:r>
                      <a:r>
                        <a:rPr lang="de-DE" sz="1200" b="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200" b="0" baseline="0" dirty="0" err="1">
                          <a:solidFill>
                            <a:srgbClr val="003D6A"/>
                          </a:solidFill>
                        </a:rPr>
                        <a:t>accuracy</a:t>
                      </a:r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 err="1">
                          <a:solidFill>
                            <a:srgbClr val="003D6A"/>
                          </a:solidFill>
                        </a:rPr>
                        <a:t>Weight</a:t>
                      </a:r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 [kg]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4.4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4.4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3.5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3.5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43419" y="4390200"/>
            <a:ext cx="3791817" cy="390341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200" dirty="0"/>
              <a:t>* All </a:t>
            </a:r>
            <a:r>
              <a:rPr lang="de-DE" sz="1200" dirty="0" err="1"/>
              <a:t>Variants</a:t>
            </a:r>
            <a:r>
              <a:rPr lang="de-DE" sz="1200" dirty="0"/>
              <a:t> </a:t>
            </a:r>
            <a:r>
              <a:rPr lang="de-DE" sz="1200" dirty="0" err="1"/>
              <a:t>are</a:t>
            </a:r>
            <a:r>
              <a:rPr lang="de-DE" sz="1200" dirty="0"/>
              <a:t> </a:t>
            </a:r>
            <a:r>
              <a:rPr lang="de-DE" sz="1200" dirty="0" err="1"/>
              <a:t>available</a:t>
            </a:r>
            <a:r>
              <a:rPr lang="de-DE" sz="1200" dirty="0"/>
              <a:t> </a:t>
            </a:r>
            <a:r>
              <a:rPr lang="de-DE" sz="1200" dirty="0" err="1"/>
              <a:t>with</a:t>
            </a:r>
            <a:r>
              <a:rPr lang="de-DE" sz="1200" dirty="0"/>
              <a:t> </a:t>
            </a:r>
            <a:r>
              <a:rPr lang="de-DE" sz="1200" dirty="0" err="1"/>
              <a:t>cone</a:t>
            </a:r>
            <a:r>
              <a:rPr lang="de-DE" sz="1200" dirty="0"/>
              <a:t> </a:t>
            </a:r>
            <a:r>
              <a:rPr lang="de-DE" sz="1200" dirty="0" err="1"/>
              <a:t>seal</a:t>
            </a:r>
            <a:endParaRPr lang="de-DE" sz="1200" dirty="0"/>
          </a:p>
        </p:txBody>
      </p:sp>
      <p:sp>
        <p:nvSpPr>
          <p:cNvPr id="12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511018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4426651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99052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4-Way clamping station with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TANDEM clamping force blocks.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The actuation of the modules via the machine table allows a high level of automation. 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" t="2271" r="2238"/>
          <a:stretch/>
        </p:blipFill>
        <p:spPr>
          <a:xfrm>
            <a:off x="561443" y="1627809"/>
            <a:ext cx="5135335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64826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7569" y="1630191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Standard 6-Way clamping station with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Clamping pallet  with 4                  KSC2 centric clamping vises.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The application of clamping pallets allows a high arrangement of clamping devices and </a:t>
            </a:r>
            <a:r>
              <a:rPr lang="en-US" sz="1400" dirty="0" err="1"/>
              <a:t>workpieces</a:t>
            </a:r>
            <a:r>
              <a:rPr lang="en-US" sz="1400" dirty="0"/>
              <a:t>.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8" r="-1" b="1281"/>
          <a:stretch/>
        </p:blipFill>
        <p:spPr>
          <a:xfrm>
            <a:off x="561443" y="1630191"/>
            <a:ext cx="5139968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64930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7569" y="1629000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10-Way tombstone with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KSM clamping rail.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Applications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The vibration-damping construction of the tombstones enables the machining of highly complex setups. 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8" t="4151" r="162" b="11094"/>
          <a:stretch/>
        </p:blipFill>
        <p:spPr>
          <a:xfrm>
            <a:off x="561443" y="1629000"/>
            <a:ext cx="5134513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893378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60335" y="1629000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8-Way clamping station with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Clamping pyramid with NSE plus 138 clamping modules, KSC centric clamping vise and </a:t>
            </a:r>
            <a:r>
              <a:rPr lang="en-US" sz="1400" dirty="0" err="1"/>
              <a:t>colle</a:t>
            </a:r>
            <a:r>
              <a:rPr lang="en-US" sz="1400" dirty="0"/>
              <a:t> chuck mounting.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Maximum utilization of the processing space of the machine. 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9" t="2416" r="1068"/>
          <a:stretch/>
        </p:blipFill>
        <p:spPr>
          <a:xfrm>
            <a:off x="561443" y="1629000"/>
            <a:ext cx="5135335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163195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30191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8-Way clamping station with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KSG clamping vise.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Integration of the modules in the machine table by the machine manufacturer.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5451"/>
          <a:stretch/>
        </p:blipFill>
        <p:spPr>
          <a:xfrm>
            <a:off x="561444" y="1630191"/>
            <a:ext cx="5137227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846769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8-Way clamping station with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PLANOS vacuum matrix plates.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Clamping of non-ferromagnetic  materials by PLANOS modular system.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72" t="6626"/>
          <a:stretch/>
        </p:blipFill>
        <p:spPr>
          <a:xfrm>
            <a:off x="561443" y="1627809"/>
            <a:ext cx="5138500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0480799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8-Way clamping station with NSE plus 138 clamping modules. 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KSX 5-Axis clamping vise.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Height alignment of the multi-parted clamping station.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2" r="939"/>
          <a:stretch/>
        </p:blipFill>
        <p:spPr>
          <a:xfrm>
            <a:off x="561443" y="1627809"/>
            <a:ext cx="5135337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477976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62026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6-Way clamping station with NSE plus 138 clamping modules. 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Direct </a:t>
            </a:r>
            <a:r>
              <a:rPr lang="en-US" sz="1400" dirty="0" err="1"/>
              <a:t>workpiece</a:t>
            </a:r>
            <a:r>
              <a:rPr lang="en-US" sz="1400" dirty="0"/>
              <a:t> clamping combined with clamping pin extension.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Increased accessibility to the </a:t>
            </a:r>
            <a:r>
              <a:rPr lang="en-US" sz="1400" dirty="0" err="1"/>
              <a:t>workpiece</a:t>
            </a:r>
            <a:r>
              <a:rPr lang="en-US" sz="1400" dirty="0"/>
              <a:t>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" r="8433" b="5614"/>
          <a:stretch/>
        </p:blipFill>
        <p:spPr>
          <a:xfrm>
            <a:off x="561443" y="1627809"/>
            <a:ext cx="5135337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760045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Special 24-Way clamping station with NSE plus 138 clamping modules 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jaw</a:t>
            </a:r>
            <a:r>
              <a:rPr lang="de-DE" sz="1400" dirty="0"/>
              <a:t> </a:t>
            </a:r>
            <a:r>
              <a:rPr lang="de-DE" sz="1400" dirty="0" err="1"/>
              <a:t>boxes</a:t>
            </a:r>
            <a:r>
              <a:rPr lang="de-DE" sz="1400" dirty="0"/>
              <a:t>                      </a:t>
            </a:r>
            <a:r>
              <a:rPr lang="de-DE" sz="1400" dirty="0" err="1"/>
              <a:t>Direct</a:t>
            </a:r>
            <a:r>
              <a:rPr lang="de-DE" sz="1400" dirty="0"/>
              <a:t> </a:t>
            </a:r>
            <a:r>
              <a:rPr lang="de-DE" sz="1400" dirty="0" err="1"/>
              <a:t>workpiece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endParaRPr lang="de-DE" sz="1400" dirty="0"/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OP10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  <a:r>
              <a:rPr lang="de-DE" sz="1400" dirty="0" err="1"/>
              <a:t>jaw</a:t>
            </a:r>
            <a:r>
              <a:rPr lang="de-DE" sz="1400" dirty="0"/>
              <a:t> </a:t>
            </a:r>
            <a:r>
              <a:rPr lang="de-DE" sz="1400" dirty="0" err="1"/>
              <a:t>boxes</a:t>
            </a:r>
            <a:r>
              <a:rPr lang="de-DE" sz="1400" dirty="0"/>
              <a:t>            OP20 </a:t>
            </a:r>
            <a:r>
              <a:rPr lang="de-DE" sz="1400" dirty="0" err="1"/>
              <a:t>Direct</a:t>
            </a:r>
            <a:r>
              <a:rPr lang="de-DE" sz="1400" dirty="0"/>
              <a:t> </a:t>
            </a:r>
            <a:r>
              <a:rPr lang="de-DE" sz="1400" dirty="0" err="1"/>
              <a:t>workpiece</a:t>
            </a:r>
            <a:r>
              <a:rPr lang="de-DE" sz="1400" dirty="0"/>
              <a:t> </a:t>
            </a:r>
            <a:r>
              <a:rPr lang="de-DE" sz="1400" dirty="0" err="1"/>
              <a:t>clamping</a:t>
            </a:r>
            <a:r>
              <a:rPr lang="de-DE" sz="1400" dirty="0"/>
              <a:t> 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6" t="2748" r="26333" b="727"/>
          <a:stretch/>
        </p:blipFill>
        <p:spPr>
          <a:xfrm rot="5400000">
            <a:off x="1329110" y="860142"/>
            <a:ext cx="3600000" cy="51353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17249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5427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Direct </a:t>
            </a:r>
            <a:r>
              <a:rPr lang="en-US" sz="1400" dirty="0" err="1"/>
              <a:t>workpiece</a:t>
            </a:r>
            <a:r>
              <a:rPr lang="en-US" sz="1400" dirty="0"/>
              <a:t> clamping 2-Way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Direct </a:t>
            </a:r>
            <a:r>
              <a:rPr lang="en-US" sz="1400" dirty="0" err="1"/>
              <a:t>workpiece</a:t>
            </a:r>
            <a:r>
              <a:rPr lang="en-US" sz="1400" dirty="0"/>
              <a:t> clamping         MAGNOS magnetic chuck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Flexibility and position accuracy thanks to the combination of VERO-S and MAGNOS.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9" r="21532"/>
          <a:stretch/>
        </p:blipFill>
        <p:spPr>
          <a:xfrm>
            <a:off x="561443" y="1627809"/>
            <a:ext cx="5135336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8389680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</a:t>
            </a:r>
            <a:r>
              <a:rPr lang="de-DE" dirty="0" err="1"/>
              <a:t>Application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30191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Direct </a:t>
            </a:r>
            <a:r>
              <a:rPr lang="en-US" sz="1400" dirty="0" err="1"/>
              <a:t>workpiece</a:t>
            </a:r>
            <a:r>
              <a:rPr lang="en-US" sz="1400" dirty="0"/>
              <a:t> clamping 2-Way NSE plus 138 clamping modules.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 err="1"/>
              <a:t>Clamping</a:t>
            </a:r>
            <a:r>
              <a:rPr lang="de-DE" sz="1400" b="1" u="sng" dirty="0"/>
              <a:t> </a:t>
            </a:r>
            <a:r>
              <a:rPr lang="de-DE" sz="1400" b="1" u="sng" dirty="0" err="1"/>
              <a:t>device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Direct </a:t>
            </a:r>
            <a:r>
              <a:rPr lang="en-US" sz="1400" dirty="0" err="1"/>
              <a:t>workpiece</a:t>
            </a:r>
            <a:r>
              <a:rPr lang="en-US" sz="1400" dirty="0"/>
              <a:t> clamping.</a:t>
            </a:r>
          </a:p>
          <a:p>
            <a:pPr>
              <a:lnSpc>
                <a:spcPct val="100000"/>
              </a:lnSpc>
            </a:pPr>
            <a:endParaRPr lang="en-US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Features/</a:t>
            </a:r>
            <a:r>
              <a:rPr lang="de-DE" sz="1400" b="1" u="sng" dirty="0" err="1"/>
              <a:t>Application</a:t>
            </a:r>
            <a:r>
              <a:rPr lang="de-DE" sz="1400" b="1" u="sng" dirty="0"/>
              <a:t>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Flexible adjustment of the height and position of the modules. Very good accessibility of all sides.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" r="6508"/>
          <a:stretch/>
        </p:blipFill>
        <p:spPr>
          <a:xfrm>
            <a:off x="561443" y="1630191"/>
            <a:ext cx="5135335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343374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4426651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720943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 SCH_PPT_Vorlage_4-3_2203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SCH_PPT_Vorlage_4-3_220312.potx</Template>
  <TotalTime>0</TotalTime>
  <Words>1404</Words>
  <Application>Microsoft Office PowerPoint</Application>
  <PresentationFormat>Bildschirmpräsentation (4:3)</PresentationFormat>
  <Paragraphs>467</Paragraphs>
  <Slides>33</Slides>
  <Notes>2</Notes>
  <HiddenSlides>3</HiddenSlides>
  <MMClips>0</MMClips>
  <ScaleCrop>false</ScaleCrop>
  <HeadingPairs>
    <vt:vector size="8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33</vt:i4>
      </vt:variant>
      <vt:variant>
        <vt:lpstr>Zielgruppenorientierte Präsentationen</vt:lpstr>
      </vt:variant>
      <vt:variant>
        <vt:i4>1</vt:i4>
      </vt:variant>
    </vt:vector>
  </HeadingPairs>
  <TitlesOfParts>
    <vt:vector size="38" baseType="lpstr">
      <vt:lpstr>Arial</vt:lpstr>
      <vt:lpstr>Calibri</vt:lpstr>
      <vt:lpstr>Wingdings</vt:lpstr>
      <vt:lpstr> SCH_PPT_Vorlage_4-3_220312</vt:lpstr>
      <vt:lpstr>PowerPoint-Präsentation</vt:lpstr>
      <vt:lpstr>Product Overview</vt:lpstr>
      <vt:lpstr>Challenges</vt:lpstr>
      <vt:lpstr>VERO-S – the set-up time optimizer</vt:lpstr>
      <vt:lpstr>Potential for savings</vt:lpstr>
      <vt:lpstr>Amortisation</vt:lpstr>
      <vt:lpstr>Consistency of pull-down and holding forces</vt:lpstr>
      <vt:lpstr>VERO-S modular system</vt:lpstr>
      <vt:lpstr>SCHUNK Services</vt:lpstr>
      <vt:lpstr>VERO-S Overview</vt:lpstr>
      <vt:lpstr>VERO-S NSE3 Example of application</vt:lpstr>
      <vt:lpstr>VERO-S NSE3</vt:lpstr>
      <vt:lpstr>VERO-S NSE3</vt:lpstr>
      <vt:lpstr>VERO-S NSE3</vt:lpstr>
      <vt:lpstr>VERO-S NSE3</vt:lpstr>
      <vt:lpstr>VERO-S NSE3</vt:lpstr>
      <vt:lpstr>VERO-S NSE3</vt:lpstr>
      <vt:lpstr>VERO-S NSE3</vt:lpstr>
      <vt:lpstr>VERO-S NSE3</vt:lpstr>
      <vt:lpstr>Variants of VERO-S NSE3</vt:lpstr>
      <vt:lpstr>PowerPoint-Präsentation</vt:lpstr>
      <vt:lpstr>VERO-S Application</vt:lpstr>
      <vt:lpstr>VERO-S Application</vt:lpstr>
      <vt:lpstr>VERO-S Application</vt:lpstr>
      <vt:lpstr>VERO-S Application</vt:lpstr>
      <vt:lpstr>VERO-S Application</vt:lpstr>
      <vt:lpstr>VERO-S Application</vt:lpstr>
      <vt:lpstr>VERO-S Application</vt:lpstr>
      <vt:lpstr>VERO-S Application</vt:lpstr>
      <vt:lpstr>VERO-S Application</vt:lpstr>
      <vt:lpstr>VERO-S Application</vt:lpstr>
      <vt:lpstr>VERO-S Application</vt:lpstr>
      <vt:lpstr>PowerPoint-Präsentation</vt:lpstr>
      <vt:lpstr>NSE3</vt:lpstr>
    </vt:vector>
  </TitlesOfParts>
  <Company>Ideenhaus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Ralf Brendjes</dc:creator>
  <cp:lastModifiedBy>Hensler, Sarah</cp:lastModifiedBy>
  <cp:revision>1444</cp:revision>
  <cp:lastPrinted>2018-03-19T08:03:29Z</cp:lastPrinted>
  <dcterms:created xsi:type="dcterms:W3CDTF">2015-04-07T09:55:40Z</dcterms:created>
  <dcterms:modified xsi:type="dcterms:W3CDTF">2021-09-27T10:00:38Z</dcterms:modified>
</cp:coreProperties>
</file>