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38" r:id="rId2"/>
    <p:sldId id="483" r:id="rId3"/>
    <p:sldId id="706" r:id="rId4"/>
    <p:sldId id="622" r:id="rId5"/>
    <p:sldId id="906" r:id="rId6"/>
    <p:sldId id="865" r:id="rId7"/>
    <p:sldId id="907" r:id="rId8"/>
    <p:sldId id="868" r:id="rId9"/>
    <p:sldId id="869" r:id="rId10"/>
    <p:sldId id="727" r:id="rId11"/>
    <p:sldId id="630" r:id="rId12"/>
    <p:sldId id="758" r:id="rId13"/>
    <p:sldId id="847" r:id="rId14"/>
    <p:sldId id="788" r:id="rId15"/>
    <p:sldId id="848" r:id="rId16"/>
    <p:sldId id="893" r:id="rId17"/>
    <p:sldId id="899" r:id="rId18"/>
    <p:sldId id="279" r:id="rId19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A9BFCA"/>
    <a:srgbClr val="B2C6D1"/>
    <a:srgbClr val="A7BDCA"/>
    <a:srgbClr val="A2BCCB"/>
    <a:srgbClr val="AAC0CD"/>
    <a:srgbClr val="FFFFFF"/>
    <a:srgbClr val="9DB2B0"/>
    <a:srgbClr val="A6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96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54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11-4078-ABB4-1B44FDBA74BC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11-4078-ABB4-1B44FDBA7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447920"/>
        <c:axId val="440448312"/>
      </c:lineChart>
      <c:catAx>
        <c:axId val="4404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8312"/>
        <c:crosses val="autoZero"/>
        <c:auto val="1"/>
        <c:lblAlgn val="ctr"/>
        <c:lblOffset val="100"/>
        <c:noMultiLvlLbl val="0"/>
      </c:catAx>
      <c:valAx>
        <c:axId val="44044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62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>
          <a:xfrm>
            <a:off x="5743575" y="64801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08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04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3" r:id="rId8"/>
    <p:sldLayoutId id="2147483704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NSE mini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The </a:t>
            </a:r>
            <a:r>
              <a:rPr lang="de-DE" sz="1500" dirty="0" err="1">
                <a:solidFill>
                  <a:srgbClr val="FFFFFF"/>
                </a:solidFill>
              </a:rPr>
              <a:t>extremely</a:t>
            </a:r>
            <a:r>
              <a:rPr lang="de-DE" sz="1500" dirty="0">
                <a:solidFill>
                  <a:srgbClr val="FFFFFF"/>
                </a:solidFill>
              </a:rPr>
              <a:t> flat, </a:t>
            </a: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r>
              <a:rPr lang="de-DE" sz="1500" dirty="0">
                <a:solidFill>
                  <a:srgbClr val="FFFFFF"/>
                </a:solidFill>
              </a:rPr>
              <a:t> quick-change </a:t>
            </a:r>
            <a:r>
              <a:rPr lang="de-DE" sz="1500" dirty="0" err="1">
                <a:solidFill>
                  <a:srgbClr val="FFFFFF"/>
                </a:solidFill>
              </a:rPr>
              <a:t>pallet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system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NSE mini 90">
            <a:extLst>
              <a:ext uri="{FF2B5EF4-FFF2-40B4-BE49-F238E27FC236}">
                <a16:creationId xmlns:a16="http://schemas.microsoft.com/office/drawing/2014/main" id="{C0EBA7E4-67E2-403F-8389-52FA1C8E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65" y="1074839"/>
            <a:ext cx="3960000" cy="27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984421" y="1365431"/>
            <a:ext cx="27595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and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turning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Easy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Direct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workpiece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Automated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machine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loading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457200" y="1389407"/>
            <a:ext cx="24002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General </a:t>
            </a:r>
            <a:r>
              <a:rPr lang="de-DE" sz="1400" b="1" dirty="0" err="1">
                <a:solidFill>
                  <a:srgbClr val="003D6A"/>
                </a:solidFill>
              </a:rPr>
              <a:t>milling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applications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Further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00000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Special 12-way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NSE mini 90 </a:t>
            </a:r>
            <a:r>
              <a:rPr lang="de-DE" sz="1400" dirty="0" err="1"/>
              <a:t>modules</a:t>
            </a:r>
            <a:r>
              <a:rPr lang="de-DE" sz="1400" dirty="0"/>
              <a:t>.</a:t>
            </a:r>
            <a:endParaRPr lang="de-DE" sz="500" u="sng" dirty="0"/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Extrem flat </a:t>
            </a:r>
            <a:r>
              <a:rPr lang="de-DE" sz="1400" dirty="0" err="1"/>
              <a:t>buildup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 </a:t>
            </a:r>
            <a:r>
              <a:rPr lang="de-DE" sz="1400" dirty="0" err="1"/>
              <a:t>allows</a:t>
            </a:r>
            <a:r>
              <a:rPr lang="de-DE" sz="1400" dirty="0"/>
              <a:t> a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utilization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machinig</a:t>
            </a:r>
            <a:r>
              <a:rPr lang="de-DE" sz="1400" dirty="0"/>
              <a:t> </a:t>
            </a:r>
            <a:r>
              <a:rPr lang="de-DE" sz="1400" dirty="0" err="1"/>
              <a:t>area</a:t>
            </a:r>
            <a:r>
              <a:rPr lang="de-DE" sz="1400" dirty="0"/>
              <a:t>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533"/>
          <a:stretch/>
        </p:blipFill>
        <p:spPr>
          <a:xfrm>
            <a:off x="561443" y="1629000"/>
            <a:ext cx="51323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28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" y="2247842"/>
            <a:ext cx="4680000" cy="29679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19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High-</a:t>
            </a:r>
            <a:r>
              <a:rPr lang="de-DE" sz="1400" dirty="0" err="1">
                <a:solidFill>
                  <a:srgbClr val="003D6A"/>
                </a:solidFill>
              </a:rPr>
              <a:t>precision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short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taper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centering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Patentented</a:t>
            </a:r>
            <a:r>
              <a:rPr lang="de-DE" sz="1400" dirty="0">
                <a:solidFill>
                  <a:srgbClr val="003D6A"/>
                </a:solidFill>
              </a:rPr>
              <a:t> dual </a:t>
            </a:r>
            <a:r>
              <a:rPr lang="de-DE" sz="1400" dirty="0" err="1">
                <a:solidFill>
                  <a:srgbClr val="003D6A"/>
                </a:solidFill>
              </a:rPr>
              <a:t>stroke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 </a:t>
            </a:r>
            <a:r>
              <a:rPr lang="de-DE" sz="1400" dirty="0" err="1">
                <a:solidFill>
                  <a:srgbClr val="003D6A"/>
                </a:solidFill>
              </a:rPr>
              <a:t>function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Large </a:t>
            </a:r>
            <a:r>
              <a:rPr lang="de-DE" sz="1400" dirty="0" err="1">
                <a:solidFill>
                  <a:srgbClr val="003D6A"/>
                </a:solidFill>
              </a:rPr>
              <a:t>surfaces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Patentented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drive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concept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Large flat </a:t>
            </a:r>
            <a:r>
              <a:rPr lang="de-DE" sz="1400" dirty="0" err="1">
                <a:solidFill>
                  <a:srgbClr val="003D6A"/>
                </a:solidFill>
              </a:rPr>
              <a:t>surface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Monitoring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slide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Cover </a:t>
            </a:r>
            <a:r>
              <a:rPr lang="de-DE" sz="1400" dirty="0" err="1">
                <a:solidFill>
                  <a:srgbClr val="003D6A"/>
                </a:solidFill>
              </a:rPr>
              <a:t>caps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screws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Entry </a:t>
            </a:r>
            <a:r>
              <a:rPr lang="de-DE" sz="1400" dirty="0" err="1">
                <a:solidFill>
                  <a:srgbClr val="003D6A"/>
                </a:solidFill>
              </a:rPr>
              <a:t>radii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pin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Pneumatic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713843" y="541870"/>
            <a:ext cx="8074557" cy="960702"/>
          </a:xfrm>
        </p:spPr>
        <p:txBody>
          <a:bodyPr anchor="t"/>
          <a:lstStyle/>
          <a:p>
            <a:r>
              <a:rPr lang="de-DE" dirty="0"/>
              <a:t>VERO-S NSE mini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3091908" y="3509073"/>
            <a:ext cx="324000" cy="203230"/>
            <a:chOff x="4554258" y="723448"/>
            <a:chExt cx="435429" cy="260621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900818" y="3526575"/>
            <a:ext cx="324000" cy="230832"/>
            <a:chOff x="4554990" y="723448"/>
            <a:chExt cx="435429" cy="296018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54990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812374" y="3267468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180429" y="4328088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1839626" y="2829595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386132" y="4342146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30814" y="1889665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117801" y="3821384"/>
            <a:ext cx="324000" cy="230832"/>
            <a:chOff x="4542554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42554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751121" y="4382808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30814" y="2178412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30814" y="2467159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30814" y="2755906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30814" y="3044653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30814" y="3333400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30814" y="3622147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730814" y="3910896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30814" y="4424888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3827992" y="3803272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221524" y="2949191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5730814" y="4690630"/>
            <a:ext cx="324000" cy="230832"/>
            <a:chOff x="4554259" y="723447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1" name="Grafik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  <p:sp>
        <p:nvSpPr>
          <p:cNvPr id="10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 anchor="ctr"/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VERO-S NSE mini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haltsplatzhalter 3"/>
          <p:cNvSpPr txBox="1">
            <a:spLocks/>
          </p:cNvSpPr>
          <p:nvPr/>
        </p:nvSpPr>
        <p:spPr>
          <a:xfrm>
            <a:off x="5008133" y="2759124"/>
            <a:ext cx="1911599" cy="5764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Actuation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drive</a:t>
            </a:r>
            <a:r>
              <a:rPr lang="de-DE" sz="1200" dirty="0">
                <a:solidFill>
                  <a:srgbClr val="00446B"/>
                </a:solidFill>
              </a:rPr>
              <a:t> ring</a:t>
            </a:r>
          </a:p>
        </p:txBody>
      </p:sp>
      <p:sp>
        <p:nvSpPr>
          <p:cNvPr id="140" name="Rechteck 13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1474251"/>
            <a:ext cx="1800000" cy="1718833"/>
          </a:xfrm>
          <a:prstGeom prst="rect">
            <a:avLst/>
          </a:prstGeom>
        </p:spPr>
      </p:pic>
      <p:sp>
        <p:nvSpPr>
          <p:cNvPr id="145" name="Rechteck 144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Rechteck 145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Rechteck 146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8" name="Textfeld 147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Comparison</a:t>
            </a:r>
            <a:r>
              <a:rPr lang="de-DE" sz="1600" b="1" dirty="0">
                <a:solidFill>
                  <a:srgbClr val="003D6A"/>
                </a:solidFill>
              </a:rPr>
              <a:t>: Pull-down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                      spring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b="7424"/>
          <a:stretch/>
        </p:blipFill>
        <p:spPr>
          <a:xfrm>
            <a:off x="5465540" y="4356854"/>
            <a:ext cx="1980000" cy="10793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2582292" y="4551944"/>
            <a:ext cx="324000" cy="230832"/>
            <a:chOff x="4554258" y="712489"/>
            <a:chExt cx="435429" cy="296018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576588" y="4841234"/>
            <a:ext cx="324000" cy="230832"/>
            <a:chOff x="4554258" y="723448"/>
            <a:chExt cx="435429" cy="296018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7" name="Inhaltsplatzhalter 3"/>
          <p:cNvSpPr txBox="1">
            <a:spLocks/>
          </p:cNvSpPr>
          <p:nvPr/>
        </p:nvSpPr>
        <p:spPr>
          <a:xfrm>
            <a:off x="2819430" y="4535498"/>
            <a:ext cx="1647667" cy="9816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Additional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, </a:t>
            </a:r>
            <a:r>
              <a:rPr lang="de-DE" sz="1200" dirty="0" err="1">
                <a:solidFill>
                  <a:srgbClr val="00446B"/>
                </a:solidFill>
              </a:rPr>
              <a:t>resulting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from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88" name="Gruppieren 87"/>
          <p:cNvGrpSpPr/>
          <p:nvPr/>
        </p:nvGrpSpPr>
        <p:grpSpPr>
          <a:xfrm>
            <a:off x="2575710" y="1803940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2575710" y="2059520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4" name="Inhaltsplatzhalter 3"/>
          <p:cNvSpPr txBox="1">
            <a:spLocks/>
          </p:cNvSpPr>
          <p:nvPr/>
        </p:nvSpPr>
        <p:spPr>
          <a:xfrm>
            <a:off x="2866447" y="1764125"/>
            <a:ext cx="1647667" cy="127758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stroke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/>
              <a:t>Fast </a:t>
            </a:r>
            <a:r>
              <a:rPr lang="de-DE" sz="1200" dirty="0" err="1"/>
              <a:t>stroke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 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Travel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2575710" y="2315100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2575710" y="2570680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1313650" y="2050780"/>
            <a:ext cx="324000" cy="230832"/>
            <a:chOff x="4554258" y="723448"/>
            <a:chExt cx="435429" cy="296018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1755680" y="2517612"/>
            <a:ext cx="324000" cy="230832"/>
            <a:chOff x="4554258" y="723448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1016379" y="1714859"/>
            <a:ext cx="324000" cy="230832"/>
            <a:chOff x="4554258" y="723448"/>
            <a:chExt cx="435429" cy="296018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012137" y="2926104"/>
            <a:ext cx="324000" cy="230832"/>
            <a:chOff x="4554258" y="723448"/>
            <a:chExt cx="435429" cy="296018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4" name="Inhaltsplatzhalter 3"/>
          <p:cNvSpPr txBox="1">
            <a:spLocks/>
          </p:cNvSpPr>
          <p:nvPr/>
        </p:nvSpPr>
        <p:spPr>
          <a:xfrm>
            <a:off x="7373728" y="4389286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1500 N</a:t>
            </a:r>
          </a:p>
        </p:txBody>
      </p:sp>
      <p:sp>
        <p:nvSpPr>
          <p:cNvPr id="135" name="Inhaltsplatzhalter 3"/>
          <p:cNvSpPr txBox="1">
            <a:spLocks/>
          </p:cNvSpPr>
          <p:nvPr/>
        </p:nvSpPr>
        <p:spPr>
          <a:xfrm>
            <a:off x="7365019" y="4914942"/>
            <a:ext cx="1647642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500 N</a:t>
            </a:r>
          </a:p>
        </p:txBody>
      </p:sp>
      <p:sp>
        <p:nvSpPr>
          <p:cNvPr id="136" name="Inhaltsplatzhalter 3"/>
          <p:cNvSpPr txBox="1">
            <a:spLocks/>
          </p:cNvSpPr>
          <p:nvPr/>
        </p:nvSpPr>
        <p:spPr>
          <a:xfrm>
            <a:off x="5396626" y="5415266"/>
            <a:ext cx="2818749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Actuation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pressure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of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37" name="Inhaltsplatzhalter 3"/>
          <p:cNvSpPr txBox="1">
            <a:spLocks/>
          </p:cNvSpPr>
          <p:nvPr/>
        </p:nvSpPr>
        <p:spPr>
          <a:xfrm>
            <a:off x="4675627" y="4402155"/>
            <a:ext cx="850644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Pull-down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38" name="Ellipse 137"/>
          <p:cNvSpPr/>
          <p:nvPr/>
        </p:nvSpPr>
        <p:spPr>
          <a:xfrm>
            <a:off x="6383540" y="5158355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635335" y="4910827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Textfeld 148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 Turbo </a:t>
            </a:r>
            <a:r>
              <a:rPr lang="de-DE" sz="1600" b="1" dirty="0" err="1">
                <a:solidFill>
                  <a:srgbClr val="003D6A"/>
                </a:solidFill>
              </a:rPr>
              <a:t>funtion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50" name="Textfeld 149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concept</a:t>
            </a:r>
            <a:r>
              <a:rPr lang="de-DE" sz="1600" b="1" dirty="0">
                <a:solidFill>
                  <a:srgbClr val="003D6A"/>
                </a:solidFill>
              </a:rPr>
              <a:t>:                                  Triple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51" name="Textfeld 150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concept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confined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spaces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13" name="Grafik 1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7583"/>
          <a:stretch/>
        </p:blipFill>
        <p:spPr>
          <a:xfrm>
            <a:off x="467861" y="4035953"/>
            <a:ext cx="1980000" cy="1788486"/>
          </a:xfrm>
          <a:prstGeom prst="rect">
            <a:avLst/>
          </a:prstGeom>
        </p:spPr>
      </p:pic>
      <p:grpSp>
        <p:nvGrpSpPr>
          <p:cNvPr id="114" name="Gruppieren 113"/>
          <p:cNvGrpSpPr/>
          <p:nvPr/>
        </p:nvGrpSpPr>
        <p:grpSpPr>
          <a:xfrm>
            <a:off x="843826" y="4353496"/>
            <a:ext cx="324000" cy="230832"/>
            <a:chOff x="4554258" y="723448"/>
            <a:chExt cx="435429" cy="296018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2106703" y="4493408"/>
            <a:ext cx="324000" cy="230832"/>
            <a:chOff x="4554258" y="723448"/>
            <a:chExt cx="435429" cy="296018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1793313" y="4689567"/>
            <a:ext cx="324000" cy="230832"/>
            <a:chOff x="4554258" y="723448"/>
            <a:chExt cx="435429" cy="296018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863031" y="5597730"/>
            <a:ext cx="324000" cy="230832"/>
            <a:chOff x="4554259" y="723447"/>
            <a:chExt cx="435429" cy="296018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1064127" y="5368460"/>
            <a:ext cx="324000" cy="230832"/>
            <a:chOff x="4554258" y="723448"/>
            <a:chExt cx="435429" cy="296018"/>
          </a:xfrm>
        </p:grpSpPr>
        <p:sp>
          <p:nvSpPr>
            <p:cNvPr id="127" name="Ellipse 1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Textfeld 12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9" name="Gruppieren 128"/>
          <p:cNvGrpSpPr/>
          <p:nvPr/>
        </p:nvGrpSpPr>
        <p:grpSpPr>
          <a:xfrm>
            <a:off x="548279" y="4042142"/>
            <a:ext cx="324000" cy="230832"/>
            <a:chOff x="4554258" y="723448"/>
            <a:chExt cx="435429" cy="296018"/>
          </a:xfrm>
        </p:grpSpPr>
        <p:sp>
          <p:nvSpPr>
            <p:cNvPr id="130" name="Ellipse 1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32" name="Gruppieren 131"/>
          <p:cNvGrpSpPr/>
          <p:nvPr/>
        </p:nvGrpSpPr>
        <p:grpSpPr>
          <a:xfrm>
            <a:off x="4758144" y="3027901"/>
            <a:ext cx="324000" cy="230832"/>
            <a:chOff x="4554258" y="723448"/>
            <a:chExt cx="435429" cy="296018"/>
          </a:xfrm>
        </p:grpSpPr>
        <p:sp>
          <p:nvSpPr>
            <p:cNvPr id="133" name="Ellipse 1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Textfeld 14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2" name="Gruppieren 141"/>
          <p:cNvGrpSpPr/>
          <p:nvPr/>
        </p:nvGrpSpPr>
        <p:grpSpPr>
          <a:xfrm>
            <a:off x="6712116" y="2759180"/>
            <a:ext cx="324000" cy="230832"/>
            <a:chOff x="4554258" y="723448"/>
            <a:chExt cx="435429" cy="296018"/>
          </a:xfrm>
        </p:grpSpPr>
        <p:sp>
          <p:nvSpPr>
            <p:cNvPr id="143" name="Ellipse 1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Textfeld 14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6712116" y="3027901"/>
            <a:ext cx="324000" cy="230832"/>
            <a:chOff x="4554258" y="723448"/>
            <a:chExt cx="435429" cy="296018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4758144" y="2759180"/>
            <a:ext cx="324000" cy="230832"/>
            <a:chOff x="4554258" y="723448"/>
            <a:chExt cx="435429" cy="296018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73" name="Grafik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3" y="1671960"/>
            <a:ext cx="3600000" cy="858469"/>
          </a:xfrm>
          <a:prstGeom prst="rect">
            <a:avLst/>
          </a:prstGeom>
        </p:spPr>
      </p:pic>
      <p:grpSp>
        <p:nvGrpSpPr>
          <p:cNvPr id="174" name="Gruppieren 173"/>
          <p:cNvGrpSpPr/>
          <p:nvPr/>
        </p:nvGrpSpPr>
        <p:grpSpPr>
          <a:xfrm>
            <a:off x="5070877" y="2415013"/>
            <a:ext cx="324000" cy="230832"/>
            <a:chOff x="4554263" y="723448"/>
            <a:chExt cx="435429" cy="296018"/>
          </a:xfrm>
        </p:grpSpPr>
        <p:sp>
          <p:nvSpPr>
            <p:cNvPr id="175" name="Ellipse 1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6" name="Textfeld 175"/>
            <p:cNvSpPr txBox="1"/>
            <p:nvPr/>
          </p:nvSpPr>
          <p:spPr>
            <a:xfrm>
              <a:off x="455426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7" name="Gruppieren 176"/>
          <p:cNvGrpSpPr/>
          <p:nvPr/>
        </p:nvGrpSpPr>
        <p:grpSpPr>
          <a:xfrm>
            <a:off x="5826173" y="2333537"/>
            <a:ext cx="324000" cy="230832"/>
            <a:chOff x="4554258" y="723448"/>
            <a:chExt cx="435429" cy="296018"/>
          </a:xfrm>
        </p:grpSpPr>
        <p:sp>
          <p:nvSpPr>
            <p:cNvPr id="178" name="Ellipse 17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Textfeld 17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0" name="Gruppieren 179"/>
          <p:cNvGrpSpPr/>
          <p:nvPr/>
        </p:nvGrpSpPr>
        <p:grpSpPr>
          <a:xfrm>
            <a:off x="5702932" y="2156191"/>
            <a:ext cx="324000" cy="230832"/>
            <a:chOff x="4554258" y="723448"/>
            <a:chExt cx="435429" cy="296018"/>
          </a:xfrm>
        </p:grpSpPr>
        <p:sp>
          <p:nvSpPr>
            <p:cNvPr id="181" name="Ellipse 18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2" name="Textfeld 18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3" name="Gruppieren 182"/>
          <p:cNvGrpSpPr/>
          <p:nvPr/>
        </p:nvGrpSpPr>
        <p:grpSpPr>
          <a:xfrm>
            <a:off x="6748129" y="2184969"/>
            <a:ext cx="324000" cy="230832"/>
            <a:chOff x="4554258" y="723448"/>
            <a:chExt cx="435429" cy="296018"/>
          </a:xfrm>
        </p:grpSpPr>
        <p:sp>
          <p:nvSpPr>
            <p:cNvPr id="184" name="Ellipse 18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5" name="Textfeld 18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6" name="Gruppieren 185"/>
          <p:cNvGrpSpPr/>
          <p:nvPr/>
        </p:nvGrpSpPr>
        <p:grpSpPr>
          <a:xfrm>
            <a:off x="7084695" y="1893365"/>
            <a:ext cx="324000" cy="230832"/>
            <a:chOff x="4554258" y="723448"/>
            <a:chExt cx="435429" cy="296018"/>
          </a:xfrm>
        </p:grpSpPr>
        <p:sp>
          <p:nvSpPr>
            <p:cNvPr id="187" name="Ellipse 18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Textfeld 18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9" name="Gruppieren 188"/>
          <p:cNvGrpSpPr/>
          <p:nvPr/>
        </p:nvGrpSpPr>
        <p:grpSpPr>
          <a:xfrm>
            <a:off x="7738736" y="1854472"/>
            <a:ext cx="324000" cy="230832"/>
            <a:chOff x="4554258" y="723448"/>
            <a:chExt cx="435429" cy="296018"/>
          </a:xfrm>
        </p:grpSpPr>
        <p:sp>
          <p:nvSpPr>
            <p:cNvPr id="190" name="Ellipse 18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1" name="Textfeld 19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2" name="Gruppieren 191"/>
          <p:cNvGrpSpPr/>
          <p:nvPr/>
        </p:nvGrpSpPr>
        <p:grpSpPr>
          <a:xfrm>
            <a:off x="8215376" y="2362741"/>
            <a:ext cx="324000" cy="230832"/>
            <a:chOff x="4554258" y="723448"/>
            <a:chExt cx="435429" cy="296018"/>
          </a:xfrm>
        </p:grpSpPr>
        <p:sp>
          <p:nvSpPr>
            <p:cNvPr id="193" name="Ellipse 19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Textfeld 19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6" name="Inhaltsplatzhalter 3"/>
          <p:cNvSpPr txBox="1">
            <a:spLocks/>
          </p:cNvSpPr>
          <p:nvPr/>
        </p:nvSpPr>
        <p:spPr>
          <a:xfrm>
            <a:off x="6964325" y="2758567"/>
            <a:ext cx="1878759" cy="581138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slide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Pull-down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5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1416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4717279" y="3607979"/>
            <a:ext cx="417461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252342" y="3616688"/>
            <a:ext cx="4175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Monitoring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r>
              <a:rPr lang="de-DE" sz="1600" b="1" dirty="0">
                <a:solidFill>
                  <a:srgbClr val="003D6A"/>
                </a:solidFill>
              </a:rPr>
              <a:t>      via </a:t>
            </a:r>
            <a:r>
              <a:rPr lang="de-DE" sz="1600" b="1" dirty="0" err="1">
                <a:solidFill>
                  <a:srgbClr val="003D6A"/>
                </a:solidFill>
              </a:rPr>
              <a:t>dynamic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92" y="4390650"/>
            <a:ext cx="1800000" cy="102477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" y="4390651"/>
            <a:ext cx="1800000" cy="1024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sp>
        <p:nvSpPr>
          <p:cNvPr id="44" name="Inhaltsplatzhalter 3"/>
          <p:cNvSpPr>
            <a:spLocks noGrp="1"/>
          </p:cNvSpPr>
          <p:nvPr>
            <p:ph sz="quarter" idx="10"/>
          </p:nvPr>
        </p:nvSpPr>
        <p:spPr>
          <a:xfrm>
            <a:off x="564277" y="5464598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Opened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sp>
        <p:nvSpPr>
          <p:cNvPr id="45" name="Inhaltsplatzhalter 3"/>
          <p:cNvSpPr txBox="1">
            <a:spLocks/>
          </p:cNvSpPr>
          <p:nvPr/>
        </p:nvSpPr>
        <p:spPr>
          <a:xfrm>
            <a:off x="2591284" y="5470127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Locked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15" y="1429786"/>
            <a:ext cx="2520000" cy="18327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90" y="1451774"/>
            <a:ext cx="2520000" cy="1832727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Locking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Centering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short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taper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/>
          <p:cNvSpPr/>
          <p:nvPr/>
        </p:nvSpPr>
        <p:spPr>
          <a:xfrm>
            <a:off x="936066" y="4697676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1508404" y="4744137"/>
            <a:ext cx="134343" cy="138677"/>
          </a:xfrm>
          <a:prstGeom prst="ellipse">
            <a:avLst/>
          </a:prstGeom>
          <a:solidFill>
            <a:srgbClr val="AFC6D4"/>
          </a:solidFill>
          <a:ln>
            <a:solidFill>
              <a:srgbClr val="AFC6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3043664" y="4744137"/>
            <a:ext cx="134343" cy="138677"/>
          </a:xfrm>
          <a:prstGeom prst="ellipse">
            <a:avLst/>
          </a:prstGeom>
          <a:solidFill>
            <a:srgbClr val="AEC4D2"/>
          </a:solidFill>
          <a:ln>
            <a:solidFill>
              <a:srgbClr val="AEC4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3564424" y="4669640"/>
            <a:ext cx="134343" cy="138677"/>
          </a:xfrm>
          <a:prstGeom prst="ellipse">
            <a:avLst/>
          </a:prstGeom>
          <a:solidFill>
            <a:srgbClr val="AAC0CD"/>
          </a:solidFill>
          <a:ln>
            <a:solidFill>
              <a:srgbClr val="AAC0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1" y="3753276"/>
            <a:ext cx="2520000" cy="1832727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4712585" y="361860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Air </a:t>
            </a:r>
            <a:r>
              <a:rPr lang="de-DE" sz="1600" b="1" dirty="0" err="1">
                <a:solidFill>
                  <a:srgbClr val="003D6A"/>
                </a:solidFill>
              </a:rPr>
              <a:t>purge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78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52" y="1487959"/>
            <a:ext cx="2520000" cy="18327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533337" y="2180685"/>
            <a:ext cx="198000" cy="198000"/>
            <a:chOff x="4633578" y="732456"/>
            <a:chExt cx="266095" cy="271350"/>
          </a:xfrm>
        </p:grpSpPr>
        <p:sp>
          <p:nvSpPr>
            <p:cNvPr id="10" name="Ellipse 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125731" y="2422113"/>
            <a:ext cx="198000" cy="198000"/>
            <a:chOff x="4645063" y="729193"/>
            <a:chExt cx="266095" cy="271350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150766" y="1944888"/>
            <a:ext cx="198000" cy="198000"/>
            <a:chOff x="4633578" y="732456"/>
            <a:chExt cx="266095" cy="271350"/>
          </a:xfrm>
        </p:grpSpPr>
        <p:sp>
          <p:nvSpPr>
            <p:cNvPr id="16" name="Ellipse 1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775999" y="2186737"/>
            <a:ext cx="198000" cy="198000"/>
            <a:chOff x="4633578" y="729193"/>
            <a:chExt cx="266095" cy="271350"/>
          </a:xfrm>
        </p:grpSpPr>
        <p:sp>
          <p:nvSpPr>
            <p:cNvPr id="19" name="Ellipse 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321530" y="1923292"/>
            <a:ext cx="324000" cy="230832"/>
            <a:chOff x="4554258" y="723448"/>
            <a:chExt cx="435429" cy="296018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7321530" y="2178434"/>
            <a:ext cx="324000" cy="230832"/>
            <a:chOff x="4554258" y="712489"/>
            <a:chExt cx="435429" cy="296018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7314726" y="2455598"/>
            <a:ext cx="324000" cy="230832"/>
            <a:chOff x="4554258" y="723448"/>
            <a:chExt cx="435429" cy="296018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0" name="Inhaltsplatzhalter 3"/>
          <p:cNvSpPr txBox="1">
            <a:spLocks/>
          </p:cNvSpPr>
          <p:nvPr/>
        </p:nvSpPr>
        <p:spPr>
          <a:xfrm>
            <a:off x="7542531" y="1913860"/>
            <a:ext cx="1396155" cy="104628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A </a:t>
            </a:r>
            <a:r>
              <a:rPr lang="de-DE" sz="1200" dirty="0" err="1">
                <a:solidFill>
                  <a:srgbClr val="00446B"/>
                </a:solidFill>
              </a:rPr>
              <a:t>fixed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B </a:t>
            </a:r>
            <a:r>
              <a:rPr lang="de-DE" sz="1200" dirty="0" err="1">
                <a:solidFill>
                  <a:srgbClr val="00446B"/>
                </a:solidFill>
              </a:rPr>
              <a:t>positioned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C </a:t>
            </a:r>
            <a:r>
              <a:rPr lang="de-DE" sz="1200" dirty="0" err="1">
                <a:solidFill>
                  <a:srgbClr val="00446B"/>
                </a:solidFill>
              </a:rPr>
              <a:t>with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centering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play</a:t>
            </a:r>
            <a:endParaRPr lang="de-DE" sz="1200" dirty="0">
              <a:solidFill>
                <a:srgbClr val="00446B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38" y="1587824"/>
            <a:ext cx="2160000" cy="1570909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Saves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space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through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compact</a:t>
            </a:r>
            <a:r>
              <a:rPr lang="de-DE" sz="1600" b="1" dirty="0">
                <a:solidFill>
                  <a:srgbClr val="003D6A"/>
                </a:solidFill>
              </a:rPr>
              <a:t> design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Configuration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pins</a:t>
            </a:r>
            <a:r>
              <a:rPr lang="de-DE" sz="1600" b="1" dirty="0">
                <a:solidFill>
                  <a:srgbClr val="003D6A"/>
                </a:solidFill>
              </a:rPr>
              <a:t> type A, B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C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 </a:t>
            </a:r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more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user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friendly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2" y="4101671"/>
            <a:ext cx="2160000" cy="1570909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2575367" y="3944879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578655" y="4385368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2581943" y="4990305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1103983" y="4186290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2" name="Inhaltsplatzhalter 3"/>
          <p:cNvSpPr txBox="1">
            <a:spLocks/>
          </p:cNvSpPr>
          <p:nvPr/>
        </p:nvSpPr>
        <p:spPr>
          <a:xfrm>
            <a:off x="2782929" y="3916375"/>
            <a:ext cx="1708307" cy="202895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Conical</a:t>
            </a:r>
            <a:r>
              <a:rPr lang="de-DE" sz="1200" dirty="0">
                <a:solidFill>
                  <a:srgbClr val="00446B"/>
                </a:solidFill>
              </a:rPr>
              <a:t> spring </a:t>
            </a:r>
            <a:r>
              <a:rPr lang="de-DE" sz="1200" dirty="0" err="1">
                <a:solidFill>
                  <a:srgbClr val="00446B"/>
                </a:solidFill>
              </a:rPr>
              <a:t>washer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for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fastening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/>
              <a:t>Clamp</a:t>
            </a:r>
            <a:r>
              <a:rPr lang="de-DE" sz="1200" dirty="0"/>
              <a:t> </a:t>
            </a:r>
            <a:r>
              <a:rPr lang="de-DE" sz="1200" dirty="0" err="1"/>
              <a:t>screw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presetting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T-slot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machine</a:t>
            </a:r>
            <a:r>
              <a:rPr lang="de-DE" sz="1200" dirty="0"/>
              <a:t> </a:t>
            </a:r>
            <a:r>
              <a:rPr lang="de-DE" sz="1200" dirty="0" err="1"/>
              <a:t>table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 err="1"/>
              <a:t>Fastening</a:t>
            </a:r>
            <a:r>
              <a:rPr lang="de-DE" sz="1200" dirty="0"/>
              <a:t> </a:t>
            </a:r>
            <a:r>
              <a:rPr lang="de-DE" sz="1200" dirty="0" err="1"/>
              <a:t>screw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attachment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machine</a:t>
            </a:r>
            <a:r>
              <a:rPr lang="de-DE" sz="1200" dirty="0"/>
              <a:t> </a:t>
            </a:r>
            <a:r>
              <a:rPr lang="de-DE" sz="1200" dirty="0" err="1"/>
              <a:t>table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/>
              <a:t>NSE mini 90 </a:t>
            </a:r>
            <a:r>
              <a:rPr lang="de-DE" sz="1200" dirty="0" err="1"/>
              <a:t>module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/>
              <a:t>	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42864" y="4863872"/>
            <a:ext cx="324000" cy="230832"/>
            <a:chOff x="4554258" y="723448"/>
            <a:chExt cx="435429" cy="296018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267430" y="5433202"/>
            <a:ext cx="324000" cy="230832"/>
            <a:chOff x="4554258" y="723448"/>
            <a:chExt cx="435429" cy="296018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559586" y="5168102"/>
            <a:ext cx="324000" cy="230832"/>
            <a:chOff x="4554258" y="723448"/>
            <a:chExt cx="435429" cy="296018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585232" y="5623002"/>
            <a:ext cx="324000" cy="230832"/>
            <a:chOff x="4554255" y="723449"/>
            <a:chExt cx="435429" cy="296018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554255" y="72344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1146339" y="4933930"/>
            <a:ext cx="324000" cy="230832"/>
            <a:chOff x="4554258" y="723448"/>
            <a:chExt cx="435429" cy="296018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916345" y="5232487"/>
            <a:ext cx="324000" cy="230832"/>
            <a:chOff x="4554258" y="723448"/>
            <a:chExt cx="435429" cy="296018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1" name="Rechteck 70"/>
          <p:cNvSpPr/>
          <p:nvPr/>
        </p:nvSpPr>
        <p:spPr>
          <a:xfrm>
            <a:off x="4717279" y="3607979"/>
            <a:ext cx="417461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Textfeld 71"/>
          <p:cNvSpPr txBox="1"/>
          <p:nvPr/>
        </p:nvSpPr>
        <p:spPr>
          <a:xfrm>
            <a:off x="4712585" y="361860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Variability</a:t>
            </a:r>
            <a:r>
              <a:rPr lang="de-DE" sz="1600" b="1" dirty="0">
                <a:solidFill>
                  <a:srgbClr val="003D6A"/>
                </a:solidFill>
              </a:rPr>
              <a:t> due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modular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53" y="4158050"/>
            <a:ext cx="2160000" cy="1570909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6847804" y="4587127"/>
            <a:ext cx="324000" cy="230832"/>
            <a:chOff x="4554258" y="722958"/>
            <a:chExt cx="435429" cy="296018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554258" y="72295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7" name="Inhaltsplatzhalter 3"/>
          <p:cNvSpPr txBox="1">
            <a:spLocks/>
          </p:cNvSpPr>
          <p:nvPr/>
        </p:nvSpPr>
        <p:spPr>
          <a:xfrm>
            <a:off x="7075606" y="4575149"/>
            <a:ext cx="1824908" cy="528662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Adapter </a:t>
            </a:r>
            <a:r>
              <a:rPr lang="de-DE" sz="1200" dirty="0" err="1">
                <a:solidFill>
                  <a:srgbClr val="00446B"/>
                </a:solidFill>
              </a:rPr>
              <a:t>for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air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coupling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78" name="Gruppieren 77"/>
          <p:cNvGrpSpPr/>
          <p:nvPr/>
        </p:nvGrpSpPr>
        <p:grpSpPr>
          <a:xfrm>
            <a:off x="5319896" y="4604567"/>
            <a:ext cx="324000" cy="230832"/>
            <a:chOff x="4554258" y="712489"/>
            <a:chExt cx="435429" cy="296018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1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066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VERO-S NSE mini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72962"/>
              </p:ext>
            </p:extLst>
          </p:nvPr>
        </p:nvGraphicFramePr>
        <p:xfrm>
          <a:off x="627908" y="2209800"/>
          <a:ext cx="797423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2011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NSE-M mini 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NSE-M mini 90-V1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90-25-V10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Diameter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urbo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06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430651"/>
              </p:ext>
            </p:extLst>
          </p:nvPr>
        </p:nvGraphicFramePr>
        <p:xfrm>
          <a:off x="627908" y="2295000"/>
          <a:ext cx="7994800" cy="22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Technical</a:t>
                      </a:r>
                      <a:r>
                        <a:rPr lang="de-DE" sz="1200" baseline="0" dirty="0">
                          <a:solidFill>
                            <a:schemeClr val="bg1"/>
                          </a:solidFill>
                        </a:rPr>
                        <a:t> Data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100-1 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</a:t>
                      </a:r>
                      <a:r>
                        <a:rPr lang="de-DE" sz="1200" baseline="0" dirty="0"/>
                        <a:t>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100-2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Length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Durchmesser: 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Width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urbo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[bar]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[kg]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VERO-S NSL mini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82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6584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53859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9703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54105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9761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174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83057" y="1450905"/>
            <a:ext cx="2416630" cy="1259672"/>
            <a:chOff x="-191618" y="1296415"/>
            <a:chExt cx="272103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191618" y="1296415"/>
              <a:ext cx="2721035" cy="1532048"/>
              <a:chOff x="-10596" y="708363"/>
              <a:chExt cx="272103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10596" y="715963"/>
                <a:ext cx="877047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219802" y="1464392"/>
            <a:ext cx="2503621" cy="1264288"/>
            <a:chOff x="3090886" y="696913"/>
            <a:chExt cx="2623933" cy="1583759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090886" y="696913"/>
              <a:ext cx="2623933" cy="1583759"/>
              <a:chOff x="2852761" y="696913"/>
              <a:chExt cx="2623933" cy="1583759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90506" cy="1583759"/>
                <a:chOff x="2995613" y="696913"/>
                <a:chExt cx="1690506" cy="1769141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90506" cy="1769141"/>
                  <a:chOff x="823913" y="696913"/>
                  <a:chExt cx="1690506" cy="1769141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573229" cy="4306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2852761" y="730003"/>
                <a:ext cx="989812" cy="385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Quantities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09581" y="3026976"/>
            <a:ext cx="2476372" cy="1264288"/>
            <a:chOff x="6021369" y="696913"/>
            <a:chExt cx="2569879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21369" y="696913"/>
              <a:ext cx="2569879" cy="1583756"/>
              <a:chOff x="5678469" y="696913"/>
              <a:chExt cx="2569879" cy="1583756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71335" cy="1583756"/>
                <a:chOff x="6129338" y="696913"/>
                <a:chExt cx="1671335" cy="1769138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71335" cy="1769138"/>
                  <a:chOff x="823913" y="696913"/>
                  <a:chExt cx="1671335" cy="1769138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567597" cy="430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678469" y="719093"/>
                <a:ext cx="900685" cy="655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Product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life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cycle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379151" y="3026142"/>
            <a:ext cx="2372561" cy="1264297"/>
            <a:chOff x="1409605" y="3845342"/>
            <a:chExt cx="2593755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409605" y="3845342"/>
              <a:ext cx="2593755" cy="1582571"/>
              <a:chOff x="1409605" y="3845342"/>
              <a:chExt cx="2593755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409605" y="3845342"/>
                <a:ext cx="2593755" cy="1582571"/>
                <a:chOff x="71342" y="687388"/>
                <a:chExt cx="2593755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71342" y="713891"/>
                  <a:ext cx="878328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128129" y="3032145"/>
            <a:ext cx="2773961" cy="1263233"/>
            <a:chOff x="4396325" y="3826292"/>
            <a:chExt cx="3086304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396325" y="3826292"/>
              <a:ext cx="3086304" cy="1574426"/>
              <a:chOff x="4405850" y="3645317"/>
              <a:chExt cx="3086304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05850" y="3645317"/>
                <a:ext cx="3086304" cy="1574426"/>
                <a:chOff x="-389988" y="687388"/>
                <a:chExt cx="3086304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89988" y="719303"/>
                  <a:ext cx="1330312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6379" y="1476269"/>
            <a:ext cx="2734365" cy="1246663"/>
            <a:chOff x="4561785" y="2324100"/>
            <a:chExt cx="2734365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61785" y="2371776"/>
              <a:ext cx="2703210" cy="1408390"/>
              <a:chOff x="-205478" y="811398"/>
              <a:chExt cx="2703210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5478" y="828869"/>
                <a:ext cx="1073068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Increasing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relevance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process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time </a:t>
            </a:r>
            <a:r>
              <a:rPr lang="de-DE" dirty="0" err="1"/>
              <a:t>optimizer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83638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Potential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savings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92436" y="5580442"/>
              <a:ext cx="20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003D6A"/>
                  </a:solidFill>
                </a:rPr>
                <a:t>Number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set-up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procedures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Set-</a:t>
              </a:r>
              <a:r>
                <a:rPr lang="de-DE" sz="1200" dirty="0" err="1">
                  <a:solidFill>
                    <a:srgbClr val="003D6A"/>
                  </a:solidFill>
                </a:rPr>
                <a:t>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costs</a:t>
              </a:r>
              <a:r>
                <a:rPr lang="de-DE" sz="1200" dirty="0">
                  <a:solidFill>
                    <a:srgbClr val="003D6A"/>
                  </a:solidFill>
                </a:rPr>
                <a:t> 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C00000"/>
                </a:solidFill>
              </a:rPr>
              <a:t>without</a:t>
            </a:r>
            <a:r>
              <a:rPr lang="de-DE" sz="1400" b="1" dirty="0">
                <a:solidFill>
                  <a:srgbClr val="C00000"/>
                </a:solidFill>
              </a:rPr>
              <a:t>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009EE3"/>
                </a:solidFill>
              </a:rPr>
              <a:t>with</a:t>
            </a:r>
            <a:r>
              <a:rPr lang="de-DE" sz="1400" b="1" dirty="0">
                <a:solidFill>
                  <a:srgbClr val="009EE3"/>
                </a:solidFill>
              </a:rPr>
              <a:t> VERO-S</a:t>
            </a:r>
          </a:p>
        </p:txBody>
      </p:sp>
    </p:spTree>
    <p:extLst>
      <p:ext uri="{BB962C8B-B14F-4D97-AF65-F5344CB8AC3E}">
        <p14:creationId xmlns:p14="http://schemas.microsoft.com/office/powerpoint/2010/main" val="233234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Amortisation</a:t>
            </a:r>
            <a:endParaRPr lang="de-DE" sz="2000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Even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older</a:t>
            </a:r>
            <a:r>
              <a:rPr lang="de-DE" sz="1400" dirty="0"/>
              <a:t> </a:t>
            </a:r>
            <a:r>
              <a:rPr lang="de-DE" sz="1400" dirty="0" err="1"/>
              <a:t>machines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investment</a:t>
            </a:r>
            <a:r>
              <a:rPr lang="de-DE" sz="1400" dirty="0"/>
              <a:t> in SCHUNK VERO-S quick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amortizes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a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time.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consistent</a:t>
            </a:r>
            <a:r>
              <a:rPr lang="de-DE" sz="1400" dirty="0"/>
              <a:t>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pin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existing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devices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easily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20745"/>
              </p:ext>
            </p:extLst>
          </p:nvPr>
        </p:nvGraphicFramePr>
        <p:xfrm>
          <a:off x="4598720" y="1264607"/>
          <a:ext cx="3951821" cy="446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Calculation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for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s</a:t>
                      </a:r>
                      <a:r>
                        <a:rPr lang="de-DE" sz="1200" dirty="0" err="1"/>
                        <a:t>et-up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costs</a:t>
                      </a:r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Investment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Payback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Time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Set-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Years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68059"/>
              </p:ext>
            </p:extLst>
          </p:nvPr>
        </p:nvGraphicFramePr>
        <p:xfrm>
          <a:off x="540374" y="1604459"/>
          <a:ext cx="8027154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    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Holding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Recommended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machines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pull-down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holding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689741" y="2222017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10095" y="2444207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18753" y="2073264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224149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452371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2016599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929429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Hold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63767" y="1946494"/>
            <a:ext cx="699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pull</a:t>
            </a:r>
            <a:r>
              <a:rPr lang="de-DE" sz="1200" baseline="-25000" dirty="0">
                <a:solidFill>
                  <a:srgbClr val="003D6A"/>
                </a:solidFill>
              </a:rPr>
              <a:t>-down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HSK-Size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07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modular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925</Words>
  <Application>Microsoft Office PowerPoint</Application>
  <PresentationFormat>Bildschirmpräsentation (4:3)</PresentationFormat>
  <Paragraphs>383</Paragraphs>
  <Slides>18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  <vt:variant>
        <vt:lpstr>Zielgruppenorientierte Präsentationen</vt:lpstr>
      </vt:variant>
      <vt:variant>
        <vt:i4>1</vt:i4>
      </vt:variant>
    </vt:vector>
  </HeadingPairs>
  <TitlesOfParts>
    <vt:vector size="23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VERO-S – the set-up time optimizer</vt:lpstr>
      <vt:lpstr>Potential for savings</vt:lpstr>
      <vt:lpstr>Amortisation</vt:lpstr>
      <vt:lpstr>Consistency of pull-down and holding forces</vt:lpstr>
      <vt:lpstr>VERO-S modular system</vt:lpstr>
      <vt:lpstr>SCHUNK Services</vt:lpstr>
      <vt:lpstr>VERO-S Overview</vt:lpstr>
      <vt:lpstr>VERO-S NSE mini Example of application</vt:lpstr>
      <vt:lpstr>VERO-S NSE mini</vt:lpstr>
      <vt:lpstr>VERO-S NSE mini</vt:lpstr>
      <vt:lpstr>VERO-S NSE mini</vt:lpstr>
      <vt:lpstr>VERO-S NSE mini</vt:lpstr>
      <vt:lpstr>Variants VERO-S NSE mini</vt:lpstr>
      <vt:lpstr>Variants VERO-S NSL mini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1442</cp:revision>
  <cp:lastPrinted>2018-03-19T08:03:29Z</cp:lastPrinted>
  <dcterms:created xsi:type="dcterms:W3CDTF">2015-04-07T09:55:40Z</dcterms:created>
  <dcterms:modified xsi:type="dcterms:W3CDTF">2021-09-28T06:20:09Z</dcterms:modified>
</cp:coreProperties>
</file>