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538" r:id="rId2"/>
    <p:sldId id="483" r:id="rId3"/>
    <p:sldId id="706" r:id="rId4"/>
    <p:sldId id="622" r:id="rId5"/>
    <p:sldId id="904" r:id="rId6"/>
    <p:sldId id="865" r:id="rId7"/>
    <p:sldId id="913" r:id="rId8"/>
    <p:sldId id="868" r:id="rId9"/>
    <p:sldId id="869" r:id="rId10"/>
    <p:sldId id="727" r:id="rId11"/>
    <p:sldId id="630" r:id="rId12"/>
    <p:sldId id="758" r:id="rId13"/>
    <p:sldId id="847" r:id="rId14"/>
    <p:sldId id="788" r:id="rId15"/>
    <p:sldId id="848" r:id="rId16"/>
    <p:sldId id="893" r:id="rId17"/>
    <p:sldId id="899" r:id="rId18"/>
    <p:sldId id="279" r:id="rId19"/>
  </p:sldIdLst>
  <p:sldSz cx="9144000" cy="6858000" type="screen4x3"/>
  <p:notesSz cx="6797675" cy="9926638"/>
  <p:custShowLst>
    <p:custShow name="NSE3" id="0">
      <p:sldLst>
        <p:sld r:id="rId3"/>
        <p:sld r:id="rId4"/>
        <p:sld r:id="rId5"/>
        <p:sld r:id="rId11"/>
      </p:sldLst>
    </p:custShow>
  </p:custShow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DDDDDD"/>
    <a:srgbClr val="D9D9D9"/>
    <a:srgbClr val="003D6A"/>
    <a:srgbClr val="F2F2F2"/>
    <a:srgbClr val="DCE6F2"/>
    <a:srgbClr val="95B3D7"/>
    <a:srgbClr val="BFBFBF"/>
    <a:srgbClr val="C6D9F1"/>
    <a:srgbClr val="009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6433" autoAdjust="0"/>
  </p:normalViewPr>
  <p:slideViewPr>
    <p:cSldViewPr snapToGrid="0" snapToObjects="1">
      <p:cViewPr varScale="1">
        <p:scale>
          <a:sx n="102" d="100"/>
          <a:sy n="102" d="100"/>
        </p:scale>
        <p:origin x="1122" y="10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-318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2856" y="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DEPT\DEMGE\Vertrieb_Leitung\Strategische%20Vertriebsentwicklung\Aktuelle_Schulungsprojekte\Einsparpotenti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Neu!$B$8</c:f>
              <c:strCache>
                <c:ptCount val="1"/>
                <c:pt idx="0">
                  <c:v>Rüstkosten mit VERO-S [€]</c:v>
                </c:pt>
              </c:strCache>
            </c:strRef>
          </c:tx>
          <c:spPr>
            <a:ln w="28575" cap="rnd">
              <a:solidFill>
                <a:srgbClr val="009EE3"/>
              </a:solidFill>
              <a:round/>
            </a:ln>
            <a:effectLst/>
          </c:spPr>
          <c:marker>
            <c:symbol val="x"/>
            <c:size val="5"/>
            <c:spPr>
              <a:solidFill>
                <a:srgbClr val="009EE3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Neu!$C$7:$F$7</c:f>
              <c:numCache>
                <c:formatCode>General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cat>
          <c:val>
            <c:numRef>
              <c:f>Neu!$C$8:$F$8</c:f>
              <c:numCache>
                <c:formatCode>General</c:formatCode>
                <c:ptCount val="4"/>
                <c:pt idx="0">
                  <c:v>250</c:v>
                </c:pt>
                <c:pt idx="1">
                  <c:v>500</c:v>
                </c:pt>
                <c:pt idx="2">
                  <c:v>750</c:v>
                </c:pt>
                <c:pt idx="3">
                  <c:v>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12-4B3B-AB21-D9C8E56B2AFF}"/>
            </c:ext>
          </c:extLst>
        </c:ser>
        <c:ser>
          <c:idx val="1"/>
          <c:order val="1"/>
          <c:tx>
            <c:strRef>
              <c:f>Neu!$B$9</c:f>
              <c:strCache>
                <c:ptCount val="1"/>
                <c:pt idx="0">
                  <c:v>Rüstkosten ohne VERO-S [€]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Neu!$C$7:$F$7</c:f>
              <c:numCache>
                <c:formatCode>General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cat>
          <c:val>
            <c:numRef>
              <c:f>Neu!$C$9:$F$9</c:f>
              <c:numCache>
                <c:formatCode>General</c:formatCode>
                <c:ptCount val="4"/>
                <c:pt idx="0">
                  <c:v>1250</c:v>
                </c:pt>
                <c:pt idx="1">
                  <c:v>2500</c:v>
                </c:pt>
                <c:pt idx="2">
                  <c:v>3750</c:v>
                </c:pt>
                <c:pt idx="3">
                  <c:v>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B12-4B3B-AB21-D9C8E56B2A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8460904"/>
        <c:axId val="378461296"/>
      </c:lineChart>
      <c:catAx>
        <c:axId val="378460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8461296"/>
        <c:crosses val="autoZero"/>
        <c:auto val="1"/>
        <c:lblAlgn val="ctr"/>
        <c:lblOffset val="100"/>
        <c:noMultiLvlLbl val="0"/>
      </c:catAx>
      <c:valAx>
        <c:axId val="37846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8460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891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5 min Rüstzeit</a:t>
            </a:r>
            <a:r>
              <a:rPr lang="de-DE" baseline="0" dirty="0"/>
              <a:t> pro Rüstvorgang mit VERO-S</a:t>
            </a:r>
          </a:p>
          <a:p>
            <a:r>
              <a:rPr lang="de-DE" baseline="0" dirty="0"/>
              <a:t>25 min Rüstzeit pro Rüstvorgang ohne VERO-S</a:t>
            </a:r>
          </a:p>
          <a:p>
            <a:r>
              <a:rPr lang="de-DE" baseline="0" dirty="0"/>
              <a:t>60€/h Maschinenkosten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9028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1299" y="206907"/>
            <a:ext cx="8661401" cy="762529"/>
          </a:xfrm>
          <a:prstGeom prst="rect">
            <a:avLst/>
          </a:prstGeom>
        </p:spPr>
        <p:txBody>
          <a:bodyPr/>
          <a:lstStyle>
            <a:lvl1pPr algn="l">
              <a:defRPr sz="35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260327" y="909638"/>
            <a:ext cx="8642373" cy="50720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VERO-S NSE mini</a:t>
            </a:r>
            <a:endParaRPr lang="de-DE" dirty="0"/>
          </a:p>
        </p:txBody>
      </p:sp>
      <p:sp>
        <p:nvSpPr>
          <p:cNvPr id="5" name="Datumsplatzhalter 11"/>
          <p:cNvSpPr>
            <a:spLocks noGrp="1"/>
          </p:cNvSpPr>
          <p:nvPr>
            <p:ph type="dt" sz="half" idx="12"/>
          </p:nvPr>
        </p:nvSpPr>
        <p:spPr>
          <a:xfrm>
            <a:off x="5743575" y="64801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087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0078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VERO-S NSE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3" r:id="rId8"/>
    <p:sldLayoutId id="2147483704" r:id="rId9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slide" Target="slide1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file:///\\emea.ads.local\SCHUNK\DEPT\DEMGE\Vertrieb\Schulungen\Filme\Station&#228;re%20Spannsysteme\VERO-S\NSE3\R&#252;sten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file:///\\emea.ads.local\SCHUNK\DEPT\DEMGE\Vertrieb_Leitung\Strategische%20Vertriebsentwicklung\Multimedia\Filme\VERO-S\Baukastenfillm_gek&#252;rzt_neu.mp4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VERO-S NSE mini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Das extrem flache, pneumatische Nullpunktspannsystem</a:t>
            </a:r>
          </a:p>
        </p:txBody>
      </p:sp>
      <p:pic>
        <p:nvPicPr>
          <p:cNvPr id="1026" name="Picture 2" descr="NSE mini 90">
            <a:extLst>
              <a:ext uri="{FF2B5EF4-FFF2-40B4-BE49-F238E27FC236}">
                <a16:creationId xmlns:a16="http://schemas.microsoft.com/office/drawing/2014/main" id="{C0EBA7E4-67E2-403F-8389-52FA1C8E3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665" y="1074839"/>
            <a:ext cx="3960000" cy="270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Übersicht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6273951" y="1365431"/>
            <a:ext cx="22262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Fräs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- Dreh - Anwendung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" name="Rechteck 7">
            <a:hlinkClick r:id="" action="ppaction://noaction"/>
          </p:cNvPr>
          <p:cNvSpPr/>
          <p:nvPr/>
        </p:nvSpPr>
        <p:spPr>
          <a:xfrm>
            <a:off x="564864" y="3820495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Leichtere Zerspanung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306537" y="1375060"/>
            <a:ext cx="24408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Werkstück - Direktspannung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0" name="Rechteck 9">
            <a:hlinkClick r:id="" action="ppaction://noaction"/>
          </p:cNvPr>
          <p:cNvSpPr/>
          <p:nvPr/>
        </p:nvSpPr>
        <p:spPr>
          <a:xfrm>
            <a:off x="3170751" y="3823401"/>
            <a:ext cx="270414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Automatisiertes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Palettenhandling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/>
          <a:srcRect r="8669"/>
          <a:stretch/>
        </p:blipFill>
        <p:spPr>
          <a:xfrm>
            <a:off x="6273951" y="1687638"/>
            <a:ext cx="2226218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/>
          <a:srcRect l="5663" r="3075"/>
          <a:stretch/>
        </p:blipFill>
        <p:spPr>
          <a:xfrm>
            <a:off x="3414305" y="1687638"/>
            <a:ext cx="2225273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/>
          <a:srcRect l="6902" r="1899"/>
          <a:stretch/>
        </p:blipFill>
        <p:spPr>
          <a:xfrm>
            <a:off x="3413943" y="4128272"/>
            <a:ext cx="2225274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b="2433"/>
          <a:stretch/>
        </p:blipFill>
        <p:spPr>
          <a:xfrm>
            <a:off x="558079" y="1679575"/>
            <a:ext cx="2221853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hteck 19">
            <a:hlinkClick r:id="rId5" action="ppaction://hlinksldjump"/>
          </p:cNvPr>
          <p:cNvSpPr/>
          <p:nvPr/>
        </p:nvSpPr>
        <p:spPr>
          <a:xfrm>
            <a:off x="558079" y="1389407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Allgemeine Fräsanwendung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6273951" y="3823400"/>
            <a:ext cx="222056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Weitere Anwendungen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3" name="Grafik 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/>
          <a:srcRect t="3187"/>
          <a:stretch/>
        </p:blipFill>
        <p:spPr>
          <a:xfrm>
            <a:off x="6266442" y="4128272"/>
            <a:ext cx="2228266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r="4849"/>
          <a:stretch/>
        </p:blipFill>
        <p:spPr>
          <a:xfrm>
            <a:off x="574025" y="4128272"/>
            <a:ext cx="2215631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8677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NSE mini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00000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VERO-S: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Sonder</a:t>
            </a:r>
            <a:r>
              <a:rPr lang="de-DE" sz="1400" dirty="0"/>
              <a:t> 12-fach-Spannstation mit NSE mini 90 Modulen.</a:t>
            </a:r>
          </a:p>
          <a:p>
            <a:pPr>
              <a:lnSpc>
                <a:spcPct val="100000"/>
              </a:lnSpc>
            </a:pPr>
            <a:endParaRPr lang="de-DE" sz="500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Der extrem flache Aufbau der Spannstation ermöglicht eine höhere Ausnutzung des Bearbeitungsraums der Maschine.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5533"/>
          <a:stretch/>
        </p:blipFill>
        <p:spPr>
          <a:xfrm>
            <a:off x="561443" y="1629000"/>
            <a:ext cx="5132374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2289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6" y="2247842"/>
            <a:ext cx="4680000" cy="296793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019420" y="1851645"/>
            <a:ext cx="28800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Hochgenaue Kurzkegelzentrierung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Patentierter Eil- und </a:t>
            </a:r>
            <a:r>
              <a:rPr lang="de-DE" sz="1400" dirty="0" err="1">
                <a:solidFill>
                  <a:srgbClr val="003D6A"/>
                </a:solidFill>
              </a:rPr>
              <a:t>Spannhub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Turbo-Funktion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Große Flächen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Patentiertes Antriebskonzept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Große Planflächen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Abfrage der Spannschieberstellung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Abdeckkappen für Befestigungsschrauben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Einführradien am Spannbolzen</a:t>
            </a: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Pneumatisches System</a:t>
            </a:r>
          </a:p>
        </p:txBody>
      </p:sp>
      <p:sp>
        <p:nvSpPr>
          <p:cNvPr id="52" name="Titel 1"/>
          <p:cNvSpPr>
            <a:spLocks noGrp="1"/>
          </p:cNvSpPr>
          <p:nvPr>
            <p:ph type="title"/>
          </p:nvPr>
        </p:nvSpPr>
        <p:spPr>
          <a:xfrm>
            <a:off x="713843" y="541870"/>
            <a:ext cx="8074557" cy="960702"/>
          </a:xfrm>
        </p:spPr>
        <p:txBody>
          <a:bodyPr anchor="t"/>
          <a:lstStyle/>
          <a:p>
            <a:r>
              <a:rPr lang="de-DE" dirty="0"/>
              <a:t>VERO-S NSE mini</a:t>
            </a:r>
          </a:p>
        </p:txBody>
      </p:sp>
      <p:grpSp>
        <p:nvGrpSpPr>
          <p:cNvPr id="24" name="Gruppieren 23"/>
          <p:cNvGrpSpPr/>
          <p:nvPr/>
        </p:nvGrpSpPr>
        <p:grpSpPr>
          <a:xfrm>
            <a:off x="3091908" y="3509073"/>
            <a:ext cx="324000" cy="203230"/>
            <a:chOff x="4554258" y="723448"/>
            <a:chExt cx="435429" cy="260621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554258" y="723448"/>
              <a:ext cx="435429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900818" y="3526575"/>
            <a:ext cx="324000" cy="230832"/>
            <a:chOff x="4554990" y="723448"/>
            <a:chExt cx="435429" cy="296018"/>
          </a:xfrm>
        </p:grpSpPr>
        <p:sp>
          <p:nvSpPr>
            <p:cNvPr id="31" name="Ellipse 3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554990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2812374" y="3267468"/>
            <a:ext cx="324000" cy="230832"/>
            <a:chOff x="4554258" y="723448"/>
            <a:chExt cx="435429" cy="296018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2180429" y="4328088"/>
            <a:ext cx="324000" cy="230832"/>
            <a:chOff x="4554258" y="723448"/>
            <a:chExt cx="435429" cy="296018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1839626" y="2829595"/>
            <a:ext cx="324000" cy="230832"/>
            <a:chOff x="4554258" y="723448"/>
            <a:chExt cx="435429" cy="296018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1386132" y="4342146"/>
            <a:ext cx="324000" cy="230832"/>
            <a:chOff x="4554258" y="723448"/>
            <a:chExt cx="435429" cy="296018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5730814" y="1889665"/>
            <a:ext cx="324000" cy="230832"/>
            <a:chOff x="4554258" y="723448"/>
            <a:chExt cx="435429" cy="296018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3117801" y="3821384"/>
            <a:ext cx="324000" cy="230832"/>
            <a:chOff x="4542554" y="723448"/>
            <a:chExt cx="435429" cy="296018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42554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4751121" y="4382808"/>
            <a:ext cx="324000" cy="230832"/>
            <a:chOff x="4554258" y="723448"/>
            <a:chExt cx="435429" cy="296018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5730814" y="2178412"/>
            <a:ext cx="324000" cy="230832"/>
            <a:chOff x="4554258" y="723448"/>
            <a:chExt cx="435429" cy="296018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5730814" y="2467159"/>
            <a:ext cx="324000" cy="230832"/>
            <a:chOff x="4554258" y="723448"/>
            <a:chExt cx="435429" cy="296018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5730814" y="2755906"/>
            <a:ext cx="324000" cy="230832"/>
            <a:chOff x="4554258" y="723448"/>
            <a:chExt cx="435429" cy="296018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5730814" y="3044653"/>
            <a:ext cx="324000" cy="230832"/>
            <a:chOff x="4554258" y="723448"/>
            <a:chExt cx="435429" cy="296018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5730814" y="3333400"/>
            <a:ext cx="324000" cy="230832"/>
            <a:chOff x="4554258" y="723448"/>
            <a:chExt cx="435429" cy="296018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85" name="Gruppieren 84"/>
          <p:cNvGrpSpPr/>
          <p:nvPr/>
        </p:nvGrpSpPr>
        <p:grpSpPr>
          <a:xfrm>
            <a:off x="5730814" y="3622147"/>
            <a:ext cx="324000" cy="230832"/>
            <a:chOff x="4554258" y="723448"/>
            <a:chExt cx="435429" cy="296018"/>
          </a:xfrm>
        </p:grpSpPr>
        <p:sp>
          <p:nvSpPr>
            <p:cNvPr id="86" name="Ellipse 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5730814" y="3910896"/>
            <a:ext cx="324000" cy="230832"/>
            <a:chOff x="4554258" y="723448"/>
            <a:chExt cx="435429" cy="296018"/>
          </a:xfrm>
        </p:grpSpPr>
        <p:sp>
          <p:nvSpPr>
            <p:cNvPr id="89" name="Ellipse 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91" name="Gruppieren 90"/>
          <p:cNvGrpSpPr/>
          <p:nvPr/>
        </p:nvGrpSpPr>
        <p:grpSpPr>
          <a:xfrm>
            <a:off x="5730814" y="4424888"/>
            <a:ext cx="324000" cy="230832"/>
            <a:chOff x="4554258" y="723448"/>
            <a:chExt cx="435429" cy="296018"/>
          </a:xfrm>
        </p:grpSpPr>
        <p:sp>
          <p:nvSpPr>
            <p:cNvPr id="92" name="Ellipse 9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sp>
        <p:nvSpPr>
          <p:cNvPr id="94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 anchor="ctr"/>
          <a:lstStyle/>
          <a:p>
            <a:r>
              <a:rPr lang="de-DE" sz="1200">
                <a:solidFill>
                  <a:schemeClr val="bg1"/>
                </a:solidFill>
              </a:rPr>
              <a:t>VERO-S NSE mini</a:t>
            </a:r>
            <a:endParaRPr lang="de-DE" sz="1200" dirty="0">
              <a:solidFill>
                <a:schemeClr val="bg1"/>
              </a:solidFill>
            </a:endParaRPr>
          </a:p>
        </p:txBody>
      </p:sp>
      <p:grpSp>
        <p:nvGrpSpPr>
          <p:cNvPr id="95" name="Gruppieren 94"/>
          <p:cNvGrpSpPr/>
          <p:nvPr/>
        </p:nvGrpSpPr>
        <p:grpSpPr>
          <a:xfrm>
            <a:off x="3827992" y="3803272"/>
            <a:ext cx="324000" cy="230832"/>
            <a:chOff x="4554258" y="723448"/>
            <a:chExt cx="435429" cy="296018"/>
          </a:xfrm>
        </p:grpSpPr>
        <p:sp>
          <p:nvSpPr>
            <p:cNvPr id="96" name="Ellipse 9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Textfeld 9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8" name="Gruppieren 97"/>
          <p:cNvGrpSpPr/>
          <p:nvPr/>
        </p:nvGrpSpPr>
        <p:grpSpPr>
          <a:xfrm>
            <a:off x="1221524" y="2949191"/>
            <a:ext cx="324000" cy="230832"/>
            <a:chOff x="4554258" y="723448"/>
            <a:chExt cx="435429" cy="296018"/>
          </a:xfrm>
        </p:grpSpPr>
        <p:sp>
          <p:nvSpPr>
            <p:cNvPr id="99" name="Ellipse 9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Textfeld 9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04" name="Gruppieren 103"/>
          <p:cNvGrpSpPr/>
          <p:nvPr/>
        </p:nvGrpSpPr>
        <p:grpSpPr>
          <a:xfrm>
            <a:off x="5730814" y="4690630"/>
            <a:ext cx="324000" cy="230832"/>
            <a:chOff x="4554259" y="723447"/>
            <a:chExt cx="435429" cy="296018"/>
          </a:xfrm>
        </p:grpSpPr>
        <p:sp>
          <p:nvSpPr>
            <p:cNvPr id="105" name="Ellipse 10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Textfeld 105"/>
            <p:cNvSpPr txBox="1"/>
            <p:nvPr/>
          </p:nvSpPr>
          <p:spPr>
            <a:xfrm>
              <a:off x="4554259" y="723447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pic>
        <p:nvPicPr>
          <p:cNvPr id="101" name="Grafik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91" y="1283234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3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Inhaltsplatzhalter 3"/>
          <p:cNvSpPr txBox="1">
            <a:spLocks/>
          </p:cNvSpPr>
          <p:nvPr/>
        </p:nvSpPr>
        <p:spPr>
          <a:xfrm>
            <a:off x="5228566" y="2759124"/>
            <a:ext cx="1911599" cy="576460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Betätigungskraft</a:t>
            </a: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Kraft am Treibring</a:t>
            </a:r>
          </a:p>
        </p:txBody>
      </p:sp>
      <p:sp>
        <p:nvSpPr>
          <p:cNvPr id="140" name="Rechteck 139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2" y="1474251"/>
            <a:ext cx="1800000" cy="1718833"/>
          </a:xfrm>
          <a:prstGeom prst="rect">
            <a:avLst/>
          </a:prstGeom>
        </p:spPr>
      </p:pic>
      <p:sp>
        <p:nvSpPr>
          <p:cNvPr id="145" name="Rechteck 144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6" name="Rechteck 145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7" name="Rechteck 146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8" name="Textfeld 147"/>
          <p:cNvSpPr txBox="1"/>
          <p:nvPr/>
        </p:nvSpPr>
        <p:spPr>
          <a:xfrm>
            <a:off x="4714215" y="3618972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Vergleich:                                                       Einzugskraft Federspannung und Turbo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1" b="7424"/>
          <a:stretch/>
        </p:blipFill>
        <p:spPr>
          <a:xfrm>
            <a:off x="5465540" y="4356854"/>
            <a:ext cx="1980000" cy="10793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NSE mini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grpSp>
        <p:nvGrpSpPr>
          <p:cNvPr id="21" name="Gruppieren 20"/>
          <p:cNvGrpSpPr/>
          <p:nvPr/>
        </p:nvGrpSpPr>
        <p:grpSpPr>
          <a:xfrm>
            <a:off x="2582292" y="4551944"/>
            <a:ext cx="324000" cy="230832"/>
            <a:chOff x="4554258" y="712489"/>
            <a:chExt cx="435429" cy="296018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554258" y="712489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2576588" y="4841234"/>
            <a:ext cx="324000" cy="230832"/>
            <a:chOff x="4554258" y="723448"/>
            <a:chExt cx="435429" cy="296018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27" name="Inhaltsplatzhalter 3"/>
          <p:cNvSpPr txBox="1">
            <a:spLocks/>
          </p:cNvSpPr>
          <p:nvPr/>
        </p:nvSpPr>
        <p:spPr>
          <a:xfrm>
            <a:off x="2819430" y="4535498"/>
            <a:ext cx="1647667" cy="981660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Federkraft</a:t>
            </a:r>
          </a:p>
          <a:p>
            <a:pPr>
              <a:lnSpc>
                <a:spcPct val="100000"/>
              </a:lnSpc>
            </a:pPr>
            <a:r>
              <a:rPr lang="de-DE" sz="1200" dirty="0"/>
              <a:t>Zusätzliche Kraft, die aus dem Turbo resultiert</a:t>
            </a:r>
            <a:endParaRPr lang="de-DE" sz="1200" dirty="0">
              <a:solidFill>
                <a:srgbClr val="00446B"/>
              </a:solidFill>
            </a:endParaRPr>
          </a:p>
        </p:txBody>
      </p:sp>
      <p:grpSp>
        <p:nvGrpSpPr>
          <p:cNvPr id="88" name="Gruppieren 87"/>
          <p:cNvGrpSpPr/>
          <p:nvPr/>
        </p:nvGrpSpPr>
        <p:grpSpPr>
          <a:xfrm>
            <a:off x="2575710" y="1803940"/>
            <a:ext cx="324000" cy="230832"/>
            <a:chOff x="4554258" y="723448"/>
            <a:chExt cx="435429" cy="296018"/>
          </a:xfrm>
        </p:grpSpPr>
        <p:sp>
          <p:nvSpPr>
            <p:cNvPr id="89" name="Ellipse 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1" name="Gruppieren 90"/>
          <p:cNvGrpSpPr/>
          <p:nvPr/>
        </p:nvGrpSpPr>
        <p:grpSpPr>
          <a:xfrm>
            <a:off x="2575710" y="2059520"/>
            <a:ext cx="324000" cy="230832"/>
            <a:chOff x="4554258" y="723448"/>
            <a:chExt cx="435429" cy="296018"/>
          </a:xfrm>
        </p:grpSpPr>
        <p:sp>
          <p:nvSpPr>
            <p:cNvPr id="92" name="Ellipse 9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94" name="Inhaltsplatzhalter 3"/>
          <p:cNvSpPr txBox="1">
            <a:spLocks/>
          </p:cNvSpPr>
          <p:nvPr/>
        </p:nvSpPr>
        <p:spPr>
          <a:xfrm>
            <a:off x="2866447" y="1764125"/>
            <a:ext cx="1647667" cy="1277580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 err="1">
                <a:solidFill>
                  <a:srgbClr val="00446B"/>
                </a:solidFill>
              </a:rPr>
              <a:t>Spannhub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 err="1"/>
              <a:t>Eilhub</a:t>
            </a:r>
            <a:endParaRPr lang="de-DE" sz="1200" dirty="0"/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Kraft</a:t>
            </a: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Weg</a:t>
            </a:r>
          </a:p>
        </p:txBody>
      </p:sp>
      <p:grpSp>
        <p:nvGrpSpPr>
          <p:cNvPr id="95" name="Gruppieren 94"/>
          <p:cNvGrpSpPr/>
          <p:nvPr/>
        </p:nvGrpSpPr>
        <p:grpSpPr>
          <a:xfrm>
            <a:off x="2575710" y="2315100"/>
            <a:ext cx="324000" cy="230832"/>
            <a:chOff x="4554258" y="723448"/>
            <a:chExt cx="435429" cy="296018"/>
          </a:xfrm>
        </p:grpSpPr>
        <p:sp>
          <p:nvSpPr>
            <p:cNvPr id="96" name="Ellipse 9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Textfeld 9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8" name="Gruppieren 97"/>
          <p:cNvGrpSpPr/>
          <p:nvPr/>
        </p:nvGrpSpPr>
        <p:grpSpPr>
          <a:xfrm>
            <a:off x="2575710" y="2570680"/>
            <a:ext cx="324000" cy="230832"/>
            <a:chOff x="4554258" y="723448"/>
            <a:chExt cx="435429" cy="296018"/>
          </a:xfrm>
        </p:grpSpPr>
        <p:sp>
          <p:nvSpPr>
            <p:cNvPr id="99" name="Ellipse 9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Textfeld 9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01" name="Gruppieren 100"/>
          <p:cNvGrpSpPr/>
          <p:nvPr/>
        </p:nvGrpSpPr>
        <p:grpSpPr>
          <a:xfrm>
            <a:off x="1313650" y="2050780"/>
            <a:ext cx="324000" cy="230832"/>
            <a:chOff x="4554258" y="723448"/>
            <a:chExt cx="435429" cy="296018"/>
          </a:xfrm>
        </p:grpSpPr>
        <p:sp>
          <p:nvSpPr>
            <p:cNvPr id="102" name="Ellipse 10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Textfeld 10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04" name="Gruppieren 103"/>
          <p:cNvGrpSpPr/>
          <p:nvPr/>
        </p:nvGrpSpPr>
        <p:grpSpPr>
          <a:xfrm>
            <a:off x="1755680" y="2517612"/>
            <a:ext cx="324000" cy="230832"/>
            <a:chOff x="4554258" y="723448"/>
            <a:chExt cx="435429" cy="296018"/>
          </a:xfrm>
        </p:grpSpPr>
        <p:sp>
          <p:nvSpPr>
            <p:cNvPr id="105" name="Ellipse 10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Textfeld 10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07" name="Gruppieren 106"/>
          <p:cNvGrpSpPr/>
          <p:nvPr/>
        </p:nvGrpSpPr>
        <p:grpSpPr>
          <a:xfrm>
            <a:off x="1016379" y="1714859"/>
            <a:ext cx="324000" cy="230832"/>
            <a:chOff x="4554258" y="723448"/>
            <a:chExt cx="435429" cy="296018"/>
          </a:xfrm>
        </p:grpSpPr>
        <p:sp>
          <p:nvSpPr>
            <p:cNvPr id="108" name="Ellipse 10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9" name="Textfeld 10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10" name="Gruppieren 109"/>
          <p:cNvGrpSpPr/>
          <p:nvPr/>
        </p:nvGrpSpPr>
        <p:grpSpPr>
          <a:xfrm>
            <a:off x="2012137" y="2926104"/>
            <a:ext cx="324000" cy="230832"/>
            <a:chOff x="4554258" y="723448"/>
            <a:chExt cx="435429" cy="296018"/>
          </a:xfrm>
        </p:grpSpPr>
        <p:sp>
          <p:nvSpPr>
            <p:cNvPr id="111" name="Ellipse 11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2" name="Textfeld 11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34" name="Inhaltsplatzhalter 3"/>
          <p:cNvSpPr txBox="1">
            <a:spLocks/>
          </p:cNvSpPr>
          <p:nvPr/>
        </p:nvSpPr>
        <p:spPr>
          <a:xfrm>
            <a:off x="7373728" y="4389286"/>
            <a:ext cx="1400194" cy="574473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Turbo-Funktion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max. 1500 N</a:t>
            </a:r>
          </a:p>
        </p:txBody>
      </p:sp>
      <p:sp>
        <p:nvSpPr>
          <p:cNvPr id="135" name="Inhaltsplatzhalter 3"/>
          <p:cNvSpPr txBox="1">
            <a:spLocks/>
          </p:cNvSpPr>
          <p:nvPr/>
        </p:nvSpPr>
        <p:spPr>
          <a:xfrm>
            <a:off x="7365019" y="4914942"/>
            <a:ext cx="1647642" cy="530235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Federkraftspannung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max. 500 N</a:t>
            </a:r>
          </a:p>
        </p:txBody>
      </p:sp>
      <p:sp>
        <p:nvSpPr>
          <p:cNvPr id="136" name="Inhaltsplatzhalter 3"/>
          <p:cNvSpPr txBox="1">
            <a:spLocks/>
          </p:cNvSpPr>
          <p:nvPr/>
        </p:nvSpPr>
        <p:spPr>
          <a:xfrm>
            <a:off x="5396627" y="5415266"/>
            <a:ext cx="2612808" cy="240653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Betätigungsdruck der Turbo-Funktion</a:t>
            </a:r>
          </a:p>
        </p:txBody>
      </p:sp>
      <p:sp>
        <p:nvSpPr>
          <p:cNvPr id="137" name="Inhaltsplatzhalter 3"/>
          <p:cNvSpPr txBox="1">
            <a:spLocks/>
          </p:cNvSpPr>
          <p:nvPr/>
        </p:nvSpPr>
        <p:spPr>
          <a:xfrm>
            <a:off x="4753141" y="4393991"/>
            <a:ext cx="773130" cy="530235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Einzugs-kraft</a:t>
            </a:r>
          </a:p>
        </p:txBody>
      </p:sp>
      <p:sp>
        <p:nvSpPr>
          <p:cNvPr id="138" name="Ellipse 137"/>
          <p:cNvSpPr/>
          <p:nvPr/>
        </p:nvSpPr>
        <p:spPr>
          <a:xfrm>
            <a:off x="6383540" y="5158355"/>
            <a:ext cx="144000" cy="144000"/>
          </a:xfrm>
          <a:prstGeom prst="ellipse">
            <a:avLst/>
          </a:prstGeom>
          <a:solidFill>
            <a:srgbClr val="001D32"/>
          </a:solidFill>
          <a:ln>
            <a:solidFill>
              <a:srgbClr val="001D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9" name="Ellipse 138"/>
          <p:cNvSpPr/>
          <p:nvPr/>
        </p:nvSpPr>
        <p:spPr>
          <a:xfrm>
            <a:off x="6635335" y="4910827"/>
            <a:ext cx="144000" cy="144000"/>
          </a:xfrm>
          <a:prstGeom prst="ellipse">
            <a:avLst/>
          </a:prstGeom>
          <a:solidFill>
            <a:srgbClr val="0A89E0"/>
          </a:solidFill>
          <a:ln>
            <a:solidFill>
              <a:srgbClr val="0A89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9" name="Textfeld 148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Integrierte Turbofunktion</a:t>
            </a:r>
          </a:p>
        </p:txBody>
      </p:sp>
      <p:sp>
        <p:nvSpPr>
          <p:cNvPr id="150" name="Textfeld 149"/>
          <p:cNvSpPr txBox="1"/>
          <p:nvPr/>
        </p:nvSpPr>
        <p:spPr>
          <a:xfrm>
            <a:off x="4724514" y="990712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Patentiertes Antriebskonzept:                     3fache Kraftübersetzung</a:t>
            </a:r>
          </a:p>
        </p:txBody>
      </p:sp>
      <p:sp>
        <p:nvSpPr>
          <p:cNvPr id="151" name="Textfeld 150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Der patentierte Eil- und </a:t>
            </a:r>
            <a:r>
              <a:rPr lang="de-DE" sz="1600" b="1" dirty="0" err="1">
                <a:solidFill>
                  <a:srgbClr val="003D6A"/>
                </a:solidFill>
              </a:rPr>
              <a:t>Spannhub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113" name="Grafik 1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 r="7583"/>
          <a:stretch/>
        </p:blipFill>
        <p:spPr>
          <a:xfrm>
            <a:off x="467861" y="4035953"/>
            <a:ext cx="1980000" cy="1788486"/>
          </a:xfrm>
          <a:prstGeom prst="rect">
            <a:avLst/>
          </a:prstGeom>
        </p:spPr>
      </p:pic>
      <p:grpSp>
        <p:nvGrpSpPr>
          <p:cNvPr id="114" name="Gruppieren 113"/>
          <p:cNvGrpSpPr/>
          <p:nvPr/>
        </p:nvGrpSpPr>
        <p:grpSpPr>
          <a:xfrm>
            <a:off x="843826" y="4353496"/>
            <a:ext cx="324000" cy="230832"/>
            <a:chOff x="4554258" y="723448"/>
            <a:chExt cx="435429" cy="296018"/>
          </a:xfrm>
        </p:grpSpPr>
        <p:sp>
          <p:nvSpPr>
            <p:cNvPr id="115" name="Ellipse 11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6" name="Textfeld 11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7" name="Gruppieren 116"/>
          <p:cNvGrpSpPr/>
          <p:nvPr/>
        </p:nvGrpSpPr>
        <p:grpSpPr>
          <a:xfrm>
            <a:off x="2106703" y="4493408"/>
            <a:ext cx="324000" cy="230832"/>
            <a:chOff x="4554258" y="723448"/>
            <a:chExt cx="435429" cy="296018"/>
          </a:xfrm>
        </p:grpSpPr>
        <p:sp>
          <p:nvSpPr>
            <p:cNvPr id="118" name="Ellipse 11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9" name="Textfeld 11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20" name="Gruppieren 119"/>
          <p:cNvGrpSpPr/>
          <p:nvPr/>
        </p:nvGrpSpPr>
        <p:grpSpPr>
          <a:xfrm>
            <a:off x="1793313" y="4689567"/>
            <a:ext cx="324000" cy="230832"/>
            <a:chOff x="4554258" y="723448"/>
            <a:chExt cx="435429" cy="296018"/>
          </a:xfrm>
        </p:grpSpPr>
        <p:sp>
          <p:nvSpPr>
            <p:cNvPr id="121" name="Ellipse 12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2" name="Textfeld 12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23" name="Gruppieren 122"/>
          <p:cNvGrpSpPr/>
          <p:nvPr/>
        </p:nvGrpSpPr>
        <p:grpSpPr>
          <a:xfrm>
            <a:off x="863031" y="5597730"/>
            <a:ext cx="324000" cy="230832"/>
            <a:chOff x="4554259" y="723447"/>
            <a:chExt cx="435429" cy="296018"/>
          </a:xfrm>
        </p:grpSpPr>
        <p:sp>
          <p:nvSpPr>
            <p:cNvPr id="124" name="Ellipse 12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5" name="Textfeld 124"/>
            <p:cNvSpPr txBox="1"/>
            <p:nvPr/>
          </p:nvSpPr>
          <p:spPr>
            <a:xfrm>
              <a:off x="4554259" y="723447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26" name="Gruppieren 125"/>
          <p:cNvGrpSpPr/>
          <p:nvPr/>
        </p:nvGrpSpPr>
        <p:grpSpPr>
          <a:xfrm>
            <a:off x="1064127" y="5368460"/>
            <a:ext cx="324000" cy="230832"/>
            <a:chOff x="4554258" y="723448"/>
            <a:chExt cx="435429" cy="296018"/>
          </a:xfrm>
        </p:grpSpPr>
        <p:sp>
          <p:nvSpPr>
            <p:cNvPr id="127" name="Ellipse 12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8" name="Textfeld 12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29" name="Gruppieren 128"/>
          <p:cNvGrpSpPr/>
          <p:nvPr/>
        </p:nvGrpSpPr>
        <p:grpSpPr>
          <a:xfrm>
            <a:off x="548279" y="4042142"/>
            <a:ext cx="324000" cy="230832"/>
            <a:chOff x="4554258" y="723448"/>
            <a:chExt cx="435429" cy="296018"/>
          </a:xfrm>
        </p:grpSpPr>
        <p:sp>
          <p:nvSpPr>
            <p:cNvPr id="130" name="Ellipse 1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1" name="Textfeld 13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32" name="Gruppieren 131"/>
          <p:cNvGrpSpPr/>
          <p:nvPr/>
        </p:nvGrpSpPr>
        <p:grpSpPr>
          <a:xfrm>
            <a:off x="4978577" y="3027901"/>
            <a:ext cx="324000" cy="230832"/>
            <a:chOff x="4554258" y="723448"/>
            <a:chExt cx="435429" cy="296018"/>
          </a:xfrm>
        </p:grpSpPr>
        <p:sp>
          <p:nvSpPr>
            <p:cNvPr id="133" name="Ellipse 1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1" name="Textfeld 14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2" name="Gruppieren 141"/>
          <p:cNvGrpSpPr/>
          <p:nvPr/>
        </p:nvGrpSpPr>
        <p:grpSpPr>
          <a:xfrm>
            <a:off x="6712116" y="2759180"/>
            <a:ext cx="324000" cy="230832"/>
            <a:chOff x="4554258" y="723448"/>
            <a:chExt cx="435429" cy="296018"/>
          </a:xfrm>
        </p:grpSpPr>
        <p:sp>
          <p:nvSpPr>
            <p:cNvPr id="143" name="Ellipse 14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4" name="Textfeld 14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6712116" y="3027901"/>
            <a:ext cx="324000" cy="230832"/>
            <a:chOff x="4554258" y="723448"/>
            <a:chExt cx="435429" cy="296018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4978577" y="2759180"/>
            <a:ext cx="324000" cy="230832"/>
            <a:chOff x="4554258" y="723448"/>
            <a:chExt cx="435429" cy="296018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173" name="Grafik 1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63" y="1671960"/>
            <a:ext cx="3600000" cy="858469"/>
          </a:xfrm>
          <a:prstGeom prst="rect">
            <a:avLst/>
          </a:prstGeom>
        </p:spPr>
      </p:pic>
      <p:grpSp>
        <p:nvGrpSpPr>
          <p:cNvPr id="174" name="Gruppieren 173"/>
          <p:cNvGrpSpPr/>
          <p:nvPr/>
        </p:nvGrpSpPr>
        <p:grpSpPr>
          <a:xfrm>
            <a:off x="5070877" y="2415013"/>
            <a:ext cx="324000" cy="230832"/>
            <a:chOff x="4554263" y="723448"/>
            <a:chExt cx="435429" cy="296018"/>
          </a:xfrm>
        </p:grpSpPr>
        <p:sp>
          <p:nvSpPr>
            <p:cNvPr id="175" name="Ellipse 17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6" name="Textfeld 175"/>
            <p:cNvSpPr txBox="1"/>
            <p:nvPr/>
          </p:nvSpPr>
          <p:spPr>
            <a:xfrm>
              <a:off x="4554263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77" name="Gruppieren 176"/>
          <p:cNvGrpSpPr/>
          <p:nvPr/>
        </p:nvGrpSpPr>
        <p:grpSpPr>
          <a:xfrm>
            <a:off x="5826173" y="2333537"/>
            <a:ext cx="324000" cy="230832"/>
            <a:chOff x="4554258" y="723448"/>
            <a:chExt cx="435429" cy="296018"/>
          </a:xfrm>
        </p:grpSpPr>
        <p:sp>
          <p:nvSpPr>
            <p:cNvPr id="178" name="Ellipse 17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9" name="Textfeld 17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80" name="Gruppieren 179"/>
          <p:cNvGrpSpPr/>
          <p:nvPr/>
        </p:nvGrpSpPr>
        <p:grpSpPr>
          <a:xfrm>
            <a:off x="5702932" y="2156191"/>
            <a:ext cx="324000" cy="230832"/>
            <a:chOff x="4554258" y="723448"/>
            <a:chExt cx="435429" cy="296018"/>
          </a:xfrm>
        </p:grpSpPr>
        <p:sp>
          <p:nvSpPr>
            <p:cNvPr id="181" name="Ellipse 18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2" name="Textfeld 18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83" name="Gruppieren 182"/>
          <p:cNvGrpSpPr/>
          <p:nvPr/>
        </p:nvGrpSpPr>
        <p:grpSpPr>
          <a:xfrm>
            <a:off x="6748129" y="2184969"/>
            <a:ext cx="324000" cy="230832"/>
            <a:chOff x="4554258" y="723448"/>
            <a:chExt cx="435429" cy="296018"/>
          </a:xfrm>
        </p:grpSpPr>
        <p:sp>
          <p:nvSpPr>
            <p:cNvPr id="184" name="Ellipse 18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5" name="Textfeld 18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86" name="Gruppieren 185"/>
          <p:cNvGrpSpPr/>
          <p:nvPr/>
        </p:nvGrpSpPr>
        <p:grpSpPr>
          <a:xfrm>
            <a:off x="7084695" y="1893365"/>
            <a:ext cx="324000" cy="230832"/>
            <a:chOff x="4554258" y="723448"/>
            <a:chExt cx="435429" cy="296018"/>
          </a:xfrm>
        </p:grpSpPr>
        <p:sp>
          <p:nvSpPr>
            <p:cNvPr id="187" name="Ellipse 18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8" name="Textfeld 18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89" name="Gruppieren 188"/>
          <p:cNvGrpSpPr/>
          <p:nvPr/>
        </p:nvGrpSpPr>
        <p:grpSpPr>
          <a:xfrm>
            <a:off x="7738736" y="1854472"/>
            <a:ext cx="324000" cy="230832"/>
            <a:chOff x="4554258" y="723448"/>
            <a:chExt cx="435429" cy="296018"/>
          </a:xfrm>
        </p:grpSpPr>
        <p:sp>
          <p:nvSpPr>
            <p:cNvPr id="190" name="Ellipse 18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1" name="Textfeld 19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92" name="Gruppieren 191"/>
          <p:cNvGrpSpPr/>
          <p:nvPr/>
        </p:nvGrpSpPr>
        <p:grpSpPr>
          <a:xfrm>
            <a:off x="8215376" y="2362741"/>
            <a:ext cx="324000" cy="230832"/>
            <a:chOff x="4554258" y="723448"/>
            <a:chExt cx="435429" cy="296018"/>
          </a:xfrm>
        </p:grpSpPr>
        <p:sp>
          <p:nvSpPr>
            <p:cNvPr id="193" name="Ellipse 19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4" name="Textfeld 19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96" name="Inhaltsplatzhalter 3"/>
          <p:cNvSpPr txBox="1">
            <a:spLocks/>
          </p:cNvSpPr>
          <p:nvPr/>
        </p:nvSpPr>
        <p:spPr>
          <a:xfrm>
            <a:off x="6964325" y="2758567"/>
            <a:ext cx="1878759" cy="581138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Kraft am Spannschieber</a:t>
            </a: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Einzugskraft</a:t>
            </a:r>
          </a:p>
        </p:txBody>
      </p:sp>
    </p:spTree>
    <p:extLst>
      <p:ext uri="{BB962C8B-B14F-4D97-AF65-F5344CB8AC3E}">
        <p14:creationId xmlns:p14="http://schemas.microsoft.com/office/powerpoint/2010/main" val="621416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4717279" y="3607979"/>
            <a:ext cx="4174611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252342" y="3616688"/>
            <a:ext cx="4175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Abfrage der Spannschieberstellung über den Staudruck</a:t>
            </a: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292" y="4390650"/>
            <a:ext cx="1800000" cy="1024776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16" y="4390651"/>
            <a:ext cx="1800000" cy="10247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NSE mini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sp>
        <p:nvSpPr>
          <p:cNvPr id="44" name="Inhaltsplatzhalter 3"/>
          <p:cNvSpPr>
            <a:spLocks noGrp="1"/>
          </p:cNvSpPr>
          <p:nvPr>
            <p:ph sz="quarter" idx="10"/>
          </p:nvPr>
        </p:nvSpPr>
        <p:spPr>
          <a:xfrm>
            <a:off x="564277" y="5464598"/>
            <a:ext cx="1443678" cy="363885"/>
          </a:xfrm>
          <a:noFill/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/>
              <a:t>Zustand geöffnet</a:t>
            </a:r>
          </a:p>
        </p:txBody>
      </p:sp>
      <p:sp>
        <p:nvSpPr>
          <p:cNvPr id="45" name="Inhaltsplatzhalter 3"/>
          <p:cNvSpPr txBox="1">
            <a:spLocks/>
          </p:cNvSpPr>
          <p:nvPr/>
        </p:nvSpPr>
        <p:spPr>
          <a:xfrm>
            <a:off x="2591284" y="5470127"/>
            <a:ext cx="1582016" cy="363885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/>
              <a:t>Zustand verriegelt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15" y="1429786"/>
            <a:ext cx="2520000" cy="18327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890" y="1451774"/>
            <a:ext cx="2520000" cy="1832727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Verriegeln über Spannschieber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Zentrieren über Kurzkegel</a:t>
            </a:r>
          </a:p>
        </p:txBody>
      </p:sp>
      <p:sp>
        <p:nvSpPr>
          <p:cNvPr id="28" name="Rechteck 27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Ellipse 2"/>
          <p:cNvSpPr/>
          <p:nvPr/>
        </p:nvSpPr>
        <p:spPr>
          <a:xfrm>
            <a:off x="936066" y="4697676"/>
            <a:ext cx="134343" cy="138677"/>
          </a:xfrm>
          <a:prstGeom prst="ellipse">
            <a:avLst/>
          </a:prstGeom>
          <a:solidFill>
            <a:srgbClr val="B5CCDC"/>
          </a:solidFill>
          <a:ln>
            <a:solidFill>
              <a:srgbClr val="B7CDD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>
            <a:off x="1508404" y="4744137"/>
            <a:ext cx="134343" cy="138677"/>
          </a:xfrm>
          <a:prstGeom prst="ellipse">
            <a:avLst/>
          </a:prstGeom>
          <a:solidFill>
            <a:srgbClr val="AFC6D4"/>
          </a:solidFill>
          <a:ln>
            <a:solidFill>
              <a:srgbClr val="AFC6D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Ellipse 32"/>
          <p:cNvSpPr/>
          <p:nvPr/>
        </p:nvSpPr>
        <p:spPr>
          <a:xfrm>
            <a:off x="3043664" y="4744137"/>
            <a:ext cx="134343" cy="138677"/>
          </a:xfrm>
          <a:prstGeom prst="ellipse">
            <a:avLst/>
          </a:prstGeom>
          <a:solidFill>
            <a:srgbClr val="AEC4D2"/>
          </a:solidFill>
          <a:ln>
            <a:solidFill>
              <a:srgbClr val="AEC4D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/>
          <p:cNvSpPr/>
          <p:nvPr/>
        </p:nvSpPr>
        <p:spPr>
          <a:xfrm>
            <a:off x="3564424" y="4669640"/>
            <a:ext cx="134343" cy="138677"/>
          </a:xfrm>
          <a:prstGeom prst="ellipse">
            <a:avLst/>
          </a:prstGeom>
          <a:solidFill>
            <a:srgbClr val="AAC0CD"/>
          </a:solidFill>
          <a:ln>
            <a:solidFill>
              <a:srgbClr val="AAC0C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31" y="3753276"/>
            <a:ext cx="2520000" cy="1832727"/>
          </a:xfrm>
          <a:prstGeom prst="rect">
            <a:avLst/>
          </a:prstGeom>
        </p:spPr>
      </p:pic>
      <p:sp>
        <p:nvSpPr>
          <p:cNvPr id="40" name="Textfeld 39"/>
          <p:cNvSpPr txBox="1"/>
          <p:nvPr/>
        </p:nvSpPr>
        <p:spPr>
          <a:xfrm>
            <a:off x="4712585" y="361860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Sperrluftanschluss</a:t>
            </a:r>
          </a:p>
        </p:txBody>
      </p:sp>
    </p:spTree>
    <p:extLst>
      <p:ext uri="{BB962C8B-B14F-4D97-AF65-F5344CB8AC3E}">
        <p14:creationId xmlns:p14="http://schemas.microsoft.com/office/powerpoint/2010/main" val="2870787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52" y="1487959"/>
            <a:ext cx="2520000" cy="183272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NSE mini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5533337" y="2180685"/>
            <a:ext cx="198000" cy="198000"/>
            <a:chOff x="4633578" y="732456"/>
            <a:chExt cx="266095" cy="271350"/>
          </a:xfrm>
        </p:grpSpPr>
        <p:sp>
          <p:nvSpPr>
            <p:cNvPr id="10" name="Ellipse 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633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6125731" y="2422113"/>
            <a:ext cx="198000" cy="198000"/>
            <a:chOff x="4645063" y="729193"/>
            <a:chExt cx="266095" cy="271350"/>
          </a:xfrm>
        </p:grpSpPr>
        <p:sp>
          <p:nvSpPr>
            <p:cNvPr id="13" name="Ellipse 1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6150766" y="1944888"/>
            <a:ext cx="198000" cy="198000"/>
            <a:chOff x="4633578" y="732456"/>
            <a:chExt cx="266095" cy="271350"/>
          </a:xfrm>
        </p:grpSpPr>
        <p:sp>
          <p:nvSpPr>
            <p:cNvPr id="16" name="Ellipse 1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633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6775999" y="2186737"/>
            <a:ext cx="198000" cy="198000"/>
            <a:chOff x="4633578" y="729193"/>
            <a:chExt cx="266095" cy="271350"/>
          </a:xfrm>
        </p:grpSpPr>
        <p:sp>
          <p:nvSpPr>
            <p:cNvPr id="19" name="Ellipse 1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33578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7321530" y="1923292"/>
            <a:ext cx="324000" cy="230832"/>
            <a:chOff x="4554258" y="723448"/>
            <a:chExt cx="435429" cy="296018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7321530" y="2178434"/>
            <a:ext cx="324000" cy="230832"/>
            <a:chOff x="4554258" y="712489"/>
            <a:chExt cx="435429" cy="296018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554258" y="712489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7314726" y="2455598"/>
            <a:ext cx="324000" cy="230832"/>
            <a:chOff x="4554258" y="723448"/>
            <a:chExt cx="435429" cy="296018"/>
          </a:xfrm>
        </p:grpSpPr>
        <p:sp>
          <p:nvSpPr>
            <p:cNvPr id="28" name="Ellipse 2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30" name="Inhaltsplatzhalter 3"/>
          <p:cNvSpPr txBox="1">
            <a:spLocks/>
          </p:cNvSpPr>
          <p:nvPr/>
        </p:nvSpPr>
        <p:spPr>
          <a:xfrm>
            <a:off x="7542531" y="1913860"/>
            <a:ext cx="1461874" cy="1046286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Typ A fixiert</a:t>
            </a: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Typ B positioniert</a:t>
            </a: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Typ C mit Zentrierspiel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38" y="1587824"/>
            <a:ext cx="2160000" cy="1570909"/>
          </a:xfrm>
          <a:prstGeom prst="rect">
            <a:avLst/>
          </a:prstGeom>
        </p:spPr>
      </p:pic>
      <p:sp>
        <p:nvSpPr>
          <p:cNvPr id="38" name="Textfeld 37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Platzsparend durch kompakte Bauform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Anordnung der Spannbolzen Typ A, B und C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252338" y="98709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Einfacheres Fügen – höchste Bedienfreundlichkeit</a:t>
            </a: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32" y="4101671"/>
            <a:ext cx="2160000" cy="1570909"/>
          </a:xfrm>
          <a:prstGeom prst="rect">
            <a:avLst/>
          </a:prstGeom>
        </p:spPr>
      </p:pic>
      <p:grpSp>
        <p:nvGrpSpPr>
          <p:cNvPr id="37" name="Gruppieren 36"/>
          <p:cNvGrpSpPr/>
          <p:nvPr/>
        </p:nvGrpSpPr>
        <p:grpSpPr>
          <a:xfrm>
            <a:off x="2575367" y="3944879"/>
            <a:ext cx="324000" cy="230832"/>
            <a:chOff x="4554258" y="723448"/>
            <a:chExt cx="435429" cy="296018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2578655" y="4369040"/>
            <a:ext cx="324000" cy="230832"/>
            <a:chOff x="4554258" y="723448"/>
            <a:chExt cx="435429" cy="296018"/>
          </a:xfrm>
        </p:grpSpPr>
        <p:sp>
          <p:nvSpPr>
            <p:cNvPr id="44" name="Ellipse 4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2581943" y="5186247"/>
            <a:ext cx="324000" cy="230832"/>
            <a:chOff x="4554258" y="723448"/>
            <a:chExt cx="435429" cy="296018"/>
          </a:xfrm>
        </p:grpSpPr>
        <p:sp>
          <p:nvSpPr>
            <p:cNvPr id="47" name="Ellipse 4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1103983" y="4186290"/>
            <a:ext cx="324000" cy="230832"/>
            <a:chOff x="4554258" y="723448"/>
            <a:chExt cx="435429" cy="296018"/>
          </a:xfrm>
        </p:grpSpPr>
        <p:sp>
          <p:nvSpPr>
            <p:cNvPr id="50" name="Ellipse 4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52" name="Inhaltsplatzhalter 3"/>
          <p:cNvSpPr txBox="1">
            <a:spLocks/>
          </p:cNvSpPr>
          <p:nvPr/>
        </p:nvSpPr>
        <p:spPr>
          <a:xfrm>
            <a:off x="2782929" y="3916375"/>
            <a:ext cx="1708307" cy="2028956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Spannscheibe zur Befestigung</a:t>
            </a:r>
          </a:p>
          <a:p>
            <a:pPr>
              <a:lnSpc>
                <a:spcPct val="100000"/>
              </a:lnSpc>
            </a:pPr>
            <a:r>
              <a:rPr lang="de-DE" sz="1200" dirty="0"/>
              <a:t>Klemmschraube zur Voreinstellung auf den T-Nut-Abstand des Maschinentisches</a:t>
            </a:r>
          </a:p>
          <a:p>
            <a:pPr>
              <a:lnSpc>
                <a:spcPct val="100000"/>
              </a:lnSpc>
            </a:pPr>
            <a:r>
              <a:rPr lang="de-DE" sz="1200" dirty="0"/>
              <a:t>Befestigungsschraube auf den Maschinentisch</a:t>
            </a:r>
          </a:p>
          <a:p>
            <a:pPr>
              <a:lnSpc>
                <a:spcPct val="100000"/>
              </a:lnSpc>
            </a:pPr>
            <a:r>
              <a:rPr lang="de-DE" sz="1200" dirty="0"/>
              <a:t>Modul NSE mini 90</a:t>
            </a:r>
          </a:p>
          <a:p>
            <a:pPr>
              <a:lnSpc>
                <a:spcPct val="100000"/>
              </a:lnSpc>
            </a:pPr>
            <a:r>
              <a:rPr lang="de-DE" sz="1200" dirty="0"/>
              <a:t>	</a:t>
            </a:r>
            <a:endParaRPr lang="de-DE" sz="1200" dirty="0">
              <a:solidFill>
                <a:srgbClr val="00446B"/>
              </a:solidFill>
            </a:endParaRPr>
          </a:p>
        </p:txBody>
      </p:sp>
      <p:grpSp>
        <p:nvGrpSpPr>
          <p:cNvPr id="53" name="Gruppieren 52"/>
          <p:cNvGrpSpPr/>
          <p:nvPr/>
        </p:nvGrpSpPr>
        <p:grpSpPr>
          <a:xfrm>
            <a:off x="742864" y="4863872"/>
            <a:ext cx="324000" cy="230832"/>
            <a:chOff x="4554258" y="723448"/>
            <a:chExt cx="435429" cy="296018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1267430" y="5433202"/>
            <a:ext cx="324000" cy="230832"/>
            <a:chOff x="4554258" y="723448"/>
            <a:chExt cx="435429" cy="296018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559586" y="5168102"/>
            <a:ext cx="324000" cy="230832"/>
            <a:chOff x="4554258" y="723448"/>
            <a:chExt cx="435429" cy="296018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2585232" y="5623002"/>
            <a:ext cx="324000" cy="230832"/>
            <a:chOff x="4554255" y="723449"/>
            <a:chExt cx="435429" cy="296018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554255" y="723449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1146339" y="4933930"/>
            <a:ext cx="324000" cy="230832"/>
            <a:chOff x="4554258" y="723448"/>
            <a:chExt cx="435429" cy="296018"/>
          </a:xfrm>
        </p:grpSpPr>
        <p:sp>
          <p:nvSpPr>
            <p:cNvPr id="66" name="Ellipse 6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916345" y="5232487"/>
            <a:ext cx="324000" cy="230832"/>
            <a:chOff x="4554258" y="723448"/>
            <a:chExt cx="435429" cy="296018"/>
          </a:xfrm>
        </p:grpSpPr>
        <p:sp>
          <p:nvSpPr>
            <p:cNvPr id="69" name="Ellipse 6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71" name="Rechteck 70"/>
          <p:cNvSpPr/>
          <p:nvPr/>
        </p:nvSpPr>
        <p:spPr>
          <a:xfrm>
            <a:off x="4717279" y="3607979"/>
            <a:ext cx="4174611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Textfeld 71"/>
          <p:cNvSpPr txBox="1"/>
          <p:nvPr/>
        </p:nvSpPr>
        <p:spPr>
          <a:xfrm>
            <a:off x="4712585" y="361860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Variabilität durch Baukastensystem</a:t>
            </a:r>
          </a:p>
        </p:txBody>
      </p:sp>
      <p:pic>
        <p:nvPicPr>
          <p:cNvPr id="73" name="Grafik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53" y="4158050"/>
            <a:ext cx="2160000" cy="1570909"/>
          </a:xfrm>
          <a:prstGeom prst="rect">
            <a:avLst/>
          </a:prstGeom>
        </p:spPr>
      </p:pic>
      <p:grpSp>
        <p:nvGrpSpPr>
          <p:cNvPr id="74" name="Gruppieren 73"/>
          <p:cNvGrpSpPr/>
          <p:nvPr/>
        </p:nvGrpSpPr>
        <p:grpSpPr>
          <a:xfrm>
            <a:off x="6847804" y="4587127"/>
            <a:ext cx="324000" cy="230832"/>
            <a:chOff x="4554258" y="722958"/>
            <a:chExt cx="435429" cy="296018"/>
          </a:xfrm>
        </p:grpSpPr>
        <p:sp>
          <p:nvSpPr>
            <p:cNvPr id="75" name="Ellipse 7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4554258" y="72295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77" name="Inhaltsplatzhalter 3"/>
          <p:cNvSpPr txBox="1">
            <a:spLocks/>
          </p:cNvSpPr>
          <p:nvPr/>
        </p:nvSpPr>
        <p:spPr>
          <a:xfrm>
            <a:off x="7075606" y="4575149"/>
            <a:ext cx="1824908" cy="528662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Adapter zur Luftübergabe</a:t>
            </a:r>
          </a:p>
        </p:txBody>
      </p:sp>
      <p:grpSp>
        <p:nvGrpSpPr>
          <p:cNvPr id="78" name="Gruppieren 77"/>
          <p:cNvGrpSpPr/>
          <p:nvPr/>
        </p:nvGrpSpPr>
        <p:grpSpPr>
          <a:xfrm>
            <a:off x="5319896" y="4604567"/>
            <a:ext cx="324000" cy="230832"/>
            <a:chOff x="4554258" y="712489"/>
            <a:chExt cx="435429" cy="296018"/>
          </a:xfrm>
        </p:grpSpPr>
        <p:sp>
          <p:nvSpPr>
            <p:cNvPr id="79" name="Ellipse 7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4554258" y="712489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0660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VERO-S NSE mini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580813"/>
              </p:ext>
            </p:extLst>
          </p:nvPr>
        </p:nvGraphicFramePr>
        <p:xfrm>
          <a:off x="627908" y="2209800"/>
          <a:ext cx="7974234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70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7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70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70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2011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NSE mini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NSE-M mini 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NSE mini </a:t>
                      </a:r>
                    </a:p>
                    <a:p>
                      <a:pPr algn="ctr"/>
                      <a:r>
                        <a:rPr lang="de-DE" sz="1200" dirty="0"/>
                        <a:t>90-V1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NSE-M mini 90-V1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NSE mini </a:t>
                      </a:r>
                    </a:p>
                    <a:p>
                      <a:pPr algn="ctr"/>
                      <a:r>
                        <a:rPr lang="de-DE" sz="1200" dirty="0"/>
                        <a:t>90-25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NSE mini </a:t>
                      </a:r>
                    </a:p>
                    <a:p>
                      <a:pPr algn="ctr"/>
                      <a:r>
                        <a:rPr lang="de-DE" sz="1200" dirty="0"/>
                        <a:t>90-25-V10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79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Durchmesser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79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Einzugskraft [N]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79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Einzugskraft mit Turbo [N]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79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Entriegelungsdruck [bar]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79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Entriegelungsmoment [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Nm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79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Wiederholgenauigkeit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0.005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0.005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0.005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0.005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0.005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0.005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79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Gewicht 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2067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el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375376"/>
              </p:ext>
            </p:extLst>
          </p:nvPr>
        </p:nvGraphicFramePr>
        <p:xfrm>
          <a:off x="627908" y="2295000"/>
          <a:ext cx="7994800" cy="22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5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5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5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NSL mini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100-1 V1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NSL</a:t>
                      </a:r>
                      <a:r>
                        <a:rPr lang="de-DE" sz="1200" baseline="0" dirty="0"/>
                        <a:t> mini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/>
                        <a:t>100-2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NSL mini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100-3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NSL mini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100-4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Länge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Durchmesser: 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Breite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Einzugskraft [N]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Einzugskraft mit Turbo [N]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Entriegelungsdruck [bar]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Gewicht [kg]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3.5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VERO-S NSL mini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1820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7337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511082" y="5447926"/>
            <a:ext cx="73917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VERO-S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65650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5650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65650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6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793" y="4723613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1929341" y="5447926"/>
            <a:ext cx="78329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8" name="Grafi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23" y="4704722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3394490" y="5447926"/>
            <a:ext cx="845424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0" name="Grafi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705" y="4625772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/>
          <p:cNvSpPr/>
          <p:nvPr/>
        </p:nvSpPr>
        <p:spPr>
          <a:xfrm>
            <a:off x="4876816" y="5447926"/>
            <a:ext cx="58484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2" name="Grafi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56" y="472969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/>
        </p:nvSpPr>
        <p:spPr>
          <a:xfrm>
            <a:off x="6181385" y="5447926"/>
            <a:ext cx="88780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7653231" y="5447926"/>
            <a:ext cx="79060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PLANOS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5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114" y="4737772"/>
            <a:ext cx="924416" cy="37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73372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30783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30783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9" name="Rechteck 38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14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409580" y="1508053"/>
            <a:ext cx="2413383" cy="1201913"/>
            <a:chOff x="-274348" y="1296415"/>
            <a:chExt cx="2717377" cy="1461800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274348" y="1296415"/>
              <a:ext cx="2688015" cy="1461800"/>
              <a:chOff x="-93326" y="708363"/>
              <a:chExt cx="2688015" cy="1461800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713627" cy="1461800"/>
                <a:chOff x="823912" y="720343"/>
                <a:chExt cx="1713627" cy="1632906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500089" cy="339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93326" y="715963"/>
                <a:ext cx="973347" cy="304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3D6A"/>
                    </a:solidFill>
                  </a:rPr>
                  <a:t>Varianten</a:t>
                </a: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2" name="Gruppieren 21"/>
          <p:cNvGrpSpPr/>
          <p:nvPr/>
        </p:nvGrpSpPr>
        <p:grpSpPr>
          <a:xfrm>
            <a:off x="3481050" y="1505212"/>
            <a:ext cx="2206183" cy="1202205"/>
            <a:chOff x="3364694" y="696913"/>
            <a:chExt cx="2312204" cy="1505988"/>
          </a:xfrm>
        </p:grpSpPr>
        <p:sp>
          <p:nvSpPr>
            <p:cNvPr id="73" name="Rechteck 72"/>
            <p:cNvSpPr/>
            <p:nvPr/>
          </p:nvSpPr>
          <p:spPr bwMode="auto">
            <a:xfrm>
              <a:off x="4076699" y="762000"/>
              <a:ext cx="1600199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76" name="Gruppieren 126"/>
            <p:cNvGrpSpPr/>
            <p:nvPr/>
          </p:nvGrpSpPr>
          <p:grpSpPr>
            <a:xfrm>
              <a:off x="3364694" y="696913"/>
              <a:ext cx="2282012" cy="1505988"/>
              <a:chOff x="3126569" y="696913"/>
              <a:chExt cx="2282012" cy="1505988"/>
            </a:xfrm>
          </p:grpSpPr>
          <p:grpSp>
            <p:nvGrpSpPr>
              <p:cNvPr id="77" name="Gruppieren 60"/>
              <p:cNvGrpSpPr/>
              <p:nvPr/>
            </p:nvGrpSpPr>
            <p:grpSpPr>
              <a:xfrm>
                <a:off x="3786188" y="696913"/>
                <a:ext cx="1622393" cy="1505988"/>
                <a:chOff x="2995613" y="696913"/>
                <a:chExt cx="1622393" cy="1682267"/>
              </a:xfrm>
            </p:grpSpPr>
            <p:grpSp>
              <p:nvGrpSpPr>
                <p:cNvPr id="81" name="Gruppieren 44"/>
                <p:cNvGrpSpPr/>
                <p:nvPr/>
              </p:nvGrpSpPr>
              <p:grpSpPr>
                <a:xfrm>
                  <a:off x="2995613" y="696913"/>
                  <a:ext cx="1622393" cy="1682267"/>
                  <a:chOff x="823913" y="696913"/>
                  <a:chExt cx="1622393" cy="1682267"/>
                </a:xfrm>
              </p:grpSpPr>
              <p:grpSp>
                <p:nvGrpSpPr>
                  <p:cNvPr id="85" name="Gruppieren 20"/>
                  <p:cNvGrpSpPr/>
                  <p:nvPr/>
                </p:nvGrpSpPr>
                <p:grpSpPr>
                  <a:xfrm>
                    <a:off x="823913" y="696913"/>
                    <a:ext cx="1622393" cy="1323975"/>
                    <a:chOff x="1509712" y="1028697"/>
                    <a:chExt cx="1622393" cy="1438278"/>
                  </a:xfrm>
                </p:grpSpPr>
                <p:cxnSp>
                  <p:nvCxnSpPr>
                    <p:cNvPr id="87" name="Gerade Verbindung 26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Gerade Verbindung 27"/>
                    <p:cNvCxnSpPr/>
                    <p:nvPr/>
                  </p:nvCxnSpPr>
                  <p:spPr bwMode="auto">
                    <a:xfrm>
                      <a:off x="1509712" y="2466975"/>
                      <a:ext cx="1622393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6" name="Textfeld 85"/>
                  <p:cNvSpPr txBox="1"/>
                  <p:nvPr/>
                </p:nvSpPr>
                <p:spPr>
                  <a:xfrm>
                    <a:off x="1941190" y="2035376"/>
                    <a:ext cx="465705" cy="34380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84" name="Freihandform 83"/>
                <p:cNvSpPr/>
                <p:nvPr/>
              </p:nvSpPr>
              <p:spPr bwMode="auto">
                <a:xfrm>
                  <a:off x="3124200" y="1019174"/>
                  <a:ext cx="1476375" cy="819151"/>
                </a:xfrm>
                <a:custGeom>
                  <a:avLst/>
                  <a:gdLst>
                    <a:gd name="connsiteX0" fmla="*/ 0 w 1190625"/>
                    <a:gd name="connsiteY0" fmla="*/ 0 h 590550"/>
                    <a:gd name="connsiteX1" fmla="*/ 123825 w 1190625"/>
                    <a:gd name="connsiteY1" fmla="*/ 28575 h 590550"/>
                    <a:gd name="connsiteX2" fmla="*/ 219075 w 1190625"/>
                    <a:gd name="connsiteY2" fmla="*/ 161925 h 590550"/>
                    <a:gd name="connsiteX3" fmla="*/ 523875 w 1190625"/>
                    <a:gd name="connsiteY3" fmla="*/ 209550 h 590550"/>
                    <a:gd name="connsiteX4" fmla="*/ 733425 w 1190625"/>
                    <a:gd name="connsiteY4" fmla="*/ 352425 h 590550"/>
                    <a:gd name="connsiteX5" fmla="*/ 990600 w 1190625"/>
                    <a:gd name="connsiteY5" fmla="*/ 390525 h 590550"/>
                    <a:gd name="connsiteX6" fmla="*/ 1190625 w 1190625"/>
                    <a:gd name="connsiteY6" fmla="*/ 590550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25" h="590550">
                      <a:moveTo>
                        <a:pt x="0" y="0"/>
                      </a:moveTo>
                      <a:cubicBezTo>
                        <a:pt x="43656" y="793"/>
                        <a:pt x="87312" y="1587"/>
                        <a:pt x="123825" y="28575"/>
                      </a:cubicBezTo>
                      <a:cubicBezTo>
                        <a:pt x="160338" y="55563"/>
                        <a:pt x="152400" y="131763"/>
                        <a:pt x="219075" y="161925"/>
                      </a:cubicBezTo>
                      <a:cubicBezTo>
                        <a:pt x="285750" y="192087"/>
                        <a:pt x="438150" y="177800"/>
                        <a:pt x="523875" y="209550"/>
                      </a:cubicBezTo>
                      <a:cubicBezTo>
                        <a:pt x="609600" y="241300"/>
                        <a:pt x="655638" y="322263"/>
                        <a:pt x="733425" y="352425"/>
                      </a:cubicBezTo>
                      <a:cubicBezTo>
                        <a:pt x="811213" y="382588"/>
                        <a:pt x="914400" y="350838"/>
                        <a:pt x="990600" y="390525"/>
                      </a:cubicBezTo>
                      <a:cubicBezTo>
                        <a:pt x="1066800" y="430212"/>
                        <a:pt x="1157288" y="557213"/>
                        <a:pt x="1190625" y="59055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78" name="Textfeld 77"/>
              <p:cNvSpPr txBox="1"/>
              <p:nvPr/>
            </p:nvSpPr>
            <p:spPr>
              <a:xfrm>
                <a:off x="3126569" y="730003"/>
                <a:ext cx="6447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3D6A"/>
                    </a:solidFill>
                  </a:rPr>
                  <a:t>Stück-</a:t>
                </a:r>
              </a:p>
              <a:p>
                <a:r>
                  <a:rPr lang="de-DE" sz="1400" dirty="0">
                    <a:solidFill>
                      <a:srgbClr val="003D6A"/>
                    </a:solidFill>
                  </a:rPr>
                  <a:t>zahl</a:t>
                </a:r>
              </a:p>
            </p:txBody>
          </p:sp>
        </p:grpSp>
      </p:grpSp>
      <p:grpSp>
        <p:nvGrpSpPr>
          <p:cNvPr id="89" name="Gruppieren 65"/>
          <p:cNvGrpSpPr/>
          <p:nvPr/>
        </p:nvGrpSpPr>
        <p:grpSpPr>
          <a:xfrm>
            <a:off x="473830" y="3092289"/>
            <a:ext cx="2394057" cy="1202205"/>
            <a:chOff x="6088044" y="696913"/>
            <a:chExt cx="2484456" cy="1505985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6088044" y="696913"/>
              <a:ext cx="2438322" cy="1505985"/>
              <a:chOff x="5745144" y="696913"/>
              <a:chExt cx="2438322" cy="1505985"/>
            </a:xfrm>
          </p:grpSpPr>
          <p:grpSp>
            <p:nvGrpSpPr>
              <p:cNvPr id="92" name="Gruppieren 91"/>
              <p:cNvGrpSpPr/>
              <p:nvPr/>
            </p:nvGrpSpPr>
            <p:grpSpPr>
              <a:xfrm>
                <a:off x="6577013" y="696913"/>
                <a:ext cx="1606453" cy="1505985"/>
                <a:chOff x="6129338" y="696913"/>
                <a:chExt cx="1606453" cy="1682264"/>
              </a:xfrm>
            </p:grpSpPr>
            <p:grpSp>
              <p:nvGrpSpPr>
                <p:cNvPr id="94" name="Gruppieren 53"/>
                <p:cNvGrpSpPr/>
                <p:nvPr/>
              </p:nvGrpSpPr>
              <p:grpSpPr>
                <a:xfrm>
                  <a:off x="6129338" y="696913"/>
                  <a:ext cx="1606453" cy="1682264"/>
                  <a:chOff x="823913" y="696913"/>
                  <a:chExt cx="1606453" cy="1682264"/>
                </a:xfrm>
              </p:grpSpPr>
              <p:grpSp>
                <p:nvGrpSpPr>
                  <p:cNvPr id="96" name="Gruppieren 20"/>
                  <p:cNvGrpSpPr/>
                  <p:nvPr/>
                </p:nvGrpSpPr>
                <p:grpSpPr>
                  <a:xfrm>
                    <a:off x="823913" y="696913"/>
                    <a:ext cx="1606453" cy="1323975"/>
                    <a:chOff x="1509712" y="1028697"/>
                    <a:chExt cx="1606453" cy="1438278"/>
                  </a:xfrm>
                </p:grpSpPr>
                <p:cxnSp>
                  <p:nvCxnSpPr>
                    <p:cNvPr id="98" name="Gerade Verbindung 70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Gerade Verbindung 71"/>
                    <p:cNvCxnSpPr/>
                    <p:nvPr/>
                  </p:nvCxnSpPr>
                  <p:spPr bwMode="auto">
                    <a:xfrm>
                      <a:off x="1509712" y="2466975"/>
                      <a:ext cx="1606453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7" name="Textfeld 96"/>
                  <p:cNvSpPr txBox="1"/>
                  <p:nvPr/>
                </p:nvSpPr>
                <p:spPr>
                  <a:xfrm>
                    <a:off x="1927651" y="2035374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cxnSp>
              <p:nvCxnSpPr>
                <p:cNvPr id="95" name="Gerade Verbindung 67"/>
                <p:cNvCxnSpPr/>
                <p:nvPr/>
              </p:nvCxnSpPr>
              <p:spPr bwMode="auto">
                <a:xfrm>
                  <a:off x="6235196" y="1095375"/>
                  <a:ext cx="1362075" cy="523875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" name="Textfeld 92"/>
              <p:cNvSpPr txBox="1"/>
              <p:nvPr/>
            </p:nvSpPr>
            <p:spPr>
              <a:xfrm>
                <a:off x="5745144" y="719093"/>
                <a:ext cx="83401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Produkt-</a:t>
                </a:r>
              </a:p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lebens</a:t>
                </a:r>
                <a:r>
                  <a:rPr lang="de-DE" sz="1400" dirty="0">
                    <a:solidFill>
                      <a:srgbClr val="003D6A"/>
                    </a:solidFill>
                  </a:rPr>
                  <a:t>-</a:t>
                </a:r>
              </a:p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zyklus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grpSp>
        <p:nvGrpSpPr>
          <p:cNvPr id="100" name="Gruppieren 43"/>
          <p:cNvGrpSpPr/>
          <p:nvPr/>
        </p:nvGrpSpPr>
        <p:grpSpPr>
          <a:xfrm>
            <a:off x="3248524" y="3091454"/>
            <a:ext cx="2419296" cy="1202400"/>
            <a:chOff x="1266801" y="3845342"/>
            <a:chExt cx="2644845" cy="1505092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266801" y="3845342"/>
              <a:ext cx="2644845" cy="1505092"/>
              <a:chOff x="1266801" y="3845342"/>
              <a:chExt cx="2644845" cy="1505092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266801" y="3845342"/>
                <a:ext cx="2644845" cy="1505092"/>
                <a:chOff x="-71462" y="687388"/>
                <a:chExt cx="2644845" cy="1505092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692320" cy="1505092"/>
                  <a:chOff x="823913" y="696913"/>
                  <a:chExt cx="1692320" cy="1681263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457689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-71462" y="713891"/>
                  <a:ext cx="9392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Nachfrage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11" name="Gruppieren 54"/>
          <p:cNvGrpSpPr/>
          <p:nvPr/>
        </p:nvGrpSpPr>
        <p:grpSpPr>
          <a:xfrm>
            <a:off x="6268187" y="3081129"/>
            <a:ext cx="2550362" cy="1202400"/>
            <a:chOff x="4552150" y="3826292"/>
            <a:chExt cx="2837528" cy="1498607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52150" y="3826292"/>
              <a:ext cx="2837528" cy="1498607"/>
              <a:chOff x="4561675" y="3645317"/>
              <a:chExt cx="2837528" cy="1498607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61675" y="3645317"/>
                <a:ext cx="2837528" cy="1498607"/>
                <a:chOff x="-234163" y="687388"/>
                <a:chExt cx="2837528" cy="1498607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22302" cy="1498607"/>
                  <a:chOff x="823913" y="696913"/>
                  <a:chExt cx="1722302" cy="1674020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34163" y="719303"/>
                  <a:ext cx="1119986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Globaler</a:t>
                  </a:r>
                </a:p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Wettbewerb</a:t>
                  </a: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uppieren 241"/>
          <p:cNvGrpSpPr/>
          <p:nvPr/>
        </p:nvGrpSpPr>
        <p:grpSpPr>
          <a:xfrm>
            <a:off x="6192037" y="1508925"/>
            <a:ext cx="2738707" cy="1202400"/>
            <a:chOff x="4557443" y="2324100"/>
            <a:chExt cx="2738707" cy="1404368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557443" y="2371776"/>
              <a:ext cx="2638883" cy="1356692"/>
              <a:chOff x="-209820" y="811398"/>
              <a:chExt cx="2638883" cy="1356692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548001" cy="1356692"/>
                <a:chOff x="823912" y="835439"/>
                <a:chExt cx="1548001" cy="1515493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457689" cy="3438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209820" y="828868"/>
                <a:ext cx="10774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Benötigte</a:t>
                </a:r>
              </a:p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Genauigkeit</a:t>
                </a:r>
              </a:p>
            </p:txBody>
          </p:sp>
        </p:grpSp>
      </p:grpSp>
      <p:cxnSp>
        <p:nvCxnSpPr>
          <p:cNvPr id="133" name="Gerade Verbindung 54"/>
          <p:cNvCxnSpPr/>
          <p:nvPr/>
        </p:nvCxnSpPr>
        <p:spPr bwMode="auto">
          <a:xfrm flipV="1">
            <a:off x="7409901" y="1787155"/>
            <a:ext cx="1207107" cy="28043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416719" y="5160235"/>
            <a:ext cx="452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A"/>
                </a:solidFill>
              </a:rPr>
              <a:t>Zunehmende Bedeutung des Umrüstvorgangs</a:t>
            </a:r>
          </a:p>
        </p:txBody>
      </p:sp>
      <p:sp>
        <p:nvSpPr>
          <p:cNvPr id="71" name="Rechteck 70"/>
          <p:cNvSpPr/>
          <p:nvPr/>
        </p:nvSpPr>
        <p:spPr>
          <a:xfrm>
            <a:off x="257946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3230410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9" name="Rechteck 78"/>
          <p:cNvSpPr/>
          <p:nvPr/>
        </p:nvSpPr>
        <p:spPr>
          <a:xfrm>
            <a:off x="260511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6202874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6196379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406200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– der Rüstzeitoptimierer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1212842" y="1546351"/>
            <a:ext cx="6718317" cy="3765299"/>
            <a:chOff x="1239561" y="1872612"/>
            <a:chExt cx="6718317" cy="37652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561" y="1872612"/>
              <a:ext cx="6718317" cy="3765299"/>
            </a:xfrm>
            <a:prstGeom prst="rect">
              <a:avLst/>
            </a:prstGeom>
          </p:spPr>
        </p:pic>
        <p:sp>
          <p:nvSpPr>
            <p:cNvPr id="6" name="Ellipse 5">
              <a:hlinkClick r:id="rId4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Gleichschenkliges Dreieck 4">
              <a:hlinkClick r:id="rId4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231990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Diagramm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1204173"/>
              </p:ext>
            </p:extLst>
          </p:nvPr>
        </p:nvGraphicFramePr>
        <p:xfrm>
          <a:off x="1001486" y="1480457"/>
          <a:ext cx="6215869" cy="3946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Einsparpotential Rüsten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534721" y="1266678"/>
            <a:ext cx="8074557" cy="4553246"/>
            <a:chOff x="561443" y="1419844"/>
            <a:chExt cx="8074557" cy="4553246"/>
          </a:xfrm>
        </p:grpSpPr>
        <p:sp>
          <p:nvSpPr>
            <p:cNvPr id="18" name="Rechtwinkliges Dreieck 17"/>
            <p:cNvSpPr/>
            <p:nvPr/>
          </p:nvSpPr>
          <p:spPr>
            <a:xfrm rot="21247969" flipH="1">
              <a:off x="771312" y="2144394"/>
              <a:ext cx="6956692" cy="2699717"/>
            </a:xfrm>
            <a:prstGeom prst="rtTriangle">
              <a:avLst/>
            </a:prstGeom>
            <a:solidFill>
              <a:schemeClr val="accent1">
                <a:lumMod val="20000"/>
                <a:lumOff val="80000"/>
                <a:alpha val="5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3423188" y="5580442"/>
              <a:ext cx="1938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003D6A"/>
                  </a:solidFill>
                </a:rPr>
                <a:t>Anzahl Rüstvorgänge</a:t>
              </a:r>
            </a:p>
          </p:txBody>
        </p:sp>
        <p:sp>
          <p:nvSpPr>
            <p:cNvPr id="19" name="Rechteck 18"/>
            <p:cNvSpPr/>
            <p:nvPr/>
          </p:nvSpPr>
          <p:spPr>
            <a:xfrm>
              <a:off x="1325744" y="5080662"/>
              <a:ext cx="865857" cy="272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561443" y="1419844"/>
              <a:ext cx="8074557" cy="4553246"/>
            </a:xfrm>
            <a:prstGeom prst="rect">
              <a:avLst/>
            </a:prstGeom>
            <a:noFill/>
            <a:ln>
              <a:solidFill>
                <a:srgbClr val="003D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 rot="16200000">
              <a:off x="-155570" y="3412142"/>
              <a:ext cx="1938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003D6A"/>
                  </a:solidFill>
                </a:rPr>
                <a:t>Rüstkosten [€]</a:t>
              </a:r>
            </a:p>
          </p:txBody>
        </p:sp>
        <p:sp>
          <p:nvSpPr>
            <p:cNvPr id="22" name="Rechteck 21"/>
            <p:cNvSpPr/>
            <p:nvPr/>
          </p:nvSpPr>
          <p:spPr>
            <a:xfrm>
              <a:off x="693936" y="4845502"/>
              <a:ext cx="825547" cy="413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1437756" y="4384431"/>
              <a:ext cx="774467" cy="797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1226062" y="5083000"/>
              <a:ext cx="6887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rgbClr val="003D6A"/>
                  </a:solidFill>
                </a:rPr>
                <a:t>0</a:t>
              </a:r>
            </a:p>
          </p:txBody>
        </p:sp>
        <p:cxnSp>
          <p:nvCxnSpPr>
            <p:cNvPr id="27" name="Gerader Verbinder 26"/>
            <p:cNvCxnSpPr/>
            <p:nvPr/>
          </p:nvCxnSpPr>
          <p:spPr>
            <a:xfrm>
              <a:off x="1486145" y="5216620"/>
              <a:ext cx="5616000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hteck 19"/>
          <p:cNvSpPr/>
          <p:nvPr/>
        </p:nvSpPr>
        <p:spPr>
          <a:xfrm>
            <a:off x="6415412" y="1686439"/>
            <a:ext cx="1420452" cy="2770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Gerader Verbinder 22"/>
          <p:cNvCxnSpPr/>
          <p:nvPr/>
        </p:nvCxnSpPr>
        <p:spPr>
          <a:xfrm>
            <a:off x="6109123" y="2780873"/>
            <a:ext cx="97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>
            <a:off x="6417971" y="2196218"/>
            <a:ext cx="648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6372833" y="3338389"/>
            <a:ext cx="720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6384785" y="3916852"/>
            <a:ext cx="684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1516614" y="4471581"/>
            <a:ext cx="684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7073286" y="1932707"/>
            <a:ext cx="178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D6A"/>
                </a:solidFill>
              </a:rPr>
              <a:t>Rüstkosten </a:t>
            </a:r>
          </a:p>
          <a:p>
            <a:r>
              <a:rPr lang="de-DE" sz="1400" b="1" dirty="0">
                <a:solidFill>
                  <a:srgbClr val="C00000"/>
                </a:solidFill>
              </a:rPr>
              <a:t>ohne VERO-S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082425" y="4232633"/>
            <a:ext cx="178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D6A"/>
                </a:solidFill>
              </a:rPr>
              <a:t>Rüstkosten </a:t>
            </a:r>
          </a:p>
          <a:p>
            <a:r>
              <a:rPr lang="de-DE" sz="1400" b="1" dirty="0">
                <a:solidFill>
                  <a:srgbClr val="009EE3"/>
                </a:solidFill>
              </a:rPr>
              <a:t>mit VERO-S</a:t>
            </a:r>
          </a:p>
        </p:txBody>
      </p:sp>
    </p:spTree>
    <p:extLst>
      <p:ext uri="{BB962C8B-B14F-4D97-AF65-F5344CB8AC3E}">
        <p14:creationId xmlns:p14="http://schemas.microsoft.com/office/powerpoint/2010/main" val="3847219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Amortisation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quarter" idx="10"/>
          </p:nvPr>
        </p:nvSpPr>
        <p:spPr>
          <a:xfrm>
            <a:off x="561443" y="3715942"/>
            <a:ext cx="3268632" cy="1764329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dirty="0"/>
              <a:t>Selbst bei älteren Maschinen amortisiert sich die Investition in SCHUNK VERO-S Nullpunktspanntechnik nach kürzester Zeit.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Vorhandene Vorrichtungen können durch das Einbringen von Spannbolzen weiterverwendet werden.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t="8841" r="1035" b="2884"/>
          <a:stretch/>
        </p:blipFill>
        <p:spPr>
          <a:xfrm>
            <a:off x="561443" y="1273260"/>
            <a:ext cx="3268632" cy="22842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294115"/>
              </p:ext>
            </p:extLst>
          </p:nvPr>
        </p:nvGraphicFramePr>
        <p:xfrm>
          <a:off x="4598720" y="1264607"/>
          <a:ext cx="3951821" cy="4128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5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3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100">
                <a:tc>
                  <a:txBody>
                    <a:bodyPr/>
                    <a:lstStyle/>
                    <a:p>
                      <a:r>
                        <a:rPr lang="de-DE" sz="1200" dirty="0"/>
                        <a:t>VERO-S Rüstkostenrechner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Fall 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Fall 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496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Investition in SCHUNK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VERO-S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[€]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Zeit pro Rüstvorgang ohne VERO-S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Zeit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pro Rüstvorgang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mit VERO-S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Maschinenkosten [€/h]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Rüstvorgänge pro Tag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Arbeitstage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pro Monat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Arbeitstage pro Jahr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Amortisation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szeit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Umrüstvorgänge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Arbeitstage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Monate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2,5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6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Jahre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0,21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0,42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84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367263"/>
              </p:ext>
            </p:extLst>
          </p:nvPr>
        </p:nvGraphicFramePr>
        <p:xfrm>
          <a:off x="540374" y="1604459"/>
          <a:ext cx="8007425" cy="3234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327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08337">
                <a:tc rowSpan="3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Einzugskraft [N]</a:t>
                      </a:r>
                    </a:p>
                  </a:txBody>
                  <a:tcPr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Haltekraft [N]</a:t>
                      </a:r>
                    </a:p>
                  </a:txBody>
                  <a:tcPr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empfohlene Maschinen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468"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Ohne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Turbo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Mit Turbo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mikro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10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mini 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40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endParaRPr lang="de-DE" b="1" dirty="0"/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32"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M4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M6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M8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M16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mikro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400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3.000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mini 90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1.500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25.000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mini 90-25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1.500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6.000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NSE3 138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8.000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28.000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35.000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50.000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75.000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" name="Rechteck 27"/>
          <p:cNvSpPr/>
          <p:nvPr/>
        </p:nvSpPr>
        <p:spPr>
          <a:xfrm>
            <a:off x="6762630" y="4322667"/>
            <a:ext cx="288000" cy="28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6528885" y="4591776"/>
            <a:ext cx="846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 </a:t>
            </a:r>
            <a:r>
              <a:rPr lang="de-DE" sz="1000" dirty="0" err="1">
                <a:solidFill>
                  <a:srgbClr val="003D6A"/>
                </a:solidFill>
              </a:rPr>
              <a:t>mikro</a:t>
            </a:r>
            <a:endParaRPr lang="de-DE" sz="1000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Durchgängigkeit der Einzugs- und Haltekräfte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738725" y="2173032"/>
            <a:ext cx="760576" cy="2221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859079" y="2395222"/>
            <a:ext cx="540000" cy="9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unten 6"/>
          <p:cNvSpPr/>
          <p:nvPr/>
        </p:nvSpPr>
        <p:spPr>
          <a:xfrm>
            <a:off x="2067737" y="2024279"/>
            <a:ext cx="108000" cy="252000"/>
          </a:xfrm>
          <a:prstGeom prst="downArrow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3956899" y="2167000"/>
            <a:ext cx="760576" cy="2221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4077253" y="2395222"/>
            <a:ext cx="540000" cy="9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oben 10"/>
          <p:cNvSpPr/>
          <p:nvPr/>
        </p:nvSpPr>
        <p:spPr>
          <a:xfrm>
            <a:off x="4293253" y="1959450"/>
            <a:ext cx="108000" cy="252000"/>
          </a:xfrm>
          <a:prstGeom prst="upArrow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4359644" y="1872280"/>
            <a:ext cx="606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</a:t>
            </a:r>
            <a:r>
              <a:rPr lang="de-DE" sz="1200" baseline="-25000" dirty="0" err="1">
                <a:solidFill>
                  <a:srgbClr val="003D6A"/>
                </a:solidFill>
              </a:rPr>
              <a:t>Halten</a:t>
            </a:r>
            <a:endParaRPr lang="de-DE" sz="1200" baseline="-25000" dirty="0">
              <a:solidFill>
                <a:srgbClr val="003D6A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129079" y="1881181"/>
            <a:ext cx="606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</a:t>
            </a:r>
            <a:r>
              <a:rPr lang="de-DE" sz="1200" baseline="-25000" dirty="0" err="1">
                <a:solidFill>
                  <a:srgbClr val="003D6A"/>
                </a:solidFill>
              </a:rPr>
              <a:t>Einzug</a:t>
            </a:r>
            <a:endParaRPr lang="de-DE" sz="1200" baseline="-25000" dirty="0">
              <a:solidFill>
                <a:srgbClr val="003D6A"/>
              </a:solidFill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6557941" y="4612056"/>
            <a:ext cx="1944000" cy="0"/>
          </a:xfrm>
          <a:prstGeom prst="straightConnector1">
            <a:avLst/>
          </a:prstGeom>
          <a:ln w="6350">
            <a:solidFill>
              <a:srgbClr val="003D6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 flipV="1">
            <a:off x="6555386" y="2707232"/>
            <a:ext cx="445" cy="1908000"/>
          </a:xfrm>
          <a:prstGeom prst="straightConnector1">
            <a:avLst/>
          </a:prstGeom>
          <a:ln w="6350">
            <a:solidFill>
              <a:srgbClr val="003D6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7140716" y="4591775"/>
            <a:ext cx="984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 mini 90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854591" y="4588797"/>
            <a:ext cx="846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NSE3 138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280260" y="4338301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32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279524" y="3751867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50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6280725" y="3469797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63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6284536" y="3171260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80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6249831" y="2876091"/>
            <a:ext cx="435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100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280724" y="4045453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40</a:t>
            </a:r>
          </a:p>
        </p:txBody>
      </p:sp>
      <p:sp>
        <p:nvSpPr>
          <p:cNvPr id="10" name="Rechteck 9"/>
          <p:cNvSpPr/>
          <p:nvPr/>
        </p:nvSpPr>
        <p:spPr>
          <a:xfrm>
            <a:off x="7967341" y="2856418"/>
            <a:ext cx="288000" cy="1167114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7355841" y="3737610"/>
            <a:ext cx="288000" cy="87127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r Verbinder 14"/>
          <p:cNvCxnSpPr/>
          <p:nvPr/>
        </p:nvCxnSpPr>
        <p:spPr>
          <a:xfrm>
            <a:off x="6550871" y="4316902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>
            <a:off x="6559641" y="4023532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>
            <a:off x="6559641" y="3735234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6550871" y="3440679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6550871" y="3145779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6559196" y="2854593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7355841" y="3443092"/>
            <a:ext cx="288000" cy="288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/>
          <p:cNvSpPr txBox="1"/>
          <p:nvPr/>
        </p:nvSpPr>
        <p:spPr>
          <a:xfrm rot="16200000">
            <a:off x="5750864" y="3463981"/>
            <a:ext cx="984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HSK-Größe</a:t>
            </a:r>
          </a:p>
        </p:txBody>
      </p:sp>
      <p:sp>
        <p:nvSpPr>
          <p:cNvPr id="35" name="Rechteck 34"/>
          <p:cNvSpPr/>
          <p:nvPr/>
        </p:nvSpPr>
        <p:spPr>
          <a:xfrm>
            <a:off x="7967341" y="4027674"/>
            <a:ext cx="288000" cy="581207"/>
          </a:xfrm>
          <a:prstGeom prst="rect">
            <a:avLst/>
          </a:prstGeom>
          <a:pattFill prst="wdUpDiag">
            <a:fgClr>
              <a:srgbClr val="003D6A"/>
            </a:fgClr>
            <a:bgClr>
              <a:schemeClr val="bg1"/>
            </a:bgClr>
          </a:patt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296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Baukasten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sp>
        <p:nvSpPr>
          <p:cNvPr id="6" name="Rechteck 5">
            <a:hlinkClick r:id="rId2" action="ppaction://hlinkfile"/>
          </p:cNvPr>
          <p:cNvSpPr/>
          <p:nvPr/>
        </p:nvSpPr>
        <p:spPr>
          <a:xfrm>
            <a:off x="4296075" y="3165256"/>
            <a:ext cx="540000" cy="540000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hlinkClick r:id="rId2" action="ppaction://hlinkfile"/>
          </p:cNvPr>
          <p:cNvSpPr/>
          <p:nvPr/>
        </p:nvSpPr>
        <p:spPr>
          <a:xfrm>
            <a:off x="4402403" y="3255256"/>
            <a:ext cx="360000" cy="360000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Gleichschenkliges Dreieck 21">
            <a:hlinkClick r:id="rId2" action="ppaction://hlinkfile"/>
          </p:cNvPr>
          <p:cNvSpPr/>
          <p:nvPr/>
        </p:nvSpPr>
        <p:spPr>
          <a:xfrm rot="5400000">
            <a:off x="4482567" y="3345256"/>
            <a:ext cx="216000" cy="180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1347" r="39588" b="49310"/>
          <a:stretch/>
        </p:blipFill>
        <p:spPr>
          <a:xfrm>
            <a:off x="1089563" y="1668810"/>
            <a:ext cx="1134290" cy="144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9" t="1347" r="49786" b="49310"/>
          <a:stretch/>
        </p:blipFill>
        <p:spPr>
          <a:xfrm>
            <a:off x="6064793" y="3886762"/>
            <a:ext cx="1332669" cy="144000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0" t="1347" r="13164" b="49310"/>
          <a:stretch/>
        </p:blipFill>
        <p:spPr>
          <a:xfrm>
            <a:off x="963641" y="3890433"/>
            <a:ext cx="1386134" cy="144000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" r="86489" b="49310"/>
          <a:stretch/>
        </p:blipFill>
        <p:spPr>
          <a:xfrm>
            <a:off x="4652874" y="1641616"/>
            <a:ext cx="1413865" cy="1440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4" t="1347" r="74121" b="49310"/>
          <a:stretch/>
        </p:blipFill>
        <p:spPr>
          <a:xfrm>
            <a:off x="6027671" y="1641616"/>
            <a:ext cx="1349381" cy="1440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6" t="1347" r="62051" b="49310"/>
          <a:stretch/>
        </p:blipFill>
        <p:spPr>
          <a:xfrm>
            <a:off x="7415426" y="1641616"/>
            <a:ext cx="1269598" cy="1440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8" t="1347" r="25641" b="49310"/>
          <a:stretch/>
        </p:blipFill>
        <p:spPr>
          <a:xfrm>
            <a:off x="2654925" y="1668810"/>
            <a:ext cx="1381458" cy="144000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0" t="1347" r="2" b="49310"/>
          <a:stretch/>
        </p:blipFill>
        <p:spPr>
          <a:xfrm>
            <a:off x="2797088" y="3890433"/>
            <a:ext cx="1330883" cy="1440000"/>
          </a:xfrm>
          <a:prstGeom prst="rect">
            <a:avLst/>
          </a:prstGeom>
        </p:spPr>
      </p:pic>
      <p:cxnSp>
        <p:nvCxnSpPr>
          <p:cNvPr id="10" name="Gerader Verbinder 9"/>
          <p:cNvCxnSpPr/>
          <p:nvPr/>
        </p:nvCxnSpPr>
        <p:spPr>
          <a:xfrm>
            <a:off x="4954312" y="3427448"/>
            <a:ext cx="3600000" cy="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4575285" y="1254206"/>
            <a:ext cx="0" cy="180000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>
            <a:off x="564614" y="3427448"/>
            <a:ext cx="3600000" cy="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>
            <a:off x="4575285" y="3796401"/>
            <a:ext cx="0" cy="180000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870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mini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8681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788</Words>
  <Application>Microsoft Office PowerPoint</Application>
  <PresentationFormat>Bildschirmpräsentation (4:3)</PresentationFormat>
  <Paragraphs>391</Paragraphs>
  <Slides>18</Slides>
  <Notes>2</Notes>
  <HiddenSlides>2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  <vt:variant>
        <vt:lpstr>Zielgruppenorientierte Präsentationen</vt:lpstr>
      </vt:variant>
      <vt:variant>
        <vt:i4>1</vt:i4>
      </vt:variant>
    </vt:vector>
  </HeadingPairs>
  <TitlesOfParts>
    <vt:vector size="23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VERO-S – der Rüstzeitoptimierer</vt:lpstr>
      <vt:lpstr>Einsparpotential Rüsten</vt:lpstr>
      <vt:lpstr>Amortisation</vt:lpstr>
      <vt:lpstr>Durchgängigkeit der Einzugs- und Haltekräfte</vt:lpstr>
      <vt:lpstr>VERO-S Baukasten</vt:lpstr>
      <vt:lpstr>SCHUNK Dienstleistungen</vt:lpstr>
      <vt:lpstr>VERO-S Übersicht</vt:lpstr>
      <vt:lpstr>VERO-S NSE mini Anwendungsbeispiel</vt:lpstr>
      <vt:lpstr>VERO-S NSE mini</vt:lpstr>
      <vt:lpstr>VERO-S NSE mini</vt:lpstr>
      <vt:lpstr>VERO-S NSE mini</vt:lpstr>
      <vt:lpstr>VERO-S NSE mini</vt:lpstr>
      <vt:lpstr>Baureihen VERO-S NSE mini</vt:lpstr>
      <vt:lpstr>Baureihen VERO-S NSL mini</vt:lpstr>
      <vt:lpstr>PowerPoint-Präsentation</vt:lpstr>
      <vt:lpstr>NSE3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1455</cp:revision>
  <cp:lastPrinted>2018-08-03T07:19:00Z</cp:lastPrinted>
  <dcterms:created xsi:type="dcterms:W3CDTF">2015-04-07T09:55:40Z</dcterms:created>
  <dcterms:modified xsi:type="dcterms:W3CDTF">2021-09-28T06:16:26Z</dcterms:modified>
</cp:coreProperties>
</file>