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483" r:id="rId3"/>
    <p:sldId id="706" r:id="rId4"/>
    <p:sldId id="622" r:id="rId5"/>
    <p:sldId id="904" r:id="rId6"/>
    <p:sldId id="865" r:id="rId7"/>
    <p:sldId id="913" r:id="rId8"/>
    <p:sldId id="868" r:id="rId9"/>
    <p:sldId id="869" r:id="rId10"/>
    <p:sldId id="727" r:id="rId11"/>
    <p:sldId id="839" r:id="rId12"/>
    <p:sldId id="849" r:id="rId13"/>
    <p:sldId id="850" r:id="rId14"/>
    <p:sldId id="860" r:id="rId15"/>
    <p:sldId id="808" r:id="rId16"/>
    <p:sldId id="279" r:id="rId17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D9D9D9"/>
    <a:srgbClr val="003D6A"/>
    <a:srgbClr val="F2F2F2"/>
    <a:srgbClr val="DCE6F2"/>
    <a:srgbClr val="95B3D7"/>
    <a:srgbClr val="BFBFBF"/>
    <a:srgbClr val="C6D9F1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96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9D-4925-971E-A68F2A9EC087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9D-4925-971E-A68F2A9EC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460904"/>
        <c:axId val="378461296"/>
      </c:lineChart>
      <c:catAx>
        <c:axId val="37846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1296"/>
        <c:crosses val="autoZero"/>
        <c:auto val="1"/>
        <c:lblAlgn val="ctr"/>
        <c:lblOffset val="100"/>
        <c:noMultiLvlLbl val="0"/>
      </c:catAx>
      <c:valAx>
        <c:axId val="3784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02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>
          <a:xfrm>
            <a:off x="5743575" y="64801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08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41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3" r:id="rId8"/>
    <p:sldLayoutId id="2147483704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NSE mikro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Nullpunktspannsystem für schnelle Umrüstvorgänge</a:t>
            </a:r>
          </a:p>
        </p:txBody>
      </p:sp>
      <p:pic>
        <p:nvPicPr>
          <p:cNvPr id="1026" name="Picture 2" descr="NSE mikro 49">
            <a:extLst>
              <a:ext uri="{FF2B5EF4-FFF2-40B4-BE49-F238E27FC236}">
                <a16:creationId xmlns:a16="http://schemas.microsoft.com/office/drawing/2014/main" id="{D8E76176-B213-40C9-8EC7-5E141359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90" y="1100400"/>
            <a:ext cx="3960000" cy="27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6273951" y="1365431"/>
            <a:ext cx="22262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Fräs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- Dreh - Anwendung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Leichtere Zerspanung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Werkstück - Direktspannung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Automatisiertes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Palettenhandling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558079" y="1389407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Allgemeine Fräsanwendung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Weitere Anwendungen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1" y="2008742"/>
            <a:ext cx="4680000" cy="32111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19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Hochgenaue Kurzkegelzentrierung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Patentierter Eil- und </a:t>
            </a:r>
            <a:r>
              <a:rPr lang="de-DE" sz="1400" dirty="0" err="1">
                <a:solidFill>
                  <a:srgbClr val="003D6A"/>
                </a:solidFill>
              </a:rPr>
              <a:t>Spannhub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Turbo-Funktion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Große Flächen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Patentiertes Antriebskonzept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Große Planflächen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Abfrage der Spannschieberstellung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Abdeckkappen für Befestigungsschrauben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Einführradien am Spannbolzen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Pneumatisches System</a:t>
            </a:r>
          </a:p>
        </p:txBody>
      </p: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713843" y="541870"/>
            <a:ext cx="8074557" cy="960702"/>
          </a:xfrm>
        </p:spPr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2735699" y="3477059"/>
            <a:ext cx="324000" cy="203230"/>
            <a:chOff x="4554258" y="723448"/>
            <a:chExt cx="435429" cy="260621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914206" y="3474773"/>
            <a:ext cx="324000" cy="230832"/>
            <a:chOff x="4554258" y="723448"/>
            <a:chExt cx="435429" cy="296018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3032145" y="3135892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256311" y="4566036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4399053" y="3116997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384107" y="4512677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22100" y="1889660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066123" y="3950569"/>
            <a:ext cx="324000" cy="230832"/>
            <a:chOff x="4554258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536482" y="4611138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22100" y="2178407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22100" y="2467154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22100" y="2755901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22100" y="3044648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22100" y="3333395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22100" y="3622142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722100" y="3910891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22100" y="4424883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9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 anchor="ctr"/>
          <a:lstStyle/>
          <a:p>
            <a:r>
              <a:rPr lang="de-DE" sz="1200">
                <a:solidFill>
                  <a:schemeClr val="bg1"/>
                </a:solidFill>
              </a:rPr>
              <a:t>VERO-S NSE mikro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95" name="Gruppieren 94"/>
          <p:cNvGrpSpPr/>
          <p:nvPr/>
        </p:nvGrpSpPr>
        <p:grpSpPr>
          <a:xfrm>
            <a:off x="3686300" y="4029673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456657" y="2949187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5722100" y="4699334"/>
            <a:ext cx="324000" cy="230832"/>
            <a:chOff x="4554259" y="723447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2" name="Grafik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nhaltsplatzhalter 3"/>
          <p:cNvSpPr txBox="1">
            <a:spLocks/>
          </p:cNvSpPr>
          <p:nvPr/>
        </p:nvSpPr>
        <p:spPr>
          <a:xfrm>
            <a:off x="5228566" y="2759124"/>
            <a:ext cx="1911599" cy="5764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Betätigungskraft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 am Treibring</a:t>
            </a:r>
          </a:p>
        </p:txBody>
      </p:sp>
      <p:sp>
        <p:nvSpPr>
          <p:cNvPr id="143" name="Rechteck 142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Rechteck 141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Rechteck 13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Rechteck 140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Textfeld 143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Vergleich:                                                Einzugskraft Federspannung und Turbo</a:t>
            </a:r>
          </a:p>
        </p:txBody>
      </p:sp>
      <p:sp>
        <p:nvSpPr>
          <p:cNvPr id="145" name="Textfeld 144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 Turbofunktion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1" b="5952"/>
          <a:stretch/>
        </p:blipFill>
        <p:spPr>
          <a:xfrm>
            <a:off x="5474466" y="4385804"/>
            <a:ext cx="1980000" cy="1097643"/>
          </a:xfrm>
          <a:prstGeom prst="rect">
            <a:avLst/>
          </a:prstGeom>
        </p:spPr>
      </p:pic>
      <p:sp>
        <p:nvSpPr>
          <p:cNvPr id="133" name="Inhaltsplatzhalter 3"/>
          <p:cNvSpPr txBox="1">
            <a:spLocks/>
          </p:cNvSpPr>
          <p:nvPr/>
        </p:nvSpPr>
        <p:spPr>
          <a:xfrm>
            <a:off x="7369313" y="4424041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Turbo-Funktion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400 N</a:t>
            </a:r>
          </a:p>
        </p:txBody>
      </p:sp>
      <p:sp>
        <p:nvSpPr>
          <p:cNvPr id="134" name="Inhaltsplatzhalter 3"/>
          <p:cNvSpPr txBox="1">
            <a:spLocks/>
          </p:cNvSpPr>
          <p:nvPr/>
        </p:nvSpPr>
        <p:spPr>
          <a:xfrm>
            <a:off x="7369635" y="4927721"/>
            <a:ext cx="1647642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Federkraftspannung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150 N</a:t>
            </a:r>
          </a:p>
        </p:txBody>
      </p:sp>
      <p:sp>
        <p:nvSpPr>
          <p:cNvPr id="136" name="Inhaltsplatzhalter 3"/>
          <p:cNvSpPr txBox="1">
            <a:spLocks/>
          </p:cNvSpPr>
          <p:nvPr/>
        </p:nvSpPr>
        <p:spPr>
          <a:xfrm>
            <a:off x="5390699" y="5446807"/>
            <a:ext cx="2612808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Betätigungsdruck der Turbo-Funktion</a:t>
            </a:r>
          </a:p>
        </p:txBody>
      </p:sp>
      <p:sp>
        <p:nvSpPr>
          <p:cNvPr id="137" name="Inhaltsplatzhalter 3"/>
          <p:cNvSpPr txBox="1">
            <a:spLocks/>
          </p:cNvSpPr>
          <p:nvPr/>
        </p:nvSpPr>
        <p:spPr>
          <a:xfrm>
            <a:off x="4812373" y="4470740"/>
            <a:ext cx="773130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Einzugs-kraft</a:t>
            </a:r>
          </a:p>
        </p:txBody>
      </p:sp>
      <p:sp>
        <p:nvSpPr>
          <p:cNvPr id="138" name="Ellipse 137"/>
          <p:cNvSpPr/>
          <p:nvPr/>
        </p:nvSpPr>
        <p:spPr>
          <a:xfrm>
            <a:off x="6359439" y="5230217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605683" y="4936294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Textfeld 145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Patentiertes Antriebskonzept:                     3fache Kraftübersetzung</a:t>
            </a:r>
          </a:p>
        </p:txBody>
      </p:sp>
      <p:sp>
        <p:nvSpPr>
          <p:cNvPr id="147" name="Textfeld 146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Der patentierte Eil- und </a:t>
            </a:r>
            <a:r>
              <a:rPr lang="de-DE" sz="1600" b="1" dirty="0" err="1">
                <a:solidFill>
                  <a:srgbClr val="003D6A"/>
                </a:solidFill>
              </a:rPr>
              <a:t>Spannhub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06" name="Grafik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1474251"/>
            <a:ext cx="1800000" cy="1718833"/>
          </a:xfrm>
          <a:prstGeom prst="rect">
            <a:avLst/>
          </a:prstGeom>
        </p:spPr>
      </p:pic>
      <p:grpSp>
        <p:nvGrpSpPr>
          <p:cNvPr id="107" name="Gruppieren 106"/>
          <p:cNvGrpSpPr/>
          <p:nvPr/>
        </p:nvGrpSpPr>
        <p:grpSpPr>
          <a:xfrm>
            <a:off x="2556894" y="1785808"/>
            <a:ext cx="324000" cy="230832"/>
            <a:chOff x="4554258" y="723448"/>
            <a:chExt cx="435429" cy="296018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556894" y="2032404"/>
            <a:ext cx="324000" cy="230832"/>
            <a:chOff x="4554258" y="723448"/>
            <a:chExt cx="435429" cy="296018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3" name="Inhaltsplatzhalter 3"/>
          <p:cNvSpPr txBox="1">
            <a:spLocks/>
          </p:cNvSpPr>
          <p:nvPr/>
        </p:nvSpPr>
        <p:spPr>
          <a:xfrm>
            <a:off x="2815171" y="1764125"/>
            <a:ext cx="1647667" cy="127758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Spannhub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/>
              <a:t>Eilhub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Weg</a:t>
            </a:r>
          </a:p>
        </p:txBody>
      </p:sp>
      <p:grpSp>
        <p:nvGrpSpPr>
          <p:cNvPr id="114" name="Gruppieren 113"/>
          <p:cNvGrpSpPr/>
          <p:nvPr/>
        </p:nvGrpSpPr>
        <p:grpSpPr>
          <a:xfrm>
            <a:off x="2556894" y="2292477"/>
            <a:ext cx="324000" cy="230832"/>
            <a:chOff x="4554258" y="723448"/>
            <a:chExt cx="435429" cy="296018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2556894" y="2552548"/>
            <a:ext cx="324000" cy="230832"/>
            <a:chOff x="4554258" y="723448"/>
            <a:chExt cx="435429" cy="296018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1313650" y="2050780"/>
            <a:ext cx="324000" cy="230832"/>
            <a:chOff x="4554258" y="723448"/>
            <a:chExt cx="435429" cy="296018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1755680" y="2517612"/>
            <a:ext cx="324000" cy="230832"/>
            <a:chOff x="4554258" y="723448"/>
            <a:chExt cx="435429" cy="296018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1016379" y="1714859"/>
            <a:ext cx="324000" cy="230832"/>
            <a:chOff x="4554258" y="723448"/>
            <a:chExt cx="435429" cy="296018"/>
          </a:xfrm>
        </p:grpSpPr>
        <p:sp>
          <p:nvSpPr>
            <p:cNvPr id="127" name="Ellipse 1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Textfeld 12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9" name="Gruppieren 128"/>
          <p:cNvGrpSpPr/>
          <p:nvPr/>
        </p:nvGrpSpPr>
        <p:grpSpPr>
          <a:xfrm>
            <a:off x="2012137" y="2926104"/>
            <a:ext cx="324000" cy="230832"/>
            <a:chOff x="4554258" y="723448"/>
            <a:chExt cx="435429" cy="296018"/>
          </a:xfrm>
        </p:grpSpPr>
        <p:sp>
          <p:nvSpPr>
            <p:cNvPr id="130" name="Ellipse 1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32" name="Grafik 1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7583"/>
          <a:stretch/>
        </p:blipFill>
        <p:spPr>
          <a:xfrm>
            <a:off x="467861" y="4035953"/>
            <a:ext cx="1980000" cy="1788486"/>
          </a:xfrm>
          <a:prstGeom prst="rect">
            <a:avLst/>
          </a:prstGeom>
        </p:spPr>
      </p:pic>
      <p:grpSp>
        <p:nvGrpSpPr>
          <p:cNvPr id="135" name="Gruppieren 134"/>
          <p:cNvGrpSpPr/>
          <p:nvPr/>
        </p:nvGrpSpPr>
        <p:grpSpPr>
          <a:xfrm>
            <a:off x="2565440" y="4569000"/>
            <a:ext cx="324000" cy="230832"/>
            <a:chOff x="4565743" y="723448"/>
            <a:chExt cx="435429" cy="296018"/>
          </a:xfrm>
        </p:grpSpPr>
        <p:sp>
          <p:nvSpPr>
            <p:cNvPr id="148" name="Ellipse 1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Textfeld 148"/>
            <p:cNvSpPr txBox="1"/>
            <p:nvPr/>
          </p:nvSpPr>
          <p:spPr>
            <a:xfrm>
              <a:off x="456574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556894" y="4841234"/>
            <a:ext cx="324000" cy="230832"/>
            <a:chOff x="4554258" y="723448"/>
            <a:chExt cx="435429" cy="296018"/>
          </a:xfrm>
        </p:grpSpPr>
        <p:sp>
          <p:nvSpPr>
            <p:cNvPr id="151" name="Ellipse 1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Textfeld 15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3" name="Inhaltsplatzhalter 3"/>
          <p:cNvSpPr txBox="1">
            <a:spLocks/>
          </p:cNvSpPr>
          <p:nvPr/>
        </p:nvSpPr>
        <p:spPr>
          <a:xfrm>
            <a:off x="2819199" y="4564409"/>
            <a:ext cx="1647667" cy="61381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Federkraft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Zusätzliche Kraft, die aus dem Turbo resultiert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154" name="Gruppieren 153"/>
          <p:cNvGrpSpPr/>
          <p:nvPr/>
        </p:nvGrpSpPr>
        <p:grpSpPr>
          <a:xfrm>
            <a:off x="843826" y="4353496"/>
            <a:ext cx="324000" cy="230832"/>
            <a:chOff x="4554258" y="723448"/>
            <a:chExt cx="435429" cy="296018"/>
          </a:xfrm>
        </p:grpSpPr>
        <p:sp>
          <p:nvSpPr>
            <p:cNvPr id="155" name="Ellipse 1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Textfeld 15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2106703" y="4493408"/>
            <a:ext cx="324000" cy="230832"/>
            <a:chOff x="4554258" y="723448"/>
            <a:chExt cx="435429" cy="296018"/>
          </a:xfrm>
        </p:grpSpPr>
        <p:sp>
          <p:nvSpPr>
            <p:cNvPr id="158" name="Ellipse 1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Textfeld 15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0" name="Gruppieren 159"/>
          <p:cNvGrpSpPr/>
          <p:nvPr/>
        </p:nvGrpSpPr>
        <p:grpSpPr>
          <a:xfrm>
            <a:off x="1793313" y="4689567"/>
            <a:ext cx="324000" cy="230832"/>
            <a:chOff x="4554258" y="723448"/>
            <a:chExt cx="435429" cy="296018"/>
          </a:xfrm>
        </p:grpSpPr>
        <p:sp>
          <p:nvSpPr>
            <p:cNvPr id="161" name="Ellipse 1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Textfeld 16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3" name="Gruppieren 162"/>
          <p:cNvGrpSpPr/>
          <p:nvPr/>
        </p:nvGrpSpPr>
        <p:grpSpPr>
          <a:xfrm>
            <a:off x="854485" y="5597730"/>
            <a:ext cx="324000" cy="230832"/>
            <a:chOff x="4554259" y="723447"/>
            <a:chExt cx="435429" cy="296018"/>
          </a:xfrm>
        </p:grpSpPr>
        <p:sp>
          <p:nvSpPr>
            <p:cNvPr id="164" name="Ellipse 16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Textfeld 164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6" name="Gruppieren 165"/>
          <p:cNvGrpSpPr/>
          <p:nvPr/>
        </p:nvGrpSpPr>
        <p:grpSpPr>
          <a:xfrm>
            <a:off x="1064127" y="5368460"/>
            <a:ext cx="324000" cy="230832"/>
            <a:chOff x="4554258" y="723448"/>
            <a:chExt cx="435429" cy="296018"/>
          </a:xfrm>
        </p:grpSpPr>
        <p:sp>
          <p:nvSpPr>
            <p:cNvPr id="167" name="Ellipse 16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Textfeld 16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9" name="Gruppieren 168"/>
          <p:cNvGrpSpPr/>
          <p:nvPr/>
        </p:nvGrpSpPr>
        <p:grpSpPr>
          <a:xfrm>
            <a:off x="548279" y="4033596"/>
            <a:ext cx="324000" cy="230832"/>
            <a:chOff x="4554258" y="723448"/>
            <a:chExt cx="435429" cy="296018"/>
          </a:xfrm>
        </p:grpSpPr>
        <p:sp>
          <p:nvSpPr>
            <p:cNvPr id="170" name="Ellipse 16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Textfeld 17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2" name="Gruppieren 171"/>
          <p:cNvGrpSpPr/>
          <p:nvPr/>
        </p:nvGrpSpPr>
        <p:grpSpPr>
          <a:xfrm>
            <a:off x="4978577" y="3027901"/>
            <a:ext cx="324000" cy="230832"/>
            <a:chOff x="4554258" y="723448"/>
            <a:chExt cx="435429" cy="296018"/>
          </a:xfrm>
        </p:grpSpPr>
        <p:sp>
          <p:nvSpPr>
            <p:cNvPr id="173" name="Ellipse 17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Textfeld 17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5" name="Gruppieren 174"/>
          <p:cNvGrpSpPr/>
          <p:nvPr/>
        </p:nvGrpSpPr>
        <p:grpSpPr>
          <a:xfrm>
            <a:off x="6712116" y="2759180"/>
            <a:ext cx="324000" cy="230832"/>
            <a:chOff x="4554258" y="723448"/>
            <a:chExt cx="435429" cy="296018"/>
          </a:xfrm>
        </p:grpSpPr>
        <p:sp>
          <p:nvSpPr>
            <p:cNvPr id="176" name="Ellipse 17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Textfeld 17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8" name="Gruppieren 177"/>
          <p:cNvGrpSpPr/>
          <p:nvPr/>
        </p:nvGrpSpPr>
        <p:grpSpPr>
          <a:xfrm>
            <a:off x="6712116" y="3027901"/>
            <a:ext cx="324000" cy="230832"/>
            <a:chOff x="4554258" y="723448"/>
            <a:chExt cx="435429" cy="296018"/>
          </a:xfrm>
        </p:grpSpPr>
        <p:sp>
          <p:nvSpPr>
            <p:cNvPr id="179" name="Ellipse 1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Textfeld 17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81" name="Gruppieren 180"/>
          <p:cNvGrpSpPr/>
          <p:nvPr/>
        </p:nvGrpSpPr>
        <p:grpSpPr>
          <a:xfrm>
            <a:off x="4978577" y="2759180"/>
            <a:ext cx="324000" cy="230832"/>
            <a:chOff x="4554258" y="723448"/>
            <a:chExt cx="435429" cy="296018"/>
          </a:xfrm>
        </p:grpSpPr>
        <p:sp>
          <p:nvSpPr>
            <p:cNvPr id="182" name="Ellipse 18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Textfeld 18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84" name="Grafik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3" y="1671960"/>
            <a:ext cx="3600000" cy="858469"/>
          </a:xfrm>
          <a:prstGeom prst="rect">
            <a:avLst/>
          </a:prstGeom>
        </p:spPr>
      </p:pic>
      <p:grpSp>
        <p:nvGrpSpPr>
          <p:cNvPr id="185" name="Gruppieren 184"/>
          <p:cNvGrpSpPr/>
          <p:nvPr/>
        </p:nvGrpSpPr>
        <p:grpSpPr>
          <a:xfrm>
            <a:off x="5070877" y="2415013"/>
            <a:ext cx="324000" cy="230832"/>
            <a:chOff x="4554263" y="723448"/>
            <a:chExt cx="435429" cy="296018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55426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826173" y="2333537"/>
            <a:ext cx="324000" cy="230832"/>
            <a:chOff x="4554258" y="723448"/>
            <a:chExt cx="435429" cy="296018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02932" y="2156191"/>
            <a:ext cx="324000" cy="230832"/>
            <a:chOff x="4554258" y="723448"/>
            <a:chExt cx="435429" cy="296018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6748129" y="2184969"/>
            <a:ext cx="324000" cy="230832"/>
            <a:chOff x="4554258" y="723448"/>
            <a:chExt cx="435429" cy="296018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7" name="Gruppieren 196"/>
          <p:cNvGrpSpPr/>
          <p:nvPr/>
        </p:nvGrpSpPr>
        <p:grpSpPr>
          <a:xfrm>
            <a:off x="7084695" y="1893365"/>
            <a:ext cx="324000" cy="230832"/>
            <a:chOff x="4554258" y="723448"/>
            <a:chExt cx="435429" cy="296018"/>
          </a:xfrm>
        </p:grpSpPr>
        <p:sp>
          <p:nvSpPr>
            <p:cNvPr id="198" name="Ellipse 1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Textfeld 19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7738736" y="1863018"/>
            <a:ext cx="324000" cy="230832"/>
            <a:chOff x="4554258" y="723448"/>
            <a:chExt cx="435429" cy="296018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8215376" y="2362741"/>
            <a:ext cx="324000" cy="230832"/>
            <a:chOff x="4554258" y="723448"/>
            <a:chExt cx="435429" cy="296018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07" name="Inhaltsplatzhalter 3"/>
          <p:cNvSpPr txBox="1">
            <a:spLocks/>
          </p:cNvSpPr>
          <p:nvPr/>
        </p:nvSpPr>
        <p:spPr>
          <a:xfrm>
            <a:off x="6964325" y="2758567"/>
            <a:ext cx="1878759" cy="581138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 am Spannschieber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Einzugskraft</a:t>
            </a:r>
          </a:p>
        </p:txBody>
      </p:sp>
    </p:spTree>
    <p:extLst>
      <p:ext uri="{BB962C8B-B14F-4D97-AF65-F5344CB8AC3E}">
        <p14:creationId xmlns:p14="http://schemas.microsoft.com/office/powerpoint/2010/main" val="293786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8" y="1325651"/>
            <a:ext cx="2520000" cy="18327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15" y="1329266"/>
            <a:ext cx="2520000" cy="18327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15" y="4227156"/>
            <a:ext cx="2160000" cy="15709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8" y="3965338"/>
            <a:ext cx="2520000" cy="183272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Einfacheres Fügen – höchste Bedienfreundlichkeit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Sperrluftanschluss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Verriegeln über Spannschieber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Zentrieren über Kurzkegel</a:t>
            </a:r>
          </a:p>
        </p:txBody>
      </p:sp>
    </p:spTree>
    <p:extLst>
      <p:ext uri="{BB962C8B-B14F-4D97-AF65-F5344CB8AC3E}">
        <p14:creationId xmlns:p14="http://schemas.microsoft.com/office/powerpoint/2010/main" val="115294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77" y="3026774"/>
            <a:ext cx="1800000" cy="1024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85" y="3026774"/>
            <a:ext cx="1800000" cy="10247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44" name="Inhaltsplatzhalter 3"/>
          <p:cNvSpPr>
            <a:spLocks noGrp="1"/>
          </p:cNvSpPr>
          <p:nvPr>
            <p:ph sz="quarter" idx="10"/>
          </p:nvPr>
        </p:nvSpPr>
        <p:spPr>
          <a:xfrm>
            <a:off x="2813138" y="4126380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geöffnet</a:t>
            </a:r>
          </a:p>
        </p:txBody>
      </p:sp>
      <p:sp>
        <p:nvSpPr>
          <p:cNvPr id="45" name="Inhaltsplatzhalter 3"/>
          <p:cNvSpPr txBox="1">
            <a:spLocks/>
          </p:cNvSpPr>
          <p:nvPr/>
        </p:nvSpPr>
        <p:spPr>
          <a:xfrm>
            <a:off x="4846877" y="4126380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verriegelt</a:t>
            </a:r>
          </a:p>
        </p:txBody>
      </p:sp>
      <p:sp>
        <p:nvSpPr>
          <p:cNvPr id="22" name="Rechteck 21"/>
          <p:cNvSpPr/>
          <p:nvPr/>
        </p:nvSpPr>
        <p:spPr>
          <a:xfrm>
            <a:off x="2484000" y="225900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489351" y="22688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Abfrage der Spannschieberstellung über den Staudruck</a:t>
            </a:r>
          </a:p>
        </p:txBody>
      </p:sp>
      <p:sp>
        <p:nvSpPr>
          <p:cNvPr id="25" name="Ellipse 24"/>
          <p:cNvSpPr/>
          <p:nvPr/>
        </p:nvSpPr>
        <p:spPr>
          <a:xfrm>
            <a:off x="3193320" y="3330192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755940" y="3386894"/>
            <a:ext cx="134343" cy="138677"/>
          </a:xfrm>
          <a:prstGeom prst="ellipse">
            <a:avLst/>
          </a:prstGeom>
          <a:solidFill>
            <a:srgbClr val="A2BCCB"/>
          </a:solidFill>
          <a:ln>
            <a:solidFill>
              <a:srgbClr val="A2BCC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297425" y="3377201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5821784" y="3308887"/>
            <a:ext cx="134343" cy="138677"/>
          </a:xfrm>
          <a:prstGeom prst="ellipse">
            <a:avLst/>
          </a:prstGeom>
          <a:solidFill>
            <a:srgbClr val="A9BFCA"/>
          </a:solidFill>
          <a:ln>
            <a:solidFill>
              <a:srgbClr val="A9BF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65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VERO-S NSE </a:t>
            </a:r>
            <a:r>
              <a:rPr lang="de-DE" dirty="0" err="1"/>
              <a:t>mikro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181270"/>
              </p:ext>
            </p:extLst>
          </p:nvPr>
        </p:nvGraphicFramePr>
        <p:xfrm>
          <a:off x="621597" y="2385000"/>
          <a:ext cx="6156000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</a:t>
                      </a:r>
                      <a:r>
                        <a:rPr lang="de-DE" sz="1200" dirty="0" err="1"/>
                        <a:t>mikro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</a:t>
                      </a:r>
                      <a:r>
                        <a:rPr lang="de-DE" sz="1200" dirty="0" err="1"/>
                        <a:t>mikro</a:t>
                      </a:r>
                      <a:r>
                        <a:rPr lang="de-DE" sz="1200" dirty="0"/>
                        <a:t> 49-V10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mit Turbo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Entriegelungsdruck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Wiederholgenauigkeit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23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337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7926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65650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5650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65650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47926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7926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47926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7926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792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73372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30783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30783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09580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481050" y="1505212"/>
            <a:ext cx="2206183" cy="1202205"/>
            <a:chOff x="3364694" y="696913"/>
            <a:chExt cx="2312204" cy="1505988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364694" y="696913"/>
              <a:ext cx="2282012" cy="1505988"/>
              <a:chOff x="3126569" y="696913"/>
              <a:chExt cx="2282012" cy="1505988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22393" cy="1505988"/>
                <a:chOff x="2995613" y="696913"/>
                <a:chExt cx="1622393" cy="1682267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22393" cy="1682267"/>
                  <a:chOff x="823913" y="696913"/>
                  <a:chExt cx="1622393" cy="1682267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465705" cy="3438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3126569" y="730003"/>
                <a:ext cx="644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Stück-</a:t>
                </a:r>
              </a:p>
              <a:p>
                <a:r>
                  <a:rPr lang="de-DE" sz="1400" dirty="0">
                    <a:solidFill>
                      <a:srgbClr val="003D6A"/>
                    </a:solidFill>
                  </a:rPr>
                  <a:t>zahl</a:t>
                </a: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73830" y="3092289"/>
            <a:ext cx="2394057" cy="1202205"/>
            <a:chOff x="6088044" y="696913"/>
            <a:chExt cx="2484456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88044" y="696913"/>
              <a:ext cx="2438322" cy="1505985"/>
              <a:chOff x="5745144" y="696913"/>
              <a:chExt cx="2438322" cy="1505985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06453" cy="1505985"/>
                <a:chOff x="6129338" y="696913"/>
                <a:chExt cx="1606453" cy="1682264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06453" cy="1682264"/>
                  <a:chOff x="823913" y="696913"/>
                  <a:chExt cx="1606453" cy="1682264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745144" y="719093"/>
                <a:ext cx="83401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Produkt-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lebens</a:t>
                </a:r>
                <a:r>
                  <a:rPr lang="de-DE" sz="1400" dirty="0">
                    <a:solidFill>
                      <a:srgbClr val="003D6A"/>
                    </a:solidFill>
                  </a:rPr>
                  <a:t>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zyklus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268187" y="3081129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2037" y="1508925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Zunehmende Bedeutung des Umrüstvorgangs</a:t>
            </a: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der Rüstzeitoptimierer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204173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Einsparpotential Rüsten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423188" y="55804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Anzahl Rüstvorgänge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Rüstkosten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C00000"/>
                </a:solidFill>
              </a:rPr>
              <a:t>ohne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009EE3"/>
                </a:solidFill>
              </a:rPr>
              <a:t>mit VERO-S</a:t>
            </a:r>
          </a:p>
        </p:txBody>
      </p:sp>
    </p:spTree>
    <p:extLst>
      <p:ext uri="{BB962C8B-B14F-4D97-AF65-F5344CB8AC3E}">
        <p14:creationId xmlns:p14="http://schemas.microsoft.com/office/powerpoint/2010/main" val="38472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Amortisation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Selbst bei älteren Maschinen amortisiert sich die Investition in SCHUNK VERO-S Nullpunktspanntechnik nach kürzester Zeit.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Vorhandene Vorrichtungen können durch das Einbringen von Spannbolzen weiterverwendet werden.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94115"/>
              </p:ext>
            </p:extLst>
          </p:nvPr>
        </p:nvGraphicFramePr>
        <p:xfrm>
          <a:off x="4598720" y="1264607"/>
          <a:ext cx="3951821" cy="412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/>
                        <a:t>VERO-S Rüstkostenrechner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Investition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Rüstvorgang ohne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Rüstvorgang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Maschinenkosten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Rüstvorgänge pro Tag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Monat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Amortisation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szeit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Umrüstvorgänge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Monate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Jahre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67263"/>
              </p:ext>
            </p:extLst>
          </p:nvPr>
        </p:nvGraphicFramePr>
        <p:xfrm>
          <a:off x="540374" y="1604459"/>
          <a:ext cx="8007425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Haltekraft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empfohlene Maschinen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Ohne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Durchgängigkeit der Einzugs- und Haltekräfte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38725" y="2173032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59079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67737" y="2024279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167000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1959450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872280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Halten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29079" y="1881181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Einzug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HSK-Größe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9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Baukasten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566</Words>
  <Application>Microsoft Office PowerPoint</Application>
  <PresentationFormat>Bildschirmpräsentation (4:3)</PresentationFormat>
  <Paragraphs>283</Paragraphs>
  <Slides>16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  <vt:variant>
        <vt:lpstr>Zielgruppenorientierte Präsentationen</vt:lpstr>
      </vt:variant>
      <vt:variant>
        <vt:i4>1</vt:i4>
      </vt:variant>
    </vt:vector>
  </HeadingPairs>
  <TitlesOfParts>
    <vt:vector size="21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VERO-S – der Rüstzeitoptimierer</vt:lpstr>
      <vt:lpstr>Einsparpotential Rüsten</vt:lpstr>
      <vt:lpstr>Amortisation</vt:lpstr>
      <vt:lpstr>Durchgängigkeit der Einzugs- und Haltekräfte</vt:lpstr>
      <vt:lpstr>VERO-S Baukasten</vt:lpstr>
      <vt:lpstr>SCHUNK Dienstleistungen</vt:lpstr>
      <vt:lpstr>VERO-S Übersicht</vt:lpstr>
      <vt:lpstr>VERO-S NSE mikro</vt:lpstr>
      <vt:lpstr>VERO-S NSE mikro</vt:lpstr>
      <vt:lpstr>VERO-S NSE mikro</vt:lpstr>
      <vt:lpstr>VERO-S NSE mikro</vt:lpstr>
      <vt:lpstr>Baureihen VERO-S NSE mikro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1455</cp:revision>
  <cp:lastPrinted>2018-08-03T07:19:00Z</cp:lastPrinted>
  <dcterms:created xsi:type="dcterms:W3CDTF">2015-04-07T09:55:40Z</dcterms:created>
  <dcterms:modified xsi:type="dcterms:W3CDTF">2021-09-28T07:21:05Z</dcterms:modified>
</cp:coreProperties>
</file>