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38" r:id="rId2"/>
    <p:sldId id="528" r:id="rId3"/>
    <p:sldId id="531" r:id="rId4"/>
    <p:sldId id="523" r:id="rId5"/>
    <p:sldId id="509" r:id="rId6"/>
    <p:sldId id="510" r:id="rId7"/>
    <p:sldId id="512" r:id="rId8"/>
    <p:sldId id="513" r:id="rId9"/>
    <p:sldId id="514" r:id="rId10"/>
    <p:sldId id="535" r:id="rId11"/>
    <p:sldId id="527" r:id="rId12"/>
    <p:sldId id="540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28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428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23.09.2021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66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21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 TB2-LH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Videos/Pn_Vorderendfutter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Videos/Pn_Vorderendfutter_Anwendung.mp4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4.jpg"/><Relationship Id="rId2" Type="http://schemas.openxmlformats.org/officeDocument/2006/relationships/slide" Target="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21.jp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TB2-LH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Pneumatische Vorderendfutter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9133DAB9-E001-4FC8-9905-BF39707BD62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337" y="739421"/>
            <a:ext cx="3165326" cy="32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71" y="1636541"/>
            <a:ext cx="6452099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87854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4629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TB2-LH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1445367"/>
              </p:ext>
            </p:extLst>
          </p:nvPr>
        </p:nvGraphicFramePr>
        <p:xfrm>
          <a:off x="616099" y="2105577"/>
          <a:ext cx="8021469" cy="2661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35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5936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(bei 6 bar)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TB2 470-185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TB2 570-230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TB2 600-275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TB2 630-275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38.1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TB2 685-325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/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TB2 850-375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ROTA TB2 1000-560 LH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0171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42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Vorderend-futter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600349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708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Pneumatische Vorderendfutter</a:t>
            </a:r>
            <a:br>
              <a:rPr lang="de-DE" dirty="0"/>
            </a:br>
            <a:r>
              <a:rPr lang="de-DE" sz="1800" dirty="0"/>
              <a:t>Anwendung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3" y="1779416"/>
            <a:ext cx="6431896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3021416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Ellipse 8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Gleichschenkliges Dreieck 9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147050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rId2" action="ppaction://hlinksldjump"/>
          </p:cNvPr>
          <p:cNvSpPr/>
          <p:nvPr/>
        </p:nvSpPr>
        <p:spPr>
          <a:xfrm>
            <a:off x="4913476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rId3" action="ppaction://hlinksldjump"/>
          </p:cNvPr>
          <p:cNvSpPr/>
          <p:nvPr/>
        </p:nvSpPr>
        <p:spPr>
          <a:xfrm>
            <a:off x="6434706" y="4010253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562837" y="4008060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>
            <a:hlinkClick r:id="" action="ppaction://noaction"/>
          </p:cNvPr>
          <p:cNvSpPr/>
          <p:nvPr/>
        </p:nvSpPr>
        <p:spPr>
          <a:xfrm>
            <a:off x="3504149" y="4012886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3" action="ppaction://hlinksldjump"/>
          </p:cNvPr>
          <p:cNvSpPr/>
          <p:nvPr/>
        </p:nvSpPr>
        <p:spPr>
          <a:xfrm>
            <a:off x="1982919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</a:t>
            </a:r>
            <a:br>
              <a:rPr lang="de-DE" dirty="0"/>
            </a:br>
            <a:r>
              <a:rPr lang="de-DE" sz="1800" dirty="0"/>
              <a:t>Pneumatische Vorderendfutter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3514239" y="3705928"/>
            <a:ext cx="2149911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78719" y="3699832"/>
            <a:ext cx="21441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23" name="Rechteck 22">
            <a:hlinkClick r:id="rId2" action="ppaction://hlinksldjump"/>
          </p:cNvPr>
          <p:cNvSpPr/>
          <p:nvPr/>
        </p:nvSpPr>
        <p:spPr>
          <a:xfrm>
            <a:off x="4898659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TB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rId3" action="ppaction://hlinksldjump"/>
          </p:cNvPr>
          <p:cNvSpPr/>
          <p:nvPr/>
        </p:nvSpPr>
        <p:spPr>
          <a:xfrm>
            <a:off x="6434705" y="3705109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TB2-LH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3" action="ppaction://hlinksldjump"/>
          </p:cNvPr>
          <p:cNvSpPr/>
          <p:nvPr/>
        </p:nvSpPr>
        <p:spPr>
          <a:xfrm>
            <a:off x="1982919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TP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4" name="Grafi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4" y="1669894"/>
            <a:ext cx="1740213" cy="1728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05" y="4069582"/>
            <a:ext cx="1687672" cy="1728000"/>
          </a:xfrm>
          <a:prstGeom prst="rect">
            <a:avLst/>
          </a:prstGeom>
        </p:spPr>
      </p:pic>
      <p:pic>
        <p:nvPicPr>
          <p:cNvPr id="10" name="Grafik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579" y="4061269"/>
            <a:ext cx="1688177" cy="1728000"/>
          </a:xfrm>
          <a:prstGeom prst="rect">
            <a:avLst/>
          </a:prstGeom>
        </p:spPr>
      </p:pic>
      <p:pic>
        <p:nvPicPr>
          <p:cNvPr id="14" name="Grafik 1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30" y="1669147"/>
            <a:ext cx="1596435" cy="1728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3" y="4063211"/>
            <a:ext cx="1596435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6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3" y="1380440"/>
            <a:ext cx="5343998" cy="440896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96092"/>
            <a:ext cx="3124762" cy="3773682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Korrosionsbeständiger, beschichteter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Sehr 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Eil- und </a:t>
            </a:r>
            <a:r>
              <a:rPr lang="de-DE" sz="1400" dirty="0" err="1">
                <a:solidFill>
                  <a:srgbClr val="00446B"/>
                </a:solidFill>
              </a:rPr>
              <a:t>Spannhub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Anzeigestift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Backenhubanzeige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Abdichtung der Grundbackenführung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Im Futter integrierter </a:t>
            </a:r>
            <a:r>
              <a:rPr lang="de-DE" sz="1400" dirty="0" err="1">
                <a:solidFill>
                  <a:srgbClr val="00446B"/>
                </a:solidFill>
              </a:rPr>
              <a:t>Pneumatikzylinder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Statischer Schwebering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Druckerhaltungsventil</a:t>
            </a: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040547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52762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35114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28282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14612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40415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9095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3565" y="3973834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965001" y="1714779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4321195" y="3564163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742690" y="2629283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747494" y="365436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404683" y="183763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888805" y="415833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257667" y="1789246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930191" y="348592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39182" y="4279184"/>
            <a:ext cx="198000" cy="198000"/>
            <a:chOff x="4640203" y="73222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4296635" y="2895871"/>
            <a:ext cx="198000" cy="198000"/>
            <a:chOff x="4640203" y="73222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5783469" y="4577807"/>
            <a:ext cx="323464" cy="198000"/>
            <a:chOff x="4557917" y="743938"/>
            <a:chExt cx="43470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551495" y="4504344"/>
            <a:ext cx="323464" cy="198000"/>
            <a:chOff x="4557917" y="743938"/>
            <a:chExt cx="43470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83469" y="4867352"/>
            <a:ext cx="323464" cy="198000"/>
            <a:chOff x="4557917" y="743938"/>
            <a:chExt cx="43470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4633313" y="5070142"/>
            <a:ext cx="323464" cy="198000"/>
            <a:chOff x="4557917" y="743938"/>
            <a:chExt cx="43470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0066" y="5154159"/>
            <a:ext cx="323464" cy="198000"/>
            <a:chOff x="4557917" y="743938"/>
            <a:chExt cx="434708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4553609" y="2011507"/>
            <a:ext cx="323464" cy="198000"/>
            <a:chOff x="4557917" y="743938"/>
            <a:chExt cx="434708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7917" y="743938"/>
              <a:ext cx="43470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709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2" y="3949137"/>
            <a:ext cx="2597597" cy="193603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9" y="1301345"/>
            <a:ext cx="4555169" cy="197772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8636032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Eil- und </a:t>
            </a:r>
            <a:r>
              <a:rPr lang="de-DE" sz="1600" b="1" dirty="0" err="1">
                <a:solidFill>
                  <a:srgbClr val="003D6A"/>
                </a:solidFill>
              </a:rPr>
              <a:t>Spannhub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Funktionsprinzip Eil- und </a:t>
            </a:r>
            <a:r>
              <a:rPr lang="de-DE" sz="1600" b="1" dirty="0" err="1">
                <a:solidFill>
                  <a:srgbClr val="003D6A"/>
                </a:solidFill>
              </a:rPr>
              <a:t>Spannhub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7" y="987097"/>
            <a:ext cx="86378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RSS-P1: Drahtlose Spanndruckabfrage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2569201" y="2221240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5843874" y="1381760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843938" y="2081069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5855088" y="1657082"/>
            <a:ext cx="198000" cy="198000"/>
            <a:chOff x="4645063" y="732457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6001626" y="1275686"/>
            <a:ext cx="312927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Drucksensor verbunden mit dem Zylinder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Sendeeinheit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Schutzkappe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Empfänger-Antenne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Empfänger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Grundkörper ROTA TB2-LH aus Stahl</a:t>
            </a:r>
          </a:p>
          <a:p>
            <a:pPr>
              <a:lnSpc>
                <a:spcPct val="150000"/>
              </a:lnSpc>
            </a:pPr>
            <a:r>
              <a:rPr lang="de-DE" sz="1200" dirty="0">
                <a:solidFill>
                  <a:srgbClr val="003D6A"/>
                </a:solidFill>
              </a:rPr>
              <a:t>Kanalbohrungen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897214" y="1639999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601221" y="2934459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4094653" y="1653546"/>
            <a:ext cx="198000" cy="198000"/>
            <a:chOff x="4645063" y="732456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5843874" y="1932649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5847506" y="2192264"/>
            <a:ext cx="198000" cy="198000"/>
            <a:chOff x="4645063" y="732456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846379" y="2469018"/>
            <a:ext cx="198000" cy="198000"/>
            <a:chOff x="4645063" y="732456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3087129" y="4138555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276823" y="4005641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3092935" y="4509986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268872" y="4286210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3094287" y="4873670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1666075" y="4646787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246094" y="4104641"/>
            <a:ext cx="1348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Eilhub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Spannhub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Schnelle Bewegung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Langsame Bewegung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104" name="Gruppieren 103"/>
          <p:cNvGrpSpPr/>
          <p:nvPr/>
        </p:nvGrpSpPr>
        <p:grpSpPr>
          <a:xfrm>
            <a:off x="2474568" y="2970258"/>
            <a:ext cx="198000" cy="198000"/>
            <a:chOff x="4645063" y="732456"/>
            <a:chExt cx="266095" cy="271350"/>
          </a:xfrm>
        </p:grpSpPr>
        <p:sp>
          <p:nvSpPr>
            <p:cNvPr id="105" name="Ellipse 10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Textfeld 10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07" name="Gruppieren 106"/>
          <p:cNvGrpSpPr/>
          <p:nvPr/>
        </p:nvGrpSpPr>
        <p:grpSpPr>
          <a:xfrm>
            <a:off x="5850418" y="3023332"/>
            <a:ext cx="198000" cy="198000"/>
            <a:chOff x="4645063" y="732456"/>
            <a:chExt cx="266095" cy="271350"/>
          </a:xfrm>
        </p:grpSpPr>
        <p:sp>
          <p:nvSpPr>
            <p:cNvPr id="108" name="Ellipse 10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Textfeld 10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10" name="Gruppieren 109"/>
          <p:cNvGrpSpPr/>
          <p:nvPr/>
        </p:nvGrpSpPr>
        <p:grpSpPr>
          <a:xfrm>
            <a:off x="2808725" y="1684494"/>
            <a:ext cx="198000" cy="198000"/>
            <a:chOff x="4645063" y="732456"/>
            <a:chExt cx="266095" cy="271350"/>
          </a:xfrm>
        </p:grpSpPr>
        <p:sp>
          <p:nvSpPr>
            <p:cNvPr id="111" name="Ellipse 11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Textfeld 11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13" name="Gruppieren 112"/>
          <p:cNvGrpSpPr/>
          <p:nvPr/>
        </p:nvGrpSpPr>
        <p:grpSpPr>
          <a:xfrm>
            <a:off x="5846073" y="2736459"/>
            <a:ext cx="198000" cy="198000"/>
            <a:chOff x="4645063" y="732456"/>
            <a:chExt cx="266095" cy="271350"/>
          </a:xfrm>
        </p:grpSpPr>
        <p:sp>
          <p:nvSpPr>
            <p:cNvPr id="114" name="Ellipse 1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5" name="Textfeld 11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3086336" y="5412544"/>
            <a:ext cx="198000" cy="198000"/>
            <a:chOff x="4645063" y="732456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2302604" y="4643769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9" y="4043163"/>
            <a:ext cx="2403638" cy="1747980"/>
          </a:xfrm>
          <a:prstGeom prst="rect">
            <a:avLst/>
          </a:prstGeom>
        </p:spPr>
      </p:pic>
      <p:grpSp>
        <p:nvGrpSpPr>
          <p:cNvPr id="84" name="Gruppieren 83"/>
          <p:cNvGrpSpPr/>
          <p:nvPr/>
        </p:nvGrpSpPr>
        <p:grpSpPr>
          <a:xfrm>
            <a:off x="5032884" y="5201121"/>
            <a:ext cx="198000" cy="198000"/>
            <a:chOff x="4645063" y="729193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7629443" y="4252975"/>
            <a:ext cx="198000" cy="198000"/>
            <a:chOff x="4645063" y="729193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5766505" y="4796715"/>
            <a:ext cx="198000" cy="198000"/>
            <a:chOff x="4645063" y="732456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7629358" y="4617096"/>
            <a:ext cx="198000" cy="198000"/>
            <a:chOff x="4645063" y="732456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5237520" y="4712465"/>
            <a:ext cx="198000" cy="198000"/>
            <a:chOff x="4645063" y="732456"/>
            <a:chExt cx="266095" cy="271350"/>
          </a:xfrm>
        </p:grpSpPr>
        <p:sp>
          <p:nvSpPr>
            <p:cNvPr id="97" name="Ellipse 9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extfeld 9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9" name="Gruppieren 98"/>
          <p:cNvGrpSpPr/>
          <p:nvPr/>
        </p:nvGrpSpPr>
        <p:grpSpPr>
          <a:xfrm>
            <a:off x="6955838" y="4708145"/>
            <a:ext cx="198000" cy="198000"/>
            <a:chOff x="4645063" y="732456"/>
            <a:chExt cx="266095" cy="271350"/>
          </a:xfrm>
        </p:grpSpPr>
        <p:sp>
          <p:nvSpPr>
            <p:cNvPr id="100" name="Ellipse 9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6481141" y="4761751"/>
            <a:ext cx="198000" cy="198000"/>
            <a:chOff x="4645063" y="732456"/>
            <a:chExt cx="266095" cy="271350"/>
          </a:xfrm>
        </p:grpSpPr>
        <p:sp>
          <p:nvSpPr>
            <p:cNvPr id="103" name="Ellipse 10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7" name="Gruppieren 116"/>
          <p:cNvGrpSpPr/>
          <p:nvPr/>
        </p:nvGrpSpPr>
        <p:grpSpPr>
          <a:xfrm>
            <a:off x="6251056" y="5207761"/>
            <a:ext cx="198000" cy="198000"/>
            <a:chOff x="4645063" y="729193"/>
            <a:chExt cx="266095" cy="271350"/>
          </a:xfrm>
        </p:grpSpPr>
        <p:sp>
          <p:nvSpPr>
            <p:cNvPr id="118" name="Ellipse 11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9" name="Textfeld 11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20" name="Gruppieren 119"/>
          <p:cNvGrpSpPr/>
          <p:nvPr/>
        </p:nvGrpSpPr>
        <p:grpSpPr>
          <a:xfrm>
            <a:off x="7627027" y="4979971"/>
            <a:ext cx="198000" cy="198000"/>
            <a:chOff x="4645063" y="732456"/>
            <a:chExt cx="266095" cy="271350"/>
          </a:xfrm>
        </p:grpSpPr>
        <p:sp>
          <p:nvSpPr>
            <p:cNvPr id="121" name="Ellipse 12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2" name="Textfeld 12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7623030" y="5356721"/>
            <a:ext cx="198000" cy="198000"/>
            <a:chOff x="4645063" y="732456"/>
            <a:chExt cx="266095" cy="271350"/>
          </a:xfrm>
        </p:grpSpPr>
        <p:sp>
          <p:nvSpPr>
            <p:cNvPr id="124" name="Ellipse 1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126" name="Textfeld 125"/>
          <p:cNvSpPr txBox="1"/>
          <p:nvPr/>
        </p:nvSpPr>
        <p:spPr>
          <a:xfrm>
            <a:off x="7795639" y="4219374"/>
            <a:ext cx="13483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Futterkolben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Grundbacke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Eilhub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Spannhub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5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7" y="4056475"/>
            <a:ext cx="2272576" cy="16524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8" y="1529599"/>
            <a:ext cx="2046654" cy="163629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Optimiertes Schmiersystem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Abdichtung der Grundbackenführung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Korrosionsbeständige Funktionsteile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Grundbackenführung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87296" y="1497712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028587" y="1840683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235865" y="1567135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036538" y="2174748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195051" y="1801290"/>
            <a:ext cx="1358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Körper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Kolben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Schutzbüchse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259941" y="2942781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3032541" y="2559115"/>
            <a:ext cx="198000" cy="198000"/>
            <a:chOff x="4645063" y="732456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77864" y="4293088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358971" y="5012658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73419" y="4836267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1898756" y="4561602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3120021" y="4266457"/>
            <a:ext cx="1515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Stirnseitiges Profildichtelement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Dichtelement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O-Ring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8" y="1313698"/>
            <a:ext cx="2608972" cy="1898154"/>
          </a:xfrm>
          <a:prstGeom prst="rect">
            <a:avLst/>
          </a:prstGeom>
        </p:spPr>
      </p:pic>
      <p:grpSp>
        <p:nvGrpSpPr>
          <p:cNvPr id="76" name="Gruppieren 75"/>
          <p:cNvGrpSpPr/>
          <p:nvPr/>
        </p:nvGrpSpPr>
        <p:grpSpPr>
          <a:xfrm>
            <a:off x="2962285" y="5190033"/>
            <a:ext cx="198000" cy="198000"/>
            <a:chOff x="4645063" y="732456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1986162" y="4333009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28" y="4028182"/>
            <a:ext cx="2493230" cy="181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01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36" y="1421429"/>
            <a:ext cx="2270030" cy="165066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0" y="1516842"/>
            <a:ext cx="2211924" cy="160842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Visuelle Überwachung des Eil- und Spannhubes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Backenhubanzeige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Schnellentlüftung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Auswechselbares Ventil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1232905" y="2404563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2869607" y="1959097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2443115" y="2269483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877178" y="2334172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11350" y="1931170"/>
            <a:ext cx="144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Ausströmende Luft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Ausströmende Luft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7234629" y="1566015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866228" y="2717265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7234629" y="1925762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6374862" y="2431726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7386340" y="1538424"/>
            <a:ext cx="1718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Futterkörper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Ventileinsatz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Druckerhaltungsventil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Verschlusskappe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76" name="Gruppieren 75"/>
          <p:cNvGrpSpPr/>
          <p:nvPr/>
        </p:nvGrpSpPr>
        <p:grpSpPr>
          <a:xfrm>
            <a:off x="7227765" y="2294127"/>
            <a:ext cx="198000" cy="198000"/>
            <a:chOff x="4645063" y="732456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6295718" y="1780998"/>
            <a:ext cx="198000" cy="198000"/>
            <a:chOff x="4645063" y="732456"/>
            <a:chExt cx="26609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7232359" y="2664477"/>
            <a:ext cx="198000" cy="198000"/>
            <a:chOff x="4645063" y="732456"/>
            <a:chExt cx="266095" cy="271350"/>
          </a:xfrm>
        </p:grpSpPr>
        <p:sp>
          <p:nvSpPr>
            <p:cNvPr id="66" name="Ellipse 6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Textfeld 6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6295718" y="1434866"/>
            <a:ext cx="198000" cy="198000"/>
            <a:chOff x="4645063" y="732456"/>
            <a:chExt cx="266095" cy="271350"/>
          </a:xfrm>
        </p:grpSpPr>
        <p:sp>
          <p:nvSpPr>
            <p:cNvPr id="69" name="Ellipse 6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40" y="4025412"/>
            <a:ext cx="2311655" cy="1680749"/>
          </a:xfrm>
          <a:prstGeom prst="rect">
            <a:avLst/>
          </a:prstGeom>
        </p:spPr>
      </p:pic>
      <p:grpSp>
        <p:nvGrpSpPr>
          <p:cNvPr id="71" name="Gruppieren 70"/>
          <p:cNvGrpSpPr/>
          <p:nvPr/>
        </p:nvGrpSpPr>
        <p:grpSpPr>
          <a:xfrm>
            <a:off x="2957369" y="4383569"/>
            <a:ext cx="198000" cy="198000"/>
            <a:chOff x="4645063" y="729193"/>
            <a:chExt cx="266095" cy="271350"/>
          </a:xfrm>
        </p:grpSpPr>
        <p:sp>
          <p:nvSpPr>
            <p:cNvPr id="72" name="Ellipse 7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1089072" y="4948809"/>
            <a:ext cx="198000" cy="198000"/>
            <a:chOff x="4645063" y="729193"/>
            <a:chExt cx="266095" cy="271350"/>
          </a:xfrm>
        </p:grpSpPr>
        <p:sp>
          <p:nvSpPr>
            <p:cNvPr id="75" name="Ellipse 7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Textfeld 8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4" name="Gruppieren 83"/>
          <p:cNvGrpSpPr/>
          <p:nvPr/>
        </p:nvGrpSpPr>
        <p:grpSpPr>
          <a:xfrm>
            <a:off x="2957369" y="4763620"/>
            <a:ext cx="198000" cy="198000"/>
            <a:chOff x="4645063" y="732456"/>
            <a:chExt cx="266095" cy="271350"/>
          </a:xfrm>
        </p:grpSpPr>
        <p:sp>
          <p:nvSpPr>
            <p:cNvPr id="85" name="Ellipse 8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1104571" y="5154760"/>
            <a:ext cx="198000" cy="198000"/>
            <a:chOff x="4645063" y="732456"/>
            <a:chExt cx="266095" cy="271350"/>
          </a:xfrm>
        </p:grpSpPr>
        <p:sp>
          <p:nvSpPr>
            <p:cNvPr id="88" name="Ellipse 8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90" name="Gruppieren 89"/>
          <p:cNvGrpSpPr/>
          <p:nvPr/>
        </p:nvGrpSpPr>
        <p:grpSpPr>
          <a:xfrm>
            <a:off x="2957093" y="5129174"/>
            <a:ext cx="198000" cy="198000"/>
            <a:chOff x="4645063" y="732456"/>
            <a:chExt cx="266095" cy="271350"/>
          </a:xfrm>
        </p:grpSpPr>
        <p:sp>
          <p:nvSpPr>
            <p:cNvPr id="91" name="Ellipse 9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Textfeld 9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93" name="Gruppieren 92"/>
          <p:cNvGrpSpPr/>
          <p:nvPr/>
        </p:nvGrpSpPr>
        <p:grpSpPr>
          <a:xfrm>
            <a:off x="2062067" y="4433840"/>
            <a:ext cx="198000" cy="198000"/>
            <a:chOff x="4645063" y="732456"/>
            <a:chExt cx="266095" cy="271350"/>
          </a:xfrm>
        </p:grpSpPr>
        <p:sp>
          <p:nvSpPr>
            <p:cNvPr id="94" name="Ellipse 9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extfeld 9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96" name="Textfeld 95"/>
          <p:cNvSpPr txBox="1"/>
          <p:nvPr/>
        </p:nvSpPr>
        <p:spPr>
          <a:xfrm>
            <a:off x="3096106" y="4364776"/>
            <a:ext cx="1440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Futter geöffnet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Bereich </a:t>
            </a:r>
            <a:r>
              <a:rPr lang="de-DE" sz="1200" dirty="0" err="1">
                <a:solidFill>
                  <a:srgbClr val="003D6A"/>
                </a:solidFill>
              </a:rPr>
              <a:t>Spannhub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Visuelle Anzeige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38" y="4059212"/>
            <a:ext cx="2297473" cy="1671173"/>
          </a:xfrm>
          <a:prstGeom prst="rect">
            <a:avLst/>
          </a:prstGeom>
        </p:spPr>
      </p:pic>
      <p:grpSp>
        <p:nvGrpSpPr>
          <p:cNvPr id="97" name="Gruppieren 96"/>
          <p:cNvGrpSpPr/>
          <p:nvPr/>
        </p:nvGrpSpPr>
        <p:grpSpPr>
          <a:xfrm>
            <a:off x="7283756" y="4532466"/>
            <a:ext cx="198000" cy="198000"/>
            <a:chOff x="4645063" y="729193"/>
            <a:chExt cx="266095" cy="271350"/>
          </a:xfrm>
        </p:grpSpPr>
        <p:sp>
          <p:nvSpPr>
            <p:cNvPr id="98" name="Ellipse 9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5106657" y="5130891"/>
            <a:ext cx="198000" cy="198000"/>
            <a:chOff x="4645063" y="729193"/>
            <a:chExt cx="266095" cy="271350"/>
          </a:xfrm>
        </p:grpSpPr>
        <p:sp>
          <p:nvSpPr>
            <p:cNvPr id="101" name="Ellipse 1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03" name="Textfeld 102"/>
          <p:cNvSpPr txBox="1"/>
          <p:nvPr/>
        </p:nvSpPr>
        <p:spPr>
          <a:xfrm>
            <a:off x="7442696" y="4522268"/>
            <a:ext cx="1440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Visueller Anzeigestift </a:t>
            </a:r>
          </a:p>
          <a:p>
            <a:r>
              <a:rPr lang="de-DE" sz="1200" dirty="0">
                <a:solidFill>
                  <a:srgbClr val="003D6A"/>
                </a:solidFill>
              </a:rPr>
              <a:t>LH-Ausführung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90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59" y="2710516"/>
            <a:ext cx="2247714" cy="163447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84" y="2596060"/>
            <a:ext cx="2416604" cy="175791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715890" y="2127941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12345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TB2-LH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 TB2-LH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2127941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Druckabfrage über Sensor (optional)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2131556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Wegabfrage der Spannbacken – Wissen ob geöffnet oder gespannt (optional)</a:t>
            </a:r>
          </a:p>
        </p:txBody>
      </p:sp>
      <p:grpSp>
        <p:nvGrpSpPr>
          <p:cNvPr id="20" name="Gruppieren 19"/>
          <p:cNvGrpSpPr/>
          <p:nvPr/>
        </p:nvGrpSpPr>
        <p:grpSpPr>
          <a:xfrm>
            <a:off x="374359" y="2607859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101417" y="3000941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605527" y="2609921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108518" y="372912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245948" y="2972405"/>
            <a:ext cx="1440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Arbeitsdruck ausreichend vorhanden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Druckabfall</a:t>
            </a:r>
          </a:p>
          <a:p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53" name="Gruppieren 52"/>
          <p:cNvGrpSpPr/>
          <p:nvPr/>
        </p:nvGrpSpPr>
        <p:grpSpPr>
          <a:xfrm>
            <a:off x="7322066" y="2926744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4840579" y="271393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7318112" y="3504176"/>
            <a:ext cx="198000" cy="198000"/>
            <a:chOff x="4645063" y="732456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5980280" y="2713930"/>
            <a:ext cx="198000" cy="198000"/>
            <a:chOff x="4645063" y="732456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3" name="Textfeld 82"/>
          <p:cNvSpPr txBox="1"/>
          <p:nvPr/>
        </p:nvSpPr>
        <p:spPr>
          <a:xfrm>
            <a:off x="7462258" y="2911331"/>
            <a:ext cx="13020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Futter komplett geöffnet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Futter in Spannstellung auf dem </a:t>
            </a:r>
            <a:r>
              <a:rPr lang="de-DE" sz="1200" dirty="0" err="1">
                <a:solidFill>
                  <a:srgbClr val="003D6A"/>
                </a:solidFill>
              </a:rPr>
              <a:t>Spannhub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481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444</Words>
  <Application>Microsoft Office PowerPoint</Application>
  <PresentationFormat>Bildschirmpräsentation (4:3)</PresentationFormat>
  <Paragraphs>285</Paragraphs>
  <Slides>13</Slides>
  <Notes>1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Pneumatische Vorderendfutter Anwendung</vt:lpstr>
      <vt:lpstr>ROTA Übersicht Pneumatische Vorderendfutter</vt:lpstr>
      <vt:lpstr>ROTA TB2-LH</vt:lpstr>
      <vt:lpstr>ROTA TB2-LH</vt:lpstr>
      <vt:lpstr>ROTA TB2-LH</vt:lpstr>
      <vt:lpstr>ROTA TB2-LH</vt:lpstr>
      <vt:lpstr>ROTA TB2-LH</vt:lpstr>
      <vt:lpstr>ROTA TB2-LH</vt:lpstr>
      <vt:lpstr>Baureihen ROTA TB2-LH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615</cp:revision>
  <cp:lastPrinted>2018-01-05T10:34:27Z</cp:lastPrinted>
  <dcterms:created xsi:type="dcterms:W3CDTF">2015-04-07T09:55:40Z</dcterms:created>
  <dcterms:modified xsi:type="dcterms:W3CDTF">2021-09-23T06:05:40Z</dcterms:modified>
</cp:coreProperties>
</file>