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917" r:id="rId2"/>
    <p:sldId id="516" r:id="rId3"/>
    <p:sldId id="537" r:id="rId4"/>
    <p:sldId id="518" r:id="rId5"/>
    <p:sldId id="543" r:id="rId6"/>
    <p:sldId id="522" r:id="rId7"/>
    <p:sldId id="553" r:id="rId8"/>
    <p:sldId id="555" r:id="rId9"/>
    <p:sldId id="556" r:id="rId10"/>
    <p:sldId id="916" r:id="rId11"/>
    <p:sldId id="523" r:id="rId12"/>
    <p:sldId id="539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e-DE" sz="14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noProof="0" dirty="0"/>
              <a:t>Time </a:t>
            </a:r>
            <a:r>
              <a:rPr lang="de-DE" noProof="0" dirty="0" err="1"/>
              <a:t>up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next</a:t>
            </a:r>
            <a:r>
              <a:rPr lang="de-DE" baseline="0" noProof="0" dirty="0"/>
              <a:t> </a:t>
            </a:r>
            <a:r>
              <a:rPr lang="de-DE" baseline="0" noProof="0" dirty="0" err="1"/>
              <a:t>lubrication</a:t>
            </a:r>
            <a:r>
              <a:rPr lang="de-DE" baseline="0" noProof="0" dirty="0"/>
              <a:t> </a:t>
            </a:r>
            <a:r>
              <a:rPr lang="de-DE" baseline="0" noProof="0" dirty="0" err="1"/>
              <a:t>intervals</a:t>
            </a:r>
            <a:r>
              <a:rPr lang="de-DE" baseline="0" noProof="0" dirty="0"/>
              <a:t> </a:t>
            </a:r>
            <a:r>
              <a:rPr lang="de-DE" baseline="0" noProof="0" dirty="0" err="1"/>
              <a:t>or</a:t>
            </a:r>
            <a:r>
              <a:rPr lang="de-DE" baseline="0" noProof="0" dirty="0"/>
              <a:t> </a:t>
            </a:r>
            <a:r>
              <a:rPr lang="de-DE" baseline="0" noProof="0" dirty="0" err="1"/>
              <a:t>maintenance</a:t>
            </a:r>
            <a:r>
              <a:rPr lang="de-DE" noProof="0" dirty="0"/>
              <a:t> (per</a:t>
            </a:r>
            <a:r>
              <a:rPr lang="de-DE" baseline="0" noProof="0" dirty="0"/>
              <a:t> </a:t>
            </a:r>
            <a:r>
              <a:rPr lang="de-DE" baseline="0" noProof="0" dirty="0" err="1"/>
              <a:t>days</a:t>
            </a:r>
            <a:r>
              <a:rPr lang="de-DE" noProof="0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e-DE" sz="14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556573596027208E-2"/>
          <c:y val="0.1357917956955336"/>
          <c:w val="0.93964928495065803"/>
          <c:h val="0.61509134696047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Tabelle1!$B$5</c:f>
              <c:strCache>
                <c:ptCount val="1"/>
                <c:pt idx="0">
                  <c:v>conventional power lathe chuck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98991241366791E-17"/>
                  <c:y val="-7.3222860984381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7D-4062-A2BE-B721E675149C}"/>
                </c:ext>
              </c:extLst>
            </c:dLbl>
            <c:dLbl>
              <c:idx val="1"/>
              <c:layout>
                <c:manualLayout>
                  <c:x val="0"/>
                  <c:y val="-7.32228609843804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7D-4062-A2BE-B721E675149C}"/>
                </c:ext>
              </c:extLst>
            </c:dLbl>
            <c:dLbl>
              <c:idx val="2"/>
              <c:layout>
                <c:manualLayout>
                  <c:x val="-5.597982482733582E-17"/>
                  <c:y val="-1.464457219687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7D-4062-A2BE-B721E6751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Tabelle1!$C$4:$G$4</c:f>
              <c:strCache>
                <c:ptCount val="3"/>
                <c:pt idx="0">
                  <c:v>Demands:                                                  normal / use of coolant</c:v>
                </c:pt>
                <c:pt idx="2">
                  <c:v>Full cleaning with disassembly of chuck depending of contamination</c:v>
                </c:pt>
              </c:strCache>
            </c:strRef>
          </c:cat>
          <c:val>
            <c:numRef>
              <c:f>Tabelle1!$C$5:$G$5</c:f>
              <c:numCache>
                <c:formatCode>General</c:formatCode>
                <c:ptCount val="5"/>
                <c:pt idx="0">
                  <c:v>3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2C-4D3B-885F-FE79C5616F72}"/>
            </c:ext>
          </c:extLst>
        </c:ser>
        <c:ser>
          <c:idx val="1"/>
          <c:order val="1"/>
          <c:tx>
            <c:strRef>
              <c:f>Tabelle1!$B$6</c:f>
              <c:strCache>
                <c:ptCount val="1"/>
                <c:pt idx="0">
                  <c:v>ROTA NCA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267401321194948E-3"/>
                  <c:y val="-1.8305715246095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7D-4062-A2BE-B721E675149C}"/>
                </c:ext>
              </c:extLst>
            </c:dLbl>
            <c:dLbl>
              <c:idx val="1"/>
              <c:layout>
                <c:manualLayout>
                  <c:x val="1.5267401321195227E-3"/>
                  <c:y val="-7.3222860984381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D-4062-A2BE-B721E675149C}"/>
                </c:ext>
              </c:extLst>
            </c:dLbl>
            <c:dLbl>
              <c:idx val="2"/>
              <c:layout>
                <c:manualLayout>
                  <c:x val="1.5267401321195227E-3"/>
                  <c:y val="-7.32228609843804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7D-4062-A2BE-B721E6751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Tabelle1!$C$4:$G$4</c:f>
              <c:strCache>
                <c:ptCount val="3"/>
                <c:pt idx="0">
                  <c:v>Demands:                                                  normal / use of coolant</c:v>
                </c:pt>
                <c:pt idx="2">
                  <c:v>Full cleaning with disassembly of chuck depending of contamination</c:v>
                </c:pt>
              </c:strCache>
            </c:strRef>
          </c:cat>
          <c:val>
            <c:numRef>
              <c:f>Tabelle1!$C$6:$G$6</c:f>
              <c:numCache>
                <c:formatCode>General</c:formatCode>
                <c:ptCount val="5"/>
                <c:pt idx="0">
                  <c:v>30</c:v>
                </c:pt>
                <c:pt idx="2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2C-4D3B-885F-FE79C5616F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7852752"/>
        <c:axId val="177850400"/>
        <c:axId val="0"/>
      </c:bar3DChart>
      <c:catAx>
        <c:axId val="17785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7850400"/>
        <c:crosses val="autoZero"/>
        <c:auto val="1"/>
        <c:lblAlgn val="ctr"/>
        <c:lblOffset val="100"/>
        <c:noMultiLvlLbl val="0"/>
      </c:catAx>
      <c:valAx>
        <c:axId val="177850400"/>
        <c:scaling>
          <c:orientation val="minMax"/>
          <c:max val="36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785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939260655627474"/>
          <c:y val="0.91870371661295425"/>
          <c:w val="0.30419545584109609"/>
          <c:h val="8.129628338704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68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8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6.jpe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10.jpg"/><Relationship Id="rId9" Type="http://schemas.openxmlformats.org/officeDocument/2006/relationships/image" Target="../media/image7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NCA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Through-hole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AFAA49FE-159E-44AF-B542-A34B88A784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73" y="588475"/>
            <a:ext cx="391903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 NCA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4FBDC218-327A-418A-BC76-F1064B6672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903281"/>
              </p:ext>
            </p:extLst>
          </p:nvPr>
        </p:nvGraphicFramePr>
        <p:xfrm>
          <a:off x="317623" y="2139219"/>
          <a:ext cx="8521577" cy="3729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C63FA504-8A89-4187-8546-7DDD609139EE}"/>
              </a:ext>
            </a:extLst>
          </p:cNvPr>
          <p:cNvSpPr/>
          <p:nvPr/>
        </p:nvSpPr>
        <p:spPr>
          <a:xfrm>
            <a:off x="561443" y="989041"/>
            <a:ext cx="51984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Comparison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lubrication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intervals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power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lathe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chucks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--&gt; ROTA NCA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95587"/>
              </p:ext>
            </p:extLst>
          </p:nvPr>
        </p:nvGraphicFramePr>
        <p:xfrm>
          <a:off x="616100" y="2388210"/>
          <a:ext cx="8019900" cy="22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 NCA 160-32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200-52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225-66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280-86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NCA 330-104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6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14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635876" y="1524521"/>
            <a:ext cx="2821608" cy="1264288"/>
            <a:chOff x="5644348" y="696913"/>
            <a:chExt cx="2928152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644348" y="696913"/>
              <a:ext cx="2918621" cy="1583756"/>
              <a:chOff x="5301448" y="696913"/>
              <a:chExt cx="2918621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301448" y="719093"/>
                <a:ext cx="1354647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Technnological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progress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Process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dynamics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365178" y="3826292"/>
              <a:ext cx="3087131" cy="1574426"/>
              <a:chOff x="4374703" y="3645317"/>
              <a:chExt cx="3087131" cy="1574426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374703" y="3645317"/>
                <a:ext cx="3087131" cy="1574426"/>
                <a:chOff x="-421135" y="687388"/>
                <a:chExt cx="3087131" cy="1574426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84933" cy="1574426"/>
                  <a:chOff x="823913" y="696913"/>
                  <a:chExt cx="1784933" cy="1758714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57821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421135" y="719303"/>
                  <a:ext cx="1306958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Energy</a:t>
                  </a:r>
                  <a:r>
                    <a:rPr lang="de-DE" sz="14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consumption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68919" y="401866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E72EAFD-FA22-4613-BF8D-66F5E4E68B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95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3787" r="17087" b="6568"/>
          <a:stretch/>
        </p:blipFill>
        <p:spPr>
          <a:xfrm>
            <a:off x="1774992" y="986030"/>
            <a:ext cx="5161936" cy="46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0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2" y="1184208"/>
            <a:ext cx="4902058" cy="44148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10578"/>
            <a:ext cx="2880000" cy="369794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Fastening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workpiece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stops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Sealing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longer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maintenance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intervals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Weight-reduced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43761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15853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95339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24504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75380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4035396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550626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646275" y="189437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168605" y="333657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274" y="255325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500821" y="207199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346012" y="377221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576818" y="194581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774818" y="229808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391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Wedge hook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ring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piston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design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with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de-DE" sz="1600" b="1" dirty="0">
                <a:solidFill>
                  <a:srgbClr val="003D6A"/>
                </a:solidFill>
                <a:latin typeface="Calibri"/>
              </a:rPr>
              <a:t>a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precise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piston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guidance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 NCA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1" dirty="0">
                <a:solidFill>
                  <a:srgbClr val="003D6A"/>
                </a:solidFill>
                <a:latin typeface="Calibri"/>
              </a:rPr>
              <a:t>Innovative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sealing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Weight-optimized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design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lvl="0" algn="ctr"/>
            <a:r>
              <a:rPr lang="de-DE" sz="1600" b="1" dirty="0" err="1">
                <a:solidFill>
                  <a:srgbClr val="003D6A"/>
                </a:solidFill>
              </a:rPr>
              <a:t>bevelled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surfaces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B46B217-AEFE-4542-BAB7-47BBB1128B95}"/>
              </a:ext>
            </a:extLst>
          </p:cNvPr>
          <p:cNvSpPr/>
          <p:nvPr/>
        </p:nvSpPr>
        <p:spPr>
          <a:xfrm>
            <a:off x="4713815" y="362362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E85CE62F-B07D-410F-833D-B55DF85942BC}"/>
              </a:ext>
            </a:extLst>
          </p:cNvPr>
          <p:cNvSpPr txBox="1"/>
          <p:nvPr/>
        </p:nvSpPr>
        <p:spPr>
          <a:xfrm>
            <a:off x="4713818" y="3632336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jaw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feature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03685F2B-3F0E-4BB3-B097-BF3B5365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3787" r="17087" b="6568"/>
          <a:stretch/>
        </p:blipFill>
        <p:spPr>
          <a:xfrm>
            <a:off x="5770315" y="1558552"/>
            <a:ext cx="1957105" cy="17577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612A09E-EF55-46BB-B9FA-B70A440E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62" y="1429381"/>
            <a:ext cx="2328500" cy="181827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31F411-4E00-4674-A945-69CB35C2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94" y="4201462"/>
            <a:ext cx="2023498" cy="170730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F4DF413-E92D-4083-B979-53BA3551D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193" y="4050940"/>
            <a:ext cx="2559435" cy="17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2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-hole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 NCA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600" b="1" dirty="0">
                <a:solidFill>
                  <a:srgbClr val="003D6A"/>
                </a:solidFill>
              </a:rPr>
              <a:t>Low-</a:t>
            </a:r>
            <a:r>
              <a:rPr lang="de-DE" sz="1600" b="1" dirty="0" err="1">
                <a:solidFill>
                  <a:srgbClr val="003D6A"/>
                </a:solidFill>
              </a:rPr>
              <a:t>maintenance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>
                <a:solidFill>
                  <a:srgbClr val="003D6A"/>
                </a:solidFill>
                <a:latin typeface="Calibri"/>
              </a:rPr>
              <a:t>power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chuck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permanent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grease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lubrication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Inlays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fastening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B46B217-AEFE-4542-BAB7-47BBB1128B95}"/>
              </a:ext>
            </a:extLst>
          </p:cNvPr>
          <p:cNvSpPr/>
          <p:nvPr/>
        </p:nvSpPr>
        <p:spPr>
          <a:xfrm>
            <a:off x="4713815" y="362362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E85CE62F-B07D-410F-833D-B55DF85942BC}"/>
              </a:ext>
            </a:extLst>
          </p:cNvPr>
          <p:cNvSpPr txBox="1"/>
          <p:nvPr/>
        </p:nvSpPr>
        <p:spPr>
          <a:xfrm>
            <a:off x="4713818" y="3632336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600" b="1" dirty="0">
                <a:solidFill>
                  <a:srgbClr val="003D6A"/>
                </a:solidFill>
                <a:latin typeface="Calibri"/>
              </a:rPr>
              <a:t>Base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jaws</a:t>
            </a:r>
            <a:r>
              <a:rPr lang="de-DE" sz="1600" b="1" dirty="0">
                <a:solidFill>
                  <a:srgbClr val="003D6A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with</a:t>
            </a:r>
            <a:r>
              <a:rPr lang="de-DE" sz="1600" b="1" dirty="0">
                <a:solidFill>
                  <a:srgbClr val="003D6A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fine</a:t>
            </a:r>
            <a:r>
              <a:rPr lang="de-DE" sz="1600" b="1" dirty="0">
                <a:solidFill>
                  <a:srgbClr val="003D6A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serration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lang="de-DE" sz="1600" b="1" dirty="0">
                <a:solidFill>
                  <a:srgbClr val="003D6A"/>
                </a:solidFill>
              </a:rPr>
              <a:t>high </a:t>
            </a:r>
            <a:r>
              <a:rPr lang="de-DE" sz="1600" b="1" dirty="0" err="1">
                <a:solidFill>
                  <a:srgbClr val="003D6A"/>
                </a:solidFill>
              </a:rPr>
              <a:t>flexibility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  <a:latin typeface="Calibri"/>
              </a:rPr>
              <a:t>with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1/16“x90° and 1.5 mmx60°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09987E14-A767-40F7-A0A7-52E07AFD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69" y="1602251"/>
            <a:ext cx="1785790" cy="1599355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06BA1424-5421-4944-8C3B-F51CB2951EAF}"/>
              </a:ext>
            </a:extLst>
          </p:cNvPr>
          <p:cNvSpPr txBox="1"/>
          <p:nvPr/>
        </p:nvSpPr>
        <p:spPr>
          <a:xfrm>
            <a:off x="2842978" y="1832888"/>
            <a:ext cx="140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3D6A"/>
                </a:solidFill>
                <a:latin typeface="Calibri"/>
              </a:rPr>
              <a:t>Up </a:t>
            </a:r>
            <a:r>
              <a:rPr lang="de-DE" sz="1200" dirty="0" err="1">
                <a:solidFill>
                  <a:srgbClr val="003D6A"/>
                </a:solidFill>
                <a:latin typeface="Calibri"/>
              </a:rPr>
              <a:t>to</a:t>
            </a:r>
            <a:r>
              <a:rPr lang="de-DE" sz="1200" dirty="0">
                <a:solidFill>
                  <a:srgbClr val="003D6A"/>
                </a:solidFill>
                <a:latin typeface="Calibri"/>
              </a:rPr>
              <a:t>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maintenance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intervals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36FF8E-D270-48DD-AF90-C9E70533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509" y="1469367"/>
            <a:ext cx="2186679" cy="17069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78AF00-866A-4253-8701-75474EAD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366" y="4298087"/>
            <a:ext cx="2082794" cy="15692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250D50-F228-4A0D-A89B-0AA84019F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929" y="4257923"/>
            <a:ext cx="1542817" cy="15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5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NCA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13787" r="17087" b="6568"/>
          <a:stretch/>
        </p:blipFill>
        <p:spPr>
          <a:xfrm>
            <a:off x="5928067" y="3739160"/>
            <a:ext cx="2429510" cy="2182091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 NCA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hlinkClick r:id="" action="ppaction://noaction"/>
            <a:extLst>
              <a:ext uri="{FF2B5EF4-FFF2-40B4-BE49-F238E27FC236}">
                <a16:creationId xmlns:a16="http://schemas.microsoft.com/office/drawing/2014/main" id="{CD63D1F3-1857-4CA7-BBCF-8255FE281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77" y="1609716"/>
            <a:ext cx="1681690" cy="1620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EA329CD-71B8-489D-8C6E-B6B87C9F7248}"/>
              </a:ext>
            </a:extLst>
          </p:cNvPr>
          <p:cNvSpPr/>
          <p:nvPr/>
        </p:nvSpPr>
        <p:spPr>
          <a:xfrm>
            <a:off x="752475" y="1209606"/>
            <a:ext cx="5905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err="1">
                <a:solidFill>
                  <a:srgbClr val="00446B"/>
                </a:solidFill>
                <a:latin typeface="Calibri"/>
              </a:rPr>
              <a:t>Lubrication</a:t>
            </a:r>
            <a:r>
              <a:rPr lang="de-DE" sz="20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00446B"/>
                </a:solidFill>
                <a:latin typeface="Calibri"/>
              </a:rPr>
              <a:t>intervals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power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lathe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chucks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EEAD84-F927-42E8-8C90-D4FFE0FC4406}"/>
              </a:ext>
            </a:extLst>
          </p:cNvPr>
          <p:cNvSpPr/>
          <p:nvPr/>
        </p:nvSpPr>
        <p:spPr>
          <a:xfrm>
            <a:off x="752475" y="3316757"/>
            <a:ext cx="3500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 err="1">
                <a:solidFill>
                  <a:srgbClr val="00446B"/>
                </a:solidFill>
                <a:latin typeface="Calibri"/>
              </a:rPr>
              <a:t>Lubrication</a:t>
            </a:r>
            <a:r>
              <a:rPr lang="de-DE" sz="20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000" b="1" dirty="0" err="1">
                <a:solidFill>
                  <a:srgbClr val="00446B"/>
                </a:solidFill>
                <a:latin typeface="Calibri"/>
              </a:rPr>
              <a:t>intervals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ROTA NCA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1547F6-5D12-4C7B-8121-EBF37011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3" y="3739160"/>
            <a:ext cx="4404411" cy="22729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841B27-3D10-432D-8EAD-80AF18AFF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23" y="1591045"/>
            <a:ext cx="4404411" cy="14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427</Words>
  <Application>Microsoft Office PowerPoint</Application>
  <PresentationFormat>Bildschirmpräsentation (4:3)</PresentationFormat>
  <Paragraphs>157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overview Power Lathe Chucks with Through-hole</vt:lpstr>
      <vt:lpstr>ROTA NCA</vt:lpstr>
      <vt:lpstr>ROTA NCA</vt:lpstr>
      <vt:lpstr>ROTA NCA</vt:lpstr>
      <vt:lpstr>ROTA NCA</vt:lpstr>
      <vt:lpstr>ROTA NCA</vt:lpstr>
      <vt:lpstr>ROTA NCA</vt:lpstr>
      <vt:lpstr>Variants ROTA NCA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630</cp:revision>
  <cp:lastPrinted>2018-01-05T10:34:27Z</cp:lastPrinted>
  <dcterms:created xsi:type="dcterms:W3CDTF">2015-04-07T09:55:40Z</dcterms:created>
  <dcterms:modified xsi:type="dcterms:W3CDTF">2021-07-30T05:33:40Z</dcterms:modified>
</cp:coreProperties>
</file>