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917" r:id="rId2"/>
    <p:sldId id="540" r:id="rId3"/>
    <p:sldId id="534" r:id="rId4"/>
    <p:sldId id="517" r:id="rId5"/>
    <p:sldId id="552" r:id="rId6"/>
    <p:sldId id="538" r:id="rId7"/>
    <p:sldId id="553" r:id="rId8"/>
    <p:sldId id="555" r:id="rId9"/>
    <p:sldId id="556" r:id="rId10"/>
    <p:sldId id="916" r:id="rId11"/>
    <p:sldId id="539" r:id="rId12"/>
    <p:sldId id="548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056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5166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de-DE" sz="14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noProof="0" dirty="0"/>
              <a:t>Zeit bis zum nächsten</a:t>
            </a:r>
            <a:r>
              <a:rPr lang="de-DE" baseline="0" noProof="0" dirty="0"/>
              <a:t> Schmierintervall bzw. Wartung</a:t>
            </a:r>
            <a:r>
              <a:rPr lang="de-DE" noProof="0" dirty="0"/>
              <a:t> (in</a:t>
            </a:r>
            <a:r>
              <a:rPr lang="de-DE" baseline="0" noProof="0" dirty="0"/>
              <a:t> Tagen</a:t>
            </a:r>
            <a:r>
              <a:rPr lang="de-DE" noProof="0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de-DE" sz="14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556573596027208E-2"/>
          <c:y val="0.1357917956955336"/>
          <c:w val="0.93964928495065803"/>
          <c:h val="0.61509134696047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Tabelle1!$B$5</c:f>
              <c:strCache>
                <c:ptCount val="1"/>
                <c:pt idx="0">
                  <c:v>herkömmliches Spannfutter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798991241366791E-17"/>
                  <c:y val="-7.32228609843818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7D-4062-A2BE-B721E675149C}"/>
                </c:ext>
              </c:extLst>
            </c:dLbl>
            <c:dLbl>
              <c:idx val="1"/>
              <c:layout>
                <c:manualLayout>
                  <c:x val="0"/>
                  <c:y val="-7.32228609843804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7D-4062-A2BE-B721E675149C}"/>
                </c:ext>
              </c:extLst>
            </c:dLbl>
            <c:dLbl>
              <c:idx val="2"/>
              <c:layout>
                <c:manualLayout>
                  <c:x val="-5.597982482733582E-17"/>
                  <c:y val="-1.4644572196876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7D-4062-A2BE-B721E67514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Tabelle1!$C$4:$G$4</c:f>
              <c:strCache>
                <c:ptCount val="3"/>
                <c:pt idx="0">
                  <c:v>Beanspruchung:                                                  normal / Kühlmitteleinsatz</c:v>
                </c:pt>
                <c:pt idx="2">
                  <c:v>Ganzreinigung mit Zerlegen des Futters, je nach Verschmutzungsart</c:v>
                </c:pt>
              </c:strCache>
            </c:strRef>
          </c:cat>
          <c:val>
            <c:numRef>
              <c:f>Tabelle1!$C$5:$G$5</c:f>
              <c:numCache>
                <c:formatCode>General</c:formatCode>
                <c:ptCount val="5"/>
                <c:pt idx="0">
                  <c:v>3</c:v>
                </c:pt>
                <c:pt idx="2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2C-4D3B-885F-FE79C5616F72}"/>
            </c:ext>
          </c:extLst>
        </c:ser>
        <c:ser>
          <c:idx val="1"/>
          <c:order val="1"/>
          <c:tx>
            <c:strRef>
              <c:f>Tabelle1!$B$6</c:f>
              <c:strCache>
                <c:ptCount val="1"/>
                <c:pt idx="0">
                  <c:v>ROTA NCA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267401321194948E-3"/>
                  <c:y val="-1.8305715246095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7D-4062-A2BE-B721E675149C}"/>
                </c:ext>
              </c:extLst>
            </c:dLbl>
            <c:dLbl>
              <c:idx val="1"/>
              <c:layout>
                <c:manualLayout>
                  <c:x val="1.5267401321195227E-3"/>
                  <c:y val="-7.32228609843818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7D-4062-A2BE-B721E675149C}"/>
                </c:ext>
              </c:extLst>
            </c:dLbl>
            <c:dLbl>
              <c:idx val="2"/>
              <c:layout>
                <c:manualLayout>
                  <c:x val="1.5267401321195227E-3"/>
                  <c:y val="-7.32228609843804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F7D-4062-A2BE-B721E67514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Tabelle1!$C$4:$G$4</c:f>
              <c:strCache>
                <c:ptCount val="3"/>
                <c:pt idx="0">
                  <c:v>Beanspruchung:                                                  normal / Kühlmitteleinsatz</c:v>
                </c:pt>
                <c:pt idx="2">
                  <c:v>Ganzreinigung mit Zerlegen des Futters, je nach Verschmutzungsart</c:v>
                </c:pt>
              </c:strCache>
            </c:strRef>
          </c:cat>
          <c:val>
            <c:numRef>
              <c:f>Tabelle1!$C$6:$G$6</c:f>
              <c:numCache>
                <c:formatCode>General</c:formatCode>
                <c:ptCount val="5"/>
                <c:pt idx="0">
                  <c:v>30</c:v>
                </c:pt>
                <c:pt idx="2">
                  <c:v>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2C-4D3B-885F-FE79C5616F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7852752"/>
        <c:axId val="177850400"/>
        <c:axId val="0"/>
      </c:bar3DChart>
      <c:catAx>
        <c:axId val="17785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7850400"/>
        <c:crosses val="autoZero"/>
        <c:auto val="1"/>
        <c:lblAlgn val="ctr"/>
        <c:lblOffset val="100"/>
        <c:noMultiLvlLbl val="0"/>
      </c:catAx>
      <c:valAx>
        <c:axId val="177850400"/>
        <c:scaling>
          <c:orientation val="minMax"/>
          <c:max val="36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785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939260655627474"/>
          <c:y val="0.91870371661295425"/>
          <c:w val="0.30419545584109609"/>
          <c:h val="8.1296283387045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5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 min Rüstzeit</a:t>
            </a:r>
            <a:r>
              <a:rPr lang="de-DE" baseline="0" dirty="0"/>
              <a:t> pro Rüstvorgang mit VERO-S</a:t>
            </a:r>
          </a:p>
          <a:p>
            <a:r>
              <a:rPr lang="de-DE" baseline="0" dirty="0"/>
              <a:t>25 min Rüstzeit pro Rüstvorgang ohne VERO-S</a:t>
            </a:r>
          </a:p>
          <a:p>
            <a:r>
              <a:rPr lang="de-DE" baseline="0" dirty="0"/>
              <a:t>60€/h Maschinenkosten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32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742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NCA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7.jpe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5.jpg"/><Relationship Id="rId5" Type="http://schemas.openxmlformats.org/officeDocument/2006/relationships/image" Target="../media/image10.jpg"/><Relationship Id="rId15" Type="http://schemas.openxmlformats.org/officeDocument/2006/relationships/image" Target="../media/image19.jpeg"/><Relationship Id="rId10" Type="http://schemas.openxmlformats.org/officeDocument/2006/relationships/image" Target="../media/image7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7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NCA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Kraftspannfutter mit Durchgangsbohrung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AFAA49FE-159E-44AF-B542-A34B88A784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873" y="588475"/>
            <a:ext cx="391903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56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60702"/>
          </a:xfrm>
        </p:spPr>
        <p:txBody>
          <a:bodyPr anchor="t"/>
          <a:lstStyle/>
          <a:p>
            <a:r>
              <a:rPr lang="de-DE" dirty="0"/>
              <a:t>ROTA NCA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4FBDC218-327A-418A-BC76-F1064B6672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0306746"/>
              </p:ext>
            </p:extLst>
          </p:nvPr>
        </p:nvGraphicFramePr>
        <p:xfrm>
          <a:off x="317623" y="2139219"/>
          <a:ext cx="8521577" cy="3729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C63FA504-8A89-4187-8546-7DDD609139EE}"/>
              </a:ext>
            </a:extLst>
          </p:cNvPr>
          <p:cNvSpPr/>
          <p:nvPr/>
        </p:nvSpPr>
        <p:spPr>
          <a:xfrm>
            <a:off x="561443" y="989041"/>
            <a:ext cx="46605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00446B"/>
                </a:solidFill>
                <a:ea typeface="+mj-ea"/>
              </a:rPr>
              <a:t>Vergleich Schmierintervalle: </a:t>
            </a:r>
            <a:endParaRPr lang="de-DE" sz="2000" b="1" dirty="0">
              <a:solidFill>
                <a:srgbClr val="00446B"/>
              </a:solidFill>
              <a:ea typeface="+mj-ea"/>
            </a:endParaRPr>
          </a:p>
          <a:p>
            <a:endParaRPr lang="de-DE" sz="2000" b="1" dirty="0">
              <a:solidFill>
                <a:srgbClr val="00446B"/>
              </a:solidFill>
              <a:ea typeface="+mj-ea"/>
            </a:endParaRPr>
          </a:p>
          <a:p>
            <a:r>
              <a:rPr lang="de-DE" sz="2000" b="1" dirty="0">
                <a:solidFill>
                  <a:srgbClr val="00446B"/>
                </a:solidFill>
                <a:ea typeface="+mj-ea"/>
              </a:rPr>
              <a:t>Herkömmliches Spannfutter --&gt; ROTA NCA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89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NCA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83717"/>
              </p:ext>
            </p:extLst>
          </p:nvPr>
        </p:nvGraphicFramePr>
        <p:xfrm>
          <a:off x="616100" y="2388210"/>
          <a:ext cx="8019900" cy="22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7375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Drehzahl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Betätigungs-kraft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Futter-bohrung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 NCA 160-32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NCA 200-52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NCA 225-66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NCA 280-86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NCA 330-104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067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250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561271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2" name="Grafik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4" name="Grafik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Grafik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7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8" name="Grafik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hteck 138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40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141" name="Grafik 1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42" name="Rechteck 141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3" name="Rechteck 142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4" name="Rechteck 143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5" name="Rechteck 14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6" name="Rechteck 14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47" name="Gerader Verbinder 146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Gerader Verbinder 147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Gerader Verbinder 148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Gerader Verbinder 149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Gerader Verbinder 15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99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4570343" y="1532145"/>
            <a:ext cx="2703262" cy="1202205"/>
            <a:chOff x="5767163" y="696913"/>
            <a:chExt cx="2805337" cy="1505985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767163" y="696913"/>
              <a:ext cx="2759203" cy="1505985"/>
              <a:chOff x="5424263" y="696913"/>
              <a:chExt cx="2759203" cy="1505985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06453" cy="1505985"/>
                <a:chOff x="823913" y="696913"/>
                <a:chExt cx="1606453" cy="1682264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465705" cy="343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424263" y="719093"/>
                <a:ext cx="1154891" cy="655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Technologie-</a:t>
                </a:r>
              </a:p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fortschritt</a:t>
                </a: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Anforderung an Spannmittel: Effizienz, Flexibilität und…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40219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9" name="Rechteck 78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grpSp>
        <p:nvGrpSpPr>
          <p:cNvPr id="122" name="Gruppieren 54"/>
          <p:cNvGrpSpPr/>
          <p:nvPr/>
        </p:nvGrpSpPr>
        <p:grpSpPr>
          <a:xfrm>
            <a:off x="1940219" y="1471759"/>
            <a:ext cx="2351957" cy="1202400"/>
            <a:chOff x="4772895" y="3826292"/>
            <a:chExt cx="2616783" cy="1498607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772895" y="3826292"/>
              <a:ext cx="2616783" cy="1498607"/>
              <a:chOff x="-13418" y="687388"/>
              <a:chExt cx="2616783" cy="1498607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22302" cy="1498607"/>
                <a:chOff x="823913" y="696913"/>
                <a:chExt cx="1722302" cy="1674020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465705" cy="343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13418" y="719303"/>
                <a:ext cx="899241" cy="652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Prozess-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dynamik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44" name="Gerade Verbindung 54"/>
          <p:cNvCxnSpPr/>
          <p:nvPr/>
        </p:nvCxnSpPr>
        <p:spPr bwMode="auto">
          <a:xfrm flipV="1">
            <a:off x="5825928" y="1797599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Freihandform 144"/>
          <p:cNvSpPr/>
          <p:nvPr/>
        </p:nvSpPr>
        <p:spPr bwMode="auto">
          <a:xfrm>
            <a:off x="2911739" y="1629382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grpSp>
        <p:nvGrpSpPr>
          <p:cNvPr id="146" name="Gruppieren 54"/>
          <p:cNvGrpSpPr/>
          <p:nvPr/>
        </p:nvGrpSpPr>
        <p:grpSpPr>
          <a:xfrm>
            <a:off x="3424483" y="3120928"/>
            <a:ext cx="2465192" cy="1202400"/>
            <a:chOff x="4646911" y="3826292"/>
            <a:chExt cx="2742767" cy="1498607"/>
          </a:xfrm>
        </p:grpSpPr>
        <p:sp>
          <p:nvSpPr>
            <p:cNvPr id="147" name="Rechteck 146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48" name="Gruppieren 226"/>
            <p:cNvGrpSpPr/>
            <p:nvPr/>
          </p:nvGrpSpPr>
          <p:grpSpPr>
            <a:xfrm>
              <a:off x="4646911" y="3826292"/>
              <a:ext cx="2742767" cy="1498607"/>
              <a:chOff x="4656436" y="3645317"/>
              <a:chExt cx="2742767" cy="1498607"/>
            </a:xfrm>
          </p:grpSpPr>
          <p:grpSp>
            <p:nvGrpSpPr>
              <p:cNvPr id="149" name="Gruppieren 146"/>
              <p:cNvGrpSpPr/>
              <p:nvPr/>
            </p:nvGrpSpPr>
            <p:grpSpPr>
              <a:xfrm>
                <a:off x="4656436" y="3645317"/>
                <a:ext cx="2742767" cy="1498607"/>
                <a:chOff x="-139402" y="687388"/>
                <a:chExt cx="2742767" cy="1498607"/>
              </a:xfrm>
            </p:grpSpPr>
            <p:grpSp>
              <p:nvGrpSpPr>
                <p:cNvPr id="151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53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55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4" name="Textfeld 153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52" name="Textfeld 151"/>
                <p:cNvSpPr txBox="1"/>
                <p:nvPr/>
              </p:nvSpPr>
              <p:spPr>
                <a:xfrm>
                  <a:off x="-139402" y="719303"/>
                  <a:ext cx="1025226" cy="6521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Energie-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verbrauch</a:t>
                  </a:r>
                </a:p>
              </p:txBody>
            </p:sp>
          </p:grpSp>
          <p:cxnSp>
            <p:nvCxnSpPr>
              <p:cNvPr id="150" name="Gerade Verbindung 54"/>
              <p:cNvCxnSpPr/>
              <p:nvPr/>
            </p:nvCxnSpPr>
            <p:spPr bwMode="auto">
              <a:xfrm>
                <a:off x="5888069" y="3946710"/>
                <a:ext cx="1322455" cy="291228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157" name="Rechteck 156"/>
          <p:cNvSpPr/>
          <p:nvPr/>
        </p:nvSpPr>
        <p:spPr>
          <a:xfrm>
            <a:off x="3313078" y="294442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1958792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rId2" action="ppaction://hlinksldjump"/>
          </p:cNvPr>
          <p:cNvSpPr/>
          <p:nvPr/>
        </p:nvSpPr>
        <p:spPr>
          <a:xfrm>
            <a:off x="4961287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3491474" y="400943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571533" y="4007471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030730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 </a:t>
            </a:r>
            <a:br>
              <a:rPr lang="de-DE" dirty="0"/>
            </a:br>
            <a:r>
              <a:rPr lang="de-DE" sz="1800" dirty="0"/>
              <a:t>Kraftspannfutter mit Durchgangsbohrung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71533" y="3699243"/>
            <a:ext cx="216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 plus 2/NCF plus 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23" name="Rechteck 22">
            <a:hlinkClick r:id="rId2" action="ppaction://hlinksldjump"/>
          </p:cNvPr>
          <p:cNvSpPr/>
          <p:nvPr/>
        </p:nvSpPr>
        <p:spPr>
          <a:xfrm>
            <a:off x="4946470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NCA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3491473" y="3704290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NCD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030730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54" y="4100750"/>
            <a:ext cx="1681690" cy="1620000"/>
          </a:xfrm>
          <a:prstGeom prst="rect">
            <a:avLst/>
          </a:prstGeom>
        </p:spPr>
      </p:pic>
      <p:pic>
        <p:nvPicPr>
          <p:cNvPr id="12" name="Grafik 11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4088743"/>
            <a:ext cx="1656227" cy="1620000"/>
          </a:xfrm>
          <a:prstGeom prst="rect">
            <a:avLst/>
          </a:prstGeom>
        </p:spPr>
      </p:pic>
      <p:pic>
        <p:nvPicPr>
          <p:cNvPr id="13" name="Grafik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42" y="1707678"/>
            <a:ext cx="1616059" cy="1620000"/>
          </a:xfrm>
          <a:prstGeom prst="rect">
            <a:avLst/>
          </a:prstGeom>
        </p:spPr>
      </p:pic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6406675" y="398559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6406674" y="368045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NCK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2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28" y="4075597"/>
            <a:ext cx="1654080" cy="1620000"/>
          </a:xfrm>
          <a:prstGeom prst="rect">
            <a:avLst/>
          </a:prstGeom>
        </p:spPr>
      </p:pic>
      <p:pic>
        <p:nvPicPr>
          <p:cNvPr id="25" name="Grafik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56" y="1733434"/>
            <a:ext cx="1761103" cy="16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35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NCA</a:t>
            </a: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0" t="13787" r="17087" b="6568"/>
          <a:stretch/>
        </p:blipFill>
        <p:spPr>
          <a:xfrm>
            <a:off x="1774992" y="986030"/>
            <a:ext cx="5161936" cy="4636184"/>
          </a:xfrm>
          <a:prstGeom prst="rect">
            <a:avLst/>
          </a:prstGeom>
        </p:spPr>
      </p:pic>
      <p:sp>
        <p:nvSpPr>
          <p:cNvPr id="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9123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8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2" y="1184208"/>
            <a:ext cx="4902058" cy="44148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NCA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952578"/>
            <a:ext cx="2880000" cy="255689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Präzisions-Keilhakenantrieb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Extrem leichter aber gleichzeitig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Große Durchgangsbohrung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Abdichtung für längere Wartungsintervalle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Gewichtserleichtertes Design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279615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000539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79539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08704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373377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654970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4170200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646275" y="1894374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4168605" y="333657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64274" y="2553255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500821" y="207199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346012" y="3772217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576818" y="1945817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774818" y="229808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3586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1" y="3616688"/>
            <a:ext cx="417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Keilhakenantrieb in Ringkolbenbauweise </a:t>
            </a:r>
          </a:p>
          <a:p>
            <a:pPr algn="ctr"/>
            <a:r>
              <a:rPr lang="de-DE" sz="1600" b="1" dirty="0">
                <a:solidFill>
                  <a:srgbClr val="003D6A"/>
                </a:solidFill>
              </a:rPr>
              <a:t>mit langer und präziser Kolbenführung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NCA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Innovatives Dichtsystem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Gewichtoptimiertes Design mit </a:t>
            </a:r>
          </a:p>
          <a:p>
            <a:pPr algn="ctr"/>
            <a:r>
              <a:rPr lang="de-DE" sz="1600" b="1" dirty="0">
                <a:solidFill>
                  <a:srgbClr val="003D6A"/>
                </a:solidFill>
              </a:rPr>
              <a:t>abgeschrägten Flächen</a:t>
            </a: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FB46B217-AEFE-4542-BAB7-47BBB1128B95}"/>
              </a:ext>
            </a:extLst>
          </p:cNvPr>
          <p:cNvSpPr/>
          <p:nvPr/>
        </p:nvSpPr>
        <p:spPr>
          <a:xfrm>
            <a:off x="4713815" y="362362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E85CE62F-B07D-410F-833D-B55DF85942BC}"/>
              </a:ext>
            </a:extLst>
          </p:cNvPr>
          <p:cNvSpPr txBox="1"/>
          <p:nvPr/>
        </p:nvSpPr>
        <p:spPr>
          <a:xfrm>
            <a:off x="4713818" y="3632336"/>
            <a:ext cx="4177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Grundbackensicherung</a:t>
            </a:r>
          </a:p>
        </p:txBody>
      </p:sp>
      <p:pic>
        <p:nvPicPr>
          <p:cNvPr id="65" name="Grafik 64">
            <a:extLst>
              <a:ext uri="{FF2B5EF4-FFF2-40B4-BE49-F238E27FC236}">
                <a16:creationId xmlns:a16="http://schemas.microsoft.com/office/drawing/2014/main" id="{03685F2B-3F0E-4BB3-B097-BF3B53653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0" t="13787" r="17087" b="6568"/>
          <a:stretch/>
        </p:blipFill>
        <p:spPr>
          <a:xfrm>
            <a:off x="5770315" y="1558552"/>
            <a:ext cx="1957105" cy="17577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612A09E-EF55-46BB-B9FA-B70A440ED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62" y="1429381"/>
            <a:ext cx="2328500" cy="181827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31F411-4E00-4674-A945-69CB35C2C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94" y="4201462"/>
            <a:ext cx="2023498" cy="170730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F4DF413-E92D-4083-B979-53BA3551D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193" y="4050940"/>
            <a:ext cx="2559435" cy="17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2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1" y="3616688"/>
            <a:ext cx="417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Große Durchgangsbohrung für Stangenbeladung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NCA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Wartungsarmes Kraftspannfutter mit Permanentschmierung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Inlays bei Befestigungsbohrungen</a:t>
            </a: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FB46B217-AEFE-4542-BAB7-47BBB1128B95}"/>
              </a:ext>
            </a:extLst>
          </p:cNvPr>
          <p:cNvSpPr/>
          <p:nvPr/>
        </p:nvSpPr>
        <p:spPr>
          <a:xfrm>
            <a:off x="4713815" y="362362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E85CE62F-B07D-410F-833D-B55DF85942BC}"/>
              </a:ext>
            </a:extLst>
          </p:cNvPr>
          <p:cNvSpPr txBox="1"/>
          <p:nvPr/>
        </p:nvSpPr>
        <p:spPr>
          <a:xfrm>
            <a:off x="4713818" y="3632336"/>
            <a:ext cx="417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rgbClr val="003D6A"/>
                </a:solidFill>
              </a:rPr>
              <a:t>Spitzverzahnte Grundbacken, hohe Flexibilität mit 1/16“x90° und 1.5 mmx60°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09987E14-A767-40F7-A0A7-52E07AFD2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69" y="1602251"/>
            <a:ext cx="1785790" cy="1599355"/>
          </a:xfrm>
          <a:prstGeom prst="rect">
            <a:avLst/>
          </a:prstGeom>
        </p:spPr>
      </p:pic>
      <p:sp>
        <p:nvSpPr>
          <p:cNvPr id="65" name="Textfeld 64">
            <a:extLst>
              <a:ext uri="{FF2B5EF4-FFF2-40B4-BE49-F238E27FC236}">
                <a16:creationId xmlns:a16="http://schemas.microsoft.com/office/drawing/2014/main" id="{06BA1424-5421-4944-8C3B-F51CB2951EAF}"/>
              </a:ext>
            </a:extLst>
          </p:cNvPr>
          <p:cNvSpPr txBox="1"/>
          <p:nvPr/>
        </p:nvSpPr>
        <p:spPr>
          <a:xfrm>
            <a:off x="2842978" y="1832888"/>
            <a:ext cx="1400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Bis zu 20-mal längere Wartungsintervalle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36FF8E-D270-48DD-AF90-C9E70533E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509" y="1469367"/>
            <a:ext cx="2186679" cy="170699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678AF00-866A-4253-8701-75474EADF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366" y="4298087"/>
            <a:ext cx="2082794" cy="15692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250D50-F228-4A0D-A89B-0AA84019F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929" y="4257923"/>
            <a:ext cx="1542817" cy="15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5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NCA</a:t>
            </a: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0" t="13787" r="17087" b="6568"/>
          <a:stretch/>
        </p:blipFill>
        <p:spPr>
          <a:xfrm>
            <a:off x="5928067" y="3739160"/>
            <a:ext cx="2429510" cy="2182091"/>
          </a:xfrm>
          <a:prstGeom prst="rect">
            <a:avLst/>
          </a:prstGeom>
        </p:spPr>
      </p:pic>
      <p:sp>
        <p:nvSpPr>
          <p:cNvPr id="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1FAB1A-C831-49A5-A791-7BE3A6B2F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1623977"/>
            <a:ext cx="4965694" cy="1466208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  <a:extLst>
              <a:ext uri="{FF2B5EF4-FFF2-40B4-BE49-F238E27FC236}">
                <a16:creationId xmlns:a16="http://schemas.microsoft.com/office/drawing/2014/main" id="{CD63D1F3-1857-4CA7-BBCF-8255FE281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77" y="1609716"/>
            <a:ext cx="1681690" cy="16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E81C8E-A260-4DCB-A2AE-3D9CAADD9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65" y="3716867"/>
            <a:ext cx="4967231" cy="217572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EA329CD-71B8-489D-8C6E-B6B87C9F7248}"/>
              </a:ext>
            </a:extLst>
          </p:cNvPr>
          <p:cNvSpPr/>
          <p:nvPr/>
        </p:nvSpPr>
        <p:spPr>
          <a:xfrm>
            <a:off x="752475" y="1209606"/>
            <a:ext cx="5069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446B"/>
                </a:solidFill>
                <a:ea typeface="+mj-ea"/>
              </a:rPr>
              <a:t>Schmierintervalle herkömmliche Spannfutter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BEEAD84-F927-42E8-8C90-D4FFE0FC4406}"/>
              </a:ext>
            </a:extLst>
          </p:cNvPr>
          <p:cNvSpPr/>
          <p:nvPr/>
        </p:nvSpPr>
        <p:spPr>
          <a:xfrm>
            <a:off x="752475" y="3316757"/>
            <a:ext cx="3196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446B"/>
                </a:solidFill>
                <a:ea typeface="+mj-ea"/>
              </a:rPr>
              <a:t>Schmierintervalle ROTA NCA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074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354</Words>
  <Application>Microsoft Office PowerPoint</Application>
  <PresentationFormat>Bildschirmpräsentation (4:3)</PresentationFormat>
  <Paragraphs>164</Paragraphs>
  <Slides>13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ROTA Übersicht  Kraftspannfutter mit Durchgangsbohrung</vt:lpstr>
      <vt:lpstr>ROTA NCA</vt:lpstr>
      <vt:lpstr>ROTA NCA</vt:lpstr>
      <vt:lpstr>ROTA NCA</vt:lpstr>
      <vt:lpstr>ROTA NCA</vt:lpstr>
      <vt:lpstr>ROTA NCA</vt:lpstr>
      <vt:lpstr>ROTA NCA</vt:lpstr>
      <vt:lpstr>Baureihen ROTA NCA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691</cp:revision>
  <cp:lastPrinted>2018-01-05T10:34:27Z</cp:lastPrinted>
  <dcterms:created xsi:type="dcterms:W3CDTF">2015-04-07T09:55:40Z</dcterms:created>
  <dcterms:modified xsi:type="dcterms:W3CDTF">2021-07-30T05:34:57Z</dcterms:modified>
</cp:coreProperties>
</file>