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3" r:id="rId2"/>
    <p:sldId id="504" r:id="rId3"/>
    <p:sldId id="506" r:id="rId4"/>
    <p:sldId id="507" r:id="rId5"/>
    <p:sldId id="508" r:id="rId6"/>
    <p:sldId id="514" r:id="rId7"/>
    <p:sldId id="499" r:id="rId8"/>
    <p:sldId id="500" r:id="rId9"/>
    <p:sldId id="515" r:id="rId10"/>
    <p:sldId id="501" r:id="rId11"/>
    <p:sldId id="516" r:id="rId12"/>
    <p:sldId id="517" r:id="rId13"/>
    <p:sldId id="522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89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Videos/ROTA_NCX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hyperlink" Target="Videos/Schunk_Blueboard_VERO-S_090711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THW%20ROI.xlsm" TargetMode="External"/><Relationship Id="rId5" Type="http://schemas.openxmlformats.org/officeDocument/2006/relationships/image" Target="../media/image23.png"/><Relationship Id="rId4" Type="http://schemas.openxmlformats.org/officeDocument/2006/relationships/hyperlink" Target="Videos/ROTA_THW_plus_Backenwechsel_gek&#252;rzt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NCX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Jaw Quick-change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4CD8665-8DE2-4E83-B14C-B5EAB15E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82" y="634748"/>
            <a:ext cx="345901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07566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071181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07118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Weight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207118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Angled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serrated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r>
              <a:rPr lang="de-DE" sz="1600" b="1" dirty="0">
                <a:solidFill>
                  <a:srgbClr val="003D6A"/>
                </a:solidFill>
              </a:rPr>
              <a:t> SFGX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33" y="2678187"/>
            <a:ext cx="2872152" cy="13523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24" y="2438741"/>
            <a:ext cx="1714427" cy="18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8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26" y="1694383"/>
            <a:ext cx="6437189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6781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NCX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72514"/>
              </p:ext>
            </p:extLst>
          </p:nvPr>
        </p:nvGraphicFramePr>
        <p:xfrm>
          <a:off x="616100" y="2388210"/>
          <a:ext cx="8019900" cy="19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 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165-53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210-66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315-106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45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1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</a:t>
            </a:r>
            <a:r>
              <a:rPr lang="de-DE" sz="900" b="1" dirty="0" err="1">
                <a:solidFill>
                  <a:srgbClr val="009EE3"/>
                </a:solidFill>
              </a:rPr>
              <a:t>Jaw</a:t>
            </a:r>
            <a:r>
              <a:rPr lang="de-DE" sz="900" b="1" dirty="0">
                <a:solidFill>
                  <a:srgbClr val="009EE3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Grafik 1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28" name="Rechteck 127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0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1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2" name="Rechteck 131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3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4" name="Rechteck 133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5" name="Rechteck 134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6" name="Rechteck 135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7" name="Rechteck 136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8" name="Gerader Verbinder 137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Gerader Verbinder 141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16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79231" y="1517071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723881" y="1506108"/>
            <a:ext cx="2700766" cy="1263233"/>
            <a:chOff x="4477762" y="3826292"/>
            <a:chExt cx="3004867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477762" y="3826292"/>
              <a:ext cx="3004867" cy="1574426"/>
              <a:chOff x="4487287" y="3645317"/>
              <a:chExt cx="3004867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87287" y="3645317"/>
                <a:ext cx="3004867" cy="1574426"/>
                <a:chOff x="-308551" y="687388"/>
                <a:chExt cx="3004867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08551" y="719303"/>
                  <a:ext cx="1194373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</a:p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830162" y="1348754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5428" y="13452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97016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Jaw</a:t>
            </a:r>
            <a:r>
              <a:rPr lang="de-DE" dirty="0"/>
              <a:t> Quick-change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56393"/>
              </p:ext>
            </p:extLst>
          </p:nvPr>
        </p:nvGraphicFramePr>
        <p:xfrm>
          <a:off x="675905" y="1622905"/>
          <a:ext cx="4175999" cy="367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086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hour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workshifts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Reduction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set-up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costs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Annual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potential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4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Textfeld 16">
            <a:hlinkClick r:id="rId6" action="ppaction://hlinkfile"/>
          </p:cNvPr>
          <p:cNvSpPr txBox="1"/>
          <p:nvPr/>
        </p:nvSpPr>
        <p:spPr>
          <a:xfrm>
            <a:off x="2307848" y="5467558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18" name="Grafik 17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/>
          <a:srcRect t="9089"/>
          <a:stretch/>
        </p:blipFill>
        <p:spPr>
          <a:xfrm>
            <a:off x="3027091" y="5717027"/>
            <a:ext cx="224302" cy="2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Quick-change 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" action="ppaction://noaction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rId2" action="ppaction://hlinksldjump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562"/>
          <a:stretch/>
        </p:blipFill>
        <p:spPr>
          <a:xfrm>
            <a:off x="561443" y="1629000"/>
            <a:ext cx="51327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NCX 210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claw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Quick </a:t>
            </a:r>
            <a:r>
              <a:rPr lang="de-DE" sz="1400" dirty="0" err="1"/>
              <a:t>conversion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diameters</a:t>
            </a:r>
            <a:r>
              <a:rPr lang="de-DE" sz="1400" dirty="0"/>
              <a:t> in </a:t>
            </a:r>
            <a:r>
              <a:rPr lang="de-DE" sz="1400" dirty="0" err="1"/>
              <a:t>series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rather</a:t>
            </a:r>
            <a:r>
              <a:rPr lang="de-DE" sz="1400" dirty="0"/>
              <a:t> individual </a:t>
            </a:r>
            <a:r>
              <a:rPr lang="de-DE" sz="1400" dirty="0" err="1"/>
              <a:t>parts</a:t>
            </a:r>
            <a:r>
              <a:rPr lang="de-DE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850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" y="1548886"/>
            <a:ext cx="5314940" cy="40436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863951"/>
            <a:ext cx="2880000" cy="3378630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Locking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mechanism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presence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monitor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Reliable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lock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08406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92062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70297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9613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28247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57277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85957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167061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36699" y="4653982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418332" y="178478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814084" y="344240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51356" y="265177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264002" y="340396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221831" y="423179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710955" y="247679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54406" y="319383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332641" y="3750587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479925" y="186685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1407" y="4924746"/>
            <a:ext cx="307941" cy="198000"/>
            <a:chOff x="4567354" y="733042"/>
            <a:chExt cx="41384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142074" y="4172414"/>
            <a:ext cx="307941" cy="198000"/>
            <a:chOff x="4556669" y="733042"/>
            <a:chExt cx="41384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03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719846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Quick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243840" y="361392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High </a:t>
            </a:r>
            <a:r>
              <a:rPr lang="de-DE" sz="1600" b="1" dirty="0" err="1">
                <a:solidFill>
                  <a:srgbClr val="003D6A"/>
                </a:solidFill>
              </a:rPr>
              <a:t>repeat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accuracy</a:t>
            </a:r>
            <a:r>
              <a:rPr lang="de-DE" sz="1600" b="1" dirty="0">
                <a:solidFill>
                  <a:srgbClr val="003D6A"/>
                </a:solidFill>
              </a:rPr>
              <a:t> after </a:t>
            </a:r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75" y="1329534"/>
            <a:ext cx="2050829" cy="18786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2" y="4147926"/>
            <a:ext cx="2325639" cy="1679369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3" y="1575233"/>
            <a:ext cx="2650807" cy="1710868"/>
          </a:xfrm>
          <a:prstGeom prst="rect">
            <a:avLst/>
          </a:prstGeom>
        </p:spPr>
      </p:pic>
      <p:sp>
        <p:nvSpPr>
          <p:cNvPr id="78" name="Textfeld 77"/>
          <p:cNvSpPr txBox="1"/>
          <p:nvPr/>
        </p:nvSpPr>
        <p:spPr>
          <a:xfrm>
            <a:off x="252338" y="9826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Absolute </a:t>
            </a:r>
            <a:r>
              <a:rPr lang="de-DE" sz="1600" b="1" dirty="0" err="1">
                <a:solidFill>
                  <a:srgbClr val="003D6A"/>
                </a:solidFill>
              </a:rPr>
              <a:t>flexibility</a:t>
            </a:r>
            <a:r>
              <a:rPr lang="de-DE" sz="1600" b="1" dirty="0">
                <a:solidFill>
                  <a:srgbClr val="003D6A"/>
                </a:solidFill>
              </a:rPr>
              <a:t> – blank </a:t>
            </a:r>
            <a:r>
              <a:rPr lang="de-DE" sz="1600" b="1" dirty="0" err="1">
                <a:solidFill>
                  <a:srgbClr val="003D6A"/>
                </a:solidFill>
              </a:rPr>
              <a:t>draw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nut</a:t>
            </a:r>
            <a:endParaRPr lang="de-DE" sz="1600" b="1" dirty="0">
              <a:solidFill>
                <a:srgbClr val="003D6A"/>
              </a:solidFill>
            </a:endParaRPr>
          </a:p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Compatibility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Kitagawa</a:t>
            </a:r>
            <a:r>
              <a:rPr lang="de-DE" sz="1600" b="1" dirty="0">
                <a:solidFill>
                  <a:srgbClr val="003D6A"/>
                </a:solidFill>
              </a:rPr>
              <a:t> BB</a:t>
            </a:r>
          </a:p>
        </p:txBody>
      </p:sp>
      <p:sp>
        <p:nvSpPr>
          <p:cNvPr id="79" name="Rechteck 78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" name="Grafik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24" y="3993549"/>
            <a:ext cx="2069854" cy="1901032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>
            <a:off x="4714597" y="362432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99768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Incorrect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99540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Correct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3015181" y="1608136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020418" y="2133360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015178" y="2492427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016754" y="2856870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169209" y="1564503"/>
            <a:ext cx="1464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quick-change </a:t>
            </a:r>
            <a:r>
              <a:rPr lang="de-DE" sz="1200" dirty="0" err="1">
                <a:solidFill>
                  <a:srgbClr val="003D6A"/>
                </a:solidFill>
              </a:rPr>
              <a:t>wrench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Release </a:t>
            </a:r>
            <a:r>
              <a:rPr lang="de-DE" sz="1200" dirty="0" err="1">
                <a:solidFill>
                  <a:srgbClr val="003D6A"/>
                </a:solidFill>
              </a:rPr>
              <a:t>bolt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Wedge</a:t>
            </a:r>
            <a:r>
              <a:rPr lang="de-DE" sz="1200" dirty="0">
                <a:solidFill>
                  <a:srgbClr val="003D6A"/>
                </a:solidFill>
              </a:rPr>
              <a:t> bar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7502687" y="1529337"/>
            <a:ext cx="198000" cy="198000"/>
            <a:chOff x="4645063" y="729193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503072" y="2082455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7502346" y="2439417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7511781" y="2796256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7658134" y="1495462"/>
            <a:ext cx="1330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quick-change </a:t>
            </a:r>
            <a:r>
              <a:rPr lang="de-DE" sz="1200" dirty="0" err="1">
                <a:solidFill>
                  <a:srgbClr val="003D6A"/>
                </a:solidFill>
              </a:rPr>
              <a:t>wrench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Release </a:t>
            </a:r>
            <a:r>
              <a:rPr lang="de-DE" sz="1200" dirty="0" err="1">
                <a:solidFill>
                  <a:srgbClr val="003D6A"/>
                </a:solidFill>
              </a:rPr>
              <a:t>bolt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Wedge</a:t>
            </a:r>
            <a:r>
              <a:rPr lang="de-DE" sz="1200" dirty="0">
                <a:solidFill>
                  <a:srgbClr val="003D6A"/>
                </a:solidFill>
              </a:rPr>
              <a:t> bar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40" y="2280454"/>
            <a:ext cx="1385153" cy="1007055"/>
          </a:xfrm>
          <a:prstGeom prst="rect">
            <a:avLst/>
          </a:prstGeom>
        </p:spPr>
      </p:pic>
      <p:grpSp>
        <p:nvGrpSpPr>
          <p:cNvPr id="78" name="Gruppieren 77"/>
          <p:cNvGrpSpPr/>
          <p:nvPr/>
        </p:nvGrpSpPr>
        <p:grpSpPr>
          <a:xfrm>
            <a:off x="6189688" y="3050934"/>
            <a:ext cx="198000" cy="198000"/>
            <a:chOff x="4645063" y="729193"/>
            <a:chExt cx="266095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6420730" y="2875861"/>
            <a:ext cx="198000" cy="198000"/>
            <a:chOff x="4633891" y="732456"/>
            <a:chExt cx="266095" cy="271350"/>
          </a:xfrm>
        </p:grpSpPr>
        <p:sp>
          <p:nvSpPr>
            <p:cNvPr id="82" name="Ellipse 8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4633891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6842325" y="3031329"/>
            <a:ext cx="198000" cy="198000"/>
            <a:chOff x="4645063" y="740586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6341974" y="2364197"/>
            <a:ext cx="198000" cy="198000"/>
            <a:chOff x="4633891" y="740586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33891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90" name="Grafik 8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1" t="37016" r="17509" b="23304"/>
          <a:stretch/>
        </p:blipFill>
        <p:spPr>
          <a:xfrm>
            <a:off x="4795733" y="1396469"/>
            <a:ext cx="1594800" cy="947651"/>
          </a:xfrm>
          <a:prstGeom prst="ellipse">
            <a:avLst/>
          </a:prstGeom>
          <a:ln w="9525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1" name="Gerader Verbinder 90"/>
          <p:cNvCxnSpPr/>
          <p:nvPr/>
        </p:nvCxnSpPr>
        <p:spPr>
          <a:xfrm>
            <a:off x="5141016" y="2258192"/>
            <a:ext cx="1783226" cy="725931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/>
          <p:cNvCxnSpPr/>
          <p:nvPr/>
        </p:nvCxnSpPr>
        <p:spPr>
          <a:xfrm>
            <a:off x="6328221" y="1679087"/>
            <a:ext cx="824472" cy="1199790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Grafik 9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34413" r="17824" b="22446"/>
          <a:stretch/>
        </p:blipFill>
        <p:spPr>
          <a:xfrm>
            <a:off x="311847" y="1393141"/>
            <a:ext cx="1593601" cy="953833"/>
          </a:xfrm>
          <a:prstGeom prst="ellipse">
            <a:avLst/>
          </a:prstGeom>
          <a:ln w="6350" cap="rnd">
            <a:solidFill>
              <a:srgbClr val="003D6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79" y="2296998"/>
            <a:ext cx="1361722" cy="990020"/>
          </a:xfrm>
          <a:prstGeom prst="rect">
            <a:avLst/>
          </a:prstGeom>
        </p:spPr>
      </p:pic>
      <p:grpSp>
        <p:nvGrpSpPr>
          <p:cNvPr id="95" name="Gruppieren 94"/>
          <p:cNvGrpSpPr/>
          <p:nvPr/>
        </p:nvGrpSpPr>
        <p:grpSpPr>
          <a:xfrm>
            <a:off x="1698646" y="3038881"/>
            <a:ext cx="198000" cy="198000"/>
            <a:chOff x="4645063" y="729193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953804" y="3073861"/>
            <a:ext cx="198000" cy="198000"/>
            <a:chOff x="4645063" y="732456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2253190" y="3023016"/>
            <a:ext cx="198000" cy="198000"/>
            <a:chOff x="4645063" y="729193"/>
            <a:chExt cx="266095" cy="271350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1958668" y="2423139"/>
            <a:ext cx="198000" cy="198000"/>
            <a:chOff x="4645063" y="74058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cxnSp>
        <p:nvCxnSpPr>
          <p:cNvPr id="107" name="Gerader Verbinder 106"/>
          <p:cNvCxnSpPr/>
          <p:nvPr/>
        </p:nvCxnSpPr>
        <p:spPr>
          <a:xfrm>
            <a:off x="716639" y="2296998"/>
            <a:ext cx="1791522" cy="680432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/>
          <p:cNvCxnSpPr/>
          <p:nvPr/>
        </p:nvCxnSpPr>
        <p:spPr>
          <a:xfrm>
            <a:off x="1862279" y="1708788"/>
            <a:ext cx="778020" cy="1076173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Grafik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18" y="4081522"/>
            <a:ext cx="2286370" cy="1663752"/>
          </a:xfrm>
          <a:prstGeom prst="rect">
            <a:avLst/>
          </a:prstGeom>
        </p:spPr>
      </p:pic>
      <p:pic>
        <p:nvPicPr>
          <p:cNvPr id="110" name="Grafik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3" y="4086465"/>
            <a:ext cx="2260693" cy="1645067"/>
          </a:xfrm>
          <a:prstGeom prst="rect">
            <a:avLst/>
          </a:prstGeom>
        </p:spPr>
      </p:pic>
      <p:sp>
        <p:nvSpPr>
          <p:cNvPr id="112" name="Rechteck 111"/>
          <p:cNvSpPr/>
          <p:nvPr/>
        </p:nvSpPr>
        <p:spPr>
          <a:xfrm>
            <a:off x="254183" y="361265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Textfeld 112"/>
          <p:cNvSpPr txBox="1"/>
          <p:nvPr/>
        </p:nvSpPr>
        <p:spPr>
          <a:xfrm>
            <a:off x="4727023" y="361713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Wedge</a:t>
            </a:r>
            <a:r>
              <a:rPr lang="de-DE" sz="1600" b="1" dirty="0">
                <a:solidFill>
                  <a:srgbClr val="003D6A"/>
                </a:solidFill>
              </a:rPr>
              <a:t> bar in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4" name="Textfeld 113"/>
          <p:cNvSpPr txBox="1"/>
          <p:nvPr/>
        </p:nvSpPr>
        <p:spPr>
          <a:xfrm>
            <a:off x="284000" y="361713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Wedge</a:t>
            </a:r>
            <a:r>
              <a:rPr lang="de-DE" sz="1600" b="1" dirty="0">
                <a:solidFill>
                  <a:srgbClr val="003D6A"/>
                </a:solidFill>
              </a:rPr>
              <a:t> bar in </a:t>
            </a:r>
            <a:r>
              <a:rPr lang="de-DE" sz="1600" b="1" dirty="0" err="1">
                <a:solidFill>
                  <a:srgbClr val="003D6A"/>
                </a:solidFill>
              </a:rPr>
              <a:t>working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15" name="Gruppieren 114"/>
          <p:cNvGrpSpPr/>
          <p:nvPr/>
        </p:nvGrpSpPr>
        <p:grpSpPr>
          <a:xfrm>
            <a:off x="2257240" y="5319683"/>
            <a:ext cx="198000" cy="198000"/>
            <a:chOff x="4645063" y="729193"/>
            <a:chExt cx="266095" cy="271350"/>
          </a:xfrm>
        </p:grpSpPr>
        <p:sp>
          <p:nvSpPr>
            <p:cNvPr id="116" name="Ellipse 11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2827586" y="3996524"/>
            <a:ext cx="198000" cy="198000"/>
            <a:chOff x="4645063" y="729193"/>
            <a:chExt cx="266095" cy="271350"/>
          </a:xfrm>
        </p:grpSpPr>
        <p:sp>
          <p:nvSpPr>
            <p:cNvPr id="119" name="Ellipse 1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2830367" y="4516600"/>
            <a:ext cx="198000" cy="198000"/>
            <a:chOff x="4645063" y="732456"/>
            <a:chExt cx="266095" cy="271350"/>
          </a:xfrm>
        </p:grpSpPr>
        <p:sp>
          <p:nvSpPr>
            <p:cNvPr id="122" name="Ellipse 1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4" name="Gruppieren 123"/>
          <p:cNvGrpSpPr/>
          <p:nvPr/>
        </p:nvGrpSpPr>
        <p:grpSpPr>
          <a:xfrm>
            <a:off x="1540031" y="5184607"/>
            <a:ext cx="198000" cy="198000"/>
            <a:chOff x="4645063" y="732456"/>
            <a:chExt cx="266095" cy="271350"/>
          </a:xfrm>
        </p:grpSpPr>
        <p:sp>
          <p:nvSpPr>
            <p:cNvPr id="125" name="Ellipse 1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7" name="Gruppieren 126"/>
          <p:cNvGrpSpPr/>
          <p:nvPr/>
        </p:nvGrpSpPr>
        <p:grpSpPr>
          <a:xfrm>
            <a:off x="2825130" y="4890355"/>
            <a:ext cx="198000" cy="198000"/>
            <a:chOff x="4645063" y="729193"/>
            <a:chExt cx="266095" cy="271350"/>
          </a:xfrm>
        </p:grpSpPr>
        <p:sp>
          <p:nvSpPr>
            <p:cNvPr id="128" name="Ellipse 1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30" name="Gruppieren 129"/>
          <p:cNvGrpSpPr/>
          <p:nvPr/>
        </p:nvGrpSpPr>
        <p:grpSpPr>
          <a:xfrm>
            <a:off x="987429" y="5077656"/>
            <a:ext cx="198000" cy="198000"/>
            <a:chOff x="4645063" y="729193"/>
            <a:chExt cx="266095" cy="271350"/>
          </a:xfrm>
        </p:grpSpPr>
        <p:sp>
          <p:nvSpPr>
            <p:cNvPr id="131" name="Ellipse 13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Textfeld 13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33" name="Gruppieren 132"/>
          <p:cNvGrpSpPr/>
          <p:nvPr/>
        </p:nvGrpSpPr>
        <p:grpSpPr>
          <a:xfrm>
            <a:off x="948598" y="4453538"/>
            <a:ext cx="198000" cy="198000"/>
            <a:chOff x="4645063" y="729193"/>
            <a:chExt cx="266095" cy="271350"/>
          </a:xfrm>
        </p:grpSpPr>
        <p:sp>
          <p:nvSpPr>
            <p:cNvPr id="134" name="Ellipse 13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Textfeld 13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6" name="Textfeld 135"/>
          <p:cNvSpPr txBox="1"/>
          <p:nvPr/>
        </p:nvSpPr>
        <p:spPr>
          <a:xfrm>
            <a:off x="2967986" y="3950166"/>
            <a:ext cx="1330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quick-change </a:t>
            </a:r>
            <a:r>
              <a:rPr lang="de-DE" sz="1200" dirty="0" err="1">
                <a:solidFill>
                  <a:srgbClr val="003D6A"/>
                </a:solidFill>
              </a:rPr>
              <a:t>wrench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Release </a:t>
            </a:r>
            <a:r>
              <a:rPr lang="de-DE" sz="1200" dirty="0" err="1">
                <a:solidFill>
                  <a:srgbClr val="003D6A"/>
                </a:solidFill>
              </a:rPr>
              <a:t>bolt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Wedge</a:t>
            </a:r>
            <a:r>
              <a:rPr lang="de-DE" sz="1200" dirty="0">
                <a:solidFill>
                  <a:srgbClr val="003D6A"/>
                </a:solidFill>
              </a:rPr>
              <a:t> bar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Indicator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37" name="Gruppieren 136"/>
          <p:cNvGrpSpPr/>
          <p:nvPr/>
        </p:nvGrpSpPr>
        <p:grpSpPr>
          <a:xfrm>
            <a:off x="7407278" y="4131495"/>
            <a:ext cx="198000" cy="198000"/>
            <a:chOff x="4645063" y="729193"/>
            <a:chExt cx="266095" cy="271350"/>
          </a:xfrm>
        </p:grpSpPr>
        <p:sp>
          <p:nvSpPr>
            <p:cNvPr id="138" name="Ellipse 1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Textfeld 13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0" name="Gruppieren 139"/>
          <p:cNvGrpSpPr/>
          <p:nvPr/>
        </p:nvGrpSpPr>
        <p:grpSpPr>
          <a:xfrm>
            <a:off x="6734555" y="5332494"/>
            <a:ext cx="198000" cy="198000"/>
            <a:chOff x="4645063" y="729193"/>
            <a:chExt cx="266095" cy="271350"/>
          </a:xfrm>
        </p:grpSpPr>
        <p:sp>
          <p:nvSpPr>
            <p:cNvPr id="141" name="Ellipse 14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Textfeld 14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3" name="Gruppieren 142"/>
          <p:cNvGrpSpPr/>
          <p:nvPr/>
        </p:nvGrpSpPr>
        <p:grpSpPr>
          <a:xfrm>
            <a:off x="7407275" y="4681443"/>
            <a:ext cx="198000" cy="198000"/>
            <a:chOff x="4645063" y="732456"/>
            <a:chExt cx="266095" cy="271350"/>
          </a:xfrm>
        </p:grpSpPr>
        <p:sp>
          <p:nvSpPr>
            <p:cNvPr id="144" name="Ellipse 1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Textfeld 14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6" name="Gruppieren 145"/>
          <p:cNvGrpSpPr/>
          <p:nvPr/>
        </p:nvGrpSpPr>
        <p:grpSpPr>
          <a:xfrm>
            <a:off x="6013084" y="5190465"/>
            <a:ext cx="198000" cy="198000"/>
            <a:chOff x="4645063" y="732456"/>
            <a:chExt cx="266095" cy="271350"/>
          </a:xfrm>
        </p:grpSpPr>
        <p:sp>
          <p:nvSpPr>
            <p:cNvPr id="147" name="Ellipse 1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Textfeld 14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9" name="Gruppieren 148"/>
          <p:cNvGrpSpPr/>
          <p:nvPr/>
        </p:nvGrpSpPr>
        <p:grpSpPr>
          <a:xfrm>
            <a:off x="7415229" y="5053522"/>
            <a:ext cx="198000" cy="198000"/>
            <a:chOff x="4645063" y="729193"/>
            <a:chExt cx="266095" cy="271350"/>
          </a:xfrm>
        </p:grpSpPr>
        <p:sp>
          <p:nvSpPr>
            <p:cNvPr id="150" name="Ellipse 14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Textfeld 15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2" name="Gruppieren 151"/>
          <p:cNvGrpSpPr/>
          <p:nvPr/>
        </p:nvGrpSpPr>
        <p:grpSpPr>
          <a:xfrm>
            <a:off x="5449773" y="5093744"/>
            <a:ext cx="198000" cy="198000"/>
            <a:chOff x="4645063" y="729193"/>
            <a:chExt cx="266095" cy="271350"/>
          </a:xfrm>
        </p:grpSpPr>
        <p:sp>
          <p:nvSpPr>
            <p:cNvPr id="153" name="Ellipse 1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Textfeld 1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5" name="Gruppieren 154"/>
          <p:cNvGrpSpPr/>
          <p:nvPr/>
        </p:nvGrpSpPr>
        <p:grpSpPr>
          <a:xfrm>
            <a:off x="7415612" y="5419582"/>
            <a:ext cx="198000" cy="198000"/>
            <a:chOff x="4645063" y="729193"/>
            <a:chExt cx="266095" cy="271350"/>
          </a:xfrm>
        </p:grpSpPr>
        <p:sp>
          <p:nvSpPr>
            <p:cNvPr id="156" name="Ellipse 1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Textfeld 1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648571" y="451018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61" name="Textfeld 160"/>
          <p:cNvSpPr txBox="1"/>
          <p:nvPr/>
        </p:nvSpPr>
        <p:spPr>
          <a:xfrm>
            <a:off x="7579120" y="4110748"/>
            <a:ext cx="133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quick-change </a:t>
            </a:r>
            <a:r>
              <a:rPr lang="de-DE" sz="1200" dirty="0" err="1">
                <a:solidFill>
                  <a:srgbClr val="003D6A"/>
                </a:solidFill>
              </a:rPr>
              <a:t>wrench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Release </a:t>
            </a:r>
            <a:r>
              <a:rPr lang="de-DE" sz="1200" dirty="0" err="1">
                <a:solidFill>
                  <a:srgbClr val="003D6A"/>
                </a:solidFill>
              </a:rPr>
              <a:t>bolt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Wedge</a:t>
            </a:r>
            <a:r>
              <a:rPr lang="de-DE" sz="1200" dirty="0">
                <a:solidFill>
                  <a:srgbClr val="003D6A"/>
                </a:solidFill>
              </a:rPr>
              <a:t> bar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Indicator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62" name="Gruppieren 161"/>
          <p:cNvGrpSpPr/>
          <p:nvPr/>
        </p:nvGrpSpPr>
        <p:grpSpPr>
          <a:xfrm>
            <a:off x="2822007" y="5253144"/>
            <a:ext cx="198000" cy="198000"/>
            <a:chOff x="4645063" y="729193"/>
            <a:chExt cx="266095" cy="271350"/>
          </a:xfrm>
        </p:grpSpPr>
        <p:sp>
          <p:nvSpPr>
            <p:cNvPr id="163" name="Ellipse 1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Textfeld 1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5" name="Gruppieren 164"/>
          <p:cNvGrpSpPr/>
          <p:nvPr/>
        </p:nvGrpSpPr>
        <p:grpSpPr>
          <a:xfrm>
            <a:off x="1050569" y="4208565"/>
            <a:ext cx="198000" cy="198000"/>
            <a:chOff x="4645063" y="729193"/>
            <a:chExt cx="266095" cy="271350"/>
          </a:xfrm>
        </p:grpSpPr>
        <p:sp>
          <p:nvSpPr>
            <p:cNvPr id="166" name="Ellipse 16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Textfeld 16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68" name="Gruppieren 167"/>
          <p:cNvGrpSpPr/>
          <p:nvPr/>
        </p:nvGrpSpPr>
        <p:grpSpPr>
          <a:xfrm>
            <a:off x="2825130" y="5612543"/>
            <a:ext cx="198000" cy="198000"/>
            <a:chOff x="4645063" y="729193"/>
            <a:chExt cx="266095" cy="271350"/>
          </a:xfrm>
        </p:grpSpPr>
        <p:sp>
          <p:nvSpPr>
            <p:cNvPr id="169" name="Ellipse 16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0" name="Textfeld 16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6789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544</Words>
  <Application>Microsoft Office PowerPoint</Application>
  <PresentationFormat>Bildschirmpräsentation (4:3)</PresentationFormat>
  <Paragraphs>242</Paragraphs>
  <Slides>14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Reduction of set-up costs due to  Jaw Quick-change</vt:lpstr>
      <vt:lpstr>ROTA overview Power Lathe Chucks with Jaw Quick-change System</vt:lpstr>
      <vt:lpstr>ROTA NCX Example of application</vt:lpstr>
      <vt:lpstr>ROTA NCX</vt:lpstr>
      <vt:lpstr>ROTA NCX</vt:lpstr>
      <vt:lpstr>ROTA NCX</vt:lpstr>
      <vt:lpstr>ROTA NCX</vt:lpstr>
      <vt:lpstr>ROTA NCX</vt:lpstr>
      <vt:lpstr>Variants ROTA NCX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599</cp:revision>
  <cp:lastPrinted>2018-01-05T10:34:27Z</cp:lastPrinted>
  <dcterms:created xsi:type="dcterms:W3CDTF">2015-04-07T09:55:40Z</dcterms:created>
  <dcterms:modified xsi:type="dcterms:W3CDTF">2021-07-29T07:21:02Z</dcterms:modified>
</cp:coreProperties>
</file>