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30" r:id="rId2"/>
    <p:sldId id="413" r:id="rId3"/>
    <p:sldId id="416" r:id="rId4"/>
    <p:sldId id="417" r:id="rId5"/>
    <p:sldId id="418" r:id="rId6"/>
    <p:sldId id="419" r:id="rId7"/>
    <p:sldId id="420" r:id="rId8"/>
    <p:sldId id="421" r:id="rId9"/>
    <p:sldId id="422" r:id="rId10"/>
    <p:sldId id="423" r:id="rId11"/>
    <p:sldId id="424" r:id="rId12"/>
    <p:sldId id="425" r:id="rId13"/>
    <p:sldId id="427" r:id="rId14"/>
  </p:sldIdLst>
  <p:sldSz cx="9144000" cy="5143500" type="screen16x9"/>
  <p:notesSz cx="6797675" cy="9926638"/>
  <p:defaultTextStyle>
    <a:defPPr>
      <a:defRPr lang="de-DE"/>
    </a:defPPr>
    <a:lvl1pPr marL="0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1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41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12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83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54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24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95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66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36" userDrawn="1">
          <p15:clr>
            <a:srgbClr val="A4A3A4"/>
          </p15:clr>
        </p15:guide>
        <p15:guide id="2" orient="horz" pos="356">
          <p15:clr>
            <a:srgbClr val="A4A3A4"/>
          </p15:clr>
        </p15:guide>
        <p15:guide id="3" orient="horz" pos="590">
          <p15:clr>
            <a:srgbClr val="A4A3A4"/>
          </p15:clr>
        </p15:guide>
        <p15:guide id="4" pos="5465" userDrawn="1">
          <p15:clr>
            <a:srgbClr val="A4A3A4"/>
          </p15:clr>
        </p15:guide>
        <p15:guide id="5" pos="204" userDrawn="1">
          <p15:clr>
            <a:srgbClr val="A4A3A4"/>
          </p15:clr>
        </p15:guide>
        <p15:guide id="6" pos="2812" userDrawn="1">
          <p15:clr>
            <a:srgbClr val="A4A3A4"/>
          </p15:clr>
        </p15:guide>
        <p15:guide id="7" pos="1610" userDrawn="1">
          <p15:clr>
            <a:srgbClr val="A4A3A4"/>
          </p15:clr>
        </p15:guide>
        <p15:guide id="8" pos="288">
          <p15:clr>
            <a:srgbClr val="A4A3A4"/>
          </p15:clr>
        </p15:guide>
        <p15:guide id="9" pos="9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85F"/>
    <a:srgbClr val="003D6A"/>
    <a:srgbClr val="74EFFC"/>
    <a:srgbClr val="009EE0"/>
    <a:srgbClr val="0044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1" autoAdjust="0"/>
    <p:restoredTop sz="94591" autoAdjust="0"/>
  </p:normalViewPr>
  <p:slideViewPr>
    <p:cSldViewPr snapToGrid="0" snapToObjects="1">
      <p:cViewPr varScale="1">
        <p:scale>
          <a:sx n="131" d="100"/>
          <a:sy n="131" d="100"/>
        </p:scale>
        <p:origin x="138" y="222"/>
      </p:cViewPr>
      <p:guideLst>
        <p:guide orient="horz" pos="2436"/>
        <p:guide orient="horz" pos="356"/>
        <p:guide orient="horz" pos="590"/>
        <p:guide pos="5465"/>
        <p:guide pos="204"/>
        <p:guide pos="2812"/>
        <p:guide pos="1610"/>
        <p:guide pos="288"/>
        <p:guide pos="9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85" d="100"/>
          <a:sy n="85" d="100"/>
        </p:scale>
        <p:origin x="-2250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EF0E5-7573-904A-8AD2-3C4D4AB28462}" type="datetimeFigureOut">
              <a:rPr lang="de-DE" smtClean="0"/>
              <a:pPr/>
              <a:t>28.09.2021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D9633C-3AFD-B14F-BF51-76C9B354F05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9349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9C942-6DF7-4645-A323-1FB2403B0B5A}" type="datetimeFigureOut">
              <a:rPr lang="de-DE" smtClean="0"/>
              <a:pPr/>
              <a:t>28.09.2021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218C4-41A8-684B-AF4F-B9D499E35F6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56796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1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41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12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83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54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24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95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66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E218C4-41A8-684B-AF4F-B9D499E35F6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1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1499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uer Hintergrund">
    <p:bg>
      <p:bgPr>
        <a:solidFill>
          <a:srgbClr val="003D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ußzeilenplatzhalter 4"/>
          <p:cNvSpPr txBox="1">
            <a:spLocks/>
          </p:cNvSpPr>
          <p:nvPr/>
        </p:nvSpPr>
        <p:spPr>
          <a:xfrm>
            <a:off x="352425" y="4756380"/>
            <a:ext cx="550703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fld id="{D42D1118-0BEA-4219-AAE0-0D1ADB44C724}" type="slidenum">
              <a:rPr lang="de-DE" sz="1100" smtClean="0">
                <a:solidFill>
                  <a:schemeClr val="bg1"/>
                </a:solidFill>
              </a:rPr>
              <a:t>‹Nr.›</a:t>
            </a:fld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26" name="Fußzeilenplatzhalter 4"/>
          <p:cNvSpPr txBox="1">
            <a:spLocks/>
          </p:cNvSpPr>
          <p:nvPr/>
        </p:nvSpPr>
        <p:spPr>
          <a:xfrm>
            <a:off x="678007" y="4686520"/>
            <a:ext cx="5039478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r>
              <a:rPr lang="de-DE"/>
              <a:t>VERO-S NSE-HT mini</a:t>
            </a:r>
            <a:endParaRPr lang="de-DE" dirty="0"/>
          </a:p>
        </p:txBody>
      </p:sp>
      <p:sp>
        <p:nvSpPr>
          <p:cNvPr id="24" name="Titelplatzhalter 4"/>
          <p:cNvSpPr>
            <a:spLocks noGrp="1"/>
          </p:cNvSpPr>
          <p:nvPr>
            <p:ph type="title" hasCustomPrompt="1"/>
          </p:nvPr>
        </p:nvSpPr>
        <p:spPr>
          <a:xfrm>
            <a:off x="209550" y="160339"/>
            <a:ext cx="78867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28" name="Inhaltsplatzhalter 3"/>
          <p:cNvSpPr>
            <a:spLocks noGrp="1"/>
          </p:cNvSpPr>
          <p:nvPr>
            <p:ph sz="quarter" idx="11"/>
          </p:nvPr>
        </p:nvSpPr>
        <p:spPr>
          <a:xfrm>
            <a:off x="4673600" y="1112838"/>
            <a:ext cx="4171950" cy="2853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209550" y="1112838"/>
            <a:ext cx="4375150" cy="28543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pic>
        <p:nvPicPr>
          <p:cNvPr id="9" name="Bild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311870"/>
            <a:ext cx="91440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169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uer Hintergrund">
    <p:bg>
      <p:bgPr>
        <a:solidFill>
          <a:srgbClr val="003D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Bild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311870"/>
            <a:ext cx="9144000" cy="749300"/>
          </a:xfrm>
          <a:prstGeom prst="rect">
            <a:avLst/>
          </a:prstGeom>
        </p:spPr>
      </p:pic>
      <p:sp>
        <p:nvSpPr>
          <p:cNvPr id="26" name="Fußzeilenplatzhalter 4"/>
          <p:cNvSpPr txBox="1">
            <a:spLocks/>
          </p:cNvSpPr>
          <p:nvPr/>
        </p:nvSpPr>
        <p:spPr>
          <a:xfrm>
            <a:off x="678007" y="4686520"/>
            <a:ext cx="5039478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24" name="Titelplatzhalter 4"/>
          <p:cNvSpPr>
            <a:spLocks noGrp="1"/>
          </p:cNvSpPr>
          <p:nvPr>
            <p:ph type="title" hasCustomPrompt="1"/>
          </p:nvPr>
        </p:nvSpPr>
        <p:spPr>
          <a:xfrm>
            <a:off x="209550" y="160339"/>
            <a:ext cx="78867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209550" y="1112838"/>
            <a:ext cx="7886700" cy="28543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8" name="Fußzeilenplatzhalter 4"/>
          <p:cNvSpPr txBox="1">
            <a:spLocks/>
          </p:cNvSpPr>
          <p:nvPr userDrawn="1"/>
        </p:nvSpPr>
        <p:spPr>
          <a:xfrm>
            <a:off x="352425" y="4756380"/>
            <a:ext cx="550703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fld id="{D42D1118-0BEA-4219-AAE0-0D1ADB44C724}" type="slidenum">
              <a:rPr lang="de-DE" sz="1100" smtClean="0">
                <a:solidFill>
                  <a:schemeClr val="bg1"/>
                </a:solidFill>
              </a:rPr>
              <a:t>‹Nr.›</a:t>
            </a:fld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9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r>
              <a:rPr lang="de-DE"/>
              <a:t>VERO-S NSE-HT mini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0123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ißer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hteck 31"/>
          <p:cNvSpPr/>
          <p:nvPr userDrawn="1"/>
        </p:nvSpPr>
        <p:spPr>
          <a:xfrm>
            <a:off x="0" y="4505859"/>
            <a:ext cx="9143696" cy="637641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3" name="Bild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04" y="4311880"/>
            <a:ext cx="9144000" cy="749300"/>
          </a:xfrm>
          <a:prstGeom prst="rect">
            <a:avLst/>
          </a:prstGeom>
        </p:spPr>
      </p:pic>
      <p:sp>
        <p:nvSpPr>
          <p:cNvPr id="29" name="Titelplatzhalter 4"/>
          <p:cNvSpPr>
            <a:spLocks noGrp="1"/>
          </p:cNvSpPr>
          <p:nvPr>
            <p:ph type="title" hasCustomPrompt="1"/>
          </p:nvPr>
        </p:nvSpPr>
        <p:spPr>
          <a:xfrm>
            <a:off x="209550" y="160339"/>
            <a:ext cx="78867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Überschrift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1"/>
          </p:nvPr>
        </p:nvSpPr>
        <p:spPr>
          <a:xfrm>
            <a:off x="4673600" y="1112838"/>
            <a:ext cx="4171950" cy="2853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209550" y="1112838"/>
            <a:ext cx="4374000" cy="2854325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31" name="Fußzeilenplatzhalter 4"/>
          <p:cNvSpPr txBox="1">
            <a:spLocks/>
          </p:cNvSpPr>
          <p:nvPr/>
        </p:nvSpPr>
        <p:spPr>
          <a:xfrm>
            <a:off x="678007" y="4686520"/>
            <a:ext cx="5039478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0" name="Fußzeilenplatzhalter 4"/>
          <p:cNvSpPr txBox="1">
            <a:spLocks/>
          </p:cNvSpPr>
          <p:nvPr userDrawn="1"/>
        </p:nvSpPr>
        <p:spPr>
          <a:xfrm>
            <a:off x="352425" y="4756380"/>
            <a:ext cx="550703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fld id="{D42D1118-0BEA-4219-AAE0-0D1ADB44C724}" type="slidenum">
              <a:rPr lang="de-DE" sz="1100" smtClean="0">
                <a:solidFill>
                  <a:schemeClr val="bg1"/>
                </a:solidFill>
              </a:rPr>
              <a:t>‹Nr.›</a:t>
            </a:fld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1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r>
              <a:rPr lang="de-DE"/>
              <a:t>VERO-S NSE-HT mini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1113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eißer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32"/>
          <p:cNvSpPr/>
          <p:nvPr userDrawn="1"/>
        </p:nvSpPr>
        <p:spPr>
          <a:xfrm>
            <a:off x="0" y="4505859"/>
            <a:ext cx="9143696" cy="637641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Fußzeilenplatzhalter 4"/>
          <p:cNvSpPr txBox="1">
            <a:spLocks/>
          </p:cNvSpPr>
          <p:nvPr/>
        </p:nvSpPr>
        <p:spPr>
          <a:xfrm>
            <a:off x="678007" y="4686520"/>
            <a:ext cx="5039478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29" name="Titelplatzhalter 4"/>
          <p:cNvSpPr>
            <a:spLocks noGrp="1"/>
          </p:cNvSpPr>
          <p:nvPr>
            <p:ph type="title" hasCustomPrompt="1"/>
          </p:nvPr>
        </p:nvSpPr>
        <p:spPr>
          <a:xfrm>
            <a:off x="209550" y="160339"/>
            <a:ext cx="78867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Überschrift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209550" y="1112838"/>
            <a:ext cx="7886700" cy="2854325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9" name="Fußzeilenplatzhalter 4"/>
          <p:cNvSpPr txBox="1">
            <a:spLocks/>
          </p:cNvSpPr>
          <p:nvPr userDrawn="1"/>
        </p:nvSpPr>
        <p:spPr>
          <a:xfrm>
            <a:off x="352425" y="4756380"/>
            <a:ext cx="550703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fld id="{D42D1118-0BEA-4219-AAE0-0D1ADB44C724}" type="slidenum">
              <a:rPr lang="de-DE" sz="1100" smtClean="0">
                <a:solidFill>
                  <a:schemeClr val="bg1"/>
                </a:solidFill>
              </a:rPr>
              <a:t>‹Nr.›</a:t>
            </a:fld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r>
              <a:rPr lang="de-DE"/>
              <a:t>VERO-S NSE-HT mini</a:t>
            </a:r>
            <a:endParaRPr lang="de-DE" dirty="0"/>
          </a:p>
        </p:txBody>
      </p:sp>
      <p:pic>
        <p:nvPicPr>
          <p:cNvPr id="11" name="Bild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311870"/>
            <a:ext cx="91440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938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seite">
    <p:bg>
      <p:bgPr>
        <a:solidFill>
          <a:srgbClr val="003D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896" y="1366745"/>
            <a:ext cx="3168000" cy="3777126"/>
          </a:xfrm>
          <a:prstGeom prst="rect">
            <a:avLst/>
          </a:prstGeom>
        </p:spPr>
      </p:pic>
      <p:pic>
        <p:nvPicPr>
          <p:cNvPr id="50" name="Grafik 49" hidden="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" y="0"/>
            <a:ext cx="9136605" cy="5143500"/>
          </a:xfrm>
          <a:prstGeom prst="rect">
            <a:avLst/>
          </a:prstGeom>
        </p:spPr>
      </p:pic>
      <p:pic>
        <p:nvPicPr>
          <p:cNvPr id="80" name="Grafik 79" hidden="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280792"/>
            <a:ext cx="9143245" cy="902133"/>
          </a:xfrm>
          <a:prstGeom prst="rect">
            <a:avLst/>
          </a:prstGeom>
        </p:spPr>
      </p:pic>
      <p:sp>
        <p:nvSpPr>
          <p:cNvPr id="9" name="Fußzeilenplatzhalter 4"/>
          <p:cNvSpPr txBox="1">
            <a:spLocks/>
          </p:cNvSpPr>
          <p:nvPr/>
        </p:nvSpPr>
        <p:spPr>
          <a:xfrm>
            <a:off x="678007" y="4686520"/>
            <a:ext cx="5039478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endParaRPr lang="de-DE" sz="1100" dirty="0">
              <a:solidFill>
                <a:schemeClr val="bg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52" y="3866334"/>
            <a:ext cx="823655" cy="9150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356" y="3500370"/>
            <a:ext cx="825689" cy="1333285"/>
          </a:xfrm>
          <a:prstGeom prst="rect">
            <a:avLst/>
          </a:prstGeom>
        </p:spPr>
      </p:pic>
      <p:grpSp>
        <p:nvGrpSpPr>
          <p:cNvPr id="57" name="Gruppieren 56"/>
          <p:cNvGrpSpPr/>
          <p:nvPr userDrawn="1"/>
        </p:nvGrpSpPr>
        <p:grpSpPr>
          <a:xfrm>
            <a:off x="0" y="187341"/>
            <a:ext cx="9144000" cy="1055687"/>
            <a:chOff x="3175" y="4087813"/>
            <a:chExt cx="9144000" cy="1055687"/>
          </a:xfrm>
        </p:grpSpPr>
        <p:sp>
          <p:nvSpPr>
            <p:cNvPr id="60" name="AutoShape 3"/>
            <p:cNvSpPr>
              <a:spLocks noChangeAspect="1" noChangeArrowheads="1" noTextEdit="1"/>
            </p:cNvSpPr>
            <p:nvPr/>
          </p:nvSpPr>
          <p:spPr bwMode="auto">
            <a:xfrm>
              <a:off x="3175" y="4087813"/>
              <a:ext cx="9144000" cy="1055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pic>
          <p:nvPicPr>
            <p:cNvPr id="59" name="Grafik 5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6546" y="4626382"/>
              <a:ext cx="1346200" cy="89566"/>
            </a:xfrm>
            <a:prstGeom prst="rect">
              <a:avLst/>
            </a:prstGeom>
          </p:spPr>
        </p:pic>
      </p:grpSp>
      <p:pic>
        <p:nvPicPr>
          <p:cNvPr id="74" name="Bild 4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3697" y="187341"/>
            <a:ext cx="91440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340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77350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4"/>
          <p:cNvSpPr>
            <a:spLocks noGrp="1"/>
          </p:cNvSpPr>
          <p:nvPr>
            <p:ph type="title"/>
          </p:nvPr>
        </p:nvSpPr>
        <p:spPr>
          <a:xfrm>
            <a:off x="209550" y="160339"/>
            <a:ext cx="7886700" cy="804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</a:t>
            </a:r>
            <a:br>
              <a:rPr lang="de-DE" dirty="0"/>
            </a:br>
            <a:r>
              <a:rPr lang="de-DE" dirty="0"/>
              <a:t>durch Klicken bearbeiten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819150" y="4668839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>
                <a:solidFill>
                  <a:schemeClr val="bg1"/>
                </a:solidFill>
              </a:defRPr>
            </a:lvl1pPr>
          </a:lstStyle>
          <a:p>
            <a:r>
              <a:rPr lang="de-DE"/>
              <a:t>VERO-S NSE-HT mini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idx="1"/>
          </p:nvPr>
        </p:nvSpPr>
        <p:spPr>
          <a:xfrm>
            <a:off x="209550" y="1190627"/>
            <a:ext cx="4374000" cy="285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320278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8" r:id="rId2"/>
    <p:sldLayoutId id="2147483652" r:id="rId3"/>
    <p:sldLayoutId id="2147483659" r:id="rId4"/>
    <p:sldLayoutId id="2147483655" r:id="rId5"/>
    <p:sldLayoutId id="2147483660" r:id="rId6"/>
  </p:sldLayoutIdLst>
  <p:hf sldNum="0" hdr="0" dt="0"/>
  <p:txStyles>
    <p:titleStyle>
      <a:lvl1pPr algn="l" defTabSz="457171" rtl="0" eaLnBrk="1" latinLnBrk="0" hangingPunct="1">
        <a:spcBef>
          <a:spcPct val="0"/>
        </a:spcBef>
        <a:buNone/>
        <a:defRPr sz="2800" b="1" kern="1200">
          <a:solidFill>
            <a:srgbClr val="00446B"/>
          </a:solidFill>
          <a:latin typeface="+mj-lt"/>
          <a:ea typeface="+mj-ea"/>
          <a:cs typeface="+mj-cs"/>
        </a:defRPr>
      </a:lvl1pPr>
    </p:titleStyle>
    <p:bodyStyle>
      <a:lvl1pPr marL="0" indent="0" algn="l" defTabSz="457171" rtl="0" eaLnBrk="1" latinLnBrk="0" hangingPunct="1">
        <a:spcBef>
          <a:spcPct val="20000"/>
        </a:spcBef>
        <a:buFont typeface="Arial"/>
        <a:buNone/>
        <a:defRPr sz="2000" kern="1200">
          <a:solidFill>
            <a:srgbClr val="00446B"/>
          </a:solidFill>
          <a:latin typeface="+mn-lt"/>
          <a:ea typeface="+mn-ea"/>
          <a:cs typeface="+mn-cs"/>
        </a:defRPr>
      </a:lvl1pPr>
      <a:lvl2pPr marL="457170" indent="0" algn="l" defTabSz="457171" rtl="0" eaLnBrk="1" latinLnBrk="0" hangingPunct="1">
        <a:spcBef>
          <a:spcPct val="20000"/>
        </a:spcBef>
        <a:buFont typeface="Arial"/>
        <a:buNone/>
        <a:defRPr sz="1800" kern="1200">
          <a:solidFill>
            <a:srgbClr val="00446B"/>
          </a:solidFill>
          <a:latin typeface="+mn-lt"/>
          <a:ea typeface="+mn-ea"/>
          <a:cs typeface="+mn-cs"/>
        </a:defRPr>
      </a:lvl2pPr>
      <a:lvl3pPr marL="1142927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446B"/>
          </a:solidFill>
          <a:latin typeface="+mn-lt"/>
          <a:ea typeface="+mn-ea"/>
          <a:cs typeface="+mn-cs"/>
        </a:defRPr>
      </a:lvl3pPr>
      <a:lvl4pPr marL="1600098" indent="-228585" algn="l" defTabSz="457171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00446B"/>
          </a:solidFill>
          <a:latin typeface="+mn-lt"/>
          <a:ea typeface="+mn-ea"/>
          <a:cs typeface="+mn-cs"/>
        </a:defRPr>
      </a:lvl4pPr>
      <a:lvl5pPr marL="2057268" indent="-228585" algn="l" defTabSz="457171" rtl="0" eaLnBrk="1" latinLnBrk="0" hangingPunct="1">
        <a:spcBef>
          <a:spcPct val="20000"/>
        </a:spcBef>
        <a:buFont typeface="Arial"/>
        <a:buChar char="»"/>
        <a:defRPr sz="1800" kern="1200">
          <a:solidFill>
            <a:srgbClr val="00446B"/>
          </a:solidFill>
          <a:latin typeface="+mn-lt"/>
          <a:ea typeface="+mn-ea"/>
          <a:cs typeface="+mn-cs"/>
        </a:defRPr>
      </a:lvl5pPr>
      <a:lvl6pPr marL="2514439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10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1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1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1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2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3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4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4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5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6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5" Type="http://schemas.openxmlformats.org/officeDocument/2006/relationships/image" Target="../media/image7.emf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erschwommene abstrakte hintergrund innenansicht blick auf in richtung zu  leeren büro lobby und eingangstüren und glas vorhang wand mit rahmen |  Kostenlose Foto">
            <a:extLst>
              <a:ext uri="{FF2B5EF4-FFF2-40B4-BE49-F238E27FC236}">
                <a16:creationId xmlns:a16="http://schemas.microsoft.com/office/drawing/2014/main" id="{2AFA6429-E8A8-4A05-905F-E575DE69C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445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2E71D5BF-60E5-4FD3-9BAC-6517617B68A4}"/>
              </a:ext>
            </a:extLst>
          </p:cNvPr>
          <p:cNvSpPr/>
          <p:nvPr/>
        </p:nvSpPr>
        <p:spPr>
          <a:xfrm>
            <a:off x="0" y="3346073"/>
            <a:ext cx="9144000" cy="1081147"/>
          </a:xfrm>
          <a:prstGeom prst="rect">
            <a:avLst/>
          </a:prstGeom>
          <a:gradFill>
            <a:gsLst>
              <a:gs pos="0">
                <a:srgbClr val="003D6A"/>
              </a:gs>
              <a:gs pos="98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Rechteck 49"/>
          <p:cNvSpPr/>
          <p:nvPr/>
        </p:nvSpPr>
        <p:spPr>
          <a:xfrm>
            <a:off x="0" y="3346074"/>
            <a:ext cx="9144000" cy="1081147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59">
              <a:defRPr/>
            </a:pPr>
            <a:endParaRPr lang="de-DE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9" name="Titel 1"/>
          <p:cNvSpPr txBox="1">
            <a:spLocks/>
          </p:cNvSpPr>
          <p:nvPr/>
        </p:nvSpPr>
        <p:spPr>
          <a:xfrm>
            <a:off x="230150" y="3441577"/>
            <a:ext cx="8858637" cy="839335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VERO-S NSE-HT mini</a:t>
            </a:r>
          </a:p>
          <a:p>
            <a:pPr marL="84138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Das bewährte Nullpunktspannsystem I Hitzebeständig bis + 200 °C</a:t>
            </a:r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3"/>
            <a:ext cx="1346200" cy="89567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 rotWithShape="1">
          <a:blip r:embed="rId6"/>
          <a:srcRect l="38113" b="2500"/>
          <a:stretch/>
        </p:blipFill>
        <p:spPr>
          <a:xfrm>
            <a:off x="471268" y="4714857"/>
            <a:ext cx="207512" cy="222904"/>
          </a:xfrm>
          <a:prstGeom prst="rect">
            <a:avLst/>
          </a:prstGeom>
        </p:spPr>
      </p:pic>
      <p:pic>
        <p:nvPicPr>
          <p:cNvPr id="7" name="Bild 4">
            <a:extLst>
              <a:ext uri="{FF2B5EF4-FFF2-40B4-BE49-F238E27FC236}">
                <a16:creationId xmlns:a16="http://schemas.microsoft.com/office/drawing/2014/main" id="{FF2BE00B-75A5-427F-855A-AFBD37CAD0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311871"/>
            <a:ext cx="9144000" cy="7493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840E896D-770D-481D-97D3-15ADB2411C3E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8118" y="396213"/>
            <a:ext cx="2727764" cy="27277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2551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610659-4BFA-4B44-9ECA-7D2B54799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VERO-S-HT mini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EAB5426-12F0-4807-853A-5FEC05E184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VERO-S NSE-HT mini</a:t>
            </a: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8895790-F1A1-456C-A672-A689E76284E3}"/>
              </a:ext>
            </a:extLst>
          </p:cNvPr>
          <p:cNvSpPr txBox="1"/>
          <p:nvPr/>
        </p:nvSpPr>
        <p:spPr>
          <a:xfrm>
            <a:off x="209550" y="718958"/>
            <a:ext cx="4911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00446B"/>
                </a:solidFill>
              </a:rPr>
              <a:t>Highlights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2AFDDCA-5B1A-4212-A8EF-6D7FB81DA52C}"/>
              </a:ext>
            </a:extLst>
          </p:cNvPr>
          <p:cNvSpPr txBox="1"/>
          <p:nvPr/>
        </p:nvSpPr>
        <p:spPr>
          <a:xfrm>
            <a:off x="228617" y="2673553"/>
            <a:ext cx="2769309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sz="1200" b="1" dirty="0">
                <a:solidFill>
                  <a:srgbClr val="00446B"/>
                </a:solidFill>
              </a:rPr>
              <a:t>Spannschieberbohrung abgedichtet</a:t>
            </a:r>
          </a:p>
          <a:p>
            <a:pPr>
              <a:spcBef>
                <a:spcPts val="600"/>
              </a:spcBef>
            </a:pPr>
            <a:r>
              <a:rPr lang="de-DE" sz="1200" dirty="0">
                <a:solidFill>
                  <a:srgbClr val="00446B"/>
                </a:solidFill>
              </a:rPr>
              <a:t>Verschlussschraube an der Spannschieberbohrung dichtet das System komplett ab. Vorteil: Kein Eindringen des Metallpulvers, aber auch von Spänen, Staub oder Kühlschmiermitteln in anderen Anwendungen.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D40E703-7AF0-40FE-9B95-2A93AE8DD77D}"/>
              </a:ext>
            </a:extLst>
          </p:cNvPr>
          <p:cNvSpPr txBox="1"/>
          <p:nvPr/>
        </p:nvSpPr>
        <p:spPr>
          <a:xfrm>
            <a:off x="3037114" y="2662891"/>
            <a:ext cx="287164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sz="1200" b="1" dirty="0">
                <a:solidFill>
                  <a:srgbClr val="00446B"/>
                </a:solidFill>
              </a:rPr>
              <a:t>Ausrichtpassung im Körper</a:t>
            </a:r>
          </a:p>
          <a:p>
            <a:pPr>
              <a:spcBef>
                <a:spcPts val="600"/>
              </a:spcBef>
            </a:pPr>
            <a:r>
              <a:rPr lang="de-DE" sz="1200" dirty="0">
                <a:solidFill>
                  <a:srgbClr val="00446B"/>
                </a:solidFill>
              </a:rPr>
              <a:t>Eine Ø 12H7 Passung im Zentrum ermöglicht die Ausrichtung der Spannstation mittels Positionierelementen am Spannmodul. Spannstationen können flacher ausgeführt werden.</a:t>
            </a:r>
          </a:p>
          <a:p>
            <a:pPr>
              <a:spcBef>
                <a:spcPts val="600"/>
              </a:spcBef>
            </a:pPr>
            <a:r>
              <a:rPr lang="de-DE" sz="1200" dirty="0">
                <a:solidFill>
                  <a:srgbClr val="00446B"/>
                </a:solidFill>
              </a:rPr>
              <a:t>      </a:t>
            </a:r>
          </a:p>
        </p:txBody>
      </p:sp>
      <p:pic>
        <p:nvPicPr>
          <p:cNvPr id="3074" name="Picture 2" descr="http://www.schunk.int/pimexport_stb2/IM0028328.JPG">
            <a:extLst>
              <a:ext uri="{FF2B5EF4-FFF2-40B4-BE49-F238E27FC236}">
                <a16:creationId xmlns:a16="http://schemas.microsoft.com/office/drawing/2014/main" id="{735026AE-06F8-4CCB-9089-2517A02DE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49" y="1057512"/>
            <a:ext cx="2219956" cy="1564398"/>
          </a:xfrm>
          <a:prstGeom prst="rect">
            <a:avLst/>
          </a:prstGeom>
          <a:noFill/>
          <a:ln>
            <a:solidFill>
              <a:srgbClr val="17385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schunk.int/pimexport_stb2/IM0028337.JPG">
            <a:extLst>
              <a:ext uri="{FF2B5EF4-FFF2-40B4-BE49-F238E27FC236}">
                <a16:creationId xmlns:a16="http://schemas.microsoft.com/office/drawing/2014/main" id="{79727B9D-64E3-4B44-A67C-EB71BEF61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881" y="1053611"/>
            <a:ext cx="2219955" cy="1564398"/>
          </a:xfrm>
          <a:prstGeom prst="rect">
            <a:avLst/>
          </a:prstGeom>
          <a:noFill/>
          <a:ln>
            <a:solidFill>
              <a:srgbClr val="17385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B34A2C5D-6086-42A6-81C7-5707B0CB2139}"/>
              </a:ext>
            </a:extLst>
          </p:cNvPr>
          <p:cNvSpPr txBox="1"/>
          <p:nvPr/>
        </p:nvSpPr>
        <p:spPr>
          <a:xfrm>
            <a:off x="5908763" y="2664855"/>
            <a:ext cx="2712723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sz="1200" b="1" dirty="0">
                <a:solidFill>
                  <a:srgbClr val="00446B"/>
                </a:solidFill>
              </a:rPr>
              <a:t>Keilhakenantrieb</a:t>
            </a:r>
          </a:p>
          <a:p>
            <a:pPr>
              <a:spcBef>
                <a:spcPts val="600"/>
              </a:spcBef>
            </a:pPr>
            <a:r>
              <a:rPr lang="de-DE" sz="1200" dirty="0">
                <a:solidFill>
                  <a:srgbClr val="00446B"/>
                </a:solidFill>
              </a:rPr>
              <a:t>Sorgt für eine maximale Kraft in jeder Stellung. Vorteil: Selbst wenn feines Metallpulver in die Schnittstelle gelangt, blockieren die Spannschieber nicht. Das Modul spannt zuverlässig.</a:t>
            </a:r>
          </a:p>
        </p:txBody>
      </p:sp>
      <p:pic>
        <p:nvPicPr>
          <p:cNvPr id="3078" name="Picture 6" descr="http://www.schunk.int/pimexport_stb2/IM0028333.JPG">
            <a:extLst>
              <a:ext uri="{FF2B5EF4-FFF2-40B4-BE49-F238E27FC236}">
                <a16:creationId xmlns:a16="http://schemas.microsoft.com/office/drawing/2014/main" id="{A1973274-50CD-4B70-AB03-58D512181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843" y="1053611"/>
            <a:ext cx="2219955" cy="1568299"/>
          </a:xfrm>
          <a:prstGeom prst="rect">
            <a:avLst/>
          </a:prstGeom>
          <a:noFill/>
          <a:ln>
            <a:solidFill>
              <a:srgbClr val="17385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175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610659-4BFA-4B44-9ECA-7D2B54799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VERO-S-HT mini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EAB5426-12F0-4807-853A-5FEC05E184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VERO-S NSE-HT mini</a:t>
            </a: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8895790-F1A1-456C-A672-A689E76284E3}"/>
              </a:ext>
            </a:extLst>
          </p:cNvPr>
          <p:cNvSpPr txBox="1"/>
          <p:nvPr/>
        </p:nvSpPr>
        <p:spPr>
          <a:xfrm>
            <a:off x="209550" y="718958"/>
            <a:ext cx="4911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00446B"/>
                </a:solidFill>
              </a:rPr>
              <a:t>Highlights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2AFDDCA-5B1A-4212-A8EF-6D7FB81DA52C}"/>
              </a:ext>
            </a:extLst>
          </p:cNvPr>
          <p:cNvSpPr txBox="1"/>
          <p:nvPr/>
        </p:nvSpPr>
        <p:spPr>
          <a:xfrm>
            <a:off x="228616" y="2673553"/>
            <a:ext cx="287381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sz="1200" b="1" dirty="0">
                <a:solidFill>
                  <a:srgbClr val="00446B"/>
                </a:solidFill>
              </a:rPr>
              <a:t>Integrierte Turbo-Funktion</a:t>
            </a:r>
          </a:p>
          <a:p>
            <a:pPr>
              <a:spcBef>
                <a:spcPts val="600"/>
              </a:spcBef>
            </a:pPr>
            <a:r>
              <a:rPr lang="de-DE" sz="1200" dirty="0">
                <a:solidFill>
                  <a:srgbClr val="00446B"/>
                </a:solidFill>
              </a:rPr>
              <a:t>Um Einzugskräfte zu erhöhen, wird das Modul beim Spannen </a:t>
            </a:r>
            <a:r>
              <a:rPr lang="de-DE" sz="1200" dirty="0" err="1">
                <a:solidFill>
                  <a:srgbClr val="00446B"/>
                </a:solidFill>
              </a:rPr>
              <a:t>zusätzl</a:t>
            </a:r>
            <a:r>
              <a:rPr lang="de-DE" sz="1200" dirty="0">
                <a:solidFill>
                  <a:srgbClr val="00446B"/>
                </a:solidFill>
              </a:rPr>
              <a:t>. mit Druckluft beaufschlagt. Durch die Turbo-Funktion erhöht sich die Einzugskraft gegenüber dem reinen Spannen über Federkraft bis um 400 % (max. 2.500 N). </a:t>
            </a:r>
          </a:p>
          <a:p>
            <a:pPr>
              <a:spcBef>
                <a:spcPts val="600"/>
              </a:spcBef>
            </a:pPr>
            <a:r>
              <a:rPr lang="de-DE" sz="1200" b="1" dirty="0">
                <a:solidFill>
                  <a:srgbClr val="00446B"/>
                </a:solidFill>
              </a:rPr>
              <a:t>      </a:t>
            </a:r>
            <a:r>
              <a:rPr lang="de-DE" sz="1200" dirty="0">
                <a:solidFill>
                  <a:srgbClr val="00446B"/>
                </a:solidFill>
              </a:rPr>
              <a:t>Federkraft                   zusätzliche Kraft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D40E703-7AF0-40FE-9B95-2A93AE8DD77D}"/>
              </a:ext>
            </a:extLst>
          </p:cNvPr>
          <p:cNvSpPr txBox="1"/>
          <p:nvPr/>
        </p:nvSpPr>
        <p:spPr>
          <a:xfrm>
            <a:off x="3037114" y="2662891"/>
            <a:ext cx="287164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sz="1200" b="1" dirty="0">
                <a:solidFill>
                  <a:srgbClr val="00446B"/>
                </a:solidFill>
              </a:rPr>
              <a:t>Edelstahlausführung – lange Lebensdauer</a:t>
            </a:r>
          </a:p>
          <a:p>
            <a:pPr>
              <a:spcBef>
                <a:spcPts val="600"/>
              </a:spcBef>
            </a:pPr>
            <a:r>
              <a:rPr lang="de-DE" sz="1200" dirty="0">
                <a:solidFill>
                  <a:srgbClr val="00446B"/>
                </a:solidFill>
              </a:rPr>
              <a:t>Sämtliche Funktionsteile sind in gehärtetem, rostfreiem Stahl ausgeführt. </a:t>
            </a:r>
          </a:p>
          <a:p>
            <a:pPr>
              <a:spcBef>
                <a:spcPts val="600"/>
              </a:spcBef>
            </a:pPr>
            <a:endParaRPr lang="de-DE" sz="1200" dirty="0">
              <a:solidFill>
                <a:srgbClr val="00446B"/>
              </a:solidFill>
            </a:endParaRPr>
          </a:p>
          <a:p>
            <a:pPr>
              <a:spcBef>
                <a:spcPts val="600"/>
              </a:spcBef>
            </a:pPr>
            <a:r>
              <a:rPr lang="de-DE" sz="1200" dirty="0">
                <a:solidFill>
                  <a:srgbClr val="00446B"/>
                </a:solidFill>
              </a:rPr>
              <a:t>      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34A2C5D-6086-42A6-81C7-5707B0CB2139}"/>
              </a:ext>
            </a:extLst>
          </p:cNvPr>
          <p:cNvSpPr txBox="1"/>
          <p:nvPr/>
        </p:nvSpPr>
        <p:spPr>
          <a:xfrm>
            <a:off x="5908763" y="2664856"/>
            <a:ext cx="2808498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sz="1200" b="1" dirty="0">
                <a:solidFill>
                  <a:srgbClr val="00446B"/>
                </a:solidFill>
              </a:rPr>
              <a:t>Korrosions- und </a:t>
            </a:r>
            <a:r>
              <a:rPr lang="de-DE" sz="1200" b="1" dirty="0" err="1">
                <a:solidFill>
                  <a:srgbClr val="00446B"/>
                </a:solidFill>
              </a:rPr>
              <a:t>hochtemp</a:t>
            </a:r>
            <a:r>
              <a:rPr lang="de-DE" sz="1200" b="1" dirty="0">
                <a:solidFill>
                  <a:srgbClr val="00446B"/>
                </a:solidFill>
              </a:rPr>
              <a:t>. Druckfedern</a:t>
            </a:r>
          </a:p>
          <a:p>
            <a:pPr>
              <a:spcBef>
                <a:spcPts val="600"/>
              </a:spcBef>
            </a:pPr>
            <a:r>
              <a:rPr lang="de-DE" sz="1200" dirty="0">
                <a:solidFill>
                  <a:srgbClr val="00446B"/>
                </a:solidFill>
              </a:rPr>
              <a:t>Für maximale Lebensdauer sind alle Betätigungsfedern dauerfest in Edelstahlausführung ausgelegt. Hochtemperaturbeständige Federn arbeiten auch bei dauernder Temperaturbelastung ohne Leistungseinbußen.</a:t>
            </a:r>
          </a:p>
        </p:txBody>
      </p:sp>
      <p:pic>
        <p:nvPicPr>
          <p:cNvPr id="4098" name="Picture 2" descr="http://www.schunk.int/pimexport_stb2/IM0028334.JPG">
            <a:extLst>
              <a:ext uri="{FF2B5EF4-FFF2-40B4-BE49-F238E27FC236}">
                <a16:creationId xmlns:a16="http://schemas.microsoft.com/office/drawing/2014/main" id="{507F0E24-1048-4091-90CE-D574A2D28B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9" r="13290"/>
          <a:stretch/>
        </p:blipFill>
        <p:spPr bwMode="auto">
          <a:xfrm>
            <a:off x="341243" y="1053180"/>
            <a:ext cx="1653781" cy="1564398"/>
          </a:xfrm>
          <a:prstGeom prst="rect">
            <a:avLst/>
          </a:prstGeom>
          <a:noFill/>
          <a:ln>
            <a:solidFill>
              <a:srgbClr val="17385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schunk.int/pimexport_stb2/IM0028330.JPG">
            <a:extLst>
              <a:ext uri="{FF2B5EF4-FFF2-40B4-BE49-F238E27FC236}">
                <a16:creationId xmlns:a16="http://schemas.microsoft.com/office/drawing/2014/main" id="{C0B305E9-2A31-49E1-9C06-6D9252689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311" y="1053179"/>
            <a:ext cx="1786152" cy="1546535"/>
          </a:xfrm>
          <a:prstGeom prst="rect">
            <a:avLst/>
          </a:prstGeom>
          <a:noFill/>
          <a:ln>
            <a:solidFill>
              <a:srgbClr val="17385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BFC6EC75-D000-431E-B267-6BA8A5FE0809}"/>
              </a:ext>
            </a:extLst>
          </p:cNvPr>
          <p:cNvGrpSpPr/>
          <p:nvPr/>
        </p:nvGrpSpPr>
        <p:grpSpPr>
          <a:xfrm>
            <a:off x="1609729" y="4138465"/>
            <a:ext cx="198000" cy="198000"/>
            <a:chOff x="4645063" y="732456"/>
            <a:chExt cx="266095" cy="271350"/>
          </a:xfrm>
        </p:grpSpPr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509466A1-436B-4572-81A5-8C1563096BD0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AD263B1C-35AE-495C-ADF3-4BE47BAAF331}"/>
                </a:ext>
              </a:extLst>
            </p:cNvPr>
            <p:cNvSpPr txBox="1"/>
            <p:nvPr/>
          </p:nvSpPr>
          <p:spPr>
            <a:xfrm>
              <a:off x="4645063" y="732456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19F4A812-E833-46AB-8C6C-73D7FFEF5138}"/>
              </a:ext>
            </a:extLst>
          </p:cNvPr>
          <p:cNvGrpSpPr/>
          <p:nvPr/>
        </p:nvGrpSpPr>
        <p:grpSpPr>
          <a:xfrm>
            <a:off x="314316" y="4134619"/>
            <a:ext cx="198000" cy="198000"/>
            <a:chOff x="4635232" y="729193"/>
            <a:chExt cx="266095" cy="271350"/>
          </a:xfrm>
        </p:grpSpPr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3CE357C8-A401-4042-A685-54E9A029FB12}"/>
                </a:ext>
              </a:extLst>
            </p:cNvPr>
            <p:cNvSpPr/>
            <p:nvPr/>
          </p:nvSpPr>
          <p:spPr>
            <a:xfrm>
              <a:off x="4650377" y="757646"/>
              <a:ext cx="235133" cy="226422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DDECF9DD-21E8-42D4-B3AE-55FDD2F290C0}"/>
                </a:ext>
              </a:extLst>
            </p:cNvPr>
            <p:cNvSpPr txBox="1"/>
            <p:nvPr/>
          </p:nvSpPr>
          <p:spPr>
            <a:xfrm>
              <a:off x="4635232" y="729193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FCCDC8CC-1833-44B3-8280-ACE27612E406}"/>
              </a:ext>
            </a:extLst>
          </p:cNvPr>
          <p:cNvGrpSpPr/>
          <p:nvPr/>
        </p:nvGrpSpPr>
        <p:grpSpPr>
          <a:xfrm>
            <a:off x="1520457" y="2429425"/>
            <a:ext cx="198000" cy="198000"/>
            <a:chOff x="4645063" y="732456"/>
            <a:chExt cx="266095" cy="271350"/>
          </a:xfrm>
        </p:grpSpPr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04F5C382-E26A-4B13-8AB0-F490722DAC64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D0D6E851-63B9-4707-BD17-3513A95040DF}"/>
                </a:ext>
              </a:extLst>
            </p:cNvPr>
            <p:cNvSpPr txBox="1"/>
            <p:nvPr/>
          </p:nvSpPr>
          <p:spPr>
            <a:xfrm>
              <a:off x="4645063" y="732456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9430D0C0-E439-4AEE-B995-80D5BF4ECB31}"/>
              </a:ext>
            </a:extLst>
          </p:cNvPr>
          <p:cNvGrpSpPr/>
          <p:nvPr/>
        </p:nvGrpSpPr>
        <p:grpSpPr>
          <a:xfrm>
            <a:off x="1612139" y="2265608"/>
            <a:ext cx="198000" cy="198000"/>
            <a:chOff x="4635232" y="729193"/>
            <a:chExt cx="266095" cy="271350"/>
          </a:xfrm>
        </p:grpSpPr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F07F4E65-E14D-4FD2-A305-94AD40A3F491}"/>
                </a:ext>
              </a:extLst>
            </p:cNvPr>
            <p:cNvSpPr/>
            <p:nvPr/>
          </p:nvSpPr>
          <p:spPr>
            <a:xfrm>
              <a:off x="4650377" y="757646"/>
              <a:ext cx="235133" cy="226422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93F1A3FA-EFEF-4C94-AC57-76F0AC1332EF}"/>
                </a:ext>
              </a:extLst>
            </p:cNvPr>
            <p:cNvSpPr txBox="1"/>
            <p:nvPr/>
          </p:nvSpPr>
          <p:spPr>
            <a:xfrm>
              <a:off x="4635232" y="729193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pic>
        <p:nvPicPr>
          <p:cNvPr id="6" name="Grafik 5">
            <a:extLst>
              <a:ext uri="{FF2B5EF4-FFF2-40B4-BE49-F238E27FC236}">
                <a16:creationId xmlns:a16="http://schemas.microsoft.com/office/drawing/2014/main" id="{7B78D39C-DB9F-4505-BA33-6E11E45C1E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070" t="10990" r="15013" b="11630"/>
          <a:stretch/>
        </p:blipFill>
        <p:spPr>
          <a:xfrm>
            <a:off x="3144693" y="1068621"/>
            <a:ext cx="1887583" cy="1531540"/>
          </a:xfrm>
          <a:prstGeom prst="rect">
            <a:avLst/>
          </a:prstGeom>
          <a:ln>
            <a:solidFill>
              <a:srgbClr val="17385F"/>
            </a:solidFill>
          </a:ln>
        </p:spPr>
      </p:pic>
    </p:spTree>
    <p:extLst>
      <p:ext uri="{BB962C8B-B14F-4D97-AF65-F5344CB8AC3E}">
        <p14:creationId xmlns:p14="http://schemas.microsoft.com/office/powerpoint/2010/main" val="1503897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610659-4BFA-4B44-9ECA-7D2B54799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VERO-S-HT mini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EAB5426-12F0-4807-853A-5FEC05E184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VERO-S NSE-HT mini</a:t>
            </a: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8895790-F1A1-456C-A672-A689E76284E3}"/>
              </a:ext>
            </a:extLst>
          </p:cNvPr>
          <p:cNvSpPr txBox="1"/>
          <p:nvPr/>
        </p:nvSpPr>
        <p:spPr>
          <a:xfrm>
            <a:off x="209550" y="718958"/>
            <a:ext cx="4911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00446B"/>
                </a:solidFill>
              </a:rPr>
              <a:t>Highlights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2AFDDCA-5B1A-4212-A8EF-6D7FB81DA52C}"/>
              </a:ext>
            </a:extLst>
          </p:cNvPr>
          <p:cNvSpPr txBox="1"/>
          <p:nvPr/>
        </p:nvSpPr>
        <p:spPr>
          <a:xfrm>
            <a:off x="228616" y="2673553"/>
            <a:ext cx="2873813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sz="1200" b="1" dirty="0">
                <a:solidFill>
                  <a:srgbClr val="00446B"/>
                </a:solidFill>
              </a:rPr>
              <a:t>Abdeckkappen für Befestigungsschrauben </a:t>
            </a:r>
          </a:p>
          <a:p>
            <a:pPr>
              <a:spcBef>
                <a:spcPts val="600"/>
              </a:spcBef>
            </a:pPr>
            <a:r>
              <a:rPr lang="de-DE" sz="1200" dirty="0">
                <a:solidFill>
                  <a:srgbClr val="00446B"/>
                </a:solidFill>
              </a:rPr>
              <a:t>Hochtemperaturbeständige Abdeckkappen verhindern ein Ansammeln von Pulvernestern und sonstigen Verschmutzungen.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D40E703-7AF0-40FE-9B95-2A93AE8DD77D}"/>
              </a:ext>
            </a:extLst>
          </p:cNvPr>
          <p:cNvSpPr txBox="1"/>
          <p:nvPr/>
        </p:nvSpPr>
        <p:spPr>
          <a:xfrm>
            <a:off x="3037114" y="2662891"/>
            <a:ext cx="2684417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sz="1200" b="1" dirty="0">
                <a:solidFill>
                  <a:srgbClr val="00446B"/>
                </a:solidFill>
              </a:rPr>
              <a:t>Integrierte Verdrehsicherung</a:t>
            </a:r>
          </a:p>
          <a:p>
            <a:pPr>
              <a:spcBef>
                <a:spcPts val="600"/>
              </a:spcBef>
            </a:pPr>
            <a:r>
              <a:rPr lang="de-DE" sz="1200" dirty="0">
                <a:solidFill>
                  <a:srgbClr val="00446B"/>
                </a:solidFill>
              </a:rPr>
              <a:t>Das Modul ist mit der Verdrehsicherung V1 ausgestattet. Der </a:t>
            </a:r>
            <a:r>
              <a:rPr lang="de-DE" sz="1200" dirty="0" err="1">
                <a:solidFill>
                  <a:srgbClr val="00446B"/>
                </a:solidFill>
              </a:rPr>
              <a:t>Indexierbolzen</a:t>
            </a:r>
            <a:r>
              <a:rPr lang="de-DE" sz="1200" dirty="0">
                <a:solidFill>
                  <a:srgbClr val="00446B"/>
                </a:solidFill>
              </a:rPr>
              <a:t> kann zusätzlich über eine Schraube gegen Herausfallen gesichert werden. </a:t>
            </a:r>
            <a:r>
              <a:rPr lang="de-DE" sz="1200" dirty="0" err="1">
                <a:solidFill>
                  <a:srgbClr val="00446B"/>
                </a:solidFill>
              </a:rPr>
              <a:t>Indexierbolzen</a:t>
            </a:r>
            <a:r>
              <a:rPr lang="de-DE" sz="1200" dirty="0">
                <a:solidFill>
                  <a:srgbClr val="00446B"/>
                </a:solidFill>
              </a:rPr>
              <a:t> bleibt bei einer großen thermischen Weitung der Passung sicher verbunden.</a:t>
            </a:r>
          </a:p>
          <a:p>
            <a:pPr>
              <a:spcBef>
                <a:spcPts val="600"/>
              </a:spcBef>
            </a:pPr>
            <a:r>
              <a:rPr lang="de-DE" sz="1200" dirty="0">
                <a:solidFill>
                  <a:srgbClr val="00446B"/>
                </a:solidFill>
              </a:rPr>
              <a:t>      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34A2C5D-6086-42A6-81C7-5707B0CB2139}"/>
              </a:ext>
            </a:extLst>
          </p:cNvPr>
          <p:cNvSpPr txBox="1"/>
          <p:nvPr/>
        </p:nvSpPr>
        <p:spPr>
          <a:xfrm>
            <a:off x="5908763" y="2664856"/>
            <a:ext cx="2808498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sz="1200" b="1" dirty="0">
                <a:solidFill>
                  <a:srgbClr val="00446B"/>
                </a:solidFill>
              </a:rPr>
              <a:t>NE-HT</a:t>
            </a:r>
          </a:p>
          <a:p>
            <a:pPr>
              <a:spcBef>
                <a:spcPts val="600"/>
              </a:spcBef>
            </a:pPr>
            <a:r>
              <a:rPr lang="de-DE" sz="1200" dirty="0">
                <a:solidFill>
                  <a:srgbClr val="00446B"/>
                </a:solidFill>
              </a:rPr>
              <a:t>Kann auf einen Niederzug verzichtet werden, kommt das Zentrierelement NE-HT zum Einsatz. Die Kurzkegelzentrierung ist identisch zum NPST. Hier sind auch Temperaturen bis + 520 °C möglich.</a:t>
            </a:r>
          </a:p>
        </p:txBody>
      </p:sp>
      <p:pic>
        <p:nvPicPr>
          <p:cNvPr id="1026" name="Picture 2" descr="http://www.schunk.int/pimexport_stb2/IM0028329.JPG">
            <a:extLst>
              <a:ext uri="{FF2B5EF4-FFF2-40B4-BE49-F238E27FC236}">
                <a16:creationId xmlns:a16="http://schemas.microsoft.com/office/drawing/2014/main" id="{10A1AADB-F38F-47CC-A61F-941E021A4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28304"/>
            <a:ext cx="2099310" cy="1549730"/>
          </a:xfrm>
          <a:prstGeom prst="rect">
            <a:avLst/>
          </a:prstGeom>
          <a:noFill/>
          <a:ln>
            <a:solidFill>
              <a:srgbClr val="17385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chunk.int/pimexport_stb2/IM0029547.JPG">
            <a:extLst>
              <a:ext uri="{FF2B5EF4-FFF2-40B4-BE49-F238E27FC236}">
                <a16:creationId xmlns:a16="http://schemas.microsoft.com/office/drawing/2014/main" id="{1B7E4E76-F7B0-49BE-8C5C-B59E13FAC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576" y="1118504"/>
            <a:ext cx="1978359" cy="1585427"/>
          </a:xfrm>
          <a:prstGeom prst="rect">
            <a:avLst/>
          </a:prstGeom>
          <a:noFill/>
          <a:ln>
            <a:solidFill>
              <a:srgbClr val="17385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schunk.int/pimexport_stb2/IM0028206.JPG">
            <a:extLst>
              <a:ext uri="{FF2B5EF4-FFF2-40B4-BE49-F238E27FC236}">
                <a16:creationId xmlns:a16="http://schemas.microsoft.com/office/drawing/2014/main" id="{AA59BAB3-2C0D-4219-AC8F-3FE45F15E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355" y="1095131"/>
            <a:ext cx="2099310" cy="1567760"/>
          </a:xfrm>
          <a:prstGeom prst="rect">
            <a:avLst/>
          </a:prstGeom>
          <a:noFill/>
          <a:ln>
            <a:solidFill>
              <a:srgbClr val="17385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681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8" y="3569402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5" tIns="45717" rIns="91435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437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8418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41C93B-46C2-49C5-82F9-329BABCD9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VERO-S NSE-HT mini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9539BAA-0DBC-4DBC-ACF5-8B66C27FBE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9550" y="1112838"/>
            <a:ext cx="5623922" cy="3198858"/>
          </a:xfrm>
        </p:spPr>
        <p:txBody>
          <a:bodyPr>
            <a:normAutofit lnSpcReduction="10000"/>
          </a:bodyPr>
          <a:lstStyle/>
          <a:p>
            <a:pPr marL="285750" indent="-285750"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de-DE" sz="1400" dirty="0"/>
              <a:t>Geeignet für hohe Temperaturen</a:t>
            </a:r>
          </a:p>
          <a:p>
            <a:pPr marL="285750" indent="-285750"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de-DE" sz="1400" dirty="0"/>
              <a:t>Gute Wärmeleitfähigkeit</a:t>
            </a:r>
          </a:p>
          <a:p>
            <a:pPr marL="285750" indent="-285750"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de-DE" sz="1400" dirty="0"/>
              <a:t>Kein Abkühlen zum Entriegeln notwendig</a:t>
            </a:r>
          </a:p>
          <a:p>
            <a:pPr marL="285750" indent="-285750"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de-DE" sz="1400" dirty="0"/>
              <a:t>Positionierung über Kurzkegel</a:t>
            </a:r>
          </a:p>
          <a:p>
            <a:pPr marL="285750" indent="-285750"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de-DE" sz="1400" dirty="0"/>
              <a:t>Turbo im Standard integriert</a:t>
            </a:r>
          </a:p>
          <a:p>
            <a:pPr marL="285750" indent="-285750"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de-DE" sz="1400" dirty="0"/>
              <a:t>Geringe Bauhöhe</a:t>
            </a:r>
          </a:p>
          <a:p>
            <a:pPr marL="285750" indent="-285750"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de-DE" sz="1400" dirty="0"/>
              <a:t>Formschlüssige, selbsthemmende Verriegelung</a:t>
            </a:r>
          </a:p>
          <a:p>
            <a:pPr marL="285750" indent="-285750"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de-DE" sz="1400" dirty="0"/>
              <a:t>Module rostfrei und komplett abgedichtet</a:t>
            </a:r>
          </a:p>
          <a:p>
            <a:pPr marL="285750" indent="-285750"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de-DE" sz="1400" dirty="0"/>
              <a:t>Eine durchgängige Spannbolzengröße für alle NSE mini-Module</a:t>
            </a:r>
          </a:p>
          <a:p>
            <a:pPr marL="285750" indent="-285750"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de-DE" sz="1400" dirty="0"/>
              <a:t>Alle Module können mit 6 bar Systemdruck betrieben werden</a:t>
            </a:r>
          </a:p>
          <a:p>
            <a:pPr marL="285750" indent="-285750"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de-DE" sz="1400" dirty="0"/>
              <a:t>Geeignet zur Betätigung mit Edelgas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8C2744F-A820-4409-A4AD-27F64B6D9D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VERO-S NSE-HT mini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54D781B-960E-4A9F-9056-404110BFF2A3}"/>
              </a:ext>
            </a:extLst>
          </p:cNvPr>
          <p:cNvSpPr txBox="1"/>
          <p:nvPr/>
        </p:nvSpPr>
        <p:spPr>
          <a:xfrm>
            <a:off x="209550" y="718958"/>
            <a:ext cx="4911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00446B"/>
                </a:solidFill>
              </a:rPr>
              <a:t>Allgemeine Informationen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46AC3C9-9C48-4BCB-AEEC-327BB0DC5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426" y="825747"/>
            <a:ext cx="3123853" cy="312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912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0275AB-A62E-400C-B11B-486118515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VERO-S NSE-HT mini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73B8267-BF70-4392-9F40-3890543E77D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9550" y="1112838"/>
            <a:ext cx="7886700" cy="2854325"/>
          </a:xfrm>
        </p:spPr>
        <p:txBody>
          <a:bodyPr/>
          <a:lstStyle/>
          <a:p>
            <a:pPr indent="270000">
              <a:spcBef>
                <a:spcPts val="336"/>
              </a:spcBef>
            </a:pPr>
            <a:r>
              <a:rPr lang="de-DE" sz="1400" dirty="0"/>
              <a:t>Hochgenaue Kurzkegelzentrierung</a:t>
            </a:r>
          </a:p>
          <a:p>
            <a:pPr indent="270000">
              <a:spcBef>
                <a:spcPts val="336"/>
              </a:spcBef>
            </a:pPr>
            <a:r>
              <a:rPr lang="de-DE" sz="1400" dirty="0"/>
              <a:t>Keilhakenantrieb</a:t>
            </a:r>
          </a:p>
          <a:p>
            <a:pPr indent="270000">
              <a:spcBef>
                <a:spcPts val="336"/>
              </a:spcBef>
            </a:pPr>
            <a:r>
              <a:rPr lang="de-DE" sz="1400" dirty="0"/>
              <a:t>Turbo-Funktion</a:t>
            </a:r>
          </a:p>
          <a:p>
            <a:pPr indent="270000">
              <a:spcBef>
                <a:spcPts val="336"/>
              </a:spcBef>
            </a:pPr>
            <a:r>
              <a:rPr lang="de-DE" sz="1400" dirty="0"/>
              <a:t>Große Flächen</a:t>
            </a:r>
          </a:p>
          <a:p>
            <a:pPr indent="270000">
              <a:spcBef>
                <a:spcPts val="336"/>
              </a:spcBef>
            </a:pPr>
            <a:r>
              <a:rPr lang="de-DE" sz="1400" dirty="0"/>
              <a:t>Komplett abgedichtetes System</a:t>
            </a:r>
          </a:p>
          <a:p>
            <a:pPr indent="270000">
              <a:spcBef>
                <a:spcPts val="336"/>
              </a:spcBef>
            </a:pPr>
            <a:r>
              <a:rPr lang="de-DE" sz="1400" dirty="0"/>
              <a:t>Große Planflächen</a:t>
            </a:r>
          </a:p>
          <a:p>
            <a:pPr indent="270000">
              <a:spcBef>
                <a:spcPts val="336"/>
              </a:spcBef>
            </a:pPr>
            <a:r>
              <a:rPr lang="de-DE" sz="1400" dirty="0"/>
              <a:t>Verschlussschraube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2C25535-B43E-4EA7-A086-C335A394B4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VERO-S NSE-HT mini</a:t>
            </a:r>
            <a:endParaRPr lang="de-DE" dirty="0"/>
          </a:p>
        </p:txBody>
      </p: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6FD0D290-E676-48DA-B606-68150E726DCA}"/>
              </a:ext>
            </a:extLst>
          </p:cNvPr>
          <p:cNvGrpSpPr/>
          <p:nvPr/>
        </p:nvGrpSpPr>
        <p:grpSpPr>
          <a:xfrm>
            <a:off x="290377" y="1388750"/>
            <a:ext cx="198000" cy="198000"/>
            <a:chOff x="4645063" y="732456"/>
            <a:chExt cx="266095" cy="271350"/>
          </a:xfrm>
        </p:grpSpPr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913DCA96-E89F-43A7-8EB5-EE2A7F23A239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Textfeld 32">
              <a:extLst>
                <a:ext uri="{FF2B5EF4-FFF2-40B4-BE49-F238E27FC236}">
                  <a16:creationId xmlns:a16="http://schemas.microsoft.com/office/drawing/2014/main" id="{1185A77F-C955-45F8-AF4A-601A2E37B74E}"/>
                </a:ext>
              </a:extLst>
            </p:cNvPr>
            <p:cNvSpPr txBox="1"/>
            <p:nvPr/>
          </p:nvSpPr>
          <p:spPr>
            <a:xfrm>
              <a:off x="4645063" y="732456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83D0D60C-479F-4667-BD2D-85D0D6827BE3}"/>
              </a:ext>
            </a:extLst>
          </p:cNvPr>
          <p:cNvGrpSpPr/>
          <p:nvPr/>
        </p:nvGrpSpPr>
        <p:grpSpPr>
          <a:xfrm>
            <a:off x="278638" y="1652324"/>
            <a:ext cx="198000" cy="198000"/>
            <a:chOff x="4637578" y="732456"/>
            <a:chExt cx="266095" cy="271350"/>
          </a:xfrm>
        </p:grpSpPr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66F32CE9-1F84-4E3D-833F-342ED24D31C5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Textfeld 35">
              <a:extLst>
                <a:ext uri="{FF2B5EF4-FFF2-40B4-BE49-F238E27FC236}">
                  <a16:creationId xmlns:a16="http://schemas.microsoft.com/office/drawing/2014/main" id="{C803962F-69DE-411F-8B8F-E0CFC2A5A91F}"/>
                </a:ext>
              </a:extLst>
            </p:cNvPr>
            <p:cNvSpPr txBox="1"/>
            <p:nvPr/>
          </p:nvSpPr>
          <p:spPr>
            <a:xfrm>
              <a:off x="4637578" y="732456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4DB24F84-ACF6-4D35-BCAD-A3BF2615DA0B}"/>
              </a:ext>
            </a:extLst>
          </p:cNvPr>
          <p:cNvGrpSpPr/>
          <p:nvPr/>
        </p:nvGrpSpPr>
        <p:grpSpPr>
          <a:xfrm>
            <a:off x="277670" y="2144513"/>
            <a:ext cx="198000" cy="198000"/>
            <a:chOff x="4637578" y="738982"/>
            <a:chExt cx="266095" cy="271350"/>
          </a:xfrm>
        </p:grpSpPr>
        <p:sp>
          <p:nvSpPr>
            <p:cNvPr id="38" name="Ellipse 37">
              <a:extLst>
                <a:ext uri="{FF2B5EF4-FFF2-40B4-BE49-F238E27FC236}">
                  <a16:creationId xmlns:a16="http://schemas.microsoft.com/office/drawing/2014/main" id="{D68C9AA6-1A2D-416A-9D79-1CEF303B8419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Textfeld 38">
              <a:extLst>
                <a:ext uri="{FF2B5EF4-FFF2-40B4-BE49-F238E27FC236}">
                  <a16:creationId xmlns:a16="http://schemas.microsoft.com/office/drawing/2014/main" id="{F10DA0E1-EDA2-4F6C-978B-23101DF2B389}"/>
                </a:ext>
              </a:extLst>
            </p:cNvPr>
            <p:cNvSpPr txBox="1"/>
            <p:nvPr/>
          </p:nvSpPr>
          <p:spPr>
            <a:xfrm>
              <a:off x="4637578" y="738982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2DCD3483-7760-489A-B45E-E54EEED74FBD}"/>
              </a:ext>
            </a:extLst>
          </p:cNvPr>
          <p:cNvGrpSpPr/>
          <p:nvPr/>
        </p:nvGrpSpPr>
        <p:grpSpPr>
          <a:xfrm>
            <a:off x="276324" y="2418591"/>
            <a:ext cx="198000" cy="198000"/>
            <a:chOff x="4634378" y="738982"/>
            <a:chExt cx="266095" cy="271350"/>
          </a:xfrm>
        </p:grpSpPr>
        <p:sp>
          <p:nvSpPr>
            <p:cNvPr id="41" name="Ellipse 40">
              <a:extLst>
                <a:ext uri="{FF2B5EF4-FFF2-40B4-BE49-F238E27FC236}">
                  <a16:creationId xmlns:a16="http://schemas.microsoft.com/office/drawing/2014/main" id="{373C7F46-6837-4AA1-814A-EF7B1EF5332C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Textfeld 41">
              <a:extLst>
                <a:ext uri="{FF2B5EF4-FFF2-40B4-BE49-F238E27FC236}">
                  <a16:creationId xmlns:a16="http://schemas.microsoft.com/office/drawing/2014/main" id="{5383E3B4-8967-48C8-864C-6F06B70739A0}"/>
                </a:ext>
              </a:extLst>
            </p:cNvPr>
            <p:cNvSpPr txBox="1"/>
            <p:nvPr/>
          </p:nvSpPr>
          <p:spPr>
            <a:xfrm>
              <a:off x="4634378" y="738982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6</a:t>
              </a:r>
            </a:p>
          </p:txBody>
        </p:sp>
      </p:grp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C53543CE-90DC-41A1-83FE-47A88D8018C5}"/>
              </a:ext>
            </a:extLst>
          </p:cNvPr>
          <p:cNvGrpSpPr/>
          <p:nvPr/>
        </p:nvGrpSpPr>
        <p:grpSpPr>
          <a:xfrm>
            <a:off x="275100" y="1906164"/>
            <a:ext cx="198000" cy="198000"/>
            <a:chOff x="4631178" y="738982"/>
            <a:chExt cx="266095" cy="271350"/>
          </a:xfrm>
        </p:grpSpPr>
        <p:sp>
          <p:nvSpPr>
            <p:cNvPr id="44" name="Ellipse 43">
              <a:extLst>
                <a:ext uri="{FF2B5EF4-FFF2-40B4-BE49-F238E27FC236}">
                  <a16:creationId xmlns:a16="http://schemas.microsoft.com/office/drawing/2014/main" id="{A00A17F2-5987-4A83-90C0-256A51F3A3C7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5" name="Textfeld 44">
              <a:extLst>
                <a:ext uri="{FF2B5EF4-FFF2-40B4-BE49-F238E27FC236}">
                  <a16:creationId xmlns:a16="http://schemas.microsoft.com/office/drawing/2014/main" id="{5B99755B-B2E8-49AB-B478-45D5CFA5FB58}"/>
                </a:ext>
              </a:extLst>
            </p:cNvPr>
            <p:cNvSpPr txBox="1"/>
            <p:nvPr/>
          </p:nvSpPr>
          <p:spPr>
            <a:xfrm>
              <a:off x="4631178" y="738982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FD1088E8-FD9B-4343-BE1F-409108E4EF48}"/>
              </a:ext>
            </a:extLst>
          </p:cNvPr>
          <p:cNvGrpSpPr/>
          <p:nvPr/>
        </p:nvGrpSpPr>
        <p:grpSpPr>
          <a:xfrm>
            <a:off x="282855" y="2667622"/>
            <a:ext cx="198000" cy="198000"/>
            <a:chOff x="4640203" y="738588"/>
            <a:chExt cx="266095" cy="271350"/>
          </a:xfrm>
        </p:grpSpPr>
        <p:sp>
          <p:nvSpPr>
            <p:cNvPr id="47" name="Ellipse 46">
              <a:extLst>
                <a:ext uri="{FF2B5EF4-FFF2-40B4-BE49-F238E27FC236}">
                  <a16:creationId xmlns:a16="http://schemas.microsoft.com/office/drawing/2014/main" id="{EEF3666D-5595-461E-B2A1-559F74A72D27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" name="Textfeld 47">
              <a:extLst>
                <a:ext uri="{FF2B5EF4-FFF2-40B4-BE49-F238E27FC236}">
                  <a16:creationId xmlns:a16="http://schemas.microsoft.com/office/drawing/2014/main" id="{D2677EAD-8BAC-44E9-8BAF-BFB72B2ABE74}"/>
                </a:ext>
              </a:extLst>
            </p:cNvPr>
            <p:cNvSpPr txBox="1"/>
            <p:nvPr/>
          </p:nvSpPr>
          <p:spPr>
            <a:xfrm>
              <a:off x="4640203" y="738588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7</a:t>
              </a:r>
            </a:p>
          </p:txBody>
        </p:sp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104F147A-E017-4000-905E-6B8C692B74BA}"/>
              </a:ext>
            </a:extLst>
          </p:cNvPr>
          <p:cNvGrpSpPr/>
          <p:nvPr/>
        </p:nvGrpSpPr>
        <p:grpSpPr>
          <a:xfrm>
            <a:off x="291226" y="1146422"/>
            <a:ext cx="198000" cy="198000"/>
            <a:chOff x="4635232" y="729193"/>
            <a:chExt cx="266095" cy="271350"/>
          </a:xfrm>
        </p:grpSpPr>
        <p:sp>
          <p:nvSpPr>
            <p:cNvPr id="56" name="Ellipse 55">
              <a:extLst>
                <a:ext uri="{FF2B5EF4-FFF2-40B4-BE49-F238E27FC236}">
                  <a16:creationId xmlns:a16="http://schemas.microsoft.com/office/drawing/2014/main" id="{1D4C61CC-ADA0-47D7-8429-B1EC2D77C9A4}"/>
                </a:ext>
              </a:extLst>
            </p:cNvPr>
            <p:cNvSpPr/>
            <p:nvPr/>
          </p:nvSpPr>
          <p:spPr>
            <a:xfrm>
              <a:off x="4650377" y="757646"/>
              <a:ext cx="235133" cy="226422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" name="Textfeld 56">
              <a:extLst>
                <a:ext uri="{FF2B5EF4-FFF2-40B4-BE49-F238E27FC236}">
                  <a16:creationId xmlns:a16="http://schemas.microsoft.com/office/drawing/2014/main" id="{9D978FAF-0F9F-4578-A4A9-8BEE9D89BB76}"/>
                </a:ext>
              </a:extLst>
            </p:cNvPr>
            <p:cNvSpPr txBox="1"/>
            <p:nvPr/>
          </p:nvSpPr>
          <p:spPr>
            <a:xfrm>
              <a:off x="4635232" y="729193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49" name="Textfeld 48">
            <a:extLst>
              <a:ext uri="{FF2B5EF4-FFF2-40B4-BE49-F238E27FC236}">
                <a16:creationId xmlns:a16="http://schemas.microsoft.com/office/drawing/2014/main" id="{7DA36723-44C2-4645-A54A-15B8ACEA8D81}"/>
              </a:ext>
            </a:extLst>
          </p:cNvPr>
          <p:cNvSpPr txBox="1"/>
          <p:nvPr/>
        </p:nvSpPr>
        <p:spPr>
          <a:xfrm>
            <a:off x="209550" y="718958"/>
            <a:ext cx="4911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00446B"/>
                </a:solidFill>
              </a:rPr>
              <a:t>Funktionsschnittbild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F376538-85C1-44AC-BB3F-66EF1454E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243" y="915350"/>
            <a:ext cx="4100977" cy="2854325"/>
          </a:xfrm>
          <a:prstGeom prst="rect">
            <a:avLst/>
          </a:prstGeom>
        </p:spPr>
      </p:pic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BA4649C9-97EC-41D7-A824-A74D7D06A4A7}"/>
              </a:ext>
            </a:extLst>
          </p:cNvPr>
          <p:cNvGrpSpPr/>
          <p:nvPr/>
        </p:nvGrpSpPr>
        <p:grpSpPr>
          <a:xfrm>
            <a:off x="7127674" y="2397511"/>
            <a:ext cx="198000" cy="198000"/>
            <a:chOff x="4645063" y="732456"/>
            <a:chExt cx="266095" cy="271350"/>
          </a:xfrm>
        </p:grpSpPr>
        <p:sp>
          <p:nvSpPr>
            <p:cNvPr id="52" name="Ellipse 51">
              <a:extLst>
                <a:ext uri="{FF2B5EF4-FFF2-40B4-BE49-F238E27FC236}">
                  <a16:creationId xmlns:a16="http://schemas.microsoft.com/office/drawing/2014/main" id="{DECC5217-DBEA-4DB2-AF88-B19DB50D1563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3" name="Textfeld 52">
              <a:extLst>
                <a:ext uri="{FF2B5EF4-FFF2-40B4-BE49-F238E27FC236}">
                  <a16:creationId xmlns:a16="http://schemas.microsoft.com/office/drawing/2014/main" id="{27423AD5-E100-4A72-8A25-0984C22F4603}"/>
                </a:ext>
              </a:extLst>
            </p:cNvPr>
            <p:cNvSpPr txBox="1"/>
            <p:nvPr/>
          </p:nvSpPr>
          <p:spPr>
            <a:xfrm>
              <a:off x="4645063" y="732456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EDAAE3C6-F83B-4B9B-AEC6-17415BD73998}"/>
              </a:ext>
            </a:extLst>
          </p:cNvPr>
          <p:cNvGrpSpPr/>
          <p:nvPr/>
        </p:nvGrpSpPr>
        <p:grpSpPr>
          <a:xfrm>
            <a:off x="6395961" y="3174292"/>
            <a:ext cx="198000" cy="198000"/>
            <a:chOff x="4637578" y="732456"/>
            <a:chExt cx="266095" cy="271350"/>
          </a:xfrm>
        </p:grpSpPr>
        <p:sp>
          <p:nvSpPr>
            <p:cNvPr id="79" name="Ellipse 78">
              <a:extLst>
                <a:ext uri="{FF2B5EF4-FFF2-40B4-BE49-F238E27FC236}">
                  <a16:creationId xmlns:a16="http://schemas.microsoft.com/office/drawing/2014/main" id="{C53E5599-1AD5-4D7A-AED7-9D7D57FE0935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0" name="Textfeld 79">
              <a:extLst>
                <a:ext uri="{FF2B5EF4-FFF2-40B4-BE49-F238E27FC236}">
                  <a16:creationId xmlns:a16="http://schemas.microsoft.com/office/drawing/2014/main" id="{531E0290-44DB-4DE3-B2F0-BF7DBC0CD3C2}"/>
                </a:ext>
              </a:extLst>
            </p:cNvPr>
            <p:cNvSpPr txBox="1"/>
            <p:nvPr/>
          </p:nvSpPr>
          <p:spPr>
            <a:xfrm>
              <a:off x="4637578" y="732456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81" name="Gruppieren 80">
            <a:extLst>
              <a:ext uri="{FF2B5EF4-FFF2-40B4-BE49-F238E27FC236}">
                <a16:creationId xmlns:a16="http://schemas.microsoft.com/office/drawing/2014/main" id="{053B50E1-FBC1-4D15-972A-E8F607112BB3}"/>
              </a:ext>
            </a:extLst>
          </p:cNvPr>
          <p:cNvGrpSpPr/>
          <p:nvPr/>
        </p:nvGrpSpPr>
        <p:grpSpPr>
          <a:xfrm>
            <a:off x="6689838" y="2085000"/>
            <a:ext cx="198000" cy="198000"/>
            <a:chOff x="4637578" y="738982"/>
            <a:chExt cx="266095" cy="271350"/>
          </a:xfrm>
        </p:grpSpPr>
        <p:sp>
          <p:nvSpPr>
            <p:cNvPr id="82" name="Ellipse 81">
              <a:extLst>
                <a:ext uri="{FF2B5EF4-FFF2-40B4-BE49-F238E27FC236}">
                  <a16:creationId xmlns:a16="http://schemas.microsoft.com/office/drawing/2014/main" id="{FD886006-3301-47E7-A683-4B9D985EC127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3" name="Textfeld 82">
              <a:extLst>
                <a:ext uri="{FF2B5EF4-FFF2-40B4-BE49-F238E27FC236}">
                  <a16:creationId xmlns:a16="http://schemas.microsoft.com/office/drawing/2014/main" id="{7391AED1-A5BF-4989-BDC5-847EC7A37D9F}"/>
                </a:ext>
              </a:extLst>
            </p:cNvPr>
            <p:cNvSpPr txBox="1"/>
            <p:nvPr/>
          </p:nvSpPr>
          <p:spPr>
            <a:xfrm>
              <a:off x="4637578" y="738982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84" name="Gruppieren 83">
            <a:extLst>
              <a:ext uri="{FF2B5EF4-FFF2-40B4-BE49-F238E27FC236}">
                <a16:creationId xmlns:a16="http://schemas.microsoft.com/office/drawing/2014/main" id="{EC47DC04-0081-41E9-B177-B55A84FE5D77}"/>
              </a:ext>
            </a:extLst>
          </p:cNvPr>
          <p:cNvGrpSpPr/>
          <p:nvPr/>
        </p:nvGrpSpPr>
        <p:grpSpPr>
          <a:xfrm>
            <a:off x="7697203" y="1437010"/>
            <a:ext cx="198000" cy="198000"/>
            <a:chOff x="4634378" y="738982"/>
            <a:chExt cx="266095" cy="271350"/>
          </a:xfrm>
        </p:grpSpPr>
        <p:sp>
          <p:nvSpPr>
            <p:cNvPr id="85" name="Ellipse 84">
              <a:extLst>
                <a:ext uri="{FF2B5EF4-FFF2-40B4-BE49-F238E27FC236}">
                  <a16:creationId xmlns:a16="http://schemas.microsoft.com/office/drawing/2014/main" id="{BB5C5E3C-2AAD-4A14-B321-FD07668B8044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6" name="Textfeld 85">
              <a:extLst>
                <a:ext uri="{FF2B5EF4-FFF2-40B4-BE49-F238E27FC236}">
                  <a16:creationId xmlns:a16="http://schemas.microsoft.com/office/drawing/2014/main" id="{390F4CD2-5CA7-44B6-A738-1CFAD4F063C5}"/>
                </a:ext>
              </a:extLst>
            </p:cNvPr>
            <p:cNvSpPr txBox="1"/>
            <p:nvPr/>
          </p:nvSpPr>
          <p:spPr>
            <a:xfrm>
              <a:off x="4634378" y="738982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6</a:t>
              </a:r>
            </a:p>
          </p:txBody>
        </p:sp>
      </p:grpSp>
      <p:grpSp>
        <p:nvGrpSpPr>
          <p:cNvPr id="87" name="Gruppieren 86">
            <a:extLst>
              <a:ext uri="{FF2B5EF4-FFF2-40B4-BE49-F238E27FC236}">
                <a16:creationId xmlns:a16="http://schemas.microsoft.com/office/drawing/2014/main" id="{C56856B4-663F-4EDF-9ADF-BF1BCAF43CC1}"/>
              </a:ext>
            </a:extLst>
          </p:cNvPr>
          <p:cNvGrpSpPr/>
          <p:nvPr/>
        </p:nvGrpSpPr>
        <p:grpSpPr>
          <a:xfrm>
            <a:off x="6129179" y="1925535"/>
            <a:ext cx="198000" cy="198000"/>
            <a:chOff x="4631178" y="738982"/>
            <a:chExt cx="266095" cy="271350"/>
          </a:xfrm>
        </p:grpSpPr>
        <p:sp>
          <p:nvSpPr>
            <p:cNvPr id="88" name="Ellipse 87">
              <a:extLst>
                <a:ext uri="{FF2B5EF4-FFF2-40B4-BE49-F238E27FC236}">
                  <a16:creationId xmlns:a16="http://schemas.microsoft.com/office/drawing/2014/main" id="{63DAE949-9FCE-4CAB-8042-C9D9775AD222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9" name="Textfeld 88">
              <a:extLst>
                <a:ext uri="{FF2B5EF4-FFF2-40B4-BE49-F238E27FC236}">
                  <a16:creationId xmlns:a16="http://schemas.microsoft.com/office/drawing/2014/main" id="{B0E605BE-4DC8-42E1-A9EF-0B7AB1F801D1}"/>
                </a:ext>
              </a:extLst>
            </p:cNvPr>
            <p:cNvSpPr txBox="1"/>
            <p:nvPr/>
          </p:nvSpPr>
          <p:spPr>
            <a:xfrm>
              <a:off x="4631178" y="738982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90" name="Gruppieren 89">
            <a:extLst>
              <a:ext uri="{FF2B5EF4-FFF2-40B4-BE49-F238E27FC236}">
                <a16:creationId xmlns:a16="http://schemas.microsoft.com/office/drawing/2014/main" id="{51CF8C54-E3D8-4915-97A5-D234351DD2A2}"/>
              </a:ext>
            </a:extLst>
          </p:cNvPr>
          <p:cNvGrpSpPr/>
          <p:nvPr/>
        </p:nvGrpSpPr>
        <p:grpSpPr>
          <a:xfrm>
            <a:off x="7817395" y="2707956"/>
            <a:ext cx="198000" cy="198000"/>
            <a:chOff x="4640203" y="738588"/>
            <a:chExt cx="266095" cy="271350"/>
          </a:xfrm>
        </p:grpSpPr>
        <p:sp>
          <p:nvSpPr>
            <p:cNvPr id="91" name="Ellipse 90">
              <a:extLst>
                <a:ext uri="{FF2B5EF4-FFF2-40B4-BE49-F238E27FC236}">
                  <a16:creationId xmlns:a16="http://schemas.microsoft.com/office/drawing/2014/main" id="{7F57427E-5D9A-4909-B136-A7D7ACF47F8A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2" name="Textfeld 91">
              <a:extLst>
                <a:ext uri="{FF2B5EF4-FFF2-40B4-BE49-F238E27FC236}">
                  <a16:creationId xmlns:a16="http://schemas.microsoft.com/office/drawing/2014/main" id="{AFE25B83-DF3B-484B-B83C-38F49E63492F}"/>
                </a:ext>
              </a:extLst>
            </p:cNvPr>
            <p:cNvSpPr txBox="1"/>
            <p:nvPr/>
          </p:nvSpPr>
          <p:spPr>
            <a:xfrm>
              <a:off x="4640203" y="738588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7</a:t>
              </a:r>
            </a:p>
          </p:txBody>
        </p:sp>
      </p:grpSp>
      <p:grpSp>
        <p:nvGrpSpPr>
          <p:cNvPr id="93" name="Gruppieren 92">
            <a:extLst>
              <a:ext uri="{FF2B5EF4-FFF2-40B4-BE49-F238E27FC236}">
                <a16:creationId xmlns:a16="http://schemas.microsoft.com/office/drawing/2014/main" id="{ABC616B0-C238-4D89-B77C-B712ACD48136}"/>
              </a:ext>
            </a:extLst>
          </p:cNvPr>
          <p:cNvGrpSpPr/>
          <p:nvPr/>
        </p:nvGrpSpPr>
        <p:grpSpPr>
          <a:xfrm>
            <a:off x="6308731" y="1672209"/>
            <a:ext cx="198000" cy="198000"/>
            <a:chOff x="4635232" y="729193"/>
            <a:chExt cx="266095" cy="271350"/>
          </a:xfrm>
        </p:grpSpPr>
        <p:sp>
          <p:nvSpPr>
            <p:cNvPr id="94" name="Ellipse 93">
              <a:extLst>
                <a:ext uri="{FF2B5EF4-FFF2-40B4-BE49-F238E27FC236}">
                  <a16:creationId xmlns:a16="http://schemas.microsoft.com/office/drawing/2014/main" id="{EF2C86B6-E6D5-4CE9-86EF-F462462BDEB8}"/>
                </a:ext>
              </a:extLst>
            </p:cNvPr>
            <p:cNvSpPr/>
            <p:nvPr/>
          </p:nvSpPr>
          <p:spPr>
            <a:xfrm>
              <a:off x="4650377" y="757646"/>
              <a:ext cx="235133" cy="226422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5" name="Textfeld 94">
              <a:extLst>
                <a:ext uri="{FF2B5EF4-FFF2-40B4-BE49-F238E27FC236}">
                  <a16:creationId xmlns:a16="http://schemas.microsoft.com/office/drawing/2014/main" id="{5C356BDF-1866-4A17-9094-EBC18E342E11}"/>
                </a:ext>
              </a:extLst>
            </p:cNvPr>
            <p:cNvSpPr txBox="1"/>
            <p:nvPr/>
          </p:nvSpPr>
          <p:spPr>
            <a:xfrm>
              <a:off x="4635232" y="729193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0604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4361DD-DC98-4C88-8561-9ADC74F88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VERO-S NSE-HT mini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82F0090-CB09-4253-B917-DD0EB5B1D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61" y="1178900"/>
            <a:ext cx="1421952" cy="1233793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704878F-B451-4FD0-83DC-2D53D37E02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VERO-S NSE-HT mini</a:t>
            </a:r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1A4149FF-AA3D-4DC6-986C-9189430BC1F6}"/>
              </a:ext>
            </a:extLst>
          </p:cNvPr>
          <p:cNvSpPr/>
          <p:nvPr/>
        </p:nvSpPr>
        <p:spPr>
          <a:xfrm>
            <a:off x="311340" y="1118949"/>
            <a:ext cx="2135251" cy="161663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67D5AB05-88F5-4D86-B539-69A20EBC2C38}"/>
              </a:ext>
            </a:extLst>
          </p:cNvPr>
          <p:cNvSpPr/>
          <p:nvPr/>
        </p:nvSpPr>
        <p:spPr>
          <a:xfrm>
            <a:off x="3144875" y="1120018"/>
            <a:ext cx="2135251" cy="161663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860A16F-D7AF-4A41-8FDC-FBD9F9166A4E}"/>
              </a:ext>
            </a:extLst>
          </p:cNvPr>
          <p:cNvSpPr txBox="1"/>
          <p:nvPr/>
        </p:nvSpPr>
        <p:spPr>
          <a:xfrm>
            <a:off x="130363" y="2570875"/>
            <a:ext cx="1749234" cy="1554272"/>
          </a:xfrm>
          <a:prstGeom prst="rect">
            <a:avLst/>
          </a:prstGeom>
          <a:noFill/>
          <a:ln>
            <a:solidFill>
              <a:srgbClr val="003D6A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sz="1000" b="1" dirty="0">
                <a:solidFill>
                  <a:srgbClr val="00446B"/>
                </a:solidFill>
              </a:rPr>
              <a:t>1. Additive fertigen</a:t>
            </a:r>
          </a:p>
          <a:p>
            <a:pPr>
              <a:spcBef>
                <a:spcPts val="600"/>
              </a:spcBef>
            </a:pPr>
            <a:r>
              <a:rPr lang="de-DE" sz="1000" dirty="0">
                <a:solidFill>
                  <a:srgbClr val="00446B"/>
                </a:solidFill>
              </a:rPr>
              <a:t>Werkstücke werden direkt auf die Substratplatte „gedruckt“. Spannmodule mit Verdrehsicherung ermöglichen die Verwendung von Inselsubstratplatten </a:t>
            </a:r>
            <a:r>
              <a:rPr lang="de-DE" sz="1000" dirty="0">
                <a:solidFill>
                  <a:srgbClr val="00446B"/>
                </a:solidFill>
                <a:sym typeface="Wingdings" panose="05000000000000000000" pitchFamily="2" charset="2"/>
              </a:rPr>
              <a:t> </a:t>
            </a:r>
            <a:r>
              <a:rPr lang="de-DE" sz="1000" dirty="0">
                <a:solidFill>
                  <a:srgbClr val="00446B"/>
                </a:solidFill>
              </a:rPr>
              <a:t>5-seitige Nachbearbeitung ermöglicht.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56EDF68B-0DDE-4F01-BD90-A78ABB377BBE}"/>
              </a:ext>
            </a:extLst>
          </p:cNvPr>
          <p:cNvSpPr txBox="1"/>
          <p:nvPr/>
        </p:nvSpPr>
        <p:spPr>
          <a:xfrm>
            <a:off x="209550" y="718958"/>
            <a:ext cx="4911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00446B"/>
                </a:solidFill>
              </a:rPr>
              <a:t>Monolithischer Fertigungsprozess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727145B-63ED-4BFC-8E18-2A0FFA485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6354" y="1016014"/>
            <a:ext cx="920630" cy="147712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891D8A6F-4F3D-42F1-94FB-96DB218596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3354" y="943840"/>
            <a:ext cx="1478150" cy="1524121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9B925BE-F5D5-4702-8CBD-5A198D8A36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2593" y="1015326"/>
            <a:ext cx="1295488" cy="146608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97EB6F4C-FE29-4646-B868-4B428CF0E9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6533" y="930786"/>
            <a:ext cx="965766" cy="1559100"/>
          </a:xfrm>
          <a:prstGeom prst="rect">
            <a:avLst/>
          </a:prstGeom>
        </p:spPr>
      </p:pic>
      <p:sp>
        <p:nvSpPr>
          <p:cNvPr id="21" name="Pfeil: nach rechts 20">
            <a:extLst>
              <a:ext uri="{FF2B5EF4-FFF2-40B4-BE49-F238E27FC236}">
                <a16:creationId xmlns:a16="http://schemas.microsoft.com/office/drawing/2014/main" id="{0191C9CE-7E2A-40E8-95A0-B35675B8DD6F}"/>
              </a:ext>
            </a:extLst>
          </p:cNvPr>
          <p:cNvSpPr/>
          <p:nvPr/>
        </p:nvSpPr>
        <p:spPr>
          <a:xfrm>
            <a:off x="1773596" y="1719481"/>
            <a:ext cx="451387" cy="274637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12D8D21B-A5BF-44B6-A5F5-4A603C0967CF}"/>
              </a:ext>
            </a:extLst>
          </p:cNvPr>
          <p:cNvSpPr txBox="1"/>
          <p:nvPr/>
        </p:nvSpPr>
        <p:spPr>
          <a:xfrm>
            <a:off x="2107924" y="2568884"/>
            <a:ext cx="1504903" cy="1554272"/>
          </a:xfrm>
          <a:prstGeom prst="rect">
            <a:avLst/>
          </a:prstGeom>
          <a:noFill/>
          <a:ln>
            <a:solidFill>
              <a:srgbClr val="003D6A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sz="1000" b="1" dirty="0">
                <a:solidFill>
                  <a:srgbClr val="00446B"/>
                </a:solidFill>
              </a:rPr>
              <a:t>2. Zerspanen</a:t>
            </a:r>
          </a:p>
          <a:p>
            <a:pPr>
              <a:spcBef>
                <a:spcPts val="600"/>
              </a:spcBef>
            </a:pPr>
            <a:r>
              <a:rPr lang="de-DE" sz="1000" dirty="0">
                <a:solidFill>
                  <a:srgbClr val="00446B"/>
                </a:solidFill>
              </a:rPr>
              <a:t>Herstellen von Funktionsflächen und Passungen auf einer Fräsmaschine. Zum Spannen von Inselsubstraten kann die NSL mini 100-25-V1 verwendet werden.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F8DFCC65-A633-41BB-B56E-72BE09B44E07}"/>
              </a:ext>
            </a:extLst>
          </p:cNvPr>
          <p:cNvSpPr txBox="1"/>
          <p:nvPr/>
        </p:nvSpPr>
        <p:spPr>
          <a:xfrm>
            <a:off x="3884565" y="2566408"/>
            <a:ext cx="1144631" cy="1554272"/>
          </a:xfrm>
          <a:prstGeom prst="rect">
            <a:avLst/>
          </a:prstGeom>
          <a:noFill/>
          <a:ln>
            <a:solidFill>
              <a:srgbClr val="003D6A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sz="1000" b="1" dirty="0">
                <a:solidFill>
                  <a:srgbClr val="00446B"/>
                </a:solidFill>
              </a:rPr>
              <a:t>3. Messen</a:t>
            </a:r>
          </a:p>
          <a:p>
            <a:pPr>
              <a:spcBef>
                <a:spcPts val="600"/>
              </a:spcBef>
            </a:pPr>
            <a:r>
              <a:rPr lang="de-DE" sz="1000" dirty="0">
                <a:solidFill>
                  <a:srgbClr val="00446B"/>
                </a:solidFill>
              </a:rPr>
              <a:t>Maßhaltigkeit des Werkstücks prüfen. Inselsubstratplatten können auf der NSL mini 100-25-V1 gespannt werden.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2706D88F-FB31-4EF8-893C-309CD0E9CCF1}"/>
              </a:ext>
            </a:extLst>
          </p:cNvPr>
          <p:cNvSpPr txBox="1"/>
          <p:nvPr/>
        </p:nvSpPr>
        <p:spPr>
          <a:xfrm>
            <a:off x="5242507" y="2568162"/>
            <a:ext cx="1582835" cy="1554272"/>
          </a:xfrm>
          <a:prstGeom prst="rect">
            <a:avLst/>
          </a:prstGeom>
          <a:noFill/>
          <a:ln>
            <a:solidFill>
              <a:srgbClr val="003D6A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sz="1000" b="1" dirty="0">
                <a:solidFill>
                  <a:srgbClr val="00446B"/>
                </a:solidFill>
              </a:rPr>
              <a:t>4. Trennen</a:t>
            </a:r>
          </a:p>
          <a:p>
            <a:pPr>
              <a:spcBef>
                <a:spcPts val="600"/>
              </a:spcBef>
            </a:pPr>
            <a:r>
              <a:rPr lang="de-DE" sz="1000" dirty="0">
                <a:solidFill>
                  <a:srgbClr val="00446B"/>
                </a:solidFill>
              </a:rPr>
              <a:t>Trennen der Werkstücke von den Substratplatten auf einer Bandsäge. Mit einer 9-fach NSE mini 90-25-V1 können alle Werkstücke auf einmal von den Substratplatten getrennt werden.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B3B617FB-D8D8-43FD-A391-90BA3B0ABEA9}"/>
              </a:ext>
            </a:extLst>
          </p:cNvPr>
          <p:cNvSpPr txBox="1"/>
          <p:nvPr/>
        </p:nvSpPr>
        <p:spPr>
          <a:xfrm>
            <a:off x="7002303" y="2576061"/>
            <a:ext cx="1998270" cy="1554272"/>
          </a:xfrm>
          <a:prstGeom prst="rect">
            <a:avLst/>
          </a:prstGeom>
          <a:noFill/>
          <a:ln>
            <a:solidFill>
              <a:srgbClr val="003D6A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sz="1000" b="1" dirty="0">
                <a:solidFill>
                  <a:srgbClr val="00446B"/>
                </a:solidFill>
              </a:rPr>
              <a:t>5. Zerspanen</a:t>
            </a:r>
          </a:p>
          <a:p>
            <a:pPr>
              <a:spcBef>
                <a:spcPts val="600"/>
              </a:spcBef>
            </a:pPr>
            <a:r>
              <a:rPr lang="de-DE" sz="1000" dirty="0">
                <a:solidFill>
                  <a:srgbClr val="00446B"/>
                </a:solidFill>
              </a:rPr>
              <a:t>Gemeinsames Überfräsen der Inselsubstratplatten auf einer 9-fach Sonderspannstation für nächsten Einsatz. Durch Überfräsen </a:t>
            </a:r>
            <a:r>
              <a:rPr lang="de-DE" sz="1000" dirty="0">
                <a:solidFill>
                  <a:srgbClr val="00446B"/>
                </a:solidFill>
                <a:sym typeface="Wingdings" panose="05000000000000000000" pitchFamily="2" charset="2"/>
              </a:rPr>
              <a:t> optimale </a:t>
            </a:r>
            <a:r>
              <a:rPr lang="de-DE" sz="1000" dirty="0">
                <a:solidFill>
                  <a:srgbClr val="00446B"/>
                </a:solidFill>
              </a:rPr>
              <a:t>Höhengleichheit u. ideale Vorbereitung des nächsten Bauprozesses.</a:t>
            </a:r>
          </a:p>
        </p:txBody>
      </p:sp>
      <p:sp>
        <p:nvSpPr>
          <p:cNvPr id="30" name="Pfeil: nach rechts 29">
            <a:extLst>
              <a:ext uri="{FF2B5EF4-FFF2-40B4-BE49-F238E27FC236}">
                <a16:creationId xmlns:a16="http://schemas.microsoft.com/office/drawing/2014/main" id="{C641FE48-2FA2-4386-964D-0CE40E5CEF7C}"/>
              </a:ext>
            </a:extLst>
          </p:cNvPr>
          <p:cNvSpPr/>
          <p:nvPr/>
        </p:nvSpPr>
        <p:spPr>
          <a:xfrm>
            <a:off x="2997147" y="1715132"/>
            <a:ext cx="451387" cy="274637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Pfeil: nach rechts 30">
            <a:extLst>
              <a:ext uri="{FF2B5EF4-FFF2-40B4-BE49-F238E27FC236}">
                <a16:creationId xmlns:a16="http://schemas.microsoft.com/office/drawing/2014/main" id="{18BC329F-48F8-4980-AD60-427327E20F77}"/>
              </a:ext>
            </a:extLst>
          </p:cNvPr>
          <p:cNvSpPr/>
          <p:nvPr/>
        </p:nvSpPr>
        <p:spPr>
          <a:xfrm>
            <a:off x="5167752" y="1730375"/>
            <a:ext cx="451387" cy="274637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Pfeil: nach rechts 31">
            <a:extLst>
              <a:ext uri="{FF2B5EF4-FFF2-40B4-BE49-F238E27FC236}">
                <a16:creationId xmlns:a16="http://schemas.microsoft.com/office/drawing/2014/main" id="{2CF97515-86C5-4A9A-AB0D-704A89B74D34}"/>
              </a:ext>
            </a:extLst>
          </p:cNvPr>
          <p:cNvSpPr/>
          <p:nvPr/>
        </p:nvSpPr>
        <p:spPr>
          <a:xfrm>
            <a:off x="7037925" y="1726025"/>
            <a:ext cx="451387" cy="274637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Pfeil: nach rechts 32">
            <a:extLst>
              <a:ext uri="{FF2B5EF4-FFF2-40B4-BE49-F238E27FC236}">
                <a16:creationId xmlns:a16="http://schemas.microsoft.com/office/drawing/2014/main" id="{EA35B0BB-B838-414D-B840-4787576ADA95}"/>
              </a:ext>
            </a:extLst>
          </p:cNvPr>
          <p:cNvSpPr/>
          <p:nvPr/>
        </p:nvSpPr>
        <p:spPr>
          <a:xfrm>
            <a:off x="8509667" y="1734739"/>
            <a:ext cx="451387" cy="274637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7058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374068-05AF-486D-851C-1CFDB91DC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VERO-S NSE-HT mini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6DB744C-5AAC-4A9A-A063-D638D539F4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VERO-S NSE-HT mini</a:t>
            </a:r>
            <a:endParaRPr lang="de-DE" dirty="0"/>
          </a:p>
        </p:txBody>
      </p:sp>
      <p:pic>
        <p:nvPicPr>
          <p:cNvPr id="7" name="Grafik 6" descr="Hinzufügen">
            <a:extLst>
              <a:ext uri="{FF2B5EF4-FFF2-40B4-BE49-F238E27FC236}">
                <a16:creationId xmlns:a16="http://schemas.microsoft.com/office/drawing/2014/main" id="{A69621F2-A19C-4ABB-A363-F3A1B2C534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4458" y="1246145"/>
            <a:ext cx="203831" cy="203831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39491CBA-3873-4032-9C71-8E212E36A41F}"/>
              </a:ext>
            </a:extLst>
          </p:cNvPr>
          <p:cNvSpPr txBox="1"/>
          <p:nvPr/>
        </p:nvSpPr>
        <p:spPr>
          <a:xfrm>
            <a:off x="456928" y="1199270"/>
            <a:ext cx="5332639" cy="30162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sz="1400" b="1" dirty="0">
                <a:solidFill>
                  <a:srgbClr val="00446B"/>
                </a:solidFill>
              </a:rPr>
              <a:t>Weniger Kosten</a:t>
            </a:r>
          </a:p>
          <a:p>
            <a:pPr>
              <a:spcBef>
                <a:spcPts val="600"/>
              </a:spcBef>
            </a:pPr>
            <a:r>
              <a:rPr lang="de-DE" sz="1200" dirty="0">
                <a:solidFill>
                  <a:srgbClr val="00446B"/>
                </a:solidFill>
              </a:rPr>
              <a:t>Durch die konventionelle Fertigung simpler Werkstückanteile und die additive Herstellung komplexer Geometrien werden die Vorteile beider Technologien voll ausgeschöpft.</a:t>
            </a:r>
          </a:p>
          <a:p>
            <a:pPr>
              <a:spcBef>
                <a:spcPts val="600"/>
              </a:spcBef>
            </a:pPr>
            <a:endParaRPr lang="de-DE" sz="1200" dirty="0">
              <a:solidFill>
                <a:srgbClr val="00446B"/>
              </a:solidFill>
            </a:endParaRPr>
          </a:p>
          <a:p>
            <a:pPr>
              <a:spcBef>
                <a:spcPts val="600"/>
              </a:spcBef>
            </a:pPr>
            <a:r>
              <a:rPr lang="de-DE" sz="1400" b="1" dirty="0">
                <a:solidFill>
                  <a:srgbClr val="00446B"/>
                </a:solidFill>
              </a:rPr>
              <a:t>Optimale Kühlung</a:t>
            </a:r>
          </a:p>
          <a:p>
            <a:pPr>
              <a:spcBef>
                <a:spcPts val="600"/>
              </a:spcBef>
            </a:pPr>
            <a:r>
              <a:rPr lang="de-DE" sz="1200" dirty="0">
                <a:solidFill>
                  <a:srgbClr val="00446B"/>
                </a:solidFill>
              </a:rPr>
              <a:t>Die Kühlkanäle können in der additiven Fertigung besonders konturnah ausgeführt werden, optimal für den Spritzguss. </a:t>
            </a:r>
          </a:p>
          <a:p>
            <a:pPr>
              <a:spcBef>
                <a:spcPts val="600"/>
              </a:spcBef>
            </a:pPr>
            <a:endParaRPr lang="de-DE" sz="1200" dirty="0">
              <a:solidFill>
                <a:srgbClr val="00446B"/>
              </a:solidFill>
            </a:endParaRPr>
          </a:p>
          <a:p>
            <a:pPr>
              <a:spcBef>
                <a:spcPts val="600"/>
              </a:spcBef>
            </a:pPr>
            <a:r>
              <a:rPr lang="de-DE" sz="1400" b="1" dirty="0">
                <a:solidFill>
                  <a:srgbClr val="00446B"/>
                </a:solidFill>
              </a:rPr>
              <a:t>Mehr Produktivität</a:t>
            </a:r>
          </a:p>
          <a:p>
            <a:pPr>
              <a:spcBef>
                <a:spcPts val="600"/>
              </a:spcBef>
            </a:pPr>
            <a:r>
              <a:rPr lang="de-DE" sz="1200" dirty="0">
                <a:solidFill>
                  <a:srgbClr val="00446B"/>
                </a:solidFill>
              </a:rPr>
              <a:t>Abkühl- und Durchlaufzeiten können erheblich reduziert werden.</a:t>
            </a:r>
          </a:p>
          <a:p>
            <a:pPr>
              <a:spcBef>
                <a:spcPts val="600"/>
              </a:spcBef>
            </a:pPr>
            <a:endParaRPr lang="de-DE" sz="1200" dirty="0">
              <a:solidFill>
                <a:srgbClr val="00446B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7508FEC-337C-419D-9A51-BC222875D2F6}"/>
              </a:ext>
            </a:extLst>
          </p:cNvPr>
          <p:cNvSpPr txBox="1"/>
          <p:nvPr/>
        </p:nvSpPr>
        <p:spPr>
          <a:xfrm>
            <a:off x="209550" y="718958"/>
            <a:ext cx="4911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00446B"/>
                </a:solidFill>
              </a:rPr>
              <a:t>Hybride Werkstücke – das Beste aus beiden Welten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A547BFFB-910B-42FC-AB6A-98B363FC4F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4643" y="1645396"/>
            <a:ext cx="3177850" cy="1626850"/>
          </a:xfrm>
          <a:prstGeom prst="rect">
            <a:avLst/>
          </a:prstGeom>
        </p:spPr>
      </p:pic>
      <p:pic>
        <p:nvPicPr>
          <p:cNvPr id="15" name="Grafik 14" descr="Hinzufügen">
            <a:extLst>
              <a:ext uri="{FF2B5EF4-FFF2-40B4-BE49-F238E27FC236}">
                <a16:creationId xmlns:a16="http://schemas.microsoft.com/office/drawing/2014/main" id="{10884E92-203F-47EC-B9B6-B7A1E29AE5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0108" y="3410212"/>
            <a:ext cx="203831" cy="203831"/>
          </a:xfrm>
          <a:prstGeom prst="rect">
            <a:avLst/>
          </a:prstGeom>
        </p:spPr>
      </p:pic>
      <p:pic>
        <p:nvPicPr>
          <p:cNvPr id="16" name="Grafik 15" descr="Hinzufügen">
            <a:extLst>
              <a:ext uri="{FF2B5EF4-FFF2-40B4-BE49-F238E27FC236}">
                <a16:creationId xmlns:a16="http://schemas.microsoft.com/office/drawing/2014/main" id="{84E276C4-7DAA-416D-80A1-6555A2056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2285" y="2426149"/>
            <a:ext cx="203831" cy="20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527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4361DD-DC98-4C88-8561-9ADC74F88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VERO-S NSE-HT mini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704878F-B451-4FD0-83DC-2D53D37E02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VERO-S NSE-HT mini</a:t>
            </a:r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1A4149FF-AA3D-4DC6-986C-9189430BC1F6}"/>
              </a:ext>
            </a:extLst>
          </p:cNvPr>
          <p:cNvSpPr/>
          <p:nvPr/>
        </p:nvSpPr>
        <p:spPr>
          <a:xfrm>
            <a:off x="311340" y="1118949"/>
            <a:ext cx="2135251" cy="161663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67D5AB05-88F5-4D86-B539-69A20EBC2C38}"/>
              </a:ext>
            </a:extLst>
          </p:cNvPr>
          <p:cNvSpPr/>
          <p:nvPr/>
        </p:nvSpPr>
        <p:spPr>
          <a:xfrm>
            <a:off x="3144875" y="1120018"/>
            <a:ext cx="2135251" cy="161663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860A16F-D7AF-4A41-8FDC-FBD9F9166A4E}"/>
              </a:ext>
            </a:extLst>
          </p:cNvPr>
          <p:cNvSpPr txBox="1"/>
          <p:nvPr/>
        </p:nvSpPr>
        <p:spPr>
          <a:xfrm>
            <a:off x="469997" y="3015010"/>
            <a:ext cx="2603341" cy="1092607"/>
          </a:xfrm>
          <a:prstGeom prst="rect">
            <a:avLst/>
          </a:prstGeom>
          <a:noFill/>
          <a:ln>
            <a:solidFill>
              <a:srgbClr val="003D6A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sz="1000" b="1" dirty="0">
                <a:solidFill>
                  <a:srgbClr val="00446B"/>
                </a:solidFill>
              </a:rPr>
              <a:t>1. Zerspanen &amp; Montieren</a:t>
            </a:r>
          </a:p>
          <a:p>
            <a:pPr>
              <a:spcBef>
                <a:spcPts val="600"/>
              </a:spcBef>
            </a:pPr>
            <a:r>
              <a:rPr lang="de-DE" sz="1000" dirty="0">
                <a:solidFill>
                  <a:srgbClr val="00446B"/>
                </a:solidFill>
              </a:rPr>
              <a:t>Der Hybridrohling wird konventionell gefertigt, anschließend werden Spannbolzen direkt am Hybridrohling montiert. Mit einem A-Bolzen im Zentrum kann der thermische Nullpunkt ins Zentrum gelegt werden.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56EDF68B-0DDE-4F01-BD90-A78ABB377BBE}"/>
              </a:ext>
            </a:extLst>
          </p:cNvPr>
          <p:cNvSpPr txBox="1"/>
          <p:nvPr/>
        </p:nvSpPr>
        <p:spPr>
          <a:xfrm>
            <a:off x="209550" y="718958"/>
            <a:ext cx="4911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00446B"/>
                </a:solidFill>
              </a:rPr>
              <a:t>Hybrider Fertigungsprozess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12D8D21B-A5BF-44B6-A5F5-4A603C0967CF}"/>
              </a:ext>
            </a:extLst>
          </p:cNvPr>
          <p:cNvSpPr txBox="1"/>
          <p:nvPr/>
        </p:nvSpPr>
        <p:spPr>
          <a:xfrm>
            <a:off x="3714669" y="3013019"/>
            <a:ext cx="3086100" cy="1092607"/>
          </a:xfrm>
          <a:prstGeom prst="rect">
            <a:avLst/>
          </a:prstGeom>
          <a:noFill/>
          <a:ln>
            <a:solidFill>
              <a:srgbClr val="003D6A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sz="1000" b="1" dirty="0">
                <a:solidFill>
                  <a:srgbClr val="00446B"/>
                </a:solidFill>
              </a:rPr>
              <a:t>2. Messen</a:t>
            </a:r>
          </a:p>
          <a:p>
            <a:pPr>
              <a:spcBef>
                <a:spcPts val="600"/>
              </a:spcBef>
            </a:pPr>
            <a:r>
              <a:rPr lang="de-DE" sz="1000" dirty="0">
                <a:solidFill>
                  <a:srgbClr val="00446B"/>
                </a:solidFill>
              </a:rPr>
              <a:t>Hauptzeitparallele Versatzmessungen können prozesssicher mit Messmaschine durchgeführt werden. Die Versatzwerte können in der AM-Maschine übernommen werden. Zeitintensive Messprozesse, welche an die AM-Maschine geknüpft sind, entfallen.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F8DFCC65-A633-41BB-B56E-72BE09B44E07}"/>
              </a:ext>
            </a:extLst>
          </p:cNvPr>
          <p:cNvSpPr txBox="1"/>
          <p:nvPr/>
        </p:nvSpPr>
        <p:spPr>
          <a:xfrm>
            <a:off x="7117609" y="3017074"/>
            <a:ext cx="1686758" cy="1107996"/>
          </a:xfrm>
          <a:prstGeom prst="rect">
            <a:avLst/>
          </a:prstGeom>
          <a:noFill/>
          <a:ln>
            <a:solidFill>
              <a:srgbClr val="003D6A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sz="1000" b="1" dirty="0">
                <a:solidFill>
                  <a:srgbClr val="00446B"/>
                </a:solidFill>
              </a:rPr>
              <a:t>3. Additiv fertigen</a:t>
            </a:r>
          </a:p>
          <a:p>
            <a:pPr>
              <a:spcBef>
                <a:spcPts val="600"/>
              </a:spcBef>
            </a:pPr>
            <a:r>
              <a:rPr lang="de-DE" sz="1000" dirty="0">
                <a:solidFill>
                  <a:srgbClr val="00446B"/>
                </a:solidFill>
              </a:rPr>
              <a:t>Der komplexe Teil des Werkstückes wird additiv auf den Hybridrohling „gedruckt“.</a:t>
            </a:r>
          </a:p>
          <a:p>
            <a:pPr>
              <a:spcBef>
                <a:spcPts val="600"/>
              </a:spcBef>
            </a:pPr>
            <a:endParaRPr lang="de-DE" sz="600" dirty="0">
              <a:solidFill>
                <a:srgbClr val="00446B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63CCC31-D513-40C0-97F6-7BCC1C72F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836" y="1045208"/>
            <a:ext cx="1179265" cy="188816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8A69B8D-0C15-4FBC-BC06-82D5C524C7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1931" y="2160435"/>
            <a:ext cx="1024396" cy="52446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9A8B28FF-F276-4A17-B532-E4DBB1C744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7661" y="1288162"/>
            <a:ext cx="1598694" cy="1648414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B4CBD608-B4CE-40C5-80C0-B25E3FABF3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8115" y="1626172"/>
            <a:ext cx="1532418" cy="1356121"/>
          </a:xfrm>
          <a:prstGeom prst="rect">
            <a:avLst/>
          </a:prstGeom>
        </p:spPr>
      </p:pic>
      <p:sp>
        <p:nvSpPr>
          <p:cNvPr id="17" name="Pfeil: nach rechts 16">
            <a:extLst>
              <a:ext uri="{FF2B5EF4-FFF2-40B4-BE49-F238E27FC236}">
                <a16:creationId xmlns:a16="http://schemas.microsoft.com/office/drawing/2014/main" id="{3E90A9E0-147F-412C-9085-A668453BF5D8}"/>
              </a:ext>
            </a:extLst>
          </p:cNvPr>
          <p:cNvSpPr/>
          <p:nvPr/>
        </p:nvSpPr>
        <p:spPr>
          <a:xfrm>
            <a:off x="3073339" y="1823986"/>
            <a:ext cx="451387" cy="274637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Pfeil: nach rechts 17">
            <a:extLst>
              <a:ext uri="{FF2B5EF4-FFF2-40B4-BE49-F238E27FC236}">
                <a16:creationId xmlns:a16="http://schemas.microsoft.com/office/drawing/2014/main" id="{17AAC0FF-841A-416E-BF1D-C78E29CBC86D}"/>
              </a:ext>
            </a:extLst>
          </p:cNvPr>
          <p:cNvSpPr/>
          <p:nvPr/>
        </p:nvSpPr>
        <p:spPr>
          <a:xfrm>
            <a:off x="6145282" y="1832698"/>
            <a:ext cx="451387" cy="274637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Pfeil: nach rechts 18">
            <a:extLst>
              <a:ext uri="{FF2B5EF4-FFF2-40B4-BE49-F238E27FC236}">
                <a16:creationId xmlns:a16="http://schemas.microsoft.com/office/drawing/2014/main" id="{E875D761-8BA2-4470-893B-A9C001F339D8}"/>
              </a:ext>
            </a:extLst>
          </p:cNvPr>
          <p:cNvSpPr/>
          <p:nvPr/>
        </p:nvSpPr>
        <p:spPr>
          <a:xfrm>
            <a:off x="8642452" y="1841410"/>
            <a:ext cx="451387" cy="274637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2747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4361DD-DC98-4C88-8561-9ADC74F88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VERO-S NSE-HT mini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704878F-B451-4FD0-83DC-2D53D37E02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VERO-S NSE-HT mini</a:t>
            </a:r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1A4149FF-AA3D-4DC6-986C-9189430BC1F6}"/>
              </a:ext>
            </a:extLst>
          </p:cNvPr>
          <p:cNvSpPr/>
          <p:nvPr/>
        </p:nvSpPr>
        <p:spPr>
          <a:xfrm>
            <a:off x="311340" y="1118949"/>
            <a:ext cx="2135251" cy="161663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67D5AB05-88F5-4D86-B539-69A20EBC2C38}"/>
              </a:ext>
            </a:extLst>
          </p:cNvPr>
          <p:cNvSpPr/>
          <p:nvPr/>
        </p:nvSpPr>
        <p:spPr>
          <a:xfrm>
            <a:off x="3144875" y="1120018"/>
            <a:ext cx="2135251" cy="161663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860A16F-D7AF-4A41-8FDC-FBD9F9166A4E}"/>
              </a:ext>
            </a:extLst>
          </p:cNvPr>
          <p:cNvSpPr txBox="1"/>
          <p:nvPr/>
        </p:nvSpPr>
        <p:spPr>
          <a:xfrm>
            <a:off x="469998" y="3073789"/>
            <a:ext cx="2331985" cy="784830"/>
          </a:xfrm>
          <a:prstGeom prst="rect">
            <a:avLst/>
          </a:prstGeom>
          <a:noFill/>
          <a:ln>
            <a:solidFill>
              <a:srgbClr val="003D6A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sz="1000" b="1" dirty="0">
                <a:solidFill>
                  <a:srgbClr val="00446B"/>
                </a:solidFill>
              </a:rPr>
              <a:t>4. </a:t>
            </a:r>
            <a:r>
              <a:rPr lang="de-DE" sz="1000" b="1" dirty="0" err="1">
                <a:solidFill>
                  <a:srgbClr val="00446B"/>
                </a:solidFill>
              </a:rPr>
              <a:t>Entpulvern</a:t>
            </a:r>
            <a:endParaRPr lang="de-DE" sz="1000" b="1" dirty="0">
              <a:solidFill>
                <a:srgbClr val="00446B"/>
              </a:solidFill>
            </a:endParaRPr>
          </a:p>
          <a:p>
            <a:pPr>
              <a:spcBef>
                <a:spcPts val="600"/>
              </a:spcBef>
            </a:pPr>
            <a:r>
              <a:rPr lang="de-DE" sz="1000" dirty="0">
                <a:solidFill>
                  <a:srgbClr val="00446B"/>
                </a:solidFill>
              </a:rPr>
              <a:t>Kühlkanäle und </a:t>
            </a:r>
            <a:r>
              <a:rPr lang="de-DE" sz="1000" dirty="0" err="1">
                <a:solidFill>
                  <a:srgbClr val="00446B"/>
                </a:solidFill>
              </a:rPr>
              <a:t>Hinterschnitte</a:t>
            </a:r>
            <a:r>
              <a:rPr lang="de-DE" sz="1000" dirty="0">
                <a:solidFill>
                  <a:srgbClr val="00446B"/>
                </a:solidFill>
              </a:rPr>
              <a:t> werden auf einer </a:t>
            </a:r>
            <a:r>
              <a:rPr lang="de-DE" sz="1000" dirty="0" err="1">
                <a:solidFill>
                  <a:srgbClr val="00446B"/>
                </a:solidFill>
              </a:rPr>
              <a:t>Entpulverungsmaschine</a:t>
            </a:r>
            <a:r>
              <a:rPr lang="de-DE" sz="1000" dirty="0">
                <a:solidFill>
                  <a:srgbClr val="00446B"/>
                </a:solidFill>
              </a:rPr>
              <a:t> </a:t>
            </a:r>
            <a:r>
              <a:rPr lang="de-DE" sz="1000" dirty="0" err="1">
                <a:solidFill>
                  <a:srgbClr val="00446B"/>
                </a:solidFill>
              </a:rPr>
              <a:t>entpulvert</a:t>
            </a:r>
            <a:r>
              <a:rPr lang="de-DE" sz="1000" dirty="0">
                <a:solidFill>
                  <a:srgbClr val="00446B"/>
                </a:solidFill>
              </a:rPr>
              <a:t>. 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56EDF68B-0DDE-4F01-BD90-A78ABB377BBE}"/>
              </a:ext>
            </a:extLst>
          </p:cNvPr>
          <p:cNvSpPr txBox="1"/>
          <p:nvPr/>
        </p:nvSpPr>
        <p:spPr>
          <a:xfrm>
            <a:off x="209550" y="718958"/>
            <a:ext cx="4911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00446B"/>
                </a:solidFill>
              </a:rPr>
              <a:t>Hybrider Fertigungsprozess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12D8D21B-A5BF-44B6-A5F5-4A603C0967CF}"/>
              </a:ext>
            </a:extLst>
          </p:cNvPr>
          <p:cNvSpPr txBox="1"/>
          <p:nvPr/>
        </p:nvSpPr>
        <p:spPr>
          <a:xfrm>
            <a:off x="3753857" y="3078329"/>
            <a:ext cx="1719480" cy="784830"/>
          </a:xfrm>
          <a:prstGeom prst="rect">
            <a:avLst/>
          </a:prstGeom>
          <a:noFill/>
          <a:ln>
            <a:solidFill>
              <a:srgbClr val="003D6A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sz="1000" b="1" dirty="0">
                <a:solidFill>
                  <a:srgbClr val="00446B"/>
                </a:solidFill>
              </a:rPr>
              <a:t>5. Zerspanen</a:t>
            </a:r>
          </a:p>
          <a:p>
            <a:pPr>
              <a:spcBef>
                <a:spcPts val="600"/>
              </a:spcBef>
            </a:pPr>
            <a:r>
              <a:rPr lang="de-DE" sz="1000" dirty="0">
                <a:solidFill>
                  <a:srgbClr val="00446B"/>
                </a:solidFill>
              </a:rPr>
              <a:t>Schlichten der Oberfläche und Herstellen von Funktionsflächen.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F8DFCC65-A633-41BB-B56E-72BE09B44E07}"/>
              </a:ext>
            </a:extLst>
          </p:cNvPr>
          <p:cNvSpPr txBox="1"/>
          <p:nvPr/>
        </p:nvSpPr>
        <p:spPr>
          <a:xfrm>
            <a:off x="6413864" y="3075853"/>
            <a:ext cx="2540726" cy="784830"/>
          </a:xfrm>
          <a:prstGeom prst="rect">
            <a:avLst/>
          </a:prstGeom>
          <a:noFill/>
          <a:ln>
            <a:solidFill>
              <a:srgbClr val="003D6A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sz="1000" b="1" dirty="0">
                <a:solidFill>
                  <a:srgbClr val="00446B"/>
                </a:solidFill>
              </a:rPr>
              <a:t>6. Messen</a:t>
            </a:r>
          </a:p>
          <a:p>
            <a:pPr>
              <a:spcBef>
                <a:spcPts val="600"/>
              </a:spcBef>
            </a:pPr>
            <a:r>
              <a:rPr lang="de-DE" sz="1000" dirty="0">
                <a:solidFill>
                  <a:srgbClr val="00446B"/>
                </a:solidFill>
              </a:rPr>
              <a:t>Finales Vermessen des Werkstücks. Anschließend können die Spannbolzen demontiert werden. Das Werkstück ist fertig.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E519403-8A1A-4964-87A1-CBCF657C6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105" y="1181544"/>
            <a:ext cx="1831159" cy="151207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BF6B8A1F-7191-4B07-B6E4-3A662E7623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3934" y="1025240"/>
            <a:ext cx="1231513" cy="197181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8B309A7-D962-46BA-9B39-6E426E10CE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1002" y="1103095"/>
            <a:ext cx="1771467" cy="182656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7206E954-4694-46C0-8EE5-985ACBA0D6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4831" y="1120018"/>
            <a:ext cx="1006506" cy="515265"/>
          </a:xfrm>
          <a:prstGeom prst="rect">
            <a:avLst/>
          </a:prstGeom>
        </p:spPr>
      </p:pic>
      <p:sp>
        <p:nvSpPr>
          <p:cNvPr id="17" name="Pfeil: nach rechts 16">
            <a:extLst>
              <a:ext uri="{FF2B5EF4-FFF2-40B4-BE49-F238E27FC236}">
                <a16:creationId xmlns:a16="http://schemas.microsoft.com/office/drawing/2014/main" id="{BA671E37-411E-4DD8-87C4-32AFA0A93A5B}"/>
              </a:ext>
            </a:extLst>
          </p:cNvPr>
          <p:cNvSpPr/>
          <p:nvPr/>
        </p:nvSpPr>
        <p:spPr>
          <a:xfrm>
            <a:off x="3073339" y="1823986"/>
            <a:ext cx="451387" cy="274637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Pfeil: nach rechts 18">
            <a:extLst>
              <a:ext uri="{FF2B5EF4-FFF2-40B4-BE49-F238E27FC236}">
                <a16:creationId xmlns:a16="http://schemas.microsoft.com/office/drawing/2014/main" id="{536EAD8F-2421-4FF8-AB04-41A6DE4E7E00}"/>
              </a:ext>
            </a:extLst>
          </p:cNvPr>
          <p:cNvSpPr/>
          <p:nvPr/>
        </p:nvSpPr>
        <p:spPr>
          <a:xfrm>
            <a:off x="5681542" y="1845760"/>
            <a:ext cx="451387" cy="274637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Pfeil: nach rechts 20">
            <a:extLst>
              <a:ext uri="{FF2B5EF4-FFF2-40B4-BE49-F238E27FC236}">
                <a16:creationId xmlns:a16="http://schemas.microsoft.com/office/drawing/2014/main" id="{C13A1B5E-452A-47A2-AAE0-97A2F0B51F09}"/>
              </a:ext>
            </a:extLst>
          </p:cNvPr>
          <p:cNvSpPr/>
          <p:nvPr/>
        </p:nvSpPr>
        <p:spPr>
          <a:xfrm>
            <a:off x="8400782" y="1854472"/>
            <a:ext cx="451387" cy="274637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9847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610659-4BFA-4B44-9ECA-7D2B54799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VERO-S-HT mini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EAB5426-12F0-4807-853A-5FEC05E184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VERO-S NSE-HT mini</a:t>
            </a: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8895790-F1A1-456C-A672-A689E76284E3}"/>
              </a:ext>
            </a:extLst>
          </p:cNvPr>
          <p:cNvSpPr txBox="1"/>
          <p:nvPr/>
        </p:nvSpPr>
        <p:spPr>
          <a:xfrm>
            <a:off x="209550" y="718958"/>
            <a:ext cx="4911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00446B"/>
                </a:solidFill>
              </a:rPr>
              <a:t>Highlights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4BF0EE1D-257E-4A43-AB2E-62E8D6D58617}"/>
              </a:ext>
            </a:extLst>
          </p:cNvPr>
          <p:cNvSpPr/>
          <p:nvPr/>
        </p:nvSpPr>
        <p:spPr>
          <a:xfrm>
            <a:off x="324407" y="1060162"/>
            <a:ext cx="2135251" cy="1616634"/>
          </a:xfrm>
          <a:prstGeom prst="rect">
            <a:avLst/>
          </a:prstGeom>
          <a:noFill/>
          <a:ln>
            <a:solidFill>
              <a:srgbClr val="003D6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2AFDDCA-5B1A-4212-A8EF-6D7FB81DA52C}"/>
              </a:ext>
            </a:extLst>
          </p:cNvPr>
          <p:cNvSpPr txBox="1"/>
          <p:nvPr/>
        </p:nvSpPr>
        <p:spPr>
          <a:xfrm>
            <a:off x="228616" y="2673553"/>
            <a:ext cx="269339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sz="1200" b="1" dirty="0">
                <a:solidFill>
                  <a:srgbClr val="00446B"/>
                </a:solidFill>
              </a:rPr>
              <a:t>Hochtemperaturbeständig</a:t>
            </a:r>
          </a:p>
          <a:p>
            <a:pPr>
              <a:spcBef>
                <a:spcPts val="600"/>
              </a:spcBef>
            </a:pPr>
            <a:r>
              <a:rPr lang="de-DE" sz="1200" dirty="0">
                <a:solidFill>
                  <a:srgbClr val="00446B"/>
                </a:solidFill>
              </a:rPr>
              <a:t>Speziell für Anwendungen mit hohen Temperaturen. Reibungslose Betätigung des Moduls bis zur Betriebstemperatur von 200 °C ist gewährleistet. Vorteil: Modul kann ohne Zeitverlust – aufgrund des Abkühlvorgangs – direkt betätigt werden.</a:t>
            </a:r>
          </a:p>
          <a:p>
            <a:pPr>
              <a:spcBef>
                <a:spcPts val="600"/>
              </a:spcBef>
            </a:pPr>
            <a:r>
              <a:rPr lang="de-DE" sz="1200" dirty="0">
                <a:solidFill>
                  <a:srgbClr val="00446B"/>
                </a:solidFill>
              </a:rPr>
              <a:t>  </a:t>
            </a:r>
          </a:p>
          <a:p>
            <a:pPr>
              <a:spcBef>
                <a:spcPts val="600"/>
              </a:spcBef>
            </a:pPr>
            <a:endParaRPr lang="de-DE" sz="1200" dirty="0">
              <a:solidFill>
                <a:srgbClr val="00446B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D40E703-7AF0-40FE-9B95-2A93AE8DD77D}"/>
              </a:ext>
            </a:extLst>
          </p:cNvPr>
          <p:cNvSpPr txBox="1"/>
          <p:nvPr/>
        </p:nvSpPr>
        <p:spPr>
          <a:xfrm>
            <a:off x="3017521" y="2662891"/>
            <a:ext cx="2795731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sz="1200" b="1" dirty="0">
                <a:solidFill>
                  <a:srgbClr val="00446B"/>
                </a:solidFill>
              </a:rPr>
              <a:t>Ansteuerung des Nullpunktspannsystems</a:t>
            </a:r>
          </a:p>
          <a:p>
            <a:pPr>
              <a:spcBef>
                <a:spcPts val="600"/>
              </a:spcBef>
            </a:pPr>
            <a:r>
              <a:rPr lang="de-DE" sz="1200" dirty="0">
                <a:solidFill>
                  <a:srgbClr val="00446B"/>
                </a:solidFill>
              </a:rPr>
              <a:t>Ansteuerung des Moduls erfolgt über bodenseitige Luftanschlüsse. Es kann mit Edelgas betätigt werden, sodass im Bereich der Additivmaschinen keine separate Druckluftzuführung benötigt wird.</a:t>
            </a:r>
          </a:p>
          <a:p>
            <a:pPr>
              <a:spcBef>
                <a:spcPts val="600"/>
              </a:spcBef>
            </a:pPr>
            <a:r>
              <a:rPr lang="de-DE" sz="1200" dirty="0">
                <a:solidFill>
                  <a:srgbClr val="00446B"/>
                </a:solidFill>
              </a:rPr>
              <a:t>     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4C80BA8-6650-42D2-A8C3-F0628376B220}"/>
              </a:ext>
            </a:extLst>
          </p:cNvPr>
          <p:cNvSpPr txBox="1"/>
          <p:nvPr/>
        </p:nvSpPr>
        <p:spPr>
          <a:xfrm>
            <a:off x="5908763" y="2664855"/>
            <a:ext cx="2302613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sz="1200" b="1" dirty="0">
                <a:solidFill>
                  <a:srgbClr val="00446B"/>
                </a:solidFill>
              </a:rPr>
              <a:t>Zentrieren über Kurzkegel</a:t>
            </a:r>
          </a:p>
          <a:p>
            <a:pPr>
              <a:spcBef>
                <a:spcPts val="600"/>
              </a:spcBef>
            </a:pPr>
            <a:r>
              <a:rPr lang="de-DE" sz="1200" dirty="0">
                <a:solidFill>
                  <a:srgbClr val="00446B"/>
                </a:solidFill>
              </a:rPr>
              <a:t>Die genaue Kurzkegelzentrierung in Verbindung mit der formschlüssigen und selbsthemmenden Verriegelung zeichnen das SCHUNK Nullpunktspannsystem aus.</a:t>
            </a:r>
          </a:p>
        </p:txBody>
      </p:sp>
      <p:pic>
        <p:nvPicPr>
          <p:cNvPr id="1026" name="Picture 2" descr="http://www.schunk.int/pimexport_stb2/IM0029548.JPG">
            <a:extLst>
              <a:ext uri="{FF2B5EF4-FFF2-40B4-BE49-F238E27FC236}">
                <a16:creationId xmlns:a16="http://schemas.microsoft.com/office/drawing/2014/main" id="{AEE797C5-A814-42C1-8111-41D105CFB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05" y="1127755"/>
            <a:ext cx="2010999" cy="146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chunk.int/pimexport_stb2/IM0028332.JPG">
            <a:extLst>
              <a:ext uri="{FF2B5EF4-FFF2-40B4-BE49-F238E27FC236}">
                <a16:creationId xmlns:a16="http://schemas.microsoft.com/office/drawing/2014/main" id="{9366234A-515C-40B5-9BE2-F26218650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292" y="1067807"/>
            <a:ext cx="2135808" cy="1623373"/>
          </a:xfrm>
          <a:prstGeom prst="rect">
            <a:avLst/>
          </a:prstGeom>
          <a:noFill/>
          <a:ln>
            <a:solidFill>
              <a:srgbClr val="17385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schunk.int/pimexport_stb2/IM0028335.JPG">
            <a:extLst>
              <a:ext uri="{FF2B5EF4-FFF2-40B4-BE49-F238E27FC236}">
                <a16:creationId xmlns:a16="http://schemas.microsoft.com/office/drawing/2014/main" id="{DE4C1CF3-221C-47E6-9D27-1D0AE2CF9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752" y="1055281"/>
            <a:ext cx="2086114" cy="1618272"/>
          </a:xfrm>
          <a:prstGeom prst="rect">
            <a:avLst/>
          </a:prstGeom>
          <a:noFill/>
          <a:ln>
            <a:solidFill>
              <a:srgbClr val="17385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367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610659-4BFA-4B44-9ECA-7D2B54799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VERO-S-HT mini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EAB5426-12F0-4807-853A-5FEC05E184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VERO-S NSE-HT mini</a:t>
            </a: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8895790-F1A1-456C-A672-A689E76284E3}"/>
              </a:ext>
            </a:extLst>
          </p:cNvPr>
          <p:cNvSpPr txBox="1"/>
          <p:nvPr/>
        </p:nvSpPr>
        <p:spPr>
          <a:xfrm>
            <a:off x="209550" y="718958"/>
            <a:ext cx="4911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00446B"/>
                </a:solidFill>
              </a:rPr>
              <a:t>Highlights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4BF0EE1D-257E-4A43-AB2E-62E8D6D58617}"/>
              </a:ext>
            </a:extLst>
          </p:cNvPr>
          <p:cNvSpPr/>
          <p:nvPr/>
        </p:nvSpPr>
        <p:spPr>
          <a:xfrm>
            <a:off x="324407" y="1060162"/>
            <a:ext cx="2135251" cy="1616634"/>
          </a:xfrm>
          <a:prstGeom prst="rect">
            <a:avLst/>
          </a:prstGeom>
          <a:noFill/>
          <a:ln>
            <a:solidFill>
              <a:srgbClr val="003D6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2AFDDCA-5B1A-4212-A8EF-6D7FB81DA52C}"/>
              </a:ext>
            </a:extLst>
          </p:cNvPr>
          <p:cNvSpPr txBox="1"/>
          <p:nvPr/>
        </p:nvSpPr>
        <p:spPr>
          <a:xfrm>
            <a:off x="228616" y="2673553"/>
            <a:ext cx="2765699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sz="1200" b="1" dirty="0">
                <a:solidFill>
                  <a:srgbClr val="00446B"/>
                </a:solidFill>
              </a:rPr>
              <a:t>Verriegeln über Spannschieber</a:t>
            </a:r>
          </a:p>
          <a:p>
            <a:pPr>
              <a:spcBef>
                <a:spcPts val="600"/>
              </a:spcBef>
            </a:pPr>
            <a:r>
              <a:rPr lang="de-DE" sz="1200" dirty="0">
                <a:solidFill>
                  <a:srgbClr val="00446B"/>
                </a:solidFill>
              </a:rPr>
              <a:t>Große Kontaktflächen zwischen Spannschieber und Spannbolzen sorgen beim Verriegeln für eine geringe Flächenpressung. Dadurch ergibt sich eine lange Lebensdauer.</a:t>
            </a:r>
          </a:p>
          <a:p>
            <a:pPr>
              <a:spcBef>
                <a:spcPts val="600"/>
              </a:spcBef>
            </a:pPr>
            <a:r>
              <a:rPr lang="de-DE" sz="1200" dirty="0">
                <a:solidFill>
                  <a:srgbClr val="00446B"/>
                </a:solidFill>
              </a:rPr>
              <a:t>  </a:t>
            </a:r>
          </a:p>
          <a:p>
            <a:pPr>
              <a:spcBef>
                <a:spcPts val="600"/>
              </a:spcBef>
            </a:pPr>
            <a:endParaRPr lang="de-DE" sz="1200" dirty="0">
              <a:solidFill>
                <a:srgbClr val="00446B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D40E703-7AF0-40FE-9B95-2A93AE8DD77D}"/>
              </a:ext>
            </a:extLst>
          </p:cNvPr>
          <p:cNvSpPr txBox="1"/>
          <p:nvPr/>
        </p:nvSpPr>
        <p:spPr>
          <a:xfrm>
            <a:off x="3017522" y="2662891"/>
            <a:ext cx="30861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sz="1200" b="1" dirty="0">
                <a:solidFill>
                  <a:srgbClr val="00446B"/>
                </a:solidFill>
              </a:rPr>
              <a:t>Einfacheres Fügen – höchste Bedienfreundlichkeit</a:t>
            </a:r>
          </a:p>
          <a:p>
            <a:pPr>
              <a:spcBef>
                <a:spcPts val="600"/>
              </a:spcBef>
            </a:pPr>
            <a:r>
              <a:rPr lang="de-DE" sz="1200" dirty="0">
                <a:solidFill>
                  <a:srgbClr val="00446B"/>
                </a:solidFill>
              </a:rPr>
              <a:t>Einführradien am Spannbolzen ermöglichen schnelles und sicheres Fügen auch bei Neigungswinkel und Mittenversatz. Vorteil: Höchste Bedienfreundlichkeit bei manueller und automatisierter Beladung. </a:t>
            </a:r>
          </a:p>
          <a:p>
            <a:pPr>
              <a:spcBef>
                <a:spcPts val="600"/>
              </a:spcBef>
            </a:pPr>
            <a:r>
              <a:rPr lang="de-DE" sz="1200" dirty="0">
                <a:solidFill>
                  <a:srgbClr val="00446B"/>
                </a:solidFill>
              </a:rPr>
              <a:t>     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4C80BA8-6650-42D2-A8C3-F0628376B220}"/>
              </a:ext>
            </a:extLst>
          </p:cNvPr>
          <p:cNvSpPr txBox="1"/>
          <p:nvPr/>
        </p:nvSpPr>
        <p:spPr>
          <a:xfrm>
            <a:off x="5915294" y="2664855"/>
            <a:ext cx="2712723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sz="1200" b="1" dirty="0">
                <a:solidFill>
                  <a:srgbClr val="00446B"/>
                </a:solidFill>
              </a:rPr>
              <a:t>Modul komplett abgedichtet</a:t>
            </a:r>
          </a:p>
          <a:p>
            <a:pPr>
              <a:spcBef>
                <a:spcPts val="600"/>
              </a:spcBef>
            </a:pPr>
            <a:r>
              <a:rPr lang="de-DE" sz="1200" dirty="0">
                <a:solidFill>
                  <a:srgbClr val="00446B"/>
                </a:solidFill>
              </a:rPr>
              <a:t>Der Verschlussdeckel am unteren Kolbenraum dichtet das System komplett ab. Vorteil: Kein Eindringen von Spänen, Staub und Kühlschmiermittel. </a:t>
            </a:r>
          </a:p>
        </p:txBody>
      </p:sp>
      <p:pic>
        <p:nvPicPr>
          <p:cNvPr id="2050" name="Picture 2" descr="http://www.schunk.int/pimexport_stb2/IM0028336.JPG">
            <a:extLst>
              <a:ext uri="{FF2B5EF4-FFF2-40B4-BE49-F238E27FC236}">
                <a16:creationId xmlns:a16="http://schemas.microsoft.com/office/drawing/2014/main" id="{285C538D-BCC1-41AB-ADBB-03BDD963F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12" y="1172369"/>
            <a:ext cx="2023505" cy="137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schunk.int/pimexport_stb2/IM0029545.JPG">
            <a:extLst>
              <a:ext uri="{FF2B5EF4-FFF2-40B4-BE49-F238E27FC236}">
                <a16:creationId xmlns:a16="http://schemas.microsoft.com/office/drawing/2014/main" id="{04AEB6F4-9D12-41EE-B5CF-717A87832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501" y="1062474"/>
            <a:ext cx="2219956" cy="1177024"/>
          </a:xfrm>
          <a:prstGeom prst="rect">
            <a:avLst/>
          </a:prstGeom>
          <a:noFill/>
          <a:ln>
            <a:solidFill>
              <a:srgbClr val="17385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schunk.int/pimexport_stb2/IM0028331.JPG">
            <a:extLst>
              <a:ext uri="{FF2B5EF4-FFF2-40B4-BE49-F238E27FC236}">
                <a16:creationId xmlns:a16="http://schemas.microsoft.com/office/drawing/2014/main" id="{DBDC8992-6301-4F03-992E-4DC8BF0D5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589" y="1057502"/>
            <a:ext cx="2138366" cy="1626915"/>
          </a:xfrm>
          <a:prstGeom prst="rect">
            <a:avLst/>
          </a:prstGeom>
          <a:noFill/>
          <a:ln>
            <a:solidFill>
              <a:srgbClr val="17385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8738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CH_PPT_Vorlage_16-9_2301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SCH_PPT_Vorlage_16-9_230112</Template>
  <TotalTime>0</TotalTime>
  <Words>905</Words>
  <Application>Microsoft Office PowerPoint</Application>
  <PresentationFormat>Bildschirmpräsentation (16:9)</PresentationFormat>
  <Paragraphs>141</Paragraphs>
  <Slides>13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SCH_PPT_Vorlage_16-9_230112</vt:lpstr>
      <vt:lpstr>PowerPoint-Präsentation</vt:lpstr>
      <vt:lpstr>VERO-S NSE-HT mini</vt:lpstr>
      <vt:lpstr>VERO-S NSE-HT mini</vt:lpstr>
      <vt:lpstr>VERO-S NSE-HT mini</vt:lpstr>
      <vt:lpstr>VERO-S NSE-HT mini</vt:lpstr>
      <vt:lpstr>VERO-S NSE-HT mini</vt:lpstr>
      <vt:lpstr>VERO-S NSE-HT mini</vt:lpstr>
      <vt:lpstr>VERO-S-HT mini</vt:lpstr>
      <vt:lpstr>VERO-S-HT mini</vt:lpstr>
      <vt:lpstr>VERO-S-HT mini</vt:lpstr>
      <vt:lpstr>VERO-S-HT mini</vt:lpstr>
      <vt:lpstr>VERO-S-HT mini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Ludewig, Stephan</dc:creator>
  <cp:lastModifiedBy>Hensler, Sarah</cp:lastModifiedBy>
  <cp:revision>344</cp:revision>
  <cp:lastPrinted>2020-11-09T15:27:15Z</cp:lastPrinted>
  <dcterms:created xsi:type="dcterms:W3CDTF">2012-06-26T15:13:48Z</dcterms:created>
  <dcterms:modified xsi:type="dcterms:W3CDTF">2021-09-28T06:29:24Z</dcterms:modified>
</cp:coreProperties>
</file>