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3"/>
  </p:notesMasterIdLst>
  <p:handoutMasterIdLst>
    <p:handoutMasterId r:id="rId14"/>
  </p:handoutMasterIdLst>
  <p:sldIdLst>
    <p:sldId id="330" r:id="rId2"/>
    <p:sldId id="421" r:id="rId3"/>
    <p:sldId id="422" r:id="rId4"/>
    <p:sldId id="429" r:id="rId5"/>
    <p:sldId id="423" r:id="rId6"/>
    <p:sldId id="406" r:id="rId7"/>
    <p:sldId id="425" r:id="rId8"/>
    <p:sldId id="424" r:id="rId9"/>
    <p:sldId id="426" r:id="rId10"/>
    <p:sldId id="427" r:id="rId11"/>
    <p:sldId id="279" r:id="rId12"/>
  </p:sldIdLst>
  <p:sldSz cx="9144000" cy="5143500" type="screen16x9"/>
  <p:notesSz cx="6797675" cy="9926638"/>
  <p:defaultTextStyle>
    <a:defPPr>
      <a:defRPr lang="de-DE"/>
    </a:defPPr>
    <a:lvl1pPr marL="0" algn="l" defTabSz="457171" rtl="0" eaLnBrk="1" latinLnBrk="0" hangingPunct="1">
      <a:defRPr sz="1800" kern="1200">
        <a:solidFill>
          <a:schemeClr val="tx1"/>
        </a:solidFill>
        <a:latin typeface="+mn-lt"/>
        <a:ea typeface="+mn-ea"/>
        <a:cs typeface="+mn-cs"/>
      </a:defRPr>
    </a:lvl1pPr>
    <a:lvl2pPr marL="457171" algn="l" defTabSz="457171" rtl="0" eaLnBrk="1" latinLnBrk="0" hangingPunct="1">
      <a:defRPr sz="1800" kern="1200">
        <a:solidFill>
          <a:schemeClr val="tx1"/>
        </a:solidFill>
        <a:latin typeface="+mn-lt"/>
        <a:ea typeface="+mn-ea"/>
        <a:cs typeface="+mn-cs"/>
      </a:defRPr>
    </a:lvl2pPr>
    <a:lvl3pPr marL="914341" algn="l" defTabSz="457171" rtl="0" eaLnBrk="1" latinLnBrk="0" hangingPunct="1">
      <a:defRPr sz="1800" kern="1200">
        <a:solidFill>
          <a:schemeClr val="tx1"/>
        </a:solidFill>
        <a:latin typeface="+mn-lt"/>
        <a:ea typeface="+mn-ea"/>
        <a:cs typeface="+mn-cs"/>
      </a:defRPr>
    </a:lvl3pPr>
    <a:lvl4pPr marL="1371512" algn="l" defTabSz="457171" rtl="0" eaLnBrk="1" latinLnBrk="0" hangingPunct="1">
      <a:defRPr sz="1800" kern="1200">
        <a:solidFill>
          <a:schemeClr val="tx1"/>
        </a:solidFill>
        <a:latin typeface="+mn-lt"/>
        <a:ea typeface="+mn-ea"/>
        <a:cs typeface="+mn-cs"/>
      </a:defRPr>
    </a:lvl4pPr>
    <a:lvl5pPr marL="1828683" algn="l" defTabSz="457171" rtl="0" eaLnBrk="1" latinLnBrk="0" hangingPunct="1">
      <a:defRPr sz="1800" kern="1200">
        <a:solidFill>
          <a:schemeClr val="tx1"/>
        </a:solidFill>
        <a:latin typeface="+mn-lt"/>
        <a:ea typeface="+mn-ea"/>
        <a:cs typeface="+mn-cs"/>
      </a:defRPr>
    </a:lvl5pPr>
    <a:lvl6pPr marL="2285854" algn="l" defTabSz="457171" rtl="0" eaLnBrk="1" latinLnBrk="0" hangingPunct="1">
      <a:defRPr sz="1800" kern="1200">
        <a:solidFill>
          <a:schemeClr val="tx1"/>
        </a:solidFill>
        <a:latin typeface="+mn-lt"/>
        <a:ea typeface="+mn-ea"/>
        <a:cs typeface="+mn-cs"/>
      </a:defRPr>
    </a:lvl6pPr>
    <a:lvl7pPr marL="2743024" algn="l" defTabSz="457171" rtl="0" eaLnBrk="1" latinLnBrk="0" hangingPunct="1">
      <a:defRPr sz="1800" kern="1200">
        <a:solidFill>
          <a:schemeClr val="tx1"/>
        </a:solidFill>
        <a:latin typeface="+mn-lt"/>
        <a:ea typeface="+mn-ea"/>
        <a:cs typeface="+mn-cs"/>
      </a:defRPr>
    </a:lvl7pPr>
    <a:lvl8pPr marL="3200195" algn="l" defTabSz="457171" rtl="0" eaLnBrk="1" latinLnBrk="0" hangingPunct="1">
      <a:defRPr sz="1800" kern="1200">
        <a:solidFill>
          <a:schemeClr val="tx1"/>
        </a:solidFill>
        <a:latin typeface="+mn-lt"/>
        <a:ea typeface="+mn-ea"/>
        <a:cs typeface="+mn-cs"/>
      </a:defRPr>
    </a:lvl8pPr>
    <a:lvl9pPr marL="3657366" algn="l" defTabSz="457171"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36" userDrawn="1">
          <p15:clr>
            <a:srgbClr val="A4A3A4"/>
          </p15:clr>
        </p15:guide>
        <p15:guide id="2" orient="horz" pos="356">
          <p15:clr>
            <a:srgbClr val="A4A3A4"/>
          </p15:clr>
        </p15:guide>
        <p15:guide id="3" orient="horz" pos="1348" userDrawn="1">
          <p15:clr>
            <a:srgbClr val="A4A3A4"/>
          </p15:clr>
        </p15:guide>
        <p15:guide id="4" pos="5465" userDrawn="1">
          <p15:clr>
            <a:srgbClr val="A4A3A4"/>
          </p15:clr>
        </p15:guide>
        <p15:guide id="5" pos="204" userDrawn="1">
          <p15:clr>
            <a:srgbClr val="A4A3A4"/>
          </p15:clr>
        </p15:guide>
        <p15:guide id="6" pos="2831">
          <p15:clr>
            <a:srgbClr val="A4A3A4"/>
          </p15:clr>
        </p15:guide>
        <p15:guide id="7" pos="3833" userDrawn="1">
          <p15:clr>
            <a:srgbClr val="A4A3A4"/>
          </p15:clr>
        </p15:guide>
        <p15:guide id="8" pos="288">
          <p15:clr>
            <a:srgbClr val="A4A3A4"/>
          </p15:clr>
        </p15:guide>
        <p15:guide id="9" pos="952"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46B"/>
    <a:srgbClr val="17385F"/>
    <a:srgbClr val="003D6A"/>
    <a:srgbClr val="74EFFC"/>
    <a:srgbClr val="009EE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713" autoAdjust="0"/>
    <p:restoredTop sz="94591" autoAdjust="0"/>
  </p:normalViewPr>
  <p:slideViewPr>
    <p:cSldViewPr snapToGrid="0" snapToObjects="1">
      <p:cViewPr varScale="1">
        <p:scale>
          <a:sx n="132" d="100"/>
          <a:sy n="132" d="100"/>
        </p:scale>
        <p:origin x="108" y="258"/>
      </p:cViewPr>
      <p:guideLst>
        <p:guide orient="horz" pos="2436"/>
        <p:guide orient="horz" pos="356"/>
        <p:guide orient="horz" pos="1348"/>
        <p:guide pos="5465"/>
        <p:guide pos="204"/>
        <p:guide pos="2831"/>
        <p:guide pos="3833"/>
        <p:guide pos="288"/>
        <p:guide pos="952"/>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snapToObjects="1" showGuides="1">
      <p:cViewPr varScale="1">
        <p:scale>
          <a:sx n="85" d="100"/>
          <a:sy n="85" d="100"/>
        </p:scale>
        <p:origin x="-2250" y="-9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405EF0E5-7573-904A-8AD2-3C4D4AB28462}" type="datetimeFigureOut">
              <a:rPr lang="de-DE" smtClean="0"/>
              <a:pPr/>
              <a:t>29.07.2021</a:t>
            </a:fld>
            <a:endParaRPr lang="de-DE"/>
          </a:p>
        </p:txBody>
      </p:sp>
      <p:sp>
        <p:nvSpPr>
          <p:cNvPr id="4" name="Fußzeilenplatzhalt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CBD9633C-3AFD-B14F-BF51-76C9B354F05A}" type="slidenum">
              <a:rPr lang="de-DE" smtClean="0"/>
              <a:pPr/>
              <a:t>‹Nr.›</a:t>
            </a:fld>
            <a:endParaRPr lang="de-DE"/>
          </a:p>
        </p:txBody>
      </p:sp>
    </p:spTree>
    <p:extLst>
      <p:ext uri="{BB962C8B-B14F-4D97-AF65-F5344CB8AC3E}">
        <p14:creationId xmlns:p14="http://schemas.microsoft.com/office/powerpoint/2010/main" val="17993495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1959C942-6DF7-4645-A323-1FB2403B0B5A}" type="datetimeFigureOut">
              <a:rPr lang="de-DE" smtClean="0"/>
              <a:pPr/>
              <a:t>29.07.2021</a:t>
            </a:fld>
            <a:endParaRPr lang="de-DE"/>
          </a:p>
        </p:txBody>
      </p:sp>
      <p:sp>
        <p:nvSpPr>
          <p:cNvPr id="4" name="Folienbildplatzhalt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22E218C4-41A8-684B-AF4F-B9D499E35F6B}" type="slidenum">
              <a:rPr lang="de-DE" smtClean="0"/>
              <a:pPr/>
              <a:t>‹Nr.›</a:t>
            </a:fld>
            <a:endParaRPr lang="de-DE"/>
          </a:p>
        </p:txBody>
      </p:sp>
    </p:spTree>
    <p:extLst>
      <p:ext uri="{BB962C8B-B14F-4D97-AF65-F5344CB8AC3E}">
        <p14:creationId xmlns:p14="http://schemas.microsoft.com/office/powerpoint/2010/main" val="2295679623"/>
      </p:ext>
    </p:extLst>
  </p:cSld>
  <p:clrMap bg1="lt1" tx1="dk1" bg2="lt2" tx2="dk2" accent1="accent1" accent2="accent2" accent3="accent3" accent4="accent4" accent5="accent5" accent6="accent6" hlink="hlink" folHlink="folHlink"/>
  <p:hf hdr="0" ftr="0" dt="0"/>
  <p:notesStyle>
    <a:lvl1pPr marL="0" algn="l" defTabSz="457171" rtl="0" eaLnBrk="1" latinLnBrk="0" hangingPunct="1">
      <a:defRPr sz="1200" kern="1200">
        <a:solidFill>
          <a:schemeClr val="tx1"/>
        </a:solidFill>
        <a:latin typeface="+mn-lt"/>
        <a:ea typeface="+mn-ea"/>
        <a:cs typeface="+mn-cs"/>
      </a:defRPr>
    </a:lvl1pPr>
    <a:lvl2pPr marL="457171" algn="l" defTabSz="457171" rtl="0" eaLnBrk="1" latinLnBrk="0" hangingPunct="1">
      <a:defRPr sz="1200" kern="1200">
        <a:solidFill>
          <a:schemeClr val="tx1"/>
        </a:solidFill>
        <a:latin typeface="+mn-lt"/>
        <a:ea typeface="+mn-ea"/>
        <a:cs typeface="+mn-cs"/>
      </a:defRPr>
    </a:lvl2pPr>
    <a:lvl3pPr marL="914341" algn="l" defTabSz="457171" rtl="0" eaLnBrk="1" latinLnBrk="0" hangingPunct="1">
      <a:defRPr sz="1200" kern="1200">
        <a:solidFill>
          <a:schemeClr val="tx1"/>
        </a:solidFill>
        <a:latin typeface="+mn-lt"/>
        <a:ea typeface="+mn-ea"/>
        <a:cs typeface="+mn-cs"/>
      </a:defRPr>
    </a:lvl3pPr>
    <a:lvl4pPr marL="1371512" algn="l" defTabSz="457171" rtl="0" eaLnBrk="1" latinLnBrk="0" hangingPunct="1">
      <a:defRPr sz="1200" kern="1200">
        <a:solidFill>
          <a:schemeClr val="tx1"/>
        </a:solidFill>
        <a:latin typeface="+mn-lt"/>
        <a:ea typeface="+mn-ea"/>
        <a:cs typeface="+mn-cs"/>
      </a:defRPr>
    </a:lvl4pPr>
    <a:lvl5pPr marL="1828683" algn="l" defTabSz="457171" rtl="0" eaLnBrk="1" latinLnBrk="0" hangingPunct="1">
      <a:defRPr sz="1200" kern="1200">
        <a:solidFill>
          <a:schemeClr val="tx1"/>
        </a:solidFill>
        <a:latin typeface="+mn-lt"/>
        <a:ea typeface="+mn-ea"/>
        <a:cs typeface="+mn-cs"/>
      </a:defRPr>
    </a:lvl5pPr>
    <a:lvl6pPr marL="2285854" algn="l" defTabSz="457171" rtl="0" eaLnBrk="1" latinLnBrk="0" hangingPunct="1">
      <a:defRPr sz="1200" kern="1200">
        <a:solidFill>
          <a:schemeClr val="tx1"/>
        </a:solidFill>
        <a:latin typeface="+mn-lt"/>
        <a:ea typeface="+mn-ea"/>
        <a:cs typeface="+mn-cs"/>
      </a:defRPr>
    </a:lvl6pPr>
    <a:lvl7pPr marL="2743024" algn="l" defTabSz="457171" rtl="0" eaLnBrk="1" latinLnBrk="0" hangingPunct="1">
      <a:defRPr sz="1200" kern="1200">
        <a:solidFill>
          <a:schemeClr val="tx1"/>
        </a:solidFill>
        <a:latin typeface="+mn-lt"/>
        <a:ea typeface="+mn-ea"/>
        <a:cs typeface="+mn-cs"/>
      </a:defRPr>
    </a:lvl7pPr>
    <a:lvl8pPr marL="3200195" algn="l" defTabSz="457171" rtl="0" eaLnBrk="1" latinLnBrk="0" hangingPunct="1">
      <a:defRPr sz="1200" kern="1200">
        <a:solidFill>
          <a:schemeClr val="tx1"/>
        </a:solidFill>
        <a:latin typeface="+mn-lt"/>
        <a:ea typeface="+mn-ea"/>
        <a:cs typeface="+mn-cs"/>
      </a:defRPr>
    </a:lvl8pPr>
    <a:lvl9pPr marL="3657366" algn="l" defTabSz="45717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457171" rtl="0" eaLnBrk="1" fontAlgn="auto" latinLnBrk="0" hangingPunct="1">
              <a:lnSpc>
                <a:spcPct val="100000"/>
              </a:lnSpc>
              <a:spcBef>
                <a:spcPts val="0"/>
              </a:spcBef>
              <a:spcAft>
                <a:spcPts val="0"/>
              </a:spcAft>
              <a:buClrTx/>
              <a:buSzTx/>
              <a:buFontTx/>
              <a:buNone/>
              <a:tabLst/>
              <a:defRPr/>
            </a:pPr>
            <a:fld id="{22E218C4-41A8-684B-AF4F-B9D499E35F6B}"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1" rtl="0" eaLnBrk="1" fontAlgn="auto" latinLnBrk="0" hangingPunct="1">
                <a:lnSpc>
                  <a:spcPct val="100000"/>
                </a:lnSpc>
                <a:spcBef>
                  <a:spcPts val="0"/>
                </a:spcBef>
                <a:spcAft>
                  <a:spcPts val="0"/>
                </a:spcAft>
                <a:buClrTx/>
                <a:buSzTx/>
                <a:buFontTx/>
                <a:buNone/>
                <a:tabLst/>
                <a:defRPr/>
              </a:pPr>
              <a:t>1</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814996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image" Target="../media/image3.emf"/><Relationship Id="rId7" Type="http://schemas.openxmlformats.org/officeDocument/2006/relationships/image" Target="../media/image7.emf"/><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Master" Target="../slideMasters/slideMaster1.xml"/><Relationship Id="rId1" Type="http://schemas.openxmlformats.org/officeDocument/2006/relationships/tags" Target="../tags/tag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uer Hintergrund">
    <p:bg>
      <p:bgPr>
        <a:solidFill>
          <a:srgbClr val="003D6A"/>
        </a:solidFill>
        <a:effectLst/>
      </p:bgPr>
    </p:bg>
    <p:spTree>
      <p:nvGrpSpPr>
        <p:cNvPr id="1" name=""/>
        <p:cNvGrpSpPr/>
        <p:nvPr/>
      </p:nvGrpSpPr>
      <p:grpSpPr>
        <a:xfrm>
          <a:off x="0" y="0"/>
          <a:ext cx="0" cy="0"/>
          <a:chOff x="0" y="0"/>
          <a:chExt cx="0" cy="0"/>
        </a:xfrm>
      </p:grpSpPr>
      <p:sp>
        <p:nvSpPr>
          <p:cNvPr id="25" name="Fußzeilenplatzhalter 4"/>
          <p:cNvSpPr txBox="1">
            <a:spLocks/>
          </p:cNvSpPr>
          <p:nvPr/>
        </p:nvSpPr>
        <p:spPr>
          <a:xfrm>
            <a:off x="352425" y="4756380"/>
            <a:ext cx="550703" cy="252000"/>
          </a:xfrm>
          <a:prstGeom prst="rect">
            <a:avLst/>
          </a:prstGeom>
        </p:spPr>
        <p:txBody>
          <a:bodyPr vert="horz" lIns="115214" tIns="57607" rIns="115214" bIns="57607" rtlCol="0" anchor="ctr"/>
          <a:lstStyle/>
          <a:p>
            <a:pPr lvl="0">
              <a:defRPr/>
            </a:pPr>
            <a:fld id="{D42D1118-0BEA-4219-AAE0-0D1ADB44C724}" type="slidenum">
              <a:rPr lang="de-DE" sz="1100" smtClean="0">
                <a:solidFill>
                  <a:schemeClr val="bg1"/>
                </a:solidFill>
              </a:rPr>
              <a:t>‹Nr.›</a:t>
            </a:fld>
            <a:endParaRPr lang="de-DE" sz="1100" dirty="0">
              <a:solidFill>
                <a:schemeClr val="bg1"/>
              </a:solidFill>
            </a:endParaRPr>
          </a:p>
        </p:txBody>
      </p:sp>
      <p:sp>
        <p:nvSpPr>
          <p:cNvPr id="26" name="Fußzeilenplatzhalter 4"/>
          <p:cNvSpPr txBox="1">
            <a:spLocks/>
          </p:cNvSpPr>
          <p:nvPr/>
        </p:nvSpPr>
        <p:spPr>
          <a:xfrm>
            <a:off x="678007" y="4686520"/>
            <a:ext cx="5039478" cy="252000"/>
          </a:xfrm>
          <a:prstGeom prst="rect">
            <a:avLst/>
          </a:prstGeom>
        </p:spPr>
        <p:txBody>
          <a:bodyPr vert="horz" lIns="115214" tIns="57607" rIns="115214" bIns="57607" rtlCol="0" anchor="ctr"/>
          <a:lstStyle/>
          <a:p>
            <a:pPr lvl="0">
              <a:defRPr/>
            </a:pPr>
            <a:endParaRPr lang="de-DE" sz="1100" dirty="0">
              <a:solidFill>
                <a:schemeClr val="bg1"/>
              </a:solidFill>
            </a:endParaRPr>
          </a:p>
        </p:txBody>
      </p:sp>
      <p:sp>
        <p:nvSpPr>
          <p:cNvPr id="3" name="Fußzeilenplatzhalter 2"/>
          <p:cNvSpPr>
            <a:spLocks noGrp="1"/>
          </p:cNvSpPr>
          <p:nvPr>
            <p:ph type="ftr" sz="quarter" idx="10"/>
          </p:nvPr>
        </p:nvSpPr>
        <p:spPr>
          <a:xfrm>
            <a:off x="819150" y="4738689"/>
            <a:ext cx="3086100" cy="274637"/>
          </a:xfrm>
        </p:spPr>
        <p:txBody>
          <a:bodyPr/>
          <a:lstStyle/>
          <a:p>
            <a:r>
              <a:rPr lang="de-DE"/>
              <a:t>ROTA THW3</a:t>
            </a:r>
            <a:endParaRPr lang="de-DE" dirty="0"/>
          </a:p>
        </p:txBody>
      </p:sp>
      <p:sp>
        <p:nvSpPr>
          <p:cNvPr id="24" name="Titelplatzhalter 4"/>
          <p:cNvSpPr>
            <a:spLocks noGrp="1"/>
          </p:cNvSpPr>
          <p:nvPr>
            <p:ph type="title" hasCustomPrompt="1"/>
          </p:nvPr>
        </p:nvSpPr>
        <p:spPr>
          <a:xfrm>
            <a:off x="209550" y="160339"/>
            <a:ext cx="7886700" cy="864000"/>
          </a:xfrm>
          <a:prstGeom prst="rect">
            <a:avLst/>
          </a:prstGeom>
        </p:spPr>
        <p:txBody>
          <a:bodyPr vert="horz" lIns="91440" tIns="45720" rIns="91440" bIns="45720" rtlCol="0" anchor="ctr">
            <a:normAutofit/>
          </a:bodyPr>
          <a:lstStyle>
            <a:lvl1pPr>
              <a:defRPr>
                <a:solidFill>
                  <a:schemeClr val="bg1"/>
                </a:solidFill>
              </a:defRPr>
            </a:lvl1pPr>
          </a:lstStyle>
          <a:p>
            <a:r>
              <a:rPr lang="de-DE" dirty="0"/>
              <a:t>Überschrift</a:t>
            </a:r>
          </a:p>
        </p:txBody>
      </p:sp>
      <p:sp>
        <p:nvSpPr>
          <p:cNvPr id="28" name="Inhaltsplatzhalter 3"/>
          <p:cNvSpPr>
            <a:spLocks noGrp="1"/>
          </p:cNvSpPr>
          <p:nvPr>
            <p:ph sz="quarter" idx="11"/>
          </p:nvPr>
        </p:nvSpPr>
        <p:spPr>
          <a:xfrm>
            <a:off x="4673600" y="1112838"/>
            <a:ext cx="4171950" cy="2853895"/>
          </a:xfrm>
          <a:prstGeom prst="rect">
            <a:avLst/>
          </a:prstGeom>
        </p:spPr>
        <p:txBody>
          <a:bodyPr/>
          <a:lstStyle>
            <a:lvl1pPr marL="0" indent="0">
              <a:buNone/>
              <a:defRPr>
                <a:solidFill>
                  <a:schemeClr val="bg1"/>
                </a:solidFill>
              </a:defRPr>
            </a:lvl1pPr>
          </a:lstStyle>
          <a:p>
            <a:pPr lvl="0"/>
            <a:endParaRPr lang="de-DE" dirty="0"/>
          </a:p>
        </p:txBody>
      </p:sp>
      <p:sp>
        <p:nvSpPr>
          <p:cNvPr id="5" name="Textplatzhalter 4"/>
          <p:cNvSpPr>
            <a:spLocks noGrp="1"/>
          </p:cNvSpPr>
          <p:nvPr>
            <p:ph type="body" sz="quarter" idx="12"/>
          </p:nvPr>
        </p:nvSpPr>
        <p:spPr>
          <a:xfrm>
            <a:off x="209550" y="1112838"/>
            <a:ext cx="4375150" cy="28543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Textmasterformat bearbeiten</a:t>
            </a:r>
          </a:p>
          <a:p>
            <a:pPr lvl="1"/>
            <a:r>
              <a:rPr lang="de-DE" dirty="0"/>
              <a:t>Zweite Ebene</a:t>
            </a:r>
          </a:p>
        </p:txBody>
      </p:sp>
      <p:pic>
        <p:nvPicPr>
          <p:cNvPr id="9" name="Bild 4"/>
          <p:cNvPicPr>
            <a:picLocks noChangeAspect="1"/>
          </p:cNvPicPr>
          <p:nvPr userDrawn="1"/>
        </p:nvPicPr>
        <p:blipFill>
          <a:blip r:embed="rId2"/>
          <a:stretch>
            <a:fillRect/>
          </a:stretch>
        </p:blipFill>
        <p:spPr>
          <a:xfrm>
            <a:off x="0" y="4311870"/>
            <a:ext cx="9144000" cy="749300"/>
          </a:xfrm>
          <a:prstGeom prst="rect">
            <a:avLst/>
          </a:prstGeom>
        </p:spPr>
      </p:pic>
    </p:spTree>
    <p:extLst>
      <p:ext uri="{BB962C8B-B14F-4D97-AF65-F5344CB8AC3E}">
        <p14:creationId xmlns:p14="http://schemas.microsoft.com/office/powerpoint/2010/main" val="989169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lauer Hintergrund">
    <p:bg>
      <p:bgPr>
        <a:solidFill>
          <a:srgbClr val="003D6A"/>
        </a:solidFill>
        <a:effectLst/>
      </p:bgPr>
    </p:bg>
    <p:spTree>
      <p:nvGrpSpPr>
        <p:cNvPr id="1" name=""/>
        <p:cNvGrpSpPr/>
        <p:nvPr/>
      </p:nvGrpSpPr>
      <p:grpSpPr>
        <a:xfrm>
          <a:off x="0" y="0"/>
          <a:ext cx="0" cy="0"/>
          <a:chOff x="0" y="0"/>
          <a:chExt cx="0" cy="0"/>
        </a:xfrm>
      </p:grpSpPr>
      <p:pic>
        <p:nvPicPr>
          <p:cNvPr id="27" name="Bild 4"/>
          <p:cNvPicPr>
            <a:picLocks noChangeAspect="1"/>
          </p:cNvPicPr>
          <p:nvPr userDrawn="1"/>
        </p:nvPicPr>
        <p:blipFill>
          <a:blip r:embed="rId2"/>
          <a:stretch>
            <a:fillRect/>
          </a:stretch>
        </p:blipFill>
        <p:spPr>
          <a:xfrm>
            <a:off x="0" y="4311870"/>
            <a:ext cx="9144000" cy="749300"/>
          </a:xfrm>
          <a:prstGeom prst="rect">
            <a:avLst/>
          </a:prstGeom>
        </p:spPr>
      </p:pic>
      <p:sp>
        <p:nvSpPr>
          <p:cNvPr id="26" name="Fußzeilenplatzhalter 4"/>
          <p:cNvSpPr txBox="1">
            <a:spLocks/>
          </p:cNvSpPr>
          <p:nvPr/>
        </p:nvSpPr>
        <p:spPr>
          <a:xfrm>
            <a:off x="678007" y="4686520"/>
            <a:ext cx="5039478" cy="252000"/>
          </a:xfrm>
          <a:prstGeom prst="rect">
            <a:avLst/>
          </a:prstGeom>
        </p:spPr>
        <p:txBody>
          <a:bodyPr vert="horz" lIns="115214" tIns="57607" rIns="115214" bIns="57607" rtlCol="0" anchor="ctr"/>
          <a:lstStyle/>
          <a:p>
            <a:pPr lvl="0">
              <a:defRPr/>
            </a:pPr>
            <a:endParaRPr lang="de-DE" sz="1100" dirty="0">
              <a:solidFill>
                <a:schemeClr val="bg1"/>
              </a:solidFill>
            </a:endParaRPr>
          </a:p>
        </p:txBody>
      </p:sp>
      <p:sp>
        <p:nvSpPr>
          <p:cNvPr id="24" name="Titelplatzhalter 4"/>
          <p:cNvSpPr>
            <a:spLocks noGrp="1"/>
          </p:cNvSpPr>
          <p:nvPr>
            <p:ph type="title" hasCustomPrompt="1"/>
          </p:nvPr>
        </p:nvSpPr>
        <p:spPr>
          <a:xfrm>
            <a:off x="209550" y="160339"/>
            <a:ext cx="7886700" cy="864000"/>
          </a:xfrm>
          <a:prstGeom prst="rect">
            <a:avLst/>
          </a:prstGeom>
        </p:spPr>
        <p:txBody>
          <a:bodyPr vert="horz" lIns="91440" tIns="45720" rIns="91440" bIns="45720" rtlCol="0" anchor="ctr">
            <a:normAutofit/>
          </a:bodyPr>
          <a:lstStyle>
            <a:lvl1pPr>
              <a:defRPr>
                <a:solidFill>
                  <a:schemeClr val="bg1"/>
                </a:solidFill>
              </a:defRPr>
            </a:lvl1pPr>
          </a:lstStyle>
          <a:p>
            <a:r>
              <a:rPr lang="de-DE" dirty="0"/>
              <a:t>Überschrift</a:t>
            </a:r>
          </a:p>
        </p:txBody>
      </p:sp>
      <p:sp>
        <p:nvSpPr>
          <p:cNvPr id="5" name="Textplatzhalter 4"/>
          <p:cNvSpPr>
            <a:spLocks noGrp="1"/>
          </p:cNvSpPr>
          <p:nvPr>
            <p:ph type="body" sz="quarter" idx="12"/>
          </p:nvPr>
        </p:nvSpPr>
        <p:spPr>
          <a:xfrm>
            <a:off x="209550" y="1112838"/>
            <a:ext cx="7886700" cy="28543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Textmasterformat bearbeiten</a:t>
            </a:r>
          </a:p>
          <a:p>
            <a:pPr lvl="1"/>
            <a:r>
              <a:rPr lang="de-DE" dirty="0"/>
              <a:t>Zweite Ebene</a:t>
            </a:r>
          </a:p>
        </p:txBody>
      </p:sp>
      <p:sp>
        <p:nvSpPr>
          <p:cNvPr id="8" name="Fußzeilenplatzhalter 4"/>
          <p:cNvSpPr txBox="1">
            <a:spLocks/>
          </p:cNvSpPr>
          <p:nvPr userDrawn="1"/>
        </p:nvSpPr>
        <p:spPr>
          <a:xfrm>
            <a:off x="352425" y="4756380"/>
            <a:ext cx="550703" cy="252000"/>
          </a:xfrm>
          <a:prstGeom prst="rect">
            <a:avLst/>
          </a:prstGeom>
        </p:spPr>
        <p:txBody>
          <a:bodyPr vert="horz" lIns="115214" tIns="57607" rIns="115214" bIns="57607" rtlCol="0" anchor="ctr"/>
          <a:lstStyle/>
          <a:p>
            <a:pPr lvl="0">
              <a:defRPr/>
            </a:pPr>
            <a:fld id="{D42D1118-0BEA-4219-AAE0-0D1ADB44C724}" type="slidenum">
              <a:rPr lang="de-DE" sz="1100" smtClean="0">
                <a:solidFill>
                  <a:schemeClr val="bg1"/>
                </a:solidFill>
              </a:rPr>
              <a:t>‹Nr.›</a:t>
            </a:fld>
            <a:endParaRPr lang="de-DE" sz="1100" dirty="0">
              <a:solidFill>
                <a:schemeClr val="bg1"/>
              </a:solidFill>
            </a:endParaRPr>
          </a:p>
        </p:txBody>
      </p:sp>
      <p:sp>
        <p:nvSpPr>
          <p:cNvPr id="9" name="Fußzeilenplatzhalter 2"/>
          <p:cNvSpPr>
            <a:spLocks noGrp="1"/>
          </p:cNvSpPr>
          <p:nvPr>
            <p:ph type="ftr" sz="quarter" idx="10"/>
          </p:nvPr>
        </p:nvSpPr>
        <p:spPr>
          <a:xfrm>
            <a:off x="819150" y="4738689"/>
            <a:ext cx="3086100" cy="274637"/>
          </a:xfrm>
        </p:spPr>
        <p:txBody>
          <a:bodyPr/>
          <a:lstStyle/>
          <a:p>
            <a:r>
              <a:rPr lang="de-DE"/>
              <a:t>ROTA THW3</a:t>
            </a:r>
            <a:endParaRPr lang="de-DE" dirty="0"/>
          </a:p>
        </p:txBody>
      </p:sp>
    </p:spTree>
    <p:extLst>
      <p:ext uri="{BB962C8B-B14F-4D97-AF65-F5344CB8AC3E}">
        <p14:creationId xmlns:p14="http://schemas.microsoft.com/office/powerpoint/2010/main" val="590123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eißer Hintergrund">
    <p:spTree>
      <p:nvGrpSpPr>
        <p:cNvPr id="1" name=""/>
        <p:cNvGrpSpPr/>
        <p:nvPr/>
      </p:nvGrpSpPr>
      <p:grpSpPr>
        <a:xfrm>
          <a:off x="0" y="0"/>
          <a:ext cx="0" cy="0"/>
          <a:chOff x="0" y="0"/>
          <a:chExt cx="0" cy="0"/>
        </a:xfrm>
      </p:grpSpPr>
      <p:sp>
        <p:nvSpPr>
          <p:cNvPr id="32" name="Rechteck 31"/>
          <p:cNvSpPr/>
          <p:nvPr userDrawn="1"/>
        </p:nvSpPr>
        <p:spPr>
          <a:xfrm>
            <a:off x="0" y="4505859"/>
            <a:ext cx="9143696" cy="637641"/>
          </a:xfrm>
          <a:prstGeom prst="rect">
            <a:avLst/>
          </a:prstGeom>
          <a:solidFill>
            <a:srgbClr val="003D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33" name="Bild 4"/>
          <p:cNvPicPr>
            <a:picLocks noChangeAspect="1"/>
          </p:cNvPicPr>
          <p:nvPr userDrawn="1"/>
        </p:nvPicPr>
        <p:blipFill>
          <a:blip r:embed="rId2"/>
          <a:stretch>
            <a:fillRect/>
          </a:stretch>
        </p:blipFill>
        <p:spPr>
          <a:xfrm>
            <a:off x="-304" y="4311880"/>
            <a:ext cx="9144000" cy="749300"/>
          </a:xfrm>
          <a:prstGeom prst="rect">
            <a:avLst/>
          </a:prstGeom>
        </p:spPr>
      </p:pic>
      <p:sp>
        <p:nvSpPr>
          <p:cNvPr id="29" name="Titelplatzhalter 4"/>
          <p:cNvSpPr>
            <a:spLocks noGrp="1"/>
          </p:cNvSpPr>
          <p:nvPr>
            <p:ph type="title" hasCustomPrompt="1"/>
          </p:nvPr>
        </p:nvSpPr>
        <p:spPr>
          <a:xfrm>
            <a:off x="209550" y="160339"/>
            <a:ext cx="7886700" cy="864000"/>
          </a:xfrm>
          <a:prstGeom prst="rect">
            <a:avLst/>
          </a:prstGeom>
        </p:spPr>
        <p:txBody>
          <a:bodyPr vert="horz" lIns="91440" tIns="45720" rIns="91440" bIns="45720" rtlCol="0" anchor="ctr">
            <a:normAutofit/>
          </a:bodyPr>
          <a:lstStyle/>
          <a:p>
            <a:r>
              <a:rPr lang="de-DE" dirty="0"/>
              <a:t>Überschrift</a:t>
            </a:r>
          </a:p>
        </p:txBody>
      </p:sp>
      <p:sp>
        <p:nvSpPr>
          <p:cNvPr id="4" name="Inhaltsplatzhalter 3"/>
          <p:cNvSpPr>
            <a:spLocks noGrp="1"/>
          </p:cNvSpPr>
          <p:nvPr>
            <p:ph sz="quarter" idx="11"/>
          </p:nvPr>
        </p:nvSpPr>
        <p:spPr>
          <a:xfrm>
            <a:off x="4673600" y="1112838"/>
            <a:ext cx="4171950" cy="2853895"/>
          </a:xfrm>
          <a:prstGeom prst="rect">
            <a:avLst/>
          </a:prstGeom>
        </p:spPr>
        <p:txBody>
          <a:bodyPr/>
          <a:lstStyle>
            <a:lvl1pPr marL="0" indent="0">
              <a:buNone/>
              <a:defRPr/>
            </a:lvl1pPr>
          </a:lstStyle>
          <a:p>
            <a:pPr lvl="0"/>
            <a:endParaRPr lang="de-DE" dirty="0"/>
          </a:p>
        </p:txBody>
      </p:sp>
      <p:sp>
        <p:nvSpPr>
          <p:cNvPr id="6" name="Textplatzhalter 5"/>
          <p:cNvSpPr>
            <a:spLocks noGrp="1"/>
          </p:cNvSpPr>
          <p:nvPr>
            <p:ph type="body" sz="quarter" idx="12"/>
          </p:nvPr>
        </p:nvSpPr>
        <p:spPr>
          <a:xfrm>
            <a:off x="209550" y="1112838"/>
            <a:ext cx="4374000" cy="2854325"/>
          </a:xfrm>
        </p:spPr>
        <p:txBody>
          <a:bodyPr/>
          <a:lstStyle/>
          <a:p>
            <a:pPr lvl="0"/>
            <a:r>
              <a:rPr lang="de-DE" dirty="0"/>
              <a:t>Textmasterformat bearbeiten</a:t>
            </a:r>
          </a:p>
          <a:p>
            <a:pPr lvl="1"/>
            <a:r>
              <a:rPr lang="de-DE" dirty="0"/>
              <a:t>Zweite Ebene</a:t>
            </a:r>
          </a:p>
        </p:txBody>
      </p:sp>
      <p:sp>
        <p:nvSpPr>
          <p:cNvPr id="31" name="Fußzeilenplatzhalter 4"/>
          <p:cNvSpPr txBox="1">
            <a:spLocks/>
          </p:cNvSpPr>
          <p:nvPr/>
        </p:nvSpPr>
        <p:spPr>
          <a:xfrm>
            <a:off x="678007" y="4686520"/>
            <a:ext cx="5039478" cy="252000"/>
          </a:xfrm>
          <a:prstGeom prst="rect">
            <a:avLst/>
          </a:prstGeom>
        </p:spPr>
        <p:txBody>
          <a:bodyPr vert="horz" lIns="115214" tIns="57607" rIns="115214" bIns="57607" rtlCol="0" anchor="ctr"/>
          <a:lstStyle/>
          <a:p>
            <a:pPr lvl="0">
              <a:defRPr/>
            </a:pPr>
            <a:endParaRPr lang="de-DE" sz="1100" dirty="0">
              <a:solidFill>
                <a:schemeClr val="bg1"/>
              </a:solidFill>
            </a:endParaRPr>
          </a:p>
        </p:txBody>
      </p:sp>
      <p:sp>
        <p:nvSpPr>
          <p:cNvPr id="10" name="Fußzeilenplatzhalter 4"/>
          <p:cNvSpPr txBox="1">
            <a:spLocks/>
          </p:cNvSpPr>
          <p:nvPr userDrawn="1"/>
        </p:nvSpPr>
        <p:spPr>
          <a:xfrm>
            <a:off x="352425" y="4756380"/>
            <a:ext cx="550703" cy="252000"/>
          </a:xfrm>
          <a:prstGeom prst="rect">
            <a:avLst/>
          </a:prstGeom>
        </p:spPr>
        <p:txBody>
          <a:bodyPr vert="horz" lIns="115214" tIns="57607" rIns="115214" bIns="57607" rtlCol="0" anchor="ctr"/>
          <a:lstStyle/>
          <a:p>
            <a:pPr lvl="0">
              <a:defRPr/>
            </a:pPr>
            <a:fld id="{D42D1118-0BEA-4219-AAE0-0D1ADB44C724}" type="slidenum">
              <a:rPr lang="de-DE" sz="1100" smtClean="0">
                <a:solidFill>
                  <a:schemeClr val="bg1"/>
                </a:solidFill>
              </a:rPr>
              <a:t>‹Nr.›</a:t>
            </a:fld>
            <a:endParaRPr lang="de-DE" sz="1100" dirty="0">
              <a:solidFill>
                <a:schemeClr val="bg1"/>
              </a:solidFill>
            </a:endParaRPr>
          </a:p>
        </p:txBody>
      </p:sp>
      <p:sp>
        <p:nvSpPr>
          <p:cNvPr id="11" name="Fußzeilenplatzhalter 2"/>
          <p:cNvSpPr>
            <a:spLocks noGrp="1"/>
          </p:cNvSpPr>
          <p:nvPr>
            <p:ph type="ftr" sz="quarter" idx="10"/>
          </p:nvPr>
        </p:nvSpPr>
        <p:spPr>
          <a:xfrm>
            <a:off x="819150" y="4738689"/>
            <a:ext cx="3086100" cy="274637"/>
          </a:xfrm>
        </p:spPr>
        <p:txBody>
          <a:bodyPr/>
          <a:lstStyle/>
          <a:p>
            <a:r>
              <a:rPr lang="de-DE"/>
              <a:t>ROTA THW3</a:t>
            </a:r>
            <a:endParaRPr lang="de-DE" dirty="0"/>
          </a:p>
        </p:txBody>
      </p:sp>
    </p:spTree>
    <p:extLst>
      <p:ext uri="{BB962C8B-B14F-4D97-AF65-F5344CB8AC3E}">
        <p14:creationId xmlns:p14="http://schemas.microsoft.com/office/powerpoint/2010/main" val="2831113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Weißer Hintergrund">
    <p:spTree>
      <p:nvGrpSpPr>
        <p:cNvPr id="1" name=""/>
        <p:cNvGrpSpPr/>
        <p:nvPr/>
      </p:nvGrpSpPr>
      <p:grpSpPr>
        <a:xfrm>
          <a:off x="0" y="0"/>
          <a:ext cx="0" cy="0"/>
          <a:chOff x="0" y="0"/>
          <a:chExt cx="0" cy="0"/>
        </a:xfrm>
      </p:grpSpPr>
      <p:sp>
        <p:nvSpPr>
          <p:cNvPr id="33" name="Rechteck 32"/>
          <p:cNvSpPr/>
          <p:nvPr userDrawn="1"/>
        </p:nvSpPr>
        <p:spPr>
          <a:xfrm>
            <a:off x="0" y="4505859"/>
            <a:ext cx="9143696" cy="637641"/>
          </a:xfrm>
          <a:prstGeom prst="rect">
            <a:avLst/>
          </a:prstGeom>
          <a:solidFill>
            <a:srgbClr val="003D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1" name="Fußzeilenplatzhalter 4"/>
          <p:cNvSpPr txBox="1">
            <a:spLocks/>
          </p:cNvSpPr>
          <p:nvPr/>
        </p:nvSpPr>
        <p:spPr>
          <a:xfrm>
            <a:off x="678007" y="4686520"/>
            <a:ext cx="5039478" cy="252000"/>
          </a:xfrm>
          <a:prstGeom prst="rect">
            <a:avLst/>
          </a:prstGeom>
        </p:spPr>
        <p:txBody>
          <a:bodyPr vert="horz" lIns="115214" tIns="57607" rIns="115214" bIns="57607" rtlCol="0" anchor="ctr"/>
          <a:lstStyle/>
          <a:p>
            <a:pPr lvl="0">
              <a:defRPr/>
            </a:pPr>
            <a:endParaRPr lang="de-DE" sz="1100" dirty="0">
              <a:solidFill>
                <a:schemeClr val="bg1"/>
              </a:solidFill>
            </a:endParaRPr>
          </a:p>
        </p:txBody>
      </p:sp>
      <p:sp>
        <p:nvSpPr>
          <p:cNvPr id="29" name="Titelplatzhalter 4"/>
          <p:cNvSpPr>
            <a:spLocks noGrp="1"/>
          </p:cNvSpPr>
          <p:nvPr>
            <p:ph type="title" hasCustomPrompt="1"/>
          </p:nvPr>
        </p:nvSpPr>
        <p:spPr>
          <a:xfrm>
            <a:off x="209550" y="160339"/>
            <a:ext cx="7886700" cy="864000"/>
          </a:xfrm>
          <a:prstGeom prst="rect">
            <a:avLst/>
          </a:prstGeom>
        </p:spPr>
        <p:txBody>
          <a:bodyPr vert="horz" lIns="91440" tIns="45720" rIns="91440" bIns="45720" rtlCol="0" anchor="ctr">
            <a:normAutofit/>
          </a:bodyPr>
          <a:lstStyle/>
          <a:p>
            <a:r>
              <a:rPr lang="de-DE" dirty="0"/>
              <a:t>Überschrift</a:t>
            </a:r>
          </a:p>
        </p:txBody>
      </p:sp>
      <p:sp>
        <p:nvSpPr>
          <p:cNvPr id="6" name="Textplatzhalter 5"/>
          <p:cNvSpPr>
            <a:spLocks noGrp="1"/>
          </p:cNvSpPr>
          <p:nvPr>
            <p:ph type="body" sz="quarter" idx="12"/>
          </p:nvPr>
        </p:nvSpPr>
        <p:spPr>
          <a:xfrm>
            <a:off x="209550" y="1112838"/>
            <a:ext cx="7886700" cy="2854325"/>
          </a:xfrm>
        </p:spPr>
        <p:txBody>
          <a:bodyPr/>
          <a:lstStyle/>
          <a:p>
            <a:pPr lvl="0"/>
            <a:r>
              <a:rPr lang="de-DE" dirty="0"/>
              <a:t>Textmasterformat bearbeiten</a:t>
            </a:r>
          </a:p>
          <a:p>
            <a:pPr lvl="1"/>
            <a:r>
              <a:rPr lang="de-DE" dirty="0"/>
              <a:t>Zweite Ebene</a:t>
            </a:r>
          </a:p>
        </p:txBody>
      </p:sp>
      <p:sp>
        <p:nvSpPr>
          <p:cNvPr id="9" name="Fußzeilenplatzhalter 4"/>
          <p:cNvSpPr txBox="1">
            <a:spLocks/>
          </p:cNvSpPr>
          <p:nvPr userDrawn="1"/>
        </p:nvSpPr>
        <p:spPr>
          <a:xfrm>
            <a:off x="352425" y="4756380"/>
            <a:ext cx="550703" cy="252000"/>
          </a:xfrm>
          <a:prstGeom prst="rect">
            <a:avLst/>
          </a:prstGeom>
        </p:spPr>
        <p:txBody>
          <a:bodyPr vert="horz" lIns="115214" tIns="57607" rIns="115214" bIns="57607" rtlCol="0" anchor="ctr"/>
          <a:lstStyle/>
          <a:p>
            <a:pPr lvl="0">
              <a:defRPr/>
            </a:pPr>
            <a:fld id="{D42D1118-0BEA-4219-AAE0-0D1ADB44C724}" type="slidenum">
              <a:rPr lang="de-DE" sz="1100" smtClean="0">
                <a:solidFill>
                  <a:schemeClr val="bg1"/>
                </a:solidFill>
              </a:rPr>
              <a:t>‹Nr.›</a:t>
            </a:fld>
            <a:endParaRPr lang="de-DE" sz="1100" dirty="0">
              <a:solidFill>
                <a:schemeClr val="bg1"/>
              </a:solidFill>
            </a:endParaRPr>
          </a:p>
        </p:txBody>
      </p:sp>
      <p:sp>
        <p:nvSpPr>
          <p:cNvPr id="10" name="Fußzeilenplatzhalter 2"/>
          <p:cNvSpPr>
            <a:spLocks noGrp="1"/>
          </p:cNvSpPr>
          <p:nvPr>
            <p:ph type="ftr" sz="quarter" idx="10"/>
          </p:nvPr>
        </p:nvSpPr>
        <p:spPr>
          <a:xfrm>
            <a:off x="819150" y="4738689"/>
            <a:ext cx="3086100" cy="274637"/>
          </a:xfrm>
        </p:spPr>
        <p:txBody>
          <a:bodyPr/>
          <a:lstStyle/>
          <a:p>
            <a:r>
              <a:rPr lang="de-DE"/>
              <a:t>ROTA THW3</a:t>
            </a:r>
            <a:endParaRPr lang="de-DE" dirty="0"/>
          </a:p>
        </p:txBody>
      </p:sp>
      <p:pic>
        <p:nvPicPr>
          <p:cNvPr id="11" name="Bild 4"/>
          <p:cNvPicPr>
            <a:picLocks noChangeAspect="1"/>
          </p:cNvPicPr>
          <p:nvPr userDrawn="1"/>
        </p:nvPicPr>
        <p:blipFill>
          <a:blip r:embed="rId2"/>
          <a:stretch>
            <a:fillRect/>
          </a:stretch>
        </p:blipFill>
        <p:spPr>
          <a:xfrm>
            <a:off x="0" y="4311870"/>
            <a:ext cx="9144000" cy="749300"/>
          </a:xfrm>
          <a:prstGeom prst="rect">
            <a:avLst/>
          </a:prstGeom>
        </p:spPr>
      </p:pic>
    </p:spTree>
    <p:extLst>
      <p:ext uri="{BB962C8B-B14F-4D97-AF65-F5344CB8AC3E}">
        <p14:creationId xmlns:p14="http://schemas.microsoft.com/office/powerpoint/2010/main" val="566938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elseite">
    <p:bg>
      <p:bgPr>
        <a:solidFill>
          <a:srgbClr val="003D6A"/>
        </a:solidFill>
        <a:effectLst/>
      </p:bgPr>
    </p:bg>
    <p:spTree>
      <p:nvGrpSpPr>
        <p:cNvPr id="1" name=""/>
        <p:cNvGrpSpPr/>
        <p:nvPr/>
      </p:nvGrpSpPr>
      <p:grpSpPr>
        <a:xfrm>
          <a:off x="0" y="0"/>
          <a:ext cx="0" cy="0"/>
          <a:chOff x="0" y="0"/>
          <a:chExt cx="0" cy="0"/>
        </a:xfrm>
      </p:grpSpPr>
      <p:pic>
        <p:nvPicPr>
          <p:cNvPr id="12" name="Grafik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21896" y="1366745"/>
            <a:ext cx="3168000" cy="3777126"/>
          </a:xfrm>
          <a:prstGeom prst="rect">
            <a:avLst/>
          </a:prstGeom>
        </p:spPr>
      </p:pic>
      <p:pic>
        <p:nvPicPr>
          <p:cNvPr id="50" name="Grafik 49" hidden="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98" y="0"/>
            <a:ext cx="9136605" cy="5143500"/>
          </a:xfrm>
          <a:prstGeom prst="rect">
            <a:avLst/>
          </a:prstGeom>
        </p:spPr>
      </p:pic>
      <p:pic>
        <p:nvPicPr>
          <p:cNvPr id="80" name="Grafik 79" hidden="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8" y="280792"/>
            <a:ext cx="9143245" cy="902133"/>
          </a:xfrm>
          <a:prstGeom prst="rect">
            <a:avLst/>
          </a:prstGeom>
        </p:spPr>
      </p:pic>
      <p:sp>
        <p:nvSpPr>
          <p:cNvPr id="9" name="Fußzeilenplatzhalter 4"/>
          <p:cNvSpPr txBox="1">
            <a:spLocks/>
          </p:cNvSpPr>
          <p:nvPr/>
        </p:nvSpPr>
        <p:spPr>
          <a:xfrm>
            <a:off x="678007" y="4686520"/>
            <a:ext cx="5039478" cy="252000"/>
          </a:xfrm>
          <a:prstGeom prst="rect">
            <a:avLst/>
          </a:prstGeom>
        </p:spPr>
        <p:txBody>
          <a:bodyPr vert="horz" lIns="115214" tIns="57607" rIns="115214" bIns="57607" rtlCol="0" anchor="ctr"/>
          <a:lstStyle/>
          <a:p>
            <a:pPr lvl="0">
              <a:defRPr/>
            </a:pPr>
            <a:endParaRPr lang="de-DE" sz="1100" dirty="0">
              <a:solidFill>
                <a:schemeClr val="bg1"/>
              </a:solidFill>
            </a:endParaRPr>
          </a:p>
        </p:txBody>
      </p:sp>
      <p:pic>
        <p:nvPicPr>
          <p:cNvPr id="4" name="Grafik 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16552" y="3866334"/>
            <a:ext cx="823655" cy="915000"/>
          </a:xfrm>
          <a:prstGeom prst="rect">
            <a:avLst/>
          </a:prstGeom>
        </p:spPr>
      </p:pic>
      <p:pic>
        <p:nvPicPr>
          <p:cNvPr id="6" name="Grafik 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87356" y="3500370"/>
            <a:ext cx="825689" cy="1333285"/>
          </a:xfrm>
          <a:prstGeom prst="rect">
            <a:avLst/>
          </a:prstGeom>
        </p:spPr>
      </p:pic>
      <p:grpSp>
        <p:nvGrpSpPr>
          <p:cNvPr id="57" name="Gruppieren 56"/>
          <p:cNvGrpSpPr/>
          <p:nvPr userDrawn="1"/>
        </p:nvGrpSpPr>
        <p:grpSpPr>
          <a:xfrm>
            <a:off x="0" y="187341"/>
            <a:ext cx="9144000" cy="1055687"/>
            <a:chOff x="3175" y="4087813"/>
            <a:chExt cx="9144000" cy="1055687"/>
          </a:xfrm>
        </p:grpSpPr>
        <p:sp>
          <p:nvSpPr>
            <p:cNvPr id="60" name="AutoShape 3"/>
            <p:cNvSpPr>
              <a:spLocks noChangeAspect="1" noChangeArrowheads="1" noTextEdit="1"/>
            </p:cNvSpPr>
            <p:nvPr/>
          </p:nvSpPr>
          <p:spPr bwMode="auto">
            <a:xfrm>
              <a:off x="3175" y="4087813"/>
              <a:ext cx="9144000" cy="105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pic>
          <p:nvPicPr>
            <p:cNvPr id="59" name="Grafik 5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96546" y="4626382"/>
              <a:ext cx="1346200" cy="89566"/>
            </a:xfrm>
            <a:prstGeom prst="rect">
              <a:avLst/>
            </a:prstGeom>
          </p:spPr>
        </p:pic>
      </p:grpSp>
      <p:pic>
        <p:nvPicPr>
          <p:cNvPr id="74" name="Bild 4"/>
          <p:cNvPicPr>
            <a:picLocks noChangeAspect="1"/>
          </p:cNvPicPr>
          <p:nvPr userDrawn="1"/>
        </p:nvPicPr>
        <p:blipFill>
          <a:blip r:embed="rId8"/>
          <a:stretch>
            <a:fillRect/>
          </a:stretch>
        </p:blipFill>
        <p:spPr>
          <a:xfrm>
            <a:off x="-3697" y="187341"/>
            <a:ext cx="9144000" cy="749300"/>
          </a:xfrm>
          <a:prstGeom prst="rect">
            <a:avLst/>
          </a:prstGeom>
        </p:spPr>
      </p:pic>
    </p:spTree>
    <p:extLst>
      <p:ext uri="{BB962C8B-B14F-4D97-AF65-F5344CB8AC3E}">
        <p14:creationId xmlns:p14="http://schemas.microsoft.com/office/powerpoint/2010/main" val="1167340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Letzte Sei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7BC19C-A1E6-4489-9BC3-C001F2DEFA38}"/>
              </a:ext>
            </a:extLst>
          </p:cNvPr>
          <p:cNvSpPr>
            <a:spLocks noGrp="1"/>
          </p:cNvSpPr>
          <p:nvPr>
            <p:ph type="title"/>
          </p:nvPr>
        </p:nvSpPr>
        <p:spPr/>
        <p:txBody>
          <a:bodyPr/>
          <a:lstStyle/>
          <a:p>
            <a:r>
              <a:rPr lang="de-DE"/>
              <a:t>Mastertitelformat bearbeiten</a:t>
            </a:r>
          </a:p>
        </p:txBody>
      </p:sp>
      <p:sp>
        <p:nvSpPr>
          <p:cNvPr id="3" name="Fußzeilenplatzhalter 2">
            <a:extLst>
              <a:ext uri="{FF2B5EF4-FFF2-40B4-BE49-F238E27FC236}">
                <a16:creationId xmlns:a16="http://schemas.microsoft.com/office/drawing/2014/main" id="{168D64DD-5E52-4094-B64C-864F594052A9}"/>
              </a:ext>
            </a:extLst>
          </p:cNvPr>
          <p:cNvSpPr>
            <a:spLocks noGrp="1"/>
          </p:cNvSpPr>
          <p:nvPr>
            <p:ph type="ftr" sz="quarter" idx="10"/>
          </p:nvPr>
        </p:nvSpPr>
        <p:spPr/>
        <p:txBody>
          <a:bodyPr/>
          <a:lstStyle/>
          <a:p>
            <a:r>
              <a:rPr lang="de-DE"/>
              <a:t>Titel, Verfasser, Datum</a:t>
            </a:r>
            <a:endParaRPr lang="de-DE" dirty="0"/>
          </a:p>
        </p:txBody>
      </p:sp>
      <p:pic>
        <p:nvPicPr>
          <p:cNvPr id="5" name="Grafik 4">
            <a:extLst>
              <a:ext uri="{FF2B5EF4-FFF2-40B4-BE49-F238E27FC236}">
                <a16:creationId xmlns:a16="http://schemas.microsoft.com/office/drawing/2014/main" id="{2CCAC922-7B04-487C-B885-EC290EAE3415}"/>
              </a:ext>
            </a:extLst>
          </p:cNvPr>
          <p:cNvPicPr>
            <a:picLocks noChangeAspect="1"/>
          </p:cNvPicPr>
          <p:nvPr userDrawn="1"/>
        </p:nvPicPr>
        <p:blipFill>
          <a:blip r:embed="rId3"/>
          <a:stretch>
            <a:fillRect/>
          </a:stretch>
        </p:blipFill>
        <p:spPr>
          <a:xfrm>
            <a:off x="-1" y="0"/>
            <a:ext cx="9184821" cy="5143500"/>
          </a:xfrm>
          <a:prstGeom prst="rect">
            <a:avLst/>
          </a:prstGeom>
        </p:spPr>
      </p:pic>
    </p:spTree>
    <p:custDataLst>
      <p:tags r:id="rId1"/>
    </p:custDataLst>
    <p:extLst>
      <p:ext uri="{BB962C8B-B14F-4D97-AF65-F5344CB8AC3E}">
        <p14:creationId xmlns:p14="http://schemas.microsoft.com/office/powerpoint/2010/main" val="116489315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itelplatzhalter 4"/>
          <p:cNvSpPr>
            <a:spLocks noGrp="1"/>
          </p:cNvSpPr>
          <p:nvPr>
            <p:ph type="title"/>
          </p:nvPr>
        </p:nvSpPr>
        <p:spPr>
          <a:xfrm>
            <a:off x="209550" y="160339"/>
            <a:ext cx="7886700" cy="804862"/>
          </a:xfrm>
          <a:prstGeom prst="rect">
            <a:avLst/>
          </a:prstGeom>
        </p:spPr>
        <p:txBody>
          <a:bodyPr vert="horz" lIns="91440" tIns="45720" rIns="91440" bIns="45720" rtlCol="0" anchor="ctr">
            <a:normAutofit/>
          </a:bodyPr>
          <a:lstStyle/>
          <a:p>
            <a:r>
              <a:rPr lang="de-DE" dirty="0"/>
              <a:t>Titelmasterformat</a:t>
            </a:r>
            <a:br>
              <a:rPr lang="de-DE" dirty="0"/>
            </a:br>
            <a:r>
              <a:rPr lang="de-DE" dirty="0"/>
              <a:t>durch Klicken bearbeiten</a:t>
            </a:r>
          </a:p>
        </p:txBody>
      </p:sp>
      <p:sp>
        <p:nvSpPr>
          <p:cNvPr id="7" name="Fußzeilenplatzhalter 6"/>
          <p:cNvSpPr>
            <a:spLocks noGrp="1"/>
          </p:cNvSpPr>
          <p:nvPr>
            <p:ph type="ftr" sz="quarter" idx="3"/>
          </p:nvPr>
        </p:nvSpPr>
        <p:spPr>
          <a:xfrm>
            <a:off x="819150" y="4668839"/>
            <a:ext cx="3086100" cy="274637"/>
          </a:xfrm>
          <a:prstGeom prst="rect">
            <a:avLst/>
          </a:prstGeom>
        </p:spPr>
        <p:txBody>
          <a:bodyPr vert="horz" lIns="91440" tIns="45720" rIns="91440" bIns="45720" rtlCol="0" anchor="ctr"/>
          <a:lstStyle>
            <a:lvl1pPr algn="l">
              <a:defRPr sz="1100" b="0">
                <a:solidFill>
                  <a:schemeClr val="bg1"/>
                </a:solidFill>
              </a:defRPr>
            </a:lvl1pPr>
          </a:lstStyle>
          <a:p>
            <a:r>
              <a:rPr lang="de-DE"/>
              <a:t>ROTA THW3</a:t>
            </a:r>
            <a:endParaRPr lang="de-DE" dirty="0"/>
          </a:p>
        </p:txBody>
      </p:sp>
      <p:sp>
        <p:nvSpPr>
          <p:cNvPr id="8" name="Textplatzhalter 7"/>
          <p:cNvSpPr>
            <a:spLocks noGrp="1"/>
          </p:cNvSpPr>
          <p:nvPr>
            <p:ph type="body" idx="1"/>
          </p:nvPr>
        </p:nvSpPr>
        <p:spPr>
          <a:xfrm>
            <a:off x="209550" y="1190627"/>
            <a:ext cx="4374000" cy="2854800"/>
          </a:xfrm>
          <a:prstGeom prst="rect">
            <a:avLst/>
          </a:prstGeom>
        </p:spPr>
        <p:txBody>
          <a:bodyPr vert="horz" lIns="91440" tIns="45720" rIns="91440" bIns="45720" rtlCol="0">
            <a:normAutofit/>
          </a:bodyPr>
          <a:lstStyle/>
          <a:p>
            <a:pPr lvl="0"/>
            <a:r>
              <a:rPr lang="de-DE" dirty="0"/>
              <a:t>Textmasterformat bearbeiten</a:t>
            </a:r>
          </a:p>
          <a:p>
            <a:pPr lvl="1"/>
            <a:r>
              <a:rPr lang="de-DE" dirty="0"/>
              <a:t>Zweite Ebene</a:t>
            </a:r>
          </a:p>
        </p:txBody>
      </p:sp>
    </p:spTree>
    <p:extLst>
      <p:ext uri="{BB962C8B-B14F-4D97-AF65-F5344CB8AC3E}">
        <p14:creationId xmlns:p14="http://schemas.microsoft.com/office/powerpoint/2010/main" val="3202786482"/>
      </p:ext>
    </p:extLst>
  </p:cSld>
  <p:clrMap bg1="lt1" tx1="dk1" bg2="lt2" tx2="dk2" accent1="accent1" accent2="accent2" accent3="accent3" accent4="accent4" accent5="accent5" accent6="accent6" hlink="hlink" folHlink="folHlink"/>
  <p:sldLayoutIdLst>
    <p:sldLayoutId id="2147483656" r:id="rId1"/>
    <p:sldLayoutId id="2147483658" r:id="rId2"/>
    <p:sldLayoutId id="2147483652" r:id="rId3"/>
    <p:sldLayoutId id="2147483659" r:id="rId4"/>
    <p:sldLayoutId id="2147483655" r:id="rId5"/>
    <p:sldLayoutId id="2147483660" r:id="rId6"/>
  </p:sldLayoutIdLst>
  <p:hf sldNum="0" hdr="0" dt="0"/>
  <p:txStyles>
    <p:titleStyle>
      <a:lvl1pPr algn="l" defTabSz="457171" rtl="0" eaLnBrk="1" latinLnBrk="0" hangingPunct="1">
        <a:spcBef>
          <a:spcPct val="0"/>
        </a:spcBef>
        <a:buNone/>
        <a:defRPr sz="2800" b="1" kern="1200">
          <a:solidFill>
            <a:srgbClr val="00446B"/>
          </a:solidFill>
          <a:latin typeface="+mj-lt"/>
          <a:ea typeface="+mj-ea"/>
          <a:cs typeface="+mj-cs"/>
        </a:defRPr>
      </a:lvl1pPr>
    </p:titleStyle>
    <p:bodyStyle>
      <a:lvl1pPr marL="0" indent="0" algn="l" defTabSz="457171" rtl="0" eaLnBrk="1" latinLnBrk="0" hangingPunct="1">
        <a:spcBef>
          <a:spcPct val="20000"/>
        </a:spcBef>
        <a:buFont typeface="Arial"/>
        <a:buNone/>
        <a:defRPr sz="2000" kern="1200">
          <a:solidFill>
            <a:srgbClr val="00446B"/>
          </a:solidFill>
          <a:latin typeface="+mn-lt"/>
          <a:ea typeface="+mn-ea"/>
          <a:cs typeface="+mn-cs"/>
        </a:defRPr>
      </a:lvl1pPr>
      <a:lvl2pPr marL="457170" indent="0" algn="l" defTabSz="457171" rtl="0" eaLnBrk="1" latinLnBrk="0" hangingPunct="1">
        <a:spcBef>
          <a:spcPct val="20000"/>
        </a:spcBef>
        <a:buFont typeface="Arial"/>
        <a:buNone/>
        <a:defRPr sz="1800" kern="1200">
          <a:solidFill>
            <a:srgbClr val="00446B"/>
          </a:solidFill>
          <a:latin typeface="+mn-lt"/>
          <a:ea typeface="+mn-ea"/>
          <a:cs typeface="+mn-cs"/>
        </a:defRPr>
      </a:lvl2pPr>
      <a:lvl3pPr marL="1142927" indent="-228585" algn="l" defTabSz="457171" rtl="0" eaLnBrk="1" latinLnBrk="0" hangingPunct="1">
        <a:spcBef>
          <a:spcPct val="20000"/>
        </a:spcBef>
        <a:buFont typeface="Arial"/>
        <a:buChar char="•"/>
        <a:defRPr sz="2000" kern="1200">
          <a:solidFill>
            <a:srgbClr val="00446B"/>
          </a:solidFill>
          <a:latin typeface="+mn-lt"/>
          <a:ea typeface="+mn-ea"/>
          <a:cs typeface="+mn-cs"/>
        </a:defRPr>
      </a:lvl3pPr>
      <a:lvl4pPr marL="1600098" indent="-228585" algn="l" defTabSz="457171" rtl="0" eaLnBrk="1" latinLnBrk="0" hangingPunct="1">
        <a:spcBef>
          <a:spcPct val="20000"/>
        </a:spcBef>
        <a:buFont typeface="Arial"/>
        <a:buChar char="–"/>
        <a:defRPr sz="1800" kern="1200">
          <a:solidFill>
            <a:srgbClr val="00446B"/>
          </a:solidFill>
          <a:latin typeface="+mn-lt"/>
          <a:ea typeface="+mn-ea"/>
          <a:cs typeface="+mn-cs"/>
        </a:defRPr>
      </a:lvl4pPr>
      <a:lvl5pPr marL="2057268" indent="-228585" algn="l" defTabSz="457171" rtl="0" eaLnBrk="1" latinLnBrk="0" hangingPunct="1">
        <a:spcBef>
          <a:spcPct val="20000"/>
        </a:spcBef>
        <a:buFont typeface="Arial"/>
        <a:buChar char="»"/>
        <a:defRPr sz="1800" kern="1200">
          <a:solidFill>
            <a:srgbClr val="00446B"/>
          </a:solidFill>
          <a:latin typeface="+mn-lt"/>
          <a:ea typeface="+mn-ea"/>
          <a:cs typeface="+mn-cs"/>
        </a:defRPr>
      </a:lvl5pPr>
      <a:lvl6pPr marL="2514439"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10"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81"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51" indent="-228585" algn="l" defTabSz="45717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171" rtl="0" eaLnBrk="1" latinLnBrk="0" hangingPunct="1">
        <a:defRPr sz="1800" kern="1200">
          <a:solidFill>
            <a:schemeClr val="tx1"/>
          </a:solidFill>
          <a:latin typeface="+mn-lt"/>
          <a:ea typeface="+mn-ea"/>
          <a:cs typeface="+mn-cs"/>
        </a:defRPr>
      </a:lvl1pPr>
      <a:lvl2pPr marL="457171" algn="l" defTabSz="457171" rtl="0" eaLnBrk="1" latinLnBrk="0" hangingPunct="1">
        <a:defRPr sz="1800" kern="1200">
          <a:solidFill>
            <a:schemeClr val="tx1"/>
          </a:solidFill>
          <a:latin typeface="+mn-lt"/>
          <a:ea typeface="+mn-ea"/>
          <a:cs typeface="+mn-cs"/>
        </a:defRPr>
      </a:lvl2pPr>
      <a:lvl3pPr marL="914341" algn="l" defTabSz="457171" rtl="0" eaLnBrk="1" latinLnBrk="0" hangingPunct="1">
        <a:defRPr sz="1800" kern="1200">
          <a:solidFill>
            <a:schemeClr val="tx1"/>
          </a:solidFill>
          <a:latin typeface="+mn-lt"/>
          <a:ea typeface="+mn-ea"/>
          <a:cs typeface="+mn-cs"/>
        </a:defRPr>
      </a:lvl3pPr>
      <a:lvl4pPr marL="1371512" algn="l" defTabSz="457171" rtl="0" eaLnBrk="1" latinLnBrk="0" hangingPunct="1">
        <a:defRPr sz="1800" kern="1200">
          <a:solidFill>
            <a:schemeClr val="tx1"/>
          </a:solidFill>
          <a:latin typeface="+mn-lt"/>
          <a:ea typeface="+mn-ea"/>
          <a:cs typeface="+mn-cs"/>
        </a:defRPr>
      </a:lvl4pPr>
      <a:lvl5pPr marL="1828683" algn="l" defTabSz="457171" rtl="0" eaLnBrk="1" latinLnBrk="0" hangingPunct="1">
        <a:defRPr sz="1800" kern="1200">
          <a:solidFill>
            <a:schemeClr val="tx1"/>
          </a:solidFill>
          <a:latin typeface="+mn-lt"/>
          <a:ea typeface="+mn-ea"/>
          <a:cs typeface="+mn-cs"/>
        </a:defRPr>
      </a:lvl5pPr>
      <a:lvl6pPr marL="2285854" algn="l" defTabSz="457171" rtl="0" eaLnBrk="1" latinLnBrk="0" hangingPunct="1">
        <a:defRPr sz="1800" kern="1200">
          <a:solidFill>
            <a:schemeClr val="tx1"/>
          </a:solidFill>
          <a:latin typeface="+mn-lt"/>
          <a:ea typeface="+mn-ea"/>
          <a:cs typeface="+mn-cs"/>
        </a:defRPr>
      </a:lvl6pPr>
      <a:lvl7pPr marL="2743024" algn="l" defTabSz="457171" rtl="0" eaLnBrk="1" latinLnBrk="0" hangingPunct="1">
        <a:defRPr sz="1800" kern="1200">
          <a:solidFill>
            <a:schemeClr val="tx1"/>
          </a:solidFill>
          <a:latin typeface="+mn-lt"/>
          <a:ea typeface="+mn-ea"/>
          <a:cs typeface="+mn-cs"/>
        </a:defRPr>
      </a:lvl7pPr>
      <a:lvl8pPr marL="3200195" algn="l" defTabSz="457171" rtl="0" eaLnBrk="1" latinLnBrk="0" hangingPunct="1">
        <a:defRPr sz="1800" kern="1200">
          <a:solidFill>
            <a:schemeClr val="tx1"/>
          </a:solidFill>
          <a:latin typeface="+mn-lt"/>
          <a:ea typeface="+mn-ea"/>
          <a:cs typeface="+mn-cs"/>
        </a:defRPr>
      </a:lvl8pPr>
      <a:lvl9pPr marL="3657366" algn="l" defTabSz="45717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notesSlide" Target="../notesSlides/notesSlide1.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xml"/><Relationship Id="rId6" Type="http://schemas.openxmlformats.org/officeDocument/2006/relationships/image" Target="../media/image10.png"/><Relationship Id="rId5" Type="http://schemas.openxmlformats.org/officeDocument/2006/relationships/image" Target="../media/image7.emf"/><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xml"/></Relationships>
</file>

<file path=ppt/slides/_rels/slide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youtu.be/garoOXREcpo" TargetMode="Externa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4.xml"/><Relationship Id="rId4" Type="http://schemas.openxmlformats.org/officeDocument/2006/relationships/image" Target="../media/image19.jpg"/></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4.xml"/><Relationship Id="rId4" Type="http://schemas.openxmlformats.org/officeDocument/2006/relationships/image" Target="../media/image22.jpg"/></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4.xml"/><Relationship Id="rId4"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erschwommene abstrakte hintergrund innenansicht blick auf in richtung zu  leeren büro lobby und eingangstüren und glas vorhang wand mit rahmen |  Kostenlose Foto">
            <a:extLst>
              <a:ext uri="{FF2B5EF4-FFF2-40B4-BE49-F238E27FC236}">
                <a16:creationId xmlns:a16="http://schemas.microsoft.com/office/drawing/2014/main" id="{2AFA6429-E8A8-4A05-905F-E575DE69CE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9144000" cy="4458411"/>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a:extLst>
              <a:ext uri="{FF2B5EF4-FFF2-40B4-BE49-F238E27FC236}">
                <a16:creationId xmlns:a16="http://schemas.microsoft.com/office/drawing/2014/main" id="{2E71D5BF-60E5-4FD3-9BAC-6517617B68A4}"/>
              </a:ext>
            </a:extLst>
          </p:cNvPr>
          <p:cNvSpPr/>
          <p:nvPr/>
        </p:nvSpPr>
        <p:spPr>
          <a:xfrm>
            <a:off x="0" y="3346073"/>
            <a:ext cx="9144000" cy="1081147"/>
          </a:xfrm>
          <a:prstGeom prst="rect">
            <a:avLst/>
          </a:prstGeom>
          <a:gradFill>
            <a:gsLst>
              <a:gs pos="0">
                <a:srgbClr val="003D6A"/>
              </a:gs>
              <a:gs pos="98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0" name="Rechteck 49"/>
          <p:cNvSpPr/>
          <p:nvPr/>
        </p:nvSpPr>
        <p:spPr>
          <a:xfrm>
            <a:off x="0" y="3346074"/>
            <a:ext cx="9144000" cy="1081147"/>
          </a:xfrm>
          <a:prstGeom prst="rect">
            <a:avLst/>
          </a:prstGeom>
          <a:solidFill>
            <a:srgbClr val="003D6A">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59">
              <a:defRPr/>
            </a:pPr>
            <a:endParaRPr lang="de-DE">
              <a:solidFill>
                <a:prstClr val="white"/>
              </a:solidFill>
              <a:latin typeface="Calibri"/>
            </a:endParaRPr>
          </a:p>
        </p:txBody>
      </p:sp>
      <p:sp>
        <p:nvSpPr>
          <p:cNvPr id="49" name="Titel 1"/>
          <p:cNvSpPr txBox="1">
            <a:spLocks/>
          </p:cNvSpPr>
          <p:nvPr/>
        </p:nvSpPr>
        <p:spPr>
          <a:xfrm>
            <a:off x="230150" y="3441577"/>
            <a:ext cx="8858637" cy="839335"/>
          </a:xfrm>
          <a:prstGeom prst="rect">
            <a:avLst/>
          </a:prstGeom>
          <a:noFill/>
          <a:ln>
            <a:noFill/>
          </a:ln>
          <a:effectLst>
            <a:outerShdw blurRad="431800" dist="38100" dir="2700000">
              <a:srgbClr val="000000">
                <a:alpha val="43000"/>
              </a:srgbClr>
            </a:outerShdw>
          </a:effectLst>
        </p:spPr>
        <p:txBody>
          <a:bodyPr wrap="square" anchor="ctr" anchorCtr="0">
            <a:noAutofit/>
          </a:bodyPr>
          <a:lstStyle/>
          <a:p>
            <a:pPr marL="84138" marR="0" lvl="0" indent="0" algn="l" defTabSz="457200" rtl="0" eaLnBrk="1" fontAlgn="auto" latinLnBrk="0" hangingPunct="1">
              <a:lnSpc>
                <a:spcPct val="100000"/>
              </a:lnSpc>
              <a:spcBef>
                <a:spcPct val="0"/>
              </a:spcBef>
              <a:spcAft>
                <a:spcPts val="0"/>
              </a:spcAft>
              <a:buClrTx/>
              <a:buSzTx/>
              <a:buFontTx/>
              <a:buNone/>
              <a:tabLst/>
              <a:defRPr/>
            </a:pPr>
            <a:r>
              <a:rPr lang="en-US" sz="3000" b="1" dirty="0">
                <a:solidFill>
                  <a:srgbClr val="FFFFFF"/>
                </a:solidFill>
                <a:latin typeface="Calibri"/>
              </a:rPr>
              <a:t>ROTA THW3</a:t>
            </a:r>
            <a:endParaRPr kumimoji="0" lang="en-US" sz="3000" b="1" i="0" u="none" strike="noStrike" kern="1200" cap="none" spc="0" normalizeH="0" baseline="0" noProof="0" dirty="0">
              <a:ln>
                <a:noFill/>
              </a:ln>
              <a:solidFill>
                <a:srgbClr val="FFFFFF"/>
              </a:solidFill>
              <a:effectLst/>
              <a:uLnTx/>
              <a:uFillTx/>
              <a:latin typeface="Calibri"/>
              <a:ea typeface="+mn-ea"/>
              <a:cs typeface="+mn-cs"/>
            </a:endParaRPr>
          </a:p>
          <a:p>
            <a:pPr marL="84138" marR="0" lvl="0" indent="0" algn="l" defTabSz="457200" rtl="0" eaLnBrk="1" fontAlgn="auto" latinLnBrk="0" hangingPunct="1">
              <a:lnSpc>
                <a:spcPct val="100000"/>
              </a:lnSpc>
              <a:spcBef>
                <a:spcPct val="0"/>
              </a:spcBef>
              <a:spcAft>
                <a:spcPts val="1200"/>
              </a:spcAft>
              <a:buClrTx/>
              <a:buSzTx/>
              <a:buFontTx/>
              <a:buNone/>
              <a:tabLst/>
              <a:defRPr/>
            </a:pPr>
            <a:r>
              <a:rPr lang="en-US" dirty="0">
                <a:solidFill>
                  <a:srgbClr val="FFFFFF"/>
                </a:solidFill>
                <a:latin typeface="Calibri"/>
              </a:rPr>
              <a:t>Completely sealed Jaw Quick-change Chuck with high Clamping Forces</a:t>
            </a: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22" name="Grafik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12807" y="4872303"/>
            <a:ext cx="1346200" cy="89567"/>
          </a:xfrm>
          <a:prstGeom prst="rect">
            <a:avLst/>
          </a:prstGeom>
        </p:spPr>
      </p:pic>
      <p:pic>
        <p:nvPicPr>
          <p:cNvPr id="23" name="Grafik 22"/>
          <p:cNvPicPr>
            <a:picLocks noChangeAspect="1"/>
          </p:cNvPicPr>
          <p:nvPr/>
        </p:nvPicPr>
        <p:blipFill rotWithShape="1">
          <a:blip r:embed="rId6"/>
          <a:srcRect l="38113" b="2500"/>
          <a:stretch/>
        </p:blipFill>
        <p:spPr>
          <a:xfrm>
            <a:off x="471268" y="4714857"/>
            <a:ext cx="207512" cy="222904"/>
          </a:xfrm>
          <a:prstGeom prst="rect">
            <a:avLst/>
          </a:prstGeom>
        </p:spPr>
      </p:pic>
      <p:pic>
        <p:nvPicPr>
          <p:cNvPr id="7" name="Bild 4">
            <a:extLst>
              <a:ext uri="{FF2B5EF4-FFF2-40B4-BE49-F238E27FC236}">
                <a16:creationId xmlns:a16="http://schemas.microsoft.com/office/drawing/2014/main" id="{FF2BE00B-75A5-427F-855A-AFBD37CAD0AC}"/>
              </a:ext>
            </a:extLst>
          </p:cNvPr>
          <p:cNvPicPr>
            <a:picLocks noChangeAspect="1"/>
          </p:cNvPicPr>
          <p:nvPr/>
        </p:nvPicPr>
        <p:blipFill>
          <a:blip r:embed="rId7"/>
          <a:stretch>
            <a:fillRect/>
          </a:stretch>
        </p:blipFill>
        <p:spPr>
          <a:xfrm>
            <a:off x="0" y="4311871"/>
            <a:ext cx="9144000" cy="749300"/>
          </a:xfrm>
          <a:prstGeom prst="rect">
            <a:avLst/>
          </a:prstGeom>
        </p:spPr>
      </p:pic>
      <p:pic>
        <p:nvPicPr>
          <p:cNvPr id="10" name="Grafik 9">
            <a:extLst>
              <a:ext uri="{FF2B5EF4-FFF2-40B4-BE49-F238E27FC236}">
                <a16:creationId xmlns:a16="http://schemas.microsoft.com/office/drawing/2014/main" id="{41C50624-77E1-4C55-B760-9C5E4EDAB64B}"/>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3132000" y="259127"/>
            <a:ext cx="2880000" cy="2880000"/>
          </a:xfrm>
          <a:prstGeom prst="rect">
            <a:avLst/>
          </a:prstGeom>
        </p:spPr>
      </p:pic>
    </p:spTree>
    <p:custDataLst>
      <p:tags r:id="rId1"/>
    </p:custDataLst>
    <p:extLst>
      <p:ext uri="{BB962C8B-B14F-4D97-AF65-F5344CB8AC3E}">
        <p14:creationId xmlns:p14="http://schemas.microsoft.com/office/powerpoint/2010/main" val="12925519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AF4F1D-32DC-4263-8816-04733887CE46}"/>
              </a:ext>
            </a:extLst>
          </p:cNvPr>
          <p:cNvSpPr>
            <a:spLocks noGrp="1"/>
          </p:cNvSpPr>
          <p:nvPr>
            <p:ph type="title"/>
          </p:nvPr>
        </p:nvSpPr>
        <p:spPr/>
        <p:txBody>
          <a:bodyPr/>
          <a:lstStyle/>
          <a:p>
            <a:r>
              <a:rPr lang="de-DE" dirty="0"/>
              <a:t>ROTA THW3</a:t>
            </a:r>
          </a:p>
        </p:txBody>
      </p:sp>
      <p:sp>
        <p:nvSpPr>
          <p:cNvPr id="4" name="Fußzeilenplatzhalter 3">
            <a:extLst>
              <a:ext uri="{FF2B5EF4-FFF2-40B4-BE49-F238E27FC236}">
                <a16:creationId xmlns:a16="http://schemas.microsoft.com/office/drawing/2014/main" id="{B60EA59B-8399-46DD-88DF-83A6D5C0C5F5}"/>
              </a:ext>
            </a:extLst>
          </p:cNvPr>
          <p:cNvSpPr>
            <a:spLocks noGrp="1"/>
          </p:cNvSpPr>
          <p:nvPr>
            <p:ph type="ftr" sz="quarter" idx="10"/>
          </p:nvPr>
        </p:nvSpPr>
        <p:spPr/>
        <p:txBody>
          <a:bodyPr/>
          <a:lstStyle/>
          <a:p>
            <a:r>
              <a:rPr lang="de-DE" dirty="0"/>
              <a:t>ROTA THW3</a:t>
            </a:r>
          </a:p>
        </p:txBody>
      </p:sp>
      <p:graphicFrame>
        <p:nvGraphicFramePr>
          <p:cNvPr id="5" name="Tabelle 4">
            <a:extLst>
              <a:ext uri="{FF2B5EF4-FFF2-40B4-BE49-F238E27FC236}">
                <a16:creationId xmlns:a16="http://schemas.microsoft.com/office/drawing/2014/main" id="{DED13A3B-8FB6-4186-94F7-C5ADE2894CEF}"/>
              </a:ext>
            </a:extLst>
          </p:cNvPr>
          <p:cNvGraphicFramePr>
            <a:graphicFrameLocks noGrp="1"/>
          </p:cNvGraphicFramePr>
          <p:nvPr>
            <p:extLst>
              <p:ext uri="{D42A27DB-BD31-4B8C-83A1-F6EECF244321}">
                <p14:modId xmlns:p14="http://schemas.microsoft.com/office/powerpoint/2010/main" val="1153296211"/>
              </p:ext>
            </p:extLst>
          </p:nvPr>
        </p:nvGraphicFramePr>
        <p:xfrm>
          <a:off x="209549" y="1421383"/>
          <a:ext cx="8622396" cy="2667000"/>
        </p:xfrm>
        <a:graphic>
          <a:graphicData uri="http://schemas.openxmlformats.org/drawingml/2006/table">
            <a:tbl>
              <a:tblPr firstRow="1" bandRow="1">
                <a:tableStyleId>{5C22544A-7EE6-4342-B048-85BDC9FD1C3A}</a:tableStyleId>
              </a:tblPr>
              <a:tblGrid>
                <a:gridCol w="1401537">
                  <a:extLst>
                    <a:ext uri="{9D8B030D-6E8A-4147-A177-3AD203B41FA5}">
                      <a16:colId xmlns:a16="http://schemas.microsoft.com/office/drawing/2014/main" val="20000"/>
                    </a:ext>
                  </a:extLst>
                </a:gridCol>
                <a:gridCol w="703943">
                  <a:extLst>
                    <a:ext uri="{9D8B030D-6E8A-4147-A177-3AD203B41FA5}">
                      <a16:colId xmlns:a16="http://schemas.microsoft.com/office/drawing/2014/main" val="20002"/>
                    </a:ext>
                  </a:extLst>
                </a:gridCol>
                <a:gridCol w="856342">
                  <a:extLst>
                    <a:ext uri="{9D8B030D-6E8A-4147-A177-3AD203B41FA5}">
                      <a16:colId xmlns:a16="http://schemas.microsoft.com/office/drawing/2014/main" val="20003"/>
                    </a:ext>
                  </a:extLst>
                </a:gridCol>
                <a:gridCol w="1197429">
                  <a:extLst>
                    <a:ext uri="{9D8B030D-6E8A-4147-A177-3AD203B41FA5}">
                      <a16:colId xmlns:a16="http://schemas.microsoft.com/office/drawing/2014/main" val="20004"/>
                    </a:ext>
                  </a:extLst>
                </a:gridCol>
                <a:gridCol w="849086">
                  <a:extLst>
                    <a:ext uri="{9D8B030D-6E8A-4147-A177-3AD203B41FA5}">
                      <a16:colId xmlns:a16="http://schemas.microsoft.com/office/drawing/2014/main" val="20005"/>
                    </a:ext>
                  </a:extLst>
                </a:gridCol>
                <a:gridCol w="849085">
                  <a:extLst>
                    <a:ext uri="{9D8B030D-6E8A-4147-A177-3AD203B41FA5}">
                      <a16:colId xmlns:a16="http://schemas.microsoft.com/office/drawing/2014/main" val="20006"/>
                    </a:ext>
                  </a:extLst>
                </a:gridCol>
                <a:gridCol w="914400">
                  <a:extLst>
                    <a:ext uri="{9D8B030D-6E8A-4147-A177-3AD203B41FA5}">
                      <a16:colId xmlns:a16="http://schemas.microsoft.com/office/drawing/2014/main" val="2385339927"/>
                    </a:ext>
                  </a:extLst>
                </a:gridCol>
                <a:gridCol w="689429">
                  <a:extLst>
                    <a:ext uri="{9D8B030D-6E8A-4147-A177-3AD203B41FA5}">
                      <a16:colId xmlns:a16="http://schemas.microsoft.com/office/drawing/2014/main" val="3265531896"/>
                    </a:ext>
                  </a:extLst>
                </a:gridCol>
                <a:gridCol w="1161145">
                  <a:extLst>
                    <a:ext uri="{9D8B030D-6E8A-4147-A177-3AD203B41FA5}">
                      <a16:colId xmlns:a16="http://schemas.microsoft.com/office/drawing/2014/main" val="2794812501"/>
                    </a:ext>
                  </a:extLst>
                </a:gridCol>
              </a:tblGrid>
              <a:tr h="451597">
                <a:tc>
                  <a:txBody>
                    <a:bodyPr/>
                    <a:lstStyle/>
                    <a:p>
                      <a:endParaRPr lang="en-US" sz="1100" noProof="0">
                        <a:solidFill>
                          <a:schemeClr val="tx2"/>
                        </a:solidFill>
                      </a:endParaRP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noProof="0" dirty="0">
                          <a:solidFill>
                            <a:schemeClr val="tx2"/>
                          </a:solidFill>
                        </a:rPr>
                        <a:t>Max. RPM</a:t>
                      </a: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noProof="0" dirty="0">
                          <a:solidFill>
                            <a:schemeClr val="tx2"/>
                          </a:solidFill>
                        </a:rPr>
                        <a:t>Max. Clamping Force</a:t>
                      </a: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noProof="0" dirty="0">
                          <a:solidFill>
                            <a:schemeClr val="tx2"/>
                          </a:solidFill>
                        </a:rPr>
                        <a:t>Max. Actuation Force</a:t>
                      </a: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noProof="0" dirty="0">
                          <a:solidFill>
                            <a:schemeClr val="tx2"/>
                          </a:solidFill>
                        </a:rPr>
                        <a:t>Stroke/Jaw</a:t>
                      </a: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noProof="0" dirty="0">
                          <a:solidFill>
                            <a:schemeClr val="tx2"/>
                          </a:solidFill>
                        </a:rPr>
                        <a:t>Piston Stroke</a:t>
                      </a: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noProof="0" dirty="0">
                          <a:solidFill>
                            <a:schemeClr val="tx2"/>
                          </a:solidFill>
                        </a:rPr>
                        <a:t>Tooth Pitch</a:t>
                      </a: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noProof="0" dirty="0">
                          <a:solidFill>
                            <a:schemeClr val="tx2"/>
                          </a:solidFill>
                        </a:rPr>
                        <a:t>Weight</a:t>
                      </a: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100" b="1" noProof="0" dirty="0">
                          <a:solidFill>
                            <a:schemeClr val="tx2"/>
                          </a:solidFill>
                        </a:rPr>
                        <a:t>Available from</a:t>
                      </a: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52000">
                <a:tc>
                  <a:txBody>
                    <a:bodyPr/>
                    <a:lstStyle/>
                    <a:p>
                      <a:endParaRPr lang="en-US" sz="1100" noProof="0">
                        <a:solidFill>
                          <a:schemeClr val="tx1">
                            <a:lumMod val="75000"/>
                            <a:lumOff val="25000"/>
                          </a:schemeClr>
                        </a:solidFill>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D6A"/>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1" noProof="0">
                          <a:solidFill>
                            <a:schemeClr val="bg1"/>
                          </a:solidFill>
                        </a:rPr>
                        <a:t>[min</a:t>
                      </a:r>
                      <a:r>
                        <a:rPr lang="en-US" sz="1100" b="1" baseline="30000" noProof="0">
                          <a:solidFill>
                            <a:schemeClr val="bg1"/>
                          </a:solidFill>
                        </a:rPr>
                        <a:t>-1</a:t>
                      </a:r>
                      <a:r>
                        <a:rPr lang="en-US" sz="1100" b="1" noProof="0">
                          <a:solidFill>
                            <a:schemeClr val="bg1"/>
                          </a:solidFill>
                        </a:rPr>
                        <a:t>]</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D6A"/>
                    </a:solidFill>
                  </a:tcPr>
                </a:tc>
                <a:tc>
                  <a:txBody>
                    <a:bodyPr/>
                    <a:lstStyle/>
                    <a:p>
                      <a:pPr algn="ctr"/>
                      <a:r>
                        <a:rPr lang="en-US" sz="1100" b="1" noProof="0">
                          <a:solidFill>
                            <a:schemeClr val="bg1"/>
                          </a:solidFill>
                        </a:rPr>
                        <a:t>[kN]</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D6A"/>
                    </a:solidFill>
                  </a:tcPr>
                </a:tc>
                <a:tc>
                  <a:txBody>
                    <a:bodyPr/>
                    <a:lstStyle/>
                    <a:p>
                      <a:pPr algn="ctr"/>
                      <a:r>
                        <a:rPr lang="en-US" sz="1100" b="1" noProof="0">
                          <a:solidFill>
                            <a:schemeClr val="bg1"/>
                          </a:solidFill>
                        </a:rPr>
                        <a:t>[kN]</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D6A"/>
                    </a:solidFill>
                  </a:tcPr>
                </a:tc>
                <a:tc>
                  <a:txBody>
                    <a:bodyPr/>
                    <a:lstStyle/>
                    <a:p>
                      <a:pPr algn="ctr"/>
                      <a:r>
                        <a:rPr lang="en-US" sz="1100" b="1" noProof="0">
                          <a:solidFill>
                            <a:schemeClr val="bg1"/>
                          </a:solidFill>
                        </a:rPr>
                        <a:t>[mm]</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D6A"/>
                    </a:solidFill>
                  </a:tcPr>
                </a:tc>
                <a:tc>
                  <a:txBody>
                    <a:bodyPr/>
                    <a:lstStyle/>
                    <a:p>
                      <a:pPr algn="ctr"/>
                      <a:r>
                        <a:rPr lang="en-US" sz="1100" b="1" noProof="0">
                          <a:solidFill>
                            <a:schemeClr val="bg1"/>
                          </a:solidFill>
                        </a:rPr>
                        <a:t>[mm]</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D6A"/>
                    </a:solidFill>
                  </a:tcPr>
                </a:tc>
                <a:tc>
                  <a:txBody>
                    <a:bodyPr/>
                    <a:lstStyle/>
                    <a:p>
                      <a:pPr algn="ctr"/>
                      <a:r>
                        <a:rPr lang="en-US" sz="1100" b="1" noProof="0">
                          <a:solidFill>
                            <a:schemeClr val="bg1"/>
                          </a:solidFill>
                        </a:rPr>
                        <a:t>[mm]</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D6A"/>
                    </a:solidFill>
                  </a:tcPr>
                </a:tc>
                <a:tc>
                  <a:txBody>
                    <a:bodyPr/>
                    <a:lstStyle/>
                    <a:p>
                      <a:pPr algn="ctr"/>
                      <a:r>
                        <a:rPr lang="en-US" sz="1100" b="1" noProof="0">
                          <a:solidFill>
                            <a:schemeClr val="bg1"/>
                          </a:solidFill>
                        </a:rPr>
                        <a:t>[kg]</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D6A"/>
                    </a:solidFill>
                  </a:tcPr>
                </a:tc>
                <a:tc>
                  <a:txBody>
                    <a:bodyPr/>
                    <a:lstStyle/>
                    <a:p>
                      <a:pPr algn="ctr"/>
                      <a:r>
                        <a:rPr lang="en-US" sz="1100" b="1" noProof="0" dirty="0">
                          <a:solidFill>
                            <a:schemeClr val="bg1"/>
                          </a:solidFill>
                        </a:rPr>
                        <a:t>[approx.]</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D6A"/>
                    </a:solidFill>
                  </a:tcPr>
                </a:tc>
                <a:extLst>
                  <a:ext uri="{0D108BD9-81ED-4DB2-BD59-A6C34878D82A}">
                    <a16:rowId xmlns:a16="http://schemas.microsoft.com/office/drawing/2014/main" val="10001"/>
                  </a:ext>
                </a:extLst>
              </a:tr>
              <a:tr h="25200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noProof="0">
                          <a:solidFill>
                            <a:schemeClr val="tx1">
                              <a:lumMod val="75000"/>
                              <a:lumOff val="25000"/>
                            </a:schemeClr>
                          </a:solidFill>
                        </a:rPr>
                        <a:t>ROTA THW3 200-52</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100" noProof="0">
                          <a:solidFill>
                            <a:schemeClr val="tx1">
                              <a:lumMod val="75000"/>
                              <a:lumOff val="25000"/>
                            </a:schemeClr>
                          </a:solidFill>
                        </a:rPr>
                        <a:t>6.000</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100" noProof="0">
                          <a:solidFill>
                            <a:schemeClr val="tx1">
                              <a:lumMod val="75000"/>
                              <a:lumOff val="25000"/>
                            </a:schemeClr>
                          </a:solidFill>
                        </a:rPr>
                        <a:t>64</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100" noProof="0">
                          <a:solidFill>
                            <a:schemeClr val="tx1">
                              <a:lumMod val="75000"/>
                              <a:lumOff val="25000"/>
                            </a:schemeClr>
                          </a:solidFill>
                        </a:rPr>
                        <a:t>35</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100" noProof="0">
                          <a:solidFill>
                            <a:schemeClr val="tx1">
                              <a:lumMod val="75000"/>
                              <a:lumOff val="25000"/>
                            </a:schemeClr>
                          </a:solidFill>
                        </a:rPr>
                        <a:t>6,7</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100" noProof="0">
                          <a:solidFill>
                            <a:schemeClr val="tx1">
                              <a:lumMod val="75000"/>
                              <a:lumOff val="25000"/>
                            </a:schemeClr>
                          </a:solidFill>
                        </a:rPr>
                        <a:t>17,5</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100" noProof="0">
                          <a:solidFill>
                            <a:schemeClr val="tx1">
                              <a:lumMod val="75000"/>
                              <a:lumOff val="25000"/>
                            </a:schemeClr>
                          </a:solidFill>
                        </a:rPr>
                        <a:t>4,712</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100" noProof="0">
                          <a:solidFill>
                            <a:schemeClr val="tx1">
                              <a:lumMod val="75000"/>
                              <a:lumOff val="25000"/>
                            </a:schemeClr>
                          </a:solidFill>
                        </a:rPr>
                        <a:t>19</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100" noProof="0">
                          <a:solidFill>
                            <a:schemeClr val="tx1">
                              <a:lumMod val="75000"/>
                              <a:lumOff val="25000"/>
                            </a:schemeClr>
                          </a:solidFill>
                        </a:rPr>
                        <a:t>April 2021</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25200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noProof="0">
                          <a:solidFill>
                            <a:schemeClr val="tx1">
                              <a:lumMod val="75000"/>
                              <a:lumOff val="25000"/>
                            </a:schemeClr>
                          </a:solidFill>
                        </a:rPr>
                        <a:t>ROTA THW3 225-66</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100" noProof="0">
                          <a:solidFill>
                            <a:schemeClr val="tx1">
                              <a:lumMod val="75000"/>
                              <a:lumOff val="25000"/>
                            </a:schemeClr>
                          </a:solidFill>
                        </a:rPr>
                        <a:t>5.400</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100" noProof="0">
                          <a:solidFill>
                            <a:schemeClr val="tx1">
                              <a:lumMod val="75000"/>
                              <a:lumOff val="25000"/>
                            </a:schemeClr>
                          </a:solidFill>
                        </a:rPr>
                        <a:t>82</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100" noProof="0">
                          <a:solidFill>
                            <a:schemeClr val="tx1">
                              <a:lumMod val="75000"/>
                              <a:lumOff val="25000"/>
                            </a:schemeClr>
                          </a:solidFill>
                        </a:rPr>
                        <a:t>41</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100" noProof="0">
                          <a:solidFill>
                            <a:schemeClr val="tx1">
                              <a:lumMod val="75000"/>
                              <a:lumOff val="25000"/>
                            </a:schemeClr>
                          </a:solidFill>
                        </a:rPr>
                        <a:t>7,4</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100" noProof="0">
                          <a:solidFill>
                            <a:schemeClr val="tx1">
                              <a:lumMod val="75000"/>
                              <a:lumOff val="25000"/>
                            </a:schemeClr>
                          </a:solidFill>
                        </a:rPr>
                        <a:t>21</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100" noProof="0">
                          <a:solidFill>
                            <a:schemeClr val="tx1">
                              <a:lumMod val="75000"/>
                              <a:lumOff val="25000"/>
                            </a:schemeClr>
                          </a:solidFill>
                        </a:rPr>
                        <a:t>4,712</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100" noProof="0">
                          <a:solidFill>
                            <a:schemeClr val="tx1">
                              <a:lumMod val="75000"/>
                              <a:lumOff val="25000"/>
                            </a:schemeClr>
                          </a:solidFill>
                        </a:rPr>
                        <a:t>25</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100" noProof="0">
                          <a:solidFill>
                            <a:schemeClr val="tx1">
                              <a:lumMod val="75000"/>
                              <a:lumOff val="25000"/>
                            </a:schemeClr>
                          </a:solidFill>
                        </a:rPr>
                        <a:t>April 2021</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25200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noProof="0">
                          <a:solidFill>
                            <a:schemeClr val="tx1">
                              <a:lumMod val="75000"/>
                              <a:lumOff val="25000"/>
                            </a:schemeClr>
                          </a:solidFill>
                        </a:rPr>
                        <a:t>ROTA THW3 260-81</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100" noProof="0">
                          <a:solidFill>
                            <a:schemeClr val="tx1">
                              <a:lumMod val="75000"/>
                              <a:lumOff val="25000"/>
                            </a:schemeClr>
                          </a:solidFill>
                        </a:rPr>
                        <a:t>4.000</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100" noProof="0">
                          <a:solidFill>
                            <a:schemeClr val="tx1">
                              <a:lumMod val="75000"/>
                              <a:lumOff val="25000"/>
                            </a:schemeClr>
                          </a:solidFill>
                        </a:rPr>
                        <a:t>115</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100" noProof="0">
                          <a:solidFill>
                            <a:schemeClr val="tx1">
                              <a:lumMod val="75000"/>
                              <a:lumOff val="25000"/>
                            </a:schemeClr>
                          </a:solidFill>
                        </a:rPr>
                        <a:t>59</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100" noProof="0">
                          <a:solidFill>
                            <a:schemeClr val="tx1">
                              <a:lumMod val="75000"/>
                              <a:lumOff val="25000"/>
                            </a:schemeClr>
                          </a:solidFill>
                        </a:rPr>
                        <a:t>8,2</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100" noProof="0">
                          <a:solidFill>
                            <a:schemeClr val="tx1">
                              <a:lumMod val="75000"/>
                              <a:lumOff val="25000"/>
                            </a:schemeClr>
                          </a:solidFill>
                        </a:rPr>
                        <a:t>24</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100" noProof="0">
                          <a:solidFill>
                            <a:schemeClr val="tx1">
                              <a:lumMod val="75000"/>
                              <a:lumOff val="25000"/>
                            </a:schemeClr>
                          </a:solidFill>
                        </a:rPr>
                        <a:t>5,498</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100" noProof="0">
                          <a:solidFill>
                            <a:schemeClr val="tx1">
                              <a:lumMod val="75000"/>
                              <a:lumOff val="25000"/>
                            </a:schemeClr>
                          </a:solidFill>
                        </a:rPr>
                        <a:t>43</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100" noProof="0">
                          <a:solidFill>
                            <a:schemeClr val="tx1">
                              <a:lumMod val="75000"/>
                              <a:lumOff val="25000"/>
                            </a:schemeClr>
                          </a:solidFill>
                        </a:rPr>
                        <a:t>April 2021</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5200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noProof="0">
                          <a:solidFill>
                            <a:schemeClr val="tx1">
                              <a:lumMod val="75000"/>
                              <a:lumOff val="25000"/>
                            </a:schemeClr>
                          </a:solidFill>
                        </a:rPr>
                        <a:t>ROTA THW3 315-104</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100" noProof="0">
                          <a:solidFill>
                            <a:schemeClr val="tx1">
                              <a:lumMod val="75000"/>
                              <a:lumOff val="25000"/>
                            </a:schemeClr>
                          </a:solidFill>
                        </a:rPr>
                        <a:t>3.600</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100" noProof="0">
                          <a:solidFill>
                            <a:schemeClr val="tx1">
                              <a:lumMod val="75000"/>
                              <a:lumOff val="25000"/>
                            </a:schemeClr>
                          </a:solidFill>
                        </a:rPr>
                        <a:t>150</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100" noProof="0">
                          <a:solidFill>
                            <a:schemeClr val="tx1">
                              <a:lumMod val="75000"/>
                              <a:lumOff val="25000"/>
                            </a:schemeClr>
                          </a:solidFill>
                        </a:rPr>
                        <a:t>80</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100" noProof="0">
                          <a:solidFill>
                            <a:schemeClr val="tx1">
                              <a:lumMod val="75000"/>
                              <a:lumOff val="25000"/>
                            </a:schemeClr>
                          </a:solidFill>
                        </a:rPr>
                        <a:t>8,6</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100" noProof="0">
                          <a:solidFill>
                            <a:schemeClr val="tx1">
                              <a:lumMod val="75000"/>
                              <a:lumOff val="25000"/>
                            </a:schemeClr>
                          </a:solidFill>
                        </a:rPr>
                        <a:t>25</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100" noProof="0">
                          <a:solidFill>
                            <a:schemeClr val="tx1">
                              <a:lumMod val="75000"/>
                              <a:lumOff val="25000"/>
                            </a:schemeClr>
                          </a:solidFill>
                        </a:rPr>
                        <a:t>5,498</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100" noProof="0">
                          <a:solidFill>
                            <a:schemeClr val="tx1">
                              <a:lumMod val="75000"/>
                              <a:lumOff val="25000"/>
                            </a:schemeClr>
                          </a:solidFill>
                        </a:rPr>
                        <a:t>58</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100" noProof="0">
                          <a:solidFill>
                            <a:schemeClr val="tx1">
                              <a:lumMod val="75000"/>
                              <a:lumOff val="25000"/>
                            </a:schemeClr>
                          </a:solidFill>
                        </a:rPr>
                        <a:t>April 2021</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25200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noProof="0">
                          <a:solidFill>
                            <a:schemeClr val="tx1">
                              <a:lumMod val="75000"/>
                              <a:lumOff val="25000"/>
                            </a:schemeClr>
                          </a:solidFill>
                        </a:rPr>
                        <a:t>ROTA THW3 400-128</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100" noProof="0">
                          <a:solidFill>
                            <a:schemeClr val="tx1">
                              <a:lumMod val="75000"/>
                              <a:lumOff val="25000"/>
                            </a:schemeClr>
                          </a:solidFill>
                        </a:rPr>
                        <a:t>3.000</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100" noProof="0">
                          <a:solidFill>
                            <a:schemeClr val="tx1">
                              <a:lumMod val="75000"/>
                              <a:lumOff val="25000"/>
                            </a:schemeClr>
                          </a:solidFill>
                        </a:rPr>
                        <a:t>240</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100" noProof="0">
                          <a:solidFill>
                            <a:schemeClr val="tx1">
                              <a:lumMod val="75000"/>
                              <a:lumOff val="25000"/>
                            </a:schemeClr>
                          </a:solidFill>
                        </a:rPr>
                        <a:t>128</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100" noProof="0">
                          <a:solidFill>
                            <a:schemeClr val="tx1">
                              <a:lumMod val="75000"/>
                              <a:lumOff val="25000"/>
                            </a:schemeClr>
                          </a:solidFill>
                        </a:rPr>
                        <a:t>8,6</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100" noProof="0">
                          <a:solidFill>
                            <a:schemeClr val="tx1">
                              <a:lumMod val="75000"/>
                              <a:lumOff val="25000"/>
                            </a:schemeClr>
                          </a:solidFill>
                        </a:rPr>
                        <a:t>25</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100" noProof="0">
                          <a:solidFill>
                            <a:schemeClr val="tx1">
                              <a:lumMod val="75000"/>
                              <a:lumOff val="25000"/>
                            </a:schemeClr>
                          </a:solidFill>
                        </a:rPr>
                        <a:t>5,498</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100" noProof="0">
                          <a:solidFill>
                            <a:schemeClr val="tx1">
                              <a:lumMod val="75000"/>
                              <a:lumOff val="25000"/>
                            </a:schemeClr>
                          </a:solidFill>
                        </a:rPr>
                        <a:t>103</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100" noProof="0">
                          <a:solidFill>
                            <a:schemeClr val="tx1">
                              <a:lumMod val="75000"/>
                              <a:lumOff val="25000"/>
                            </a:schemeClr>
                          </a:solidFill>
                        </a:rPr>
                        <a:t>April 2021</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763314104"/>
                  </a:ext>
                </a:extLst>
              </a:tr>
              <a:tr h="25200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noProof="0">
                          <a:solidFill>
                            <a:schemeClr val="tx1">
                              <a:lumMod val="75000"/>
                              <a:lumOff val="25000"/>
                            </a:schemeClr>
                          </a:solidFill>
                        </a:rPr>
                        <a:t>ROTA THW3 500-165</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100" noProof="0">
                          <a:solidFill>
                            <a:schemeClr val="tx1">
                              <a:lumMod val="75000"/>
                              <a:lumOff val="25000"/>
                            </a:schemeClr>
                          </a:solidFill>
                        </a:rPr>
                        <a:t>2.200</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100" noProof="0">
                          <a:solidFill>
                            <a:schemeClr val="tx1">
                              <a:lumMod val="75000"/>
                              <a:lumOff val="25000"/>
                            </a:schemeClr>
                          </a:solidFill>
                        </a:rPr>
                        <a:t>240</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100" noProof="0">
                          <a:solidFill>
                            <a:schemeClr val="tx1">
                              <a:lumMod val="75000"/>
                              <a:lumOff val="25000"/>
                            </a:schemeClr>
                          </a:solidFill>
                        </a:rPr>
                        <a:t>128</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100" noProof="0">
                          <a:solidFill>
                            <a:schemeClr val="tx1">
                              <a:lumMod val="75000"/>
                              <a:lumOff val="25000"/>
                            </a:schemeClr>
                          </a:solidFill>
                        </a:rPr>
                        <a:t>10,5</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100" noProof="0">
                          <a:solidFill>
                            <a:schemeClr val="tx1">
                              <a:lumMod val="75000"/>
                              <a:lumOff val="25000"/>
                            </a:schemeClr>
                          </a:solidFill>
                        </a:rPr>
                        <a:t>30</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100" noProof="0">
                          <a:solidFill>
                            <a:schemeClr val="tx1">
                              <a:lumMod val="75000"/>
                              <a:lumOff val="25000"/>
                            </a:schemeClr>
                          </a:solidFill>
                        </a:rPr>
                        <a:t>7</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100" noProof="0">
                          <a:solidFill>
                            <a:schemeClr val="tx1">
                              <a:lumMod val="75000"/>
                              <a:lumOff val="25000"/>
                            </a:schemeClr>
                          </a:solidFill>
                        </a:rPr>
                        <a:t>200</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100" noProof="0">
                          <a:solidFill>
                            <a:schemeClr val="tx1">
                              <a:lumMod val="75000"/>
                              <a:lumOff val="25000"/>
                            </a:schemeClr>
                          </a:solidFill>
                        </a:rPr>
                        <a:t>April 2021</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971930803"/>
                  </a:ext>
                </a:extLst>
              </a:tr>
              <a:tr h="25200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noProof="0">
                          <a:solidFill>
                            <a:schemeClr val="tx1">
                              <a:lumMod val="75000"/>
                              <a:lumOff val="25000"/>
                            </a:schemeClr>
                          </a:solidFill>
                        </a:rPr>
                        <a:t>ROTA THW3 630-165</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100" noProof="0">
                          <a:solidFill>
                            <a:schemeClr val="tx1">
                              <a:lumMod val="75000"/>
                              <a:lumOff val="25000"/>
                            </a:schemeClr>
                          </a:solidFill>
                        </a:rPr>
                        <a:t>1.700</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100" noProof="0">
                          <a:solidFill>
                            <a:schemeClr val="tx1">
                              <a:lumMod val="75000"/>
                              <a:lumOff val="25000"/>
                            </a:schemeClr>
                          </a:solidFill>
                        </a:rPr>
                        <a:t>240</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100" noProof="0">
                          <a:solidFill>
                            <a:schemeClr val="tx1">
                              <a:lumMod val="75000"/>
                              <a:lumOff val="25000"/>
                            </a:schemeClr>
                          </a:solidFill>
                        </a:rPr>
                        <a:t>128</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100" noProof="0">
                          <a:solidFill>
                            <a:schemeClr val="tx1">
                              <a:lumMod val="75000"/>
                              <a:lumOff val="25000"/>
                            </a:schemeClr>
                          </a:solidFill>
                        </a:rPr>
                        <a:t>10,5</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100" noProof="0">
                          <a:solidFill>
                            <a:schemeClr val="tx1">
                              <a:lumMod val="75000"/>
                              <a:lumOff val="25000"/>
                            </a:schemeClr>
                          </a:solidFill>
                        </a:rPr>
                        <a:t>30</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100" noProof="0">
                          <a:solidFill>
                            <a:schemeClr val="tx1">
                              <a:lumMod val="75000"/>
                              <a:lumOff val="25000"/>
                            </a:schemeClr>
                          </a:solidFill>
                        </a:rPr>
                        <a:t>7</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457171" rtl="0" eaLnBrk="1" fontAlgn="auto" latinLnBrk="0" hangingPunct="1">
                        <a:lnSpc>
                          <a:spcPct val="100000"/>
                        </a:lnSpc>
                        <a:spcBef>
                          <a:spcPts val="0"/>
                        </a:spcBef>
                        <a:spcAft>
                          <a:spcPts val="0"/>
                        </a:spcAft>
                        <a:buClrTx/>
                        <a:buSzTx/>
                        <a:buFontTx/>
                        <a:buNone/>
                        <a:tabLst/>
                        <a:defRPr/>
                      </a:pPr>
                      <a:r>
                        <a:rPr lang="en-US" sz="1100" noProof="0">
                          <a:solidFill>
                            <a:schemeClr val="tx1">
                              <a:lumMod val="75000"/>
                              <a:lumOff val="25000"/>
                            </a:schemeClr>
                          </a:solidFill>
                        </a:rPr>
                        <a:t>300</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100" noProof="0" dirty="0">
                          <a:solidFill>
                            <a:schemeClr val="tx1">
                              <a:lumMod val="75000"/>
                              <a:lumOff val="25000"/>
                            </a:schemeClr>
                          </a:solidFill>
                        </a:rPr>
                        <a:t>April 2021</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28247378"/>
                  </a:ext>
                </a:extLst>
              </a:tr>
            </a:tbl>
          </a:graphicData>
        </a:graphic>
      </p:graphicFrame>
      <p:sp>
        <p:nvSpPr>
          <p:cNvPr id="7" name="Textfeld 6">
            <a:extLst>
              <a:ext uri="{FF2B5EF4-FFF2-40B4-BE49-F238E27FC236}">
                <a16:creationId xmlns:a16="http://schemas.microsoft.com/office/drawing/2014/main" id="{B201BE93-2428-4058-861F-242FBA681025}"/>
              </a:ext>
            </a:extLst>
          </p:cNvPr>
          <p:cNvSpPr txBox="1"/>
          <p:nvPr/>
        </p:nvSpPr>
        <p:spPr>
          <a:xfrm>
            <a:off x="209550" y="718958"/>
            <a:ext cx="4911954" cy="338554"/>
          </a:xfrm>
          <a:prstGeom prst="rect">
            <a:avLst/>
          </a:prstGeom>
          <a:noFill/>
        </p:spPr>
        <p:txBody>
          <a:bodyPr wrap="square" rtlCol="0">
            <a:spAutoFit/>
          </a:bodyPr>
          <a:lstStyle/>
          <a:p>
            <a:r>
              <a:rPr lang="en-US" sz="1600" b="1" dirty="0">
                <a:solidFill>
                  <a:srgbClr val="00446B"/>
                </a:solidFill>
              </a:rPr>
              <a:t>Technical data</a:t>
            </a:r>
          </a:p>
        </p:txBody>
      </p:sp>
    </p:spTree>
    <p:extLst>
      <p:ext uri="{BB962C8B-B14F-4D97-AF65-F5344CB8AC3E}">
        <p14:creationId xmlns:p14="http://schemas.microsoft.com/office/powerpoint/2010/main" val="38631904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2"/>
          <p:cNvSpPr txBox="1">
            <a:spLocks/>
          </p:cNvSpPr>
          <p:nvPr/>
        </p:nvSpPr>
        <p:spPr>
          <a:xfrm>
            <a:off x="4841878" y="3569402"/>
            <a:ext cx="2034381" cy="1457921"/>
          </a:xfrm>
          <a:prstGeom prst="rect">
            <a:avLst/>
          </a:prstGeom>
          <a:ln>
            <a:noFill/>
          </a:ln>
        </p:spPr>
        <p:txBody>
          <a:bodyPr vert="horz" lIns="91435" tIns="45717" rIns="91435" bIns="45717" rtlCol="0">
            <a:noAutofit/>
          </a:bodyPr>
          <a:lstStyle>
            <a:lvl1pPr marL="0" indent="0" algn="l" defTabSz="914400" rtl="0" eaLnBrk="1" latinLnBrk="0" hangingPunct="1">
              <a:spcBef>
                <a:spcPct val="20000"/>
              </a:spcBef>
              <a:buFont typeface="Arial" pitchFamily="34" charset="0"/>
              <a:buNone/>
              <a:defRPr sz="2000" kern="1200">
                <a:solidFill>
                  <a:srgbClr val="FFFFFF"/>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itchFamily="2" charset="2"/>
              <a:buChar char="§"/>
              <a:tabLst>
                <a:tab pos="4214437" algn="l"/>
              </a:tabLst>
            </a:pPr>
            <a:endParaRPr lang="de-DE" dirty="0"/>
          </a:p>
        </p:txBody>
      </p:sp>
    </p:spTree>
    <p:custDataLst>
      <p:tags r:id="rId1"/>
    </p:custDataLst>
    <p:extLst>
      <p:ext uri="{BB962C8B-B14F-4D97-AF65-F5344CB8AC3E}">
        <p14:creationId xmlns:p14="http://schemas.microsoft.com/office/powerpoint/2010/main" val="6770478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1F6576-F356-4BE8-A18F-A90535589B0F}"/>
              </a:ext>
            </a:extLst>
          </p:cNvPr>
          <p:cNvSpPr>
            <a:spLocks noGrp="1"/>
          </p:cNvSpPr>
          <p:nvPr>
            <p:ph type="title"/>
          </p:nvPr>
        </p:nvSpPr>
        <p:spPr/>
        <p:txBody>
          <a:bodyPr/>
          <a:lstStyle/>
          <a:p>
            <a:r>
              <a:rPr lang="de-DE" dirty="0"/>
              <a:t>ROTA THW3</a:t>
            </a:r>
          </a:p>
        </p:txBody>
      </p:sp>
      <p:sp>
        <p:nvSpPr>
          <p:cNvPr id="3" name="Textplatzhalter 2">
            <a:extLst>
              <a:ext uri="{FF2B5EF4-FFF2-40B4-BE49-F238E27FC236}">
                <a16:creationId xmlns:a16="http://schemas.microsoft.com/office/drawing/2014/main" id="{F1EADEE9-3E8A-4D9D-BD92-39CFC8061F11}"/>
              </a:ext>
            </a:extLst>
          </p:cNvPr>
          <p:cNvSpPr>
            <a:spLocks noGrp="1"/>
          </p:cNvSpPr>
          <p:nvPr>
            <p:ph type="body" sz="quarter" idx="12"/>
          </p:nvPr>
        </p:nvSpPr>
        <p:spPr>
          <a:xfrm>
            <a:off x="209550" y="1112838"/>
            <a:ext cx="5651008" cy="2854325"/>
          </a:xfrm>
        </p:spPr>
        <p:txBody>
          <a:bodyPr>
            <a:normAutofit/>
          </a:bodyPr>
          <a:lstStyle/>
          <a:p>
            <a:pPr marL="285750" indent="-285750">
              <a:spcBef>
                <a:spcPts val="550"/>
              </a:spcBef>
              <a:buFont typeface="Arial" panose="020B0604020202020204" pitchFamily="34" charset="0"/>
              <a:buChar char="•"/>
            </a:pPr>
            <a:r>
              <a:rPr lang="en-US" sz="1400"/>
              <a:t>Completely sealed jaw quick-change chuck for a broad number of application possibilities</a:t>
            </a:r>
          </a:p>
          <a:p>
            <a:pPr marL="285750" indent="-285750">
              <a:spcBef>
                <a:spcPts val="550"/>
              </a:spcBef>
              <a:buFont typeface="Arial" panose="020B0604020202020204" pitchFamily="34" charset="0"/>
              <a:buChar char="•"/>
            </a:pPr>
            <a:r>
              <a:rPr lang="en-US" sz="1400"/>
              <a:t>Permanent grease lubrication for consistently high clamping forces and longer maintenance intervals</a:t>
            </a:r>
          </a:p>
          <a:p>
            <a:pPr marL="285750" indent="-285750">
              <a:spcBef>
                <a:spcPts val="550"/>
              </a:spcBef>
              <a:buFont typeface="Arial" panose="020B0604020202020204" pitchFamily="34" charset="0"/>
              <a:buChar char="•"/>
            </a:pPr>
            <a:r>
              <a:rPr lang="en-US" sz="1400"/>
              <a:t>Convenient jaw quick-change system for minimizing set-up times</a:t>
            </a:r>
          </a:p>
          <a:p>
            <a:pPr marL="285750" indent="-285750">
              <a:spcBef>
                <a:spcPts val="550"/>
              </a:spcBef>
              <a:buFont typeface="Arial" panose="020B0604020202020204" pitchFamily="34" charset="0"/>
              <a:buChar char="•"/>
            </a:pPr>
            <a:r>
              <a:rPr lang="en-US" sz="1400"/>
              <a:t>New drive system in ring piston design and pushing jaws</a:t>
            </a:r>
          </a:p>
          <a:p>
            <a:pPr marL="285750" indent="-285750">
              <a:spcBef>
                <a:spcPts val="550"/>
              </a:spcBef>
              <a:buFont typeface="Arial" panose="020B0604020202020204" pitchFamily="34" charset="0"/>
              <a:buChar char="•"/>
            </a:pPr>
            <a:r>
              <a:rPr lang="en-US" sz="1400"/>
              <a:t>Modular center sleeve system</a:t>
            </a:r>
          </a:p>
          <a:p>
            <a:pPr marL="285750" indent="-285750">
              <a:spcBef>
                <a:spcPts val="550"/>
              </a:spcBef>
              <a:buFont typeface="Arial" panose="020B0604020202020204" pitchFamily="34" charset="0"/>
              <a:buChar char="•"/>
            </a:pPr>
            <a:r>
              <a:rPr lang="en-US" sz="1400"/>
              <a:t>Base and top jaws one to one compatible to ROTA THW plus and ROTA THW chucks</a:t>
            </a:r>
          </a:p>
          <a:p>
            <a:pPr marL="285750" indent="-285750">
              <a:spcBef>
                <a:spcPts val="550"/>
              </a:spcBef>
              <a:buFont typeface="Arial" panose="020B0604020202020204" pitchFamily="34" charset="0"/>
              <a:buChar char="•"/>
            </a:pPr>
            <a:r>
              <a:rPr lang="en-US" sz="1400"/>
              <a:t>New generation for all existing chuck sizes</a:t>
            </a:r>
            <a:endParaRPr lang="en-US" sz="1400">
              <a:solidFill>
                <a:srgbClr val="FF0000"/>
              </a:solidFill>
            </a:endParaRPr>
          </a:p>
          <a:p>
            <a:endParaRPr lang="en-US"/>
          </a:p>
        </p:txBody>
      </p:sp>
      <p:sp>
        <p:nvSpPr>
          <p:cNvPr id="4" name="Fußzeilenplatzhalter 3">
            <a:extLst>
              <a:ext uri="{FF2B5EF4-FFF2-40B4-BE49-F238E27FC236}">
                <a16:creationId xmlns:a16="http://schemas.microsoft.com/office/drawing/2014/main" id="{84256870-3FFF-4ED8-BAE9-37DAB9F6F03B}"/>
              </a:ext>
            </a:extLst>
          </p:cNvPr>
          <p:cNvSpPr>
            <a:spLocks noGrp="1"/>
          </p:cNvSpPr>
          <p:nvPr>
            <p:ph type="ftr" sz="quarter" idx="10"/>
          </p:nvPr>
        </p:nvSpPr>
        <p:spPr/>
        <p:txBody>
          <a:bodyPr/>
          <a:lstStyle/>
          <a:p>
            <a:r>
              <a:rPr lang="de-DE"/>
              <a:t>ROTA THW3</a:t>
            </a:r>
            <a:endParaRPr lang="de-DE" dirty="0"/>
          </a:p>
        </p:txBody>
      </p:sp>
      <p:sp>
        <p:nvSpPr>
          <p:cNvPr id="5" name="Textfeld 4">
            <a:extLst>
              <a:ext uri="{FF2B5EF4-FFF2-40B4-BE49-F238E27FC236}">
                <a16:creationId xmlns:a16="http://schemas.microsoft.com/office/drawing/2014/main" id="{D4394843-1FAA-4778-BE41-4351D885DA06}"/>
              </a:ext>
            </a:extLst>
          </p:cNvPr>
          <p:cNvSpPr txBox="1"/>
          <p:nvPr/>
        </p:nvSpPr>
        <p:spPr>
          <a:xfrm>
            <a:off x="209550" y="718958"/>
            <a:ext cx="4911954" cy="338554"/>
          </a:xfrm>
          <a:prstGeom prst="rect">
            <a:avLst/>
          </a:prstGeom>
          <a:noFill/>
        </p:spPr>
        <p:txBody>
          <a:bodyPr wrap="square" rtlCol="0">
            <a:spAutoFit/>
          </a:bodyPr>
          <a:lstStyle/>
          <a:p>
            <a:r>
              <a:rPr lang="de-DE" sz="1600" b="1" dirty="0">
                <a:solidFill>
                  <a:srgbClr val="00446B"/>
                </a:solidFill>
              </a:rPr>
              <a:t>General </a:t>
            </a:r>
            <a:r>
              <a:rPr lang="de-DE" sz="1600" b="1" dirty="0" err="1">
                <a:solidFill>
                  <a:srgbClr val="00446B"/>
                </a:solidFill>
              </a:rPr>
              <a:t>information</a:t>
            </a:r>
            <a:r>
              <a:rPr lang="de-DE" sz="1600" b="1" dirty="0">
                <a:solidFill>
                  <a:srgbClr val="00446B"/>
                </a:solidFill>
              </a:rPr>
              <a:t> </a:t>
            </a:r>
          </a:p>
        </p:txBody>
      </p:sp>
      <p:pic>
        <p:nvPicPr>
          <p:cNvPr id="6" name="Grafik 5">
            <a:extLst>
              <a:ext uri="{FF2B5EF4-FFF2-40B4-BE49-F238E27FC236}">
                <a16:creationId xmlns:a16="http://schemas.microsoft.com/office/drawing/2014/main" id="{FA5C1822-C7E9-485A-A3BE-C72DD736B8AF}"/>
              </a:ext>
            </a:extLst>
          </p:cNvPr>
          <p:cNvPicPr>
            <a:picLocks noChangeAspect="1"/>
          </p:cNvPicPr>
          <p:nvPr/>
        </p:nvPicPr>
        <p:blipFill>
          <a:blip r:embed="rId2"/>
          <a:stretch>
            <a:fillRect/>
          </a:stretch>
        </p:blipFill>
        <p:spPr>
          <a:xfrm>
            <a:off x="5860558" y="888235"/>
            <a:ext cx="2880000" cy="2880000"/>
          </a:xfrm>
          <a:prstGeom prst="rect">
            <a:avLst/>
          </a:prstGeom>
        </p:spPr>
      </p:pic>
    </p:spTree>
    <p:extLst>
      <p:ext uri="{BB962C8B-B14F-4D97-AF65-F5344CB8AC3E}">
        <p14:creationId xmlns:p14="http://schemas.microsoft.com/office/powerpoint/2010/main" val="19127838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CE7269-F683-473E-BD6E-7C21F2840035}"/>
              </a:ext>
            </a:extLst>
          </p:cNvPr>
          <p:cNvSpPr>
            <a:spLocks noGrp="1"/>
          </p:cNvSpPr>
          <p:nvPr>
            <p:ph type="title"/>
          </p:nvPr>
        </p:nvSpPr>
        <p:spPr/>
        <p:txBody>
          <a:bodyPr/>
          <a:lstStyle/>
          <a:p>
            <a:r>
              <a:rPr lang="de-DE" dirty="0"/>
              <a:t>ROTA THW3</a:t>
            </a:r>
          </a:p>
        </p:txBody>
      </p:sp>
      <p:sp>
        <p:nvSpPr>
          <p:cNvPr id="3" name="Textplatzhalter 2">
            <a:extLst>
              <a:ext uri="{FF2B5EF4-FFF2-40B4-BE49-F238E27FC236}">
                <a16:creationId xmlns:a16="http://schemas.microsoft.com/office/drawing/2014/main" id="{04465120-1129-467B-B6B6-F5608AA06ADE}"/>
              </a:ext>
            </a:extLst>
          </p:cNvPr>
          <p:cNvSpPr>
            <a:spLocks noGrp="1"/>
          </p:cNvSpPr>
          <p:nvPr>
            <p:ph type="body" sz="quarter" idx="12"/>
          </p:nvPr>
        </p:nvSpPr>
        <p:spPr>
          <a:xfrm>
            <a:off x="209550" y="1112838"/>
            <a:ext cx="7886700" cy="3230562"/>
          </a:xfrm>
        </p:spPr>
        <p:txBody>
          <a:bodyPr>
            <a:normAutofit lnSpcReduction="10000"/>
          </a:bodyPr>
          <a:lstStyle/>
          <a:p>
            <a:pPr indent="268288"/>
            <a:r>
              <a:rPr lang="en-US" sz="1400"/>
              <a:t>Wedge hook drive in ring piston design</a:t>
            </a:r>
          </a:p>
          <a:p>
            <a:pPr indent="268288"/>
            <a:r>
              <a:rPr lang="en-US" sz="1400"/>
              <a:t>Hardened and extremely rigid base body</a:t>
            </a:r>
          </a:p>
          <a:p>
            <a:pPr indent="268288"/>
            <a:r>
              <a:rPr lang="en-US" sz="1400"/>
              <a:t>Large through-hole</a:t>
            </a:r>
          </a:p>
          <a:p>
            <a:pPr indent="268288"/>
            <a:r>
              <a:rPr lang="en-US" sz="1400"/>
              <a:t>Patented sealing system</a:t>
            </a:r>
          </a:p>
          <a:p>
            <a:pPr indent="268288"/>
            <a:r>
              <a:rPr lang="en-US" sz="1400"/>
              <a:t>Mounting threads for modular center sleeve</a:t>
            </a:r>
          </a:p>
          <a:p>
            <a:pPr indent="268288"/>
            <a:r>
              <a:rPr lang="en-US" sz="1400"/>
              <a:t>Jaw quick-change system</a:t>
            </a:r>
          </a:p>
          <a:p>
            <a:pPr indent="268288"/>
            <a:r>
              <a:rPr lang="en-US" sz="1400"/>
              <a:t>Locking mechanism</a:t>
            </a:r>
          </a:p>
          <a:p>
            <a:pPr indent="268288"/>
            <a:r>
              <a:rPr lang="en-US" sz="1400"/>
              <a:t>Base jaws with straight serration (GBK)</a:t>
            </a:r>
          </a:p>
          <a:p>
            <a:pPr indent="268288"/>
            <a:r>
              <a:rPr lang="en-US" sz="1400"/>
              <a:t>Inlays near the fastening holes to increase the tightness and </a:t>
            </a:r>
          </a:p>
          <a:p>
            <a:pPr indent="268288"/>
            <a:r>
              <a:rPr lang="en-US" sz="1400"/>
              <a:t>rigidity of the chuck</a:t>
            </a:r>
          </a:p>
          <a:p>
            <a:pPr indent="268288"/>
            <a:r>
              <a:rPr lang="en-US" sz="1400"/>
              <a:t>Reliable jaw lock</a:t>
            </a:r>
          </a:p>
          <a:p>
            <a:pPr indent="268288"/>
            <a:r>
              <a:rPr lang="en-US" sz="1400"/>
              <a:t>Display of maximum jaw position</a:t>
            </a:r>
          </a:p>
          <a:p>
            <a:pPr indent="268288"/>
            <a:r>
              <a:rPr lang="en-US" sz="1400"/>
              <a:t>Standard jaw interface</a:t>
            </a:r>
          </a:p>
          <a:p>
            <a:endParaRPr lang="en-US"/>
          </a:p>
        </p:txBody>
      </p:sp>
      <p:sp>
        <p:nvSpPr>
          <p:cNvPr id="4" name="Fußzeilenplatzhalter 3">
            <a:extLst>
              <a:ext uri="{FF2B5EF4-FFF2-40B4-BE49-F238E27FC236}">
                <a16:creationId xmlns:a16="http://schemas.microsoft.com/office/drawing/2014/main" id="{B86DAA87-6536-4980-84A8-A485B307B3C2}"/>
              </a:ext>
            </a:extLst>
          </p:cNvPr>
          <p:cNvSpPr>
            <a:spLocks noGrp="1"/>
          </p:cNvSpPr>
          <p:nvPr>
            <p:ph type="ftr" sz="quarter" idx="10"/>
          </p:nvPr>
        </p:nvSpPr>
        <p:spPr/>
        <p:txBody>
          <a:bodyPr/>
          <a:lstStyle/>
          <a:p>
            <a:r>
              <a:rPr lang="de-DE"/>
              <a:t>ROTA THW3</a:t>
            </a:r>
            <a:endParaRPr lang="de-DE" dirty="0"/>
          </a:p>
        </p:txBody>
      </p:sp>
      <p:sp>
        <p:nvSpPr>
          <p:cNvPr id="5" name="Textfeld 4">
            <a:extLst>
              <a:ext uri="{FF2B5EF4-FFF2-40B4-BE49-F238E27FC236}">
                <a16:creationId xmlns:a16="http://schemas.microsoft.com/office/drawing/2014/main" id="{96DF8556-D629-424B-97A7-06BC29688757}"/>
              </a:ext>
            </a:extLst>
          </p:cNvPr>
          <p:cNvSpPr txBox="1"/>
          <p:nvPr/>
        </p:nvSpPr>
        <p:spPr>
          <a:xfrm>
            <a:off x="209550" y="718958"/>
            <a:ext cx="4911954" cy="338554"/>
          </a:xfrm>
          <a:prstGeom prst="rect">
            <a:avLst/>
          </a:prstGeom>
          <a:noFill/>
        </p:spPr>
        <p:txBody>
          <a:bodyPr wrap="square" rtlCol="0">
            <a:spAutoFit/>
          </a:bodyPr>
          <a:lstStyle/>
          <a:p>
            <a:r>
              <a:rPr lang="en-US" sz="1600" b="1">
                <a:solidFill>
                  <a:srgbClr val="00446B"/>
                </a:solidFill>
              </a:rPr>
              <a:t>Functional diagram</a:t>
            </a:r>
          </a:p>
        </p:txBody>
      </p:sp>
      <p:grpSp>
        <p:nvGrpSpPr>
          <p:cNvPr id="7" name="Gruppieren 6">
            <a:extLst>
              <a:ext uri="{FF2B5EF4-FFF2-40B4-BE49-F238E27FC236}">
                <a16:creationId xmlns:a16="http://schemas.microsoft.com/office/drawing/2014/main" id="{60A232CA-F351-479B-86F7-52320CA57C26}"/>
              </a:ext>
            </a:extLst>
          </p:cNvPr>
          <p:cNvGrpSpPr/>
          <p:nvPr/>
        </p:nvGrpSpPr>
        <p:grpSpPr>
          <a:xfrm>
            <a:off x="296908" y="1375259"/>
            <a:ext cx="198000" cy="198000"/>
            <a:chOff x="4645063" y="732456"/>
            <a:chExt cx="266095" cy="271350"/>
          </a:xfrm>
        </p:grpSpPr>
        <p:sp>
          <p:nvSpPr>
            <p:cNvPr id="8" name="Ellipse 7">
              <a:extLst>
                <a:ext uri="{FF2B5EF4-FFF2-40B4-BE49-F238E27FC236}">
                  <a16:creationId xmlns:a16="http://schemas.microsoft.com/office/drawing/2014/main" id="{AB7C7E6F-7D37-4493-95E7-63B3A45FFE86}"/>
                </a:ext>
              </a:extLst>
            </p:cNvPr>
            <p:cNvSpPr/>
            <p:nvPr/>
          </p:nvSpPr>
          <p:spPr>
            <a:xfrm>
              <a:off x="4650377" y="757646"/>
              <a:ext cx="235132" cy="226423"/>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 name="Textfeld 8">
              <a:extLst>
                <a:ext uri="{FF2B5EF4-FFF2-40B4-BE49-F238E27FC236}">
                  <a16:creationId xmlns:a16="http://schemas.microsoft.com/office/drawing/2014/main" id="{B9CFEE81-7AB6-4A16-9A65-668B6D62763A}"/>
                </a:ext>
              </a:extLst>
            </p:cNvPr>
            <p:cNvSpPr txBox="1"/>
            <p:nvPr/>
          </p:nvSpPr>
          <p:spPr>
            <a:xfrm>
              <a:off x="4645063" y="732456"/>
              <a:ext cx="266095" cy="271350"/>
            </a:xfrm>
            <a:prstGeom prst="rect">
              <a:avLst/>
            </a:prstGeom>
            <a:noFill/>
          </p:spPr>
          <p:txBody>
            <a:bodyPr wrap="square" rtlCol="0" anchor="ctr" anchorCtr="0">
              <a:noAutofit/>
            </a:bodyPr>
            <a:lstStyle/>
            <a:p>
              <a:pPr algn="ctr"/>
              <a:r>
                <a:rPr lang="de-DE" sz="900" dirty="0">
                  <a:solidFill>
                    <a:schemeClr val="bg1"/>
                  </a:solidFill>
                </a:rPr>
                <a:t>2</a:t>
              </a:r>
            </a:p>
          </p:txBody>
        </p:sp>
      </p:grpSp>
      <p:grpSp>
        <p:nvGrpSpPr>
          <p:cNvPr id="10" name="Gruppieren 9">
            <a:extLst>
              <a:ext uri="{FF2B5EF4-FFF2-40B4-BE49-F238E27FC236}">
                <a16:creationId xmlns:a16="http://schemas.microsoft.com/office/drawing/2014/main" id="{D8A8A8A5-6427-450E-B04B-D0FA11BE97FC}"/>
              </a:ext>
            </a:extLst>
          </p:cNvPr>
          <p:cNvGrpSpPr/>
          <p:nvPr/>
        </p:nvGrpSpPr>
        <p:grpSpPr>
          <a:xfrm>
            <a:off x="285169" y="1612137"/>
            <a:ext cx="198000" cy="198000"/>
            <a:chOff x="4637578" y="732456"/>
            <a:chExt cx="266095" cy="271350"/>
          </a:xfrm>
        </p:grpSpPr>
        <p:sp>
          <p:nvSpPr>
            <p:cNvPr id="11" name="Ellipse 10">
              <a:extLst>
                <a:ext uri="{FF2B5EF4-FFF2-40B4-BE49-F238E27FC236}">
                  <a16:creationId xmlns:a16="http://schemas.microsoft.com/office/drawing/2014/main" id="{70E23F7D-F377-474E-85FF-383F33AE3F35}"/>
                </a:ext>
              </a:extLst>
            </p:cNvPr>
            <p:cNvSpPr/>
            <p:nvPr/>
          </p:nvSpPr>
          <p:spPr>
            <a:xfrm>
              <a:off x="4650377" y="757646"/>
              <a:ext cx="235132" cy="226423"/>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2" name="Textfeld 11">
              <a:extLst>
                <a:ext uri="{FF2B5EF4-FFF2-40B4-BE49-F238E27FC236}">
                  <a16:creationId xmlns:a16="http://schemas.microsoft.com/office/drawing/2014/main" id="{CDEC4A1C-267F-4A72-A3EF-8D7155B2B220}"/>
                </a:ext>
              </a:extLst>
            </p:cNvPr>
            <p:cNvSpPr txBox="1"/>
            <p:nvPr/>
          </p:nvSpPr>
          <p:spPr>
            <a:xfrm>
              <a:off x="4637578" y="732456"/>
              <a:ext cx="266095" cy="271350"/>
            </a:xfrm>
            <a:prstGeom prst="rect">
              <a:avLst/>
            </a:prstGeom>
            <a:noFill/>
          </p:spPr>
          <p:txBody>
            <a:bodyPr wrap="square" rtlCol="0" anchor="ctr" anchorCtr="0">
              <a:noAutofit/>
            </a:bodyPr>
            <a:lstStyle/>
            <a:p>
              <a:pPr algn="ctr"/>
              <a:r>
                <a:rPr lang="de-DE" sz="900" dirty="0">
                  <a:solidFill>
                    <a:schemeClr val="bg1"/>
                  </a:solidFill>
                </a:rPr>
                <a:t>3</a:t>
              </a:r>
            </a:p>
          </p:txBody>
        </p:sp>
      </p:grpSp>
      <p:grpSp>
        <p:nvGrpSpPr>
          <p:cNvPr id="13" name="Gruppieren 12">
            <a:extLst>
              <a:ext uri="{FF2B5EF4-FFF2-40B4-BE49-F238E27FC236}">
                <a16:creationId xmlns:a16="http://schemas.microsoft.com/office/drawing/2014/main" id="{A2AE6237-C3D7-43F3-BC08-89CA6180CAA3}"/>
              </a:ext>
            </a:extLst>
          </p:cNvPr>
          <p:cNvGrpSpPr/>
          <p:nvPr/>
        </p:nvGrpSpPr>
        <p:grpSpPr>
          <a:xfrm>
            <a:off x="284201" y="2070956"/>
            <a:ext cx="198000" cy="198000"/>
            <a:chOff x="4637578" y="738982"/>
            <a:chExt cx="266095" cy="271350"/>
          </a:xfrm>
        </p:grpSpPr>
        <p:sp>
          <p:nvSpPr>
            <p:cNvPr id="14" name="Ellipse 13">
              <a:extLst>
                <a:ext uri="{FF2B5EF4-FFF2-40B4-BE49-F238E27FC236}">
                  <a16:creationId xmlns:a16="http://schemas.microsoft.com/office/drawing/2014/main" id="{650AC2AF-8029-4B93-A192-812C3196CFAE}"/>
                </a:ext>
              </a:extLst>
            </p:cNvPr>
            <p:cNvSpPr/>
            <p:nvPr/>
          </p:nvSpPr>
          <p:spPr>
            <a:xfrm>
              <a:off x="4650377" y="757646"/>
              <a:ext cx="235132" cy="226423"/>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B8D8D5B9-8DD7-4194-897B-47C5A134E924}"/>
                </a:ext>
              </a:extLst>
            </p:cNvPr>
            <p:cNvSpPr txBox="1"/>
            <p:nvPr/>
          </p:nvSpPr>
          <p:spPr>
            <a:xfrm>
              <a:off x="4637578" y="738982"/>
              <a:ext cx="266095" cy="271350"/>
            </a:xfrm>
            <a:prstGeom prst="rect">
              <a:avLst/>
            </a:prstGeom>
            <a:noFill/>
          </p:spPr>
          <p:txBody>
            <a:bodyPr wrap="square" rtlCol="0" anchor="ctr" anchorCtr="0">
              <a:noAutofit/>
            </a:bodyPr>
            <a:lstStyle/>
            <a:p>
              <a:pPr algn="ctr"/>
              <a:r>
                <a:rPr lang="de-DE" sz="900" dirty="0">
                  <a:solidFill>
                    <a:schemeClr val="bg1"/>
                  </a:solidFill>
                </a:rPr>
                <a:t>5</a:t>
              </a:r>
            </a:p>
          </p:txBody>
        </p:sp>
      </p:grpSp>
      <p:grpSp>
        <p:nvGrpSpPr>
          <p:cNvPr id="16" name="Gruppieren 15">
            <a:extLst>
              <a:ext uri="{FF2B5EF4-FFF2-40B4-BE49-F238E27FC236}">
                <a16:creationId xmlns:a16="http://schemas.microsoft.com/office/drawing/2014/main" id="{AFEFFD36-AF3E-41A2-9468-E5A990CE4AAC}"/>
              </a:ext>
            </a:extLst>
          </p:cNvPr>
          <p:cNvGrpSpPr/>
          <p:nvPr/>
        </p:nvGrpSpPr>
        <p:grpSpPr>
          <a:xfrm>
            <a:off x="282855" y="2311664"/>
            <a:ext cx="198000" cy="198000"/>
            <a:chOff x="4634378" y="738982"/>
            <a:chExt cx="266095" cy="271350"/>
          </a:xfrm>
        </p:grpSpPr>
        <p:sp>
          <p:nvSpPr>
            <p:cNvPr id="17" name="Ellipse 16">
              <a:extLst>
                <a:ext uri="{FF2B5EF4-FFF2-40B4-BE49-F238E27FC236}">
                  <a16:creationId xmlns:a16="http://schemas.microsoft.com/office/drawing/2014/main" id="{935AE934-5066-4D1E-A0C7-3F8A70557250}"/>
                </a:ext>
              </a:extLst>
            </p:cNvPr>
            <p:cNvSpPr/>
            <p:nvPr/>
          </p:nvSpPr>
          <p:spPr>
            <a:xfrm>
              <a:off x="4650377" y="757646"/>
              <a:ext cx="235132" cy="226423"/>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8" name="Textfeld 17">
              <a:extLst>
                <a:ext uri="{FF2B5EF4-FFF2-40B4-BE49-F238E27FC236}">
                  <a16:creationId xmlns:a16="http://schemas.microsoft.com/office/drawing/2014/main" id="{149043B5-C807-4059-BEDC-A9A6D0A9801E}"/>
                </a:ext>
              </a:extLst>
            </p:cNvPr>
            <p:cNvSpPr txBox="1"/>
            <p:nvPr/>
          </p:nvSpPr>
          <p:spPr>
            <a:xfrm>
              <a:off x="4634378" y="738982"/>
              <a:ext cx="266095" cy="271350"/>
            </a:xfrm>
            <a:prstGeom prst="rect">
              <a:avLst/>
            </a:prstGeom>
            <a:noFill/>
          </p:spPr>
          <p:txBody>
            <a:bodyPr wrap="square" rtlCol="0" anchor="ctr" anchorCtr="0">
              <a:noAutofit/>
            </a:bodyPr>
            <a:lstStyle/>
            <a:p>
              <a:pPr algn="ctr"/>
              <a:r>
                <a:rPr lang="de-DE" sz="900" dirty="0">
                  <a:solidFill>
                    <a:schemeClr val="bg1"/>
                  </a:solidFill>
                </a:rPr>
                <a:t>6</a:t>
              </a:r>
            </a:p>
          </p:txBody>
        </p:sp>
      </p:grpSp>
      <p:grpSp>
        <p:nvGrpSpPr>
          <p:cNvPr id="19" name="Gruppieren 18">
            <a:extLst>
              <a:ext uri="{FF2B5EF4-FFF2-40B4-BE49-F238E27FC236}">
                <a16:creationId xmlns:a16="http://schemas.microsoft.com/office/drawing/2014/main" id="{BC31C024-16B1-47F4-9839-4E9F0D5A4CEA}"/>
              </a:ext>
            </a:extLst>
          </p:cNvPr>
          <p:cNvGrpSpPr/>
          <p:nvPr/>
        </p:nvGrpSpPr>
        <p:grpSpPr>
          <a:xfrm>
            <a:off x="281631" y="1845955"/>
            <a:ext cx="198000" cy="198000"/>
            <a:chOff x="4631178" y="738982"/>
            <a:chExt cx="266095" cy="271350"/>
          </a:xfrm>
        </p:grpSpPr>
        <p:sp>
          <p:nvSpPr>
            <p:cNvPr id="20" name="Ellipse 19">
              <a:extLst>
                <a:ext uri="{FF2B5EF4-FFF2-40B4-BE49-F238E27FC236}">
                  <a16:creationId xmlns:a16="http://schemas.microsoft.com/office/drawing/2014/main" id="{92F56973-A943-4D5C-AD28-C58346646A08}"/>
                </a:ext>
              </a:extLst>
            </p:cNvPr>
            <p:cNvSpPr/>
            <p:nvPr/>
          </p:nvSpPr>
          <p:spPr>
            <a:xfrm>
              <a:off x="4650377" y="757646"/>
              <a:ext cx="235132" cy="226423"/>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1" name="Textfeld 20">
              <a:extLst>
                <a:ext uri="{FF2B5EF4-FFF2-40B4-BE49-F238E27FC236}">
                  <a16:creationId xmlns:a16="http://schemas.microsoft.com/office/drawing/2014/main" id="{A12370D9-B644-44C7-9541-CB567A14ECC6}"/>
                </a:ext>
              </a:extLst>
            </p:cNvPr>
            <p:cNvSpPr txBox="1"/>
            <p:nvPr/>
          </p:nvSpPr>
          <p:spPr>
            <a:xfrm>
              <a:off x="4631178" y="738982"/>
              <a:ext cx="266095" cy="271350"/>
            </a:xfrm>
            <a:prstGeom prst="rect">
              <a:avLst/>
            </a:prstGeom>
            <a:noFill/>
          </p:spPr>
          <p:txBody>
            <a:bodyPr wrap="square" rtlCol="0" anchor="ctr" anchorCtr="0">
              <a:noAutofit/>
            </a:bodyPr>
            <a:lstStyle/>
            <a:p>
              <a:pPr algn="ctr"/>
              <a:r>
                <a:rPr lang="de-DE" sz="900" dirty="0">
                  <a:solidFill>
                    <a:schemeClr val="bg1"/>
                  </a:solidFill>
                </a:rPr>
                <a:t>4</a:t>
              </a:r>
            </a:p>
          </p:txBody>
        </p:sp>
      </p:grpSp>
      <p:grpSp>
        <p:nvGrpSpPr>
          <p:cNvPr id="22" name="Gruppieren 21">
            <a:extLst>
              <a:ext uri="{FF2B5EF4-FFF2-40B4-BE49-F238E27FC236}">
                <a16:creationId xmlns:a16="http://schemas.microsoft.com/office/drawing/2014/main" id="{32DCD5D6-DF5B-43C7-8D68-53BF70AF5E65}"/>
              </a:ext>
            </a:extLst>
          </p:cNvPr>
          <p:cNvGrpSpPr/>
          <p:nvPr/>
        </p:nvGrpSpPr>
        <p:grpSpPr>
          <a:xfrm>
            <a:off x="289386" y="2560695"/>
            <a:ext cx="198000" cy="198000"/>
            <a:chOff x="4640203" y="738588"/>
            <a:chExt cx="266095" cy="271350"/>
          </a:xfrm>
        </p:grpSpPr>
        <p:sp>
          <p:nvSpPr>
            <p:cNvPr id="23" name="Ellipse 22">
              <a:extLst>
                <a:ext uri="{FF2B5EF4-FFF2-40B4-BE49-F238E27FC236}">
                  <a16:creationId xmlns:a16="http://schemas.microsoft.com/office/drawing/2014/main" id="{9046FB75-959E-4CAF-B06C-C8410262D04A}"/>
                </a:ext>
              </a:extLst>
            </p:cNvPr>
            <p:cNvSpPr/>
            <p:nvPr/>
          </p:nvSpPr>
          <p:spPr>
            <a:xfrm>
              <a:off x="4650377" y="757646"/>
              <a:ext cx="235132" cy="226423"/>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4" name="Textfeld 23">
              <a:extLst>
                <a:ext uri="{FF2B5EF4-FFF2-40B4-BE49-F238E27FC236}">
                  <a16:creationId xmlns:a16="http://schemas.microsoft.com/office/drawing/2014/main" id="{787ABFE4-7EA8-4AD9-BE23-FFD678FFF5B0}"/>
                </a:ext>
              </a:extLst>
            </p:cNvPr>
            <p:cNvSpPr txBox="1"/>
            <p:nvPr/>
          </p:nvSpPr>
          <p:spPr>
            <a:xfrm>
              <a:off x="4640203" y="738588"/>
              <a:ext cx="266095" cy="271350"/>
            </a:xfrm>
            <a:prstGeom prst="rect">
              <a:avLst/>
            </a:prstGeom>
            <a:noFill/>
          </p:spPr>
          <p:txBody>
            <a:bodyPr wrap="square" rtlCol="0" anchor="ctr" anchorCtr="0">
              <a:noAutofit/>
            </a:bodyPr>
            <a:lstStyle/>
            <a:p>
              <a:pPr algn="ctr"/>
              <a:r>
                <a:rPr lang="de-DE" sz="900" dirty="0">
                  <a:solidFill>
                    <a:schemeClr val="bg1"/>
                  </a:solidFill>
                </a:rPr>
                <a:t>7</a:t>
              </a:r>
            </a:p>
          </p:txBody>
        </p:sp>
      </p:grpSp>
      <p:grpSp>
        <p:nvGrpSpPr>
          <p:cNvPr id="25" name="Gruppieren 24">
            <a:extLst>
              <a:ext uri="{FF2B5EF4-FFF2-40B4-BE49-F238E27FC236}">
                <a16:creationId xmlns:a16="http://schemas.microsoft.com/office/drawing/2014/main" id="{14C11CA2-D454-4064-9786-5F33F9B4BE27}"/>
              </a:ext>
            </a:extLst>
          </p:cNvPr>
          <p:cNvGrpSpPr/>
          <p:nvPr/>
        </p:nvGrpSpPr>
        <p:grpSpPr>
          <a:xfrm>
            <a:off x="297757" y="1152953"/>
            <a:ext cx="198000" cy="198000"/>
            <a:chOff x="4635232" y="729193"/>
            <a:chExt cx="266095" cy="271350"/>
          </a:xfrm>
        </p:grpSpPr>
        <p:sp>
          <p:nvSpPr>
            <p:cNvPr id="26" name="Ellipse 25">
              <a:extLst>
                <a:ext uri="{FF2B5EF4-FFF2-40B4-BE49-F238E27FC236}">
                  <a16:creationId xmlns:a16="http://schemas.microsoft.com/office/drawing/2014/main" id="{6C55E0CB-4704-452F-A40C-6EA5F680B948}"/>
                </a:ext>
              </a:extLst>
            </p:cNvPr>
            <p:cNvSpPr/>
            <p:nvPr/>
          </p:nvSpPr>
          <p:spPr>
            <a:xfrm>
              <a:off x="4650377" y="757646"/>
              <a:ext cx="235133" cy="226422"/>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7" name="Textfeld 26">
              <a:extLst>
                <a:ext uri="{FF2B5EF4-FFF2-40B4-BE49-F238E27FC236}">
                  <a16:creationId xmlns:a16="http://schemas.microsoft.com/office/drawing/2014/main" id="{89FC737B-A4FD-481D-BAE2-CE81408C2D43}"/>
                </a:ext>
              </a:extLst>
            </p:cNvPr>
            <p:cNvSpPr txBox="1"/>
            <p:nvPr/>
          </p:nvSpPr>
          <p:spPr>
            <a:xfrm>
              <a:off x="4635232" y="729193"/>
              <a:ext cx="266095" cy="271350"/>
            </a:xfrm>
            <a:prstGeom prst="rect">
              <a:avLst/>
            </a:prstGeom>
            <a:noFill/>
          </p:spPr>
          <p:txBody>
            <a:bodyPr wrap="square" rtlCol="0" anchor="ctr" anchorCtr="0">
              <a:noAutofit/>
            </a:bodyPr>
            <a:lstStyle/>
            <a:p>
              <a:pPr algn="ctr"/>
              <a:r>
                <a:rPr lang="de-DE" sz="900" dirty="0">
                  <a:solidFill>
                    <a:schemeClr val="bg1"/>
                  </a:solidFill>
                </a:rPr>
                <a:t>1</a:t>
              </a:r>
            </a:p>
          </p:txBody>
        </p:sp>
      </p:grpSp>
      <p:grpSp>
        <p:nvGrpSpPr>
          <p:cNvPr id="28" name="Gruppieren 27">
            <a:extLst>
              <a:ext uri="{FF2B5EF4-FFF2-40B4-BE49-F238E27FC236}">
                <a16:creationId xmlns:a16="http://schemas.microsoft.com/office/drawing/2014/main" id="{07C8BB62-F9AB-4C33-B4D8-E7D1F2CF868B}"/>
              </a:ext>
            </a:extLst>
          </p:cNvPr>
          <p:cNvGrpSpPr/>
          <p:nvPr/>
        </p:nvGrpSpPr>
        <p:grpSpPr>
          <a:xfrm>
            <a:off x="288130" y="2786511"/>
            <a:ext cx="198000" cy="198000"/>
            <a:chOff x="4640203" y="738588"/>
            <a:chExt cx="266095" cy="271350"/>
          </a:xfrm>
        </p:grpSpPr>
        <p:sp>
          <p:nvSpPr>
            <p:cNvPr id="29" name="Ellipse 28">
              <a:extLst>
                <a:ext uri="{FF2B5EF4-FFF2-40B4-BE49-F238E27FC236}">
                  <a16:creationId xmlns:a16="http://schemas.microsoft.com/office/drawing/2014/main" id="{8E7AE04E-0B86-4390-BD80-68133B464771}"/>
                </a:ext>
              </a:extLst>
            </p:cNvPr>
            <p:cNvSpPr/>
            <p:nvPr/>
          </p:nvSpPr>
          <p:spPr>
            <a:xfrm>
              <a:off x="4650377" y="757646"/>
              <a:ext cx="235132" cy="226423"/>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0" name="Textfeld 29">
              <a:extLst>
                <a:ext uri="{FF2B5EF4-FFF2-40B4-BE49-F238E27FC236}">
                  <a16:creationId xmlns:a16="http://schemas.microsoft.com/office/drawing/2014/main" id="{0CD1F9EC-A335-4A64-9059-FA631A00291D}"/>
                </a:ext>
              </a:extLst>
            </p:cNvPr>
            <p:cNvSpPr txBox="1"/>
            <p:nvPr/>
          </p:nvSpPr>
          <p:spPr>
            <a:xfrm>
              <a:off x="4640203" y="738588"/>
              <a:ext cx="266095" cy="271350"/>
            </a:xfrm>
            <a:prstGeom prst="rect">
              <a:avLst/>
            </a:prstGeom>
            <a:noFill/>
          </p:spPr>
          <p:txBody>
            <a:bodyPr wrap="square" rtlCol="0" anchor="ctr" anchorCtr="0">
              <a:noAutofit/>
            </a:bodyPr>
            <a:lstStyle/>
            <a:p>
              <a:pPr algn="ctr"/>
              <a:r>
                <a:rPr lang="de-DE" sz="900" dirty="0">
                  <a:solidFill>
                    <a:schemeClr val="bg1"/>
                  </a:solidFill>
                </a:rPr>
                <a:t>8</a:t>
              </a:r>
            </a:p>
          </p:txBody>
        </p:sp>
      </p:grpSp>
      <p:grpSp>
        <p:nvGrpSpPr>
          <p:cNvPr id="31" name="Gruppieren 30">
            <a:extLst>
              <a:ext uri="{FF2B5EF4-FFF2-40B4-BE49-F238E27FC236}">
                <a16:creationId xmlns:a16="http://schemas.microsoft.com/office/drawing/2014/main" id="{1A26E7BA-CAEC-41EF-B34D-27CA0090D2B7}"/>
              </a:ext>
            </a:extLst>
          </p:cNvPr>
          <p:cNvGrpSpPr/>
          <p:nvPr/>
        </p:nvGrpSpPr>
        <p:grpSpPr>
          <a:xfrm>
            <a:off x="288135" y="3033597"/>
            <a:ext cx="198000" cy="198000"/>
            <a:chOff x="4640203" y="738588"/>
            <a:chExt cx="266095" cy="271350"/>
          </a:xfrm>
        </p:grpSpPr>
        <p:sp>
          <p:nvSpPr>
            <p:cNvPr id="32" name="Ellipse 31">
              <a:extLst>
                <a:ext uri="{FF2B5EF4-FFF2-40B4-BE49-F238E27FC236}">
                  <a16:creationId xmlns:a16="http://schemas.microsoft.com/office/drawing/2014/main" id="{92653C24-DE0D-4758-849F-8CE5D54F3422}"/>
                </a:ext>
              </a:extLst>
            </p:cNvPr>
            <p:cNvSpPr/>
            <p:nvPr/>
          </p:nvSpPr>
          <p:spPr>
            <a:xfrm>
              <a:off x="4650377" y="757646"/>
              <a:ext cx="235132" cy="226423"/>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3" name="Textfeld 32">
              <a:extLst>
                <a:ext uri="{FF2B5EF4-FFF2-40B4-BE49-F238E27FC236}">
                  <a16:creationId xmlns:a16="http://schemas.microsoft.com/office/drawing/2014/main" id="{1BD08A70-E608-43A7-91AD-0858E4557F2D}"/>
                </a:ext>
              </a:extLst>
            </p:cNvPr>
            <p:cNvSpPr txBox="1"/>
            <p:nvPr/>
          </p:nvSpPr>
          <p:spPr>
            <a:xfrm>
              <a:off x="4640203" y="738588"/>
              <a:ext cx="266095" cy="271350"/>
            </a:xfrm>
            <a:prstGeom prst="rect">
              <a:avLst/>
            </a:prstGeom>
            <a:noFill/>
          </p:spPr>
          <p:txBody>
            <a:bodyPr wrap="square" rtlCol="0" anchor="ctr" anchorCtr="0">
              <a:noAutofit/>
            </a:bodyPr>
            <a:lstStyle/>
            <a:p>
              <a:pPr algn="ctr"/>
              <a:r>
                <a:rPr lang="de-DE" sz="900" dirty="0">
                  <a:solidFill>
                    <a:schemeClr val="bg1"/>
                  </a:solidFill>
                </a:rPr>
                <a:t>9</a:t>
              </a:r>
            </a:p>
          </p:txBody>
        </p:sp>
      </p:grpSp>
      <p:grpSp>
        <p:nvGrpSpPr>
          <p:cNvPr id="34" name="Gruppieren 33">
            <a:extLst>
              <a:ext uri="{FF2B5EF4-FFF2-40B4-BE49-F238E27FC236}">
                <a16:creationId xmlns:a16="http://schemas.microsoft.com/office/drawing/2014/main" id="{9C3EA2D0-B1F5-4BBD-9EC4-0D992B52A04A}"/>
              </a:ext>
            </a:extLst>
          </p:cNvPr>
          <p:cNvGrpSpPr/>
          <p:nvPr/>
        </p:nvGrpSpPr>
        <p:grpSpPr>
          <a:xfrm>
            <a:off x="244951" y="3463561"/>
            <a:ext cx="290617" cy="198000"/>
            <a:chOff x="4584884" y="733042"/>
            <a:chExt cx="390564" cy="271350"/>
          </a:xfrm>
        </p:grpSpPr>
        <p:sp>
          <p:nvSpPr>
            <p:cNvPr id="35" name="Ellipse 34">
              <a:extLst>
                <a:ext uri="{FF2B5EF4-FFF2-40B4-BE49-F238E27FC236}">
                  <a16:creationId xmlns:a16="http://schemas.microsoft.com/office/drawing/2014/main" id="{D1676AB2-4345-4E16-B430-664614BAEF2A}"/>
                </a:ext>
              </a:extLst>
            </p:cNvPr>
            <p:cNvSpPr/>
            <p:nvPr/>
          </p:nvSpPr>
          <p:spPr>
            <a:xfrm>
              <a:off x="4650377" y="757646"/>
              <a:ext cx="235132" cy="226423"/>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6" name="Textfeld 35">
              <a:extLst>
                <a:ext uri="{FF2B5EF4-FFF2-40B4-BE49-F238E27FC236}">
                  <a16:creationId xmlns:a16="http://schemas.microsoft.com/office/drawing/2014/main" id="{5357317F-A716-487D-A007-0CD79E5C161B}"/>
                </a:ext>
              </a:extLst>
            </p:cNvPr>
            <p:cNvSpPr txBox="1"/>
            <p:nvPr/>
          </p:nvSpPr>
          <p:spPr>
            <a:xfrm>
              <a:off x="4584884" y="733042"/>
              <a:ext cx="390564" cy="271350"/>
            </a:xfrm>
            <a:prstGeom prst="rect">
              <a:avLst/>
            </a:prstGeom>
            <a:noFill/>
          </p:spPr>
          <p:txBody>
            <a:bodyPr wrap="square" rtlCol="0" anchor="ctr" anchorCtr="0">
              <a:noAutofit/>
            </a:bodyPr>
            <a:lstStyle/>
            <a:p>
              <a:pPr algn="ctr"/>
              <a:r>
                <a:rPr lang="de-DE" sz="800" dirty="0">
                  <a:solidFill>
                    <a:schemeClr val="bg1"/>
                  </a:solidFill>
                </a:rPr>
                <a:t>10</a:t>
              </a:r>
            </a:p>
          </p:txBody>
        </p:sp>
      </p:grpSp>
      <p:grpSp>
        <p:nvGrpSpPr>
          <p:cNvPr id="37" name="Gruppieren 36">
            <a:extLst>
              <a:ext uri="{FF2B5EF4-FFF2-40B4-BE49-F238E27FC236}">
                <a16:creationId xmlns:a16="http://schemas.microsoft.com/office/drawing/2014/main" id="{1116E343-3E9D-413F-9090-971A9B23CDE9}"/>
              </a:ext>
            </a:extLst>
          </p:cNvPr>
          <p:cNvGrpSpPr/>
          <p:nvPr/>
        </p:nvGrpSpPr>
        <p:grpSpPr>
          <a:xfrm>
            <a:off x="244951" y="3726594"/>
            <a:ext cx="290617" cy="198000"/>
            <a:chOff x="4584884" y="733042"/>
            <a:chExt cx="390564" cy="271350"/>
          </a:xfrm>
        </p:grpSpPr>
        <p:sp>
          <p:nvSpPr>
            <p:cNvPr id="38" name="Ellipse 37">
              <a:extLst>
                <a:ext uri="{FF2B5EF4-FFF2-40B4-BE49-F238E27FC236}">
                  <a16:creationId xmlns:a16="http://schemas.microsoft.com/office/drawing/2014/main" id="{5F754B1E-5469-4BDE-AB45-A0A89CB31B9F}"/>
                </a:ext>
              </a:extLst>
            </p:cNvPr>
            <p:cNvSpPr/>
            <p:nvPr/>
          </p:nvSpPr>
          <p:spPr>
            <a:xfrm>
              <a:off x="4650377" y="757646"/>
              <a:ext cx="235132" cy="226423"/>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9" name="Textfeld 38">
              <a:extLst>
                <a:ext uri="{FF2B5EF4-FFF2-40B4-BE49-F238E27FC236}">
                  <a16:creationId xmlns:a16="http://schemas.microsoft.com/office/drawing/2014/main" id="{C17DD8CA-990F-41E0-AE3A-2A9AA89E4410}"/>
                </a:ext>
              </a:extLst>
            </p:cNvPr>
            <p:cNvSpPr txBox="1"/>
            <p:nvPr/>
          </p:nvSpPr>
          <p:spPr>
            <a:xfrm>
              <a:off x="4584884" y="733042"/>
              <a:ext cx="390564" cy="271350"/>
            </a:xfrm>
            <a:prstGeom prst="rect">
              <a:avLst/>
            </a:prstGeom>
            <a:noFill/>
          </p:spPr>
          <p:txBody>
            <a:bodyPr wrap="square" rtlCol="0" anchor="ctr" anchorCtr="0">
              <a:noAutofit/>
            </a:bodyPr>
            <a:lstStyle/>
            <a:p>
              <a:pPr algn="ctr"/>
              <a:r>
                <a:rPr lang="de-DE" sz="800" dirty="0">
                  <a:solidFill>
                    <a:schemeClr val="bg1"/>
                  </a:solidFill>
                </a:rPr>
                <a:t>11</a:t>
              </a:r>
            </a:p>
          </p:txBody>
        </p:sp>
      </p:grpSp>
      <p:grpSp>
        <p:nvGrpSpPr>
          <p:cNvPr id="40" name="Gruppieren 39">
            <a:extLst>
              <a:ext uri="{FF2B5EF4-FFF2-40B4-BE49-F238E27FC236}">
                <a16:creationId xmlns:a16="http://schemas.microsoft.com/office/drawing/2014/main" id="{621D5722-A349-4E4B-ACB6-C83596F54A24}"/>
              </a:ext>
            </a:extLst>
          </p:cNvPr>
          <p:cNvGrpSpPr/>
          <p:nvPr/>
        </p:nvGrpSpPr>
        <p:grpSpPr>
          <a:xfrm>
            <a:off x="244951" y="3969300"/>
            <a:ext cx="290617" cy="198000"/>
            <a:chOff x="4584884" y="733042"/>
            <a:chExt cx="390564" cy="271350"/>
          </a:xfrm>
        </p:grpSpPr>
        <p:sp>
          <p:nvSpPr>
            <p:cNvPr id="41" name="Ellipse 40">
              <a:extLst>
                <a:ext uri="{FF2B5EF4-FFF2-40B4-BE49-F238E27FC236}">
                  <a16:creationId xmlns:a16="http://schemas.microsoft.com/office/drawing/2014/main" id="{0E52C671-9403-4532-A5AF-269B72D912B0}"/>
                </a:ext>
              </a:extLst>
            </p:cNvPr>
            <p:cNvSpPr/>
            <p:nvPr/>
          </p:nvSpPr>
          <p:spPr>
            <a:xfrm>
              <a:off x="4650377" y="757646"/>
              <a:ext cx="235132" cy="226423"/>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42" name="Textfeld 41">
              <a:extLst>
                <a:ext uri="{FF2B5EF4-FFF2-40B4-BE49-F238E27FC236}">
                  <a16:creationId xmlns:a16="http://schemas.microsoft.com/office/drawing/2014/main" id="{1EF7E3AD-7D15-4EC9-BF07-75E0EB9C3766}"/>
                </a:ext>
              </a:extLst>
            </p:cNvPr>
            <p:cNvSpPr txBox="1"/>
            <p:nvPr/>
          </p:nvSpPr>
          <p:spPr>
            <a:xfrm>
              <a:off x="4584884" y="733042"/>
              <a:ext cx="390564" cy="271350"/>
            </a:xfrm>
            <a:prstGeom prst="rect">
              <a:avLst/>
            </a:prstGeom>
            <a:noFill/>
          </p:spPr>
          <p:txBody>
            <a:bodyPr wrap="square" rtlCol="0" anchor="ctr" anchorCtr="0">
              <a:noAutofit/>
            </a:bodyPr>
            <a:lstStyle/>
            <a:p>
              <a:pPr algn="ctr"/>
              <a:r>
                <a:rPr lang="de-DE" sz="800" dirty="0">
                  <a:solidFill>
                    <a:schemeClr val="bg1"/>
                  </a:solidFill>
                </a:rPr>
                <a:t>12</a:t>
              </a:r>
            </a:p>
          </p:txBody>
        </p:sp>
      </p:grpSp>
      <p:grpSp>
        <p:nvGrpSpPr>
          <p:cNvPr id="43" name="Gruppieren 42">
            <a:extLst>
              <a:ext uri="{FF2B5EF4-FFF2-40B4-BE49-F238E27FC236}">
                <a16:creationId xmlns:a16="http://schemas.microsoft.com/office/drawing/2014/main" id="{7709F5FB-2733-453D-B03C-3BCFA9A0904C}"/>
              </a:ext>
            </a:extLst>
          </p:cNvPr>
          <p:cNvGrpSpPr/>
          <p:nvPr/>
        </p:nvGrpSpPr>
        <p:grpSpPr>
          <a:xfrm>
            <a:off x="5408117" y="1099665"/>
            <a:ext cx="3325863" cy="2880000"/>
            <a:chOff x="5408117" y="1099665"/>
            <a:chExt cx="3325863" cy="2880000"/>
          </a:xfrm>
        </p:grpSpPr>
        <p:pic>
          <p:nvPicPr>
            <p:cNvPr id="44" name="Grafik 43">
              <a:extLst>
                <a:ext uri="{FF2B5EF4-FFF2-40B4-BE49-F238E27FC236}">
                  <a16:creationId xmlns:a16="http://schemas.microsoft.com/office/drawing/2014/main" id="{179E409F-467C-42A3-80A4-55367947129A}"/>
                </a:ext>
              </a:extLst>
            </p:cNvPr>
            <p:cNvPicPr>
              <a:picLocks noChangeAspect="1"/>
            </p:cNvPicPr>
            <p:nvPr/>
          </p:nvPicPr>
          <p:blipFill>
            <a:blip r:embed="rId2"/>
            <a:stretch>
              <a:fillRect/>
            </a:stretch>
          </p:blipFill>
          <p:spPr>
            <a:xfrm>
              <a:off x="5408117" y="1099665"/>
              <a:ext cx="3325863" cy="2880000"/>
            </a:xfrm>
            <a:prstGeom prst="rect">
              <a:avLst/>
            </a:prstGeom>
          </p:spPr>
        </p:pic>
        <p:grpSp>
          <p:nvGrpSpPr>
            <p:cNvPr id="45" name="Gruppieren 44">
              <a:extLst>
                <a:ext uri="{FF2B5EF4-FFF2-40B4-BE49-F238E27FC236}">
                  <a16:creationId xmlns:a16="http://schemas.microsoft.com/office/drawing/2014/main" id="{CA690C4F-987E-4A77-9259-49F79C95CD15}"/>
                </a:ext>
              </a:extLst>
            </p:cNvPr>
            <p:cNvGrpSpPr/>
            <p:nvPr/>
          </p:nvGrpSpPr>
          <p:grpSpPr>
            <a:xfrm>
              <a:off x="6518512" y="2756591"/>
              <a:ext cx="198000" cy="198000"/>
              <a:chOff x="4645063" y="729193"/>
              <a:chExt cx="266095" cy="271350"/>
            </a:xfrm>
          </p:grpSpPr>
          <p:sp>
            <p:nvSpPr>
              <p:cNvPr id="85" name="Ellipse 84">
                <a:extLst>
                  <a:ext uri="{FF2B5EF4-FFF2-40B4-BE49-F238E27FC236}">
                    <a16:creationId xmlns:a16="http://schemas.microsoft.com/office/drawing/2014/main" id="{EFC561C3-887C-43E9-B54A-A3CD0997371E}"/>
                  </a:ext>
                </a:extLst>
              </p:cNvPr>
              <p:cNvSpPr/>
              <p:nvPr/>
            </p:nvSpPr>
            <p:spPr>
              <a:xfrm>
                <a:off x="4650377" y="757646"/>
                <a:ext cx="235133" cy="226422"/>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6" name="Textfeld 85">
                <a:extLst>
                  <a:ext uri="{FF2B5EF4-FFF2-40B4-BE49-F238E27FC236}">
                    <a16:creationId xmlns:a16="http://schemas.microsoft.com/office/drawing/2014/main" id="{E455103D-B418-4E88-B850-06AA86567749}"/>
                  </a:ext>
                </a:extLst>
              </p:cNvPr>
              <p:cNvSpPr txBox="1"/>
              <p:nvPr/>
            </p:nvSpPr>
            <p:spPr>
              <a:xfrm>
                <a:off x="4645063" y="729193"/>
                <a:ext cx="266095" cy="271350"/>
              </a:xfrm>
              <a:prstGeom prst="rect">
                <a:avLst/>
              </a:prstGeom>
              <a:noFill/>
            </p:spPr>
            <p:txBody>
              <a:bodyPr wrap="square" rtlCol="0" anchor="ctr" anchorCtr="0">
                <a:noAutofit/>
              </a:bodyPr>
              <a:lstStyle/>
              <a:p>
                <a:pPr algn="ctr"/>
                <a:r>
                  <a:rPr lang="de-DE" sz="900" dirty="0">
                    <a:solidFill>
                      <a:schemeClr val="bg1"/>
                    </a:solidFill>
                  </a:rPr>
                  <a:t>1</a:t>
                </a:r>
              </a:p>
            </p:txBody>
          </p:sp>
        </p:grpSp>
        <p:grpSp>
          <p:nvGrpSpPr>
            <p:cNvPr id="46" name="Gruppieren 45">
              <a:extLst>
                <a:ext uri="{FF2B5EF4-FFF2-40B4-BE49-F238E27FC236}">
                  <a16:creationId xmlns:a16="http://schemas.microsoft.com/office/drawing/2014/main" id="{014849F5-EADB-4F73-8C2E-DCF1066F380B}"/>
                </a:ext>
              </a:extLst>
            </p:cNvPr>
            <p:cNvGrpSpPr/>
            <p:nvPr/>
          </p:nvGrpSpPr>
          <p:grpSpPr>
            <a:xfrm>
              <a:off x="6423796" y="3500077"/>
              <a:ext cx="198000" cy="198000"/>
              <a:chOff x="4645063" y="732456"/>
              <a:chExt cx="266095" cy="271350"/>
            </a:xfrm>
          </p:grpSpPr>
          <p:sp>
            <p:nvSpPr>
              <p:cNvPr id="83" name="Ellipse 82">
                <a:extLst>
                  <a:ext uri="{FF2B5EF4-FFF2-40B4-BE49-F238E27FC236}">
                    <a16:creationId xmlns:a16="http://schemas.microsoft.com/office/drawing/2014/main" id="{80AE4E45-1FAA-4405-9C45-01C4159EF8A9}"/>
                  </a:ext>
                </a:extLst>
              </p:cNvPr>
              <p:cNvSpPr/>
              <p:nvPr/>
            </p:nvSpPr>
            <p:spPr>
              <a:xfrm>
                <a:off x="4650377" y="757646"/>
                <a:ext cx="235132" cy="226423"/>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4" name="Textfeld 83">
                <a:extLst>
                  <a:ext uri="{FF2B5EF4-FFF2-40B4-BE49-F238E27FC236}">
                    <a16:creationId xmlns:a16="http://schemas.microsoft.com/office/drawing/2014/main" id="{EC0AF8D9-DC02-4624-8B8B-48B465FDEC78}"/>
                  </a:ext>
                </a:extLst>
              </p:cNvPr>
              <p:cNvSpPr txBox="1"/>
              <p:nvPr/>
            </p:nvSpPr>
            <p:spPr>
              <a:xfrm>
                <a:off x="4645063" y="732456"/>
                <a:ext cx="266095" cy="271350"/>
              </a:xfrm>
              <a:prstGeom prst="rect">
                <a:avLst/>
              </a:prstGeom>
              <a:noFill/>
            </p:spPr>
            <p:txBody>
              <a:bodyPr wrap="square" rtlCol="0" anchor="ctr" anchorCtr="0">
                <a:noAutofit/>
              </a:bodyPr>
              <a:lstStyle/>
              <a:p>
                <a:pPr algn="ctr"/>
                <a:r>
                  <a:rPr lang="de-DE" sz="900" dirty="0">
                    <a:solidFill>
                      <a:schemeClr val="bg1"/>
                    </a:solidFill>
                  </a:rPr>
                  <a:t>2</a:t>
                </a:r>
              </a:p>
            </p:txBody>
          </p:sp>
        </p:grpSp>
        <p:grpSp>
          <p:nvGrpSpPr>
            <p:cNvPr id="47" name="Gruppieren 46">
              <a:extLst>
                <a:ext uri="{FF2B5EF4-FFF2-40B4-BE49-F238E27FC236}">
                  <a16:creationId xmlns:a16="http://schemas.microsoft.com/office/drawing/2014/main" id="{F262C5F9-43A6-4CFE-8277-1DFA3D193011}"/>
                </a:ext>
              </a:extLst>
            </p:cNvPr>
            <p:cNvGrpSpPr/>
            <p:nvPr/>
          </p:nvGrpSpPr>
          <p:grpSpPr>
            <a:xfrm>
              <a:off x="7106178" y="2358427"/>
              <a:ext cx="198000" cy="198000"/>
              <a:chOff x="4637578" y="732456"/>
              <a:chExt cx="266095" cy="271350"/>
            </a:xfrm>
          </p:grpSpPr>
          <p:sp>
            <p:nvSpPr>
              <p:cNvPr id="81" name="Ellipse 80">
                <a:extLst>
                  <a:ext uri="{FF2B5EF4-FFF2-40B4-BE49-F238E27FC236}">
                    <a16:creationId xmlns:a16="http://schemas.microsoft.com/office/drawing/2014/main" id="{9D333B4E-20DE-4BBE-BFB2-C6B70EF8303C}"/>
                  </a:ext>
                </a:extLst>
              </p:cNvPr>
              <p:cNvSpPr/>
              <p:nvPr/>
            </p:nvSpPr>
            <p:spPr>
              <a:xfrm>
                <a:off x="4650377" y="757646"/>
                <a:ext cx="235132" cy="226423"/>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2" name="Textfeld 81">
                <a:extLst>
                  <a:ext uri="{FF2B5EF4-FFF2-40B4-BE49-F238E27FC236}">
                    <a16:creationId xmlns:a16="http://schemas.microsoft.com/office/drawing/2014/main" id="{B444EEBF-9306-4E85-985C-5F03544E37F2}"/>
                  </a:ext>
                </a:extLst>
              </p:cNvPr>
              <p:cNvSpPr txBox="1"/>
              <p:nvPr/>
            </p:nvSpPr>
            <p:spPr>
              <a:xfrm>
                <a:off x="4637578" y="732456"/>
                <a:ext cx="266095" cy="271350"/>
              </a:xfrm>
              <a:prstGeom prst="rect">
                <a:avLst/>
              </a:prstGeom>
              <a:noFill/>
            </p:spPr>
            <p:txBody>
              <a:bodyPr wrap="square" rtlCol="0" anchor="ctr" anchorCtr="0">
                <a:noAutofit/>
              </a:bodyPr>
              <a:lstStyle/>
              <a:p>
                <a:pPr algn="ctr"/>
                <a:r>
                  <a:rPr lang="de-DE" sz="900" dirty="0">
                    <a:solidFill>
                      <a:schemeClr val="bg1"/>
                    </a:solidFill>
                  </a:rPr>
                  <a:t>3</a:t>
                </a:r>
              </a:p>
            </p:txBody>
          </p:sp>
        </p:grpSp>
        <p:grpSp>
          <p:nvGrpSpPr>
            <p:cNvPr id="48" name="Gruppieren 47">
              <a:extLst>
                <a:ext uri="{FF2B5EF4-FFF2-40B4-BE49-F238E27FC236}">
                  <a16:creationId xmlns:a16="http://schemas.microsoft.com/office/drawing/2014/main" id="{20ECC498-928F-4D1F-96D1-24BE86F00448}"/>
                </a:ext>
              </a:extLst>
            </p:cNvPr>
            <p:cNvGrpSpPr/>
            <p:nvPr/>
          </p:nvGrpSpPr>
          <p:grpSpPr>
            <a:xfrm>
              <a:off x="6748746" y="1826230"/>
              <a:ext cx="198000" cy="198000"/>
              <a:chOff x="4637578" y="738982"/>
              <a:chExt cx="266095" cy="271350"/>
            </a:xfrm>
          </p:grpSpPr>
          <p:sp>
            <p:nvSpPr>
              <p:cNvPr id="79" name="Ellipse 78">
                <a:extLst>
                  <a:ext uri="{FF2B5EF4-FFF2-40B4-BE49-F238E27FC236}">
                    <a16:creationId xmlns:a16="http://schemas.microsoft.com/office/drawing/2014/main" id="{F61B350D-7701-47D0-837C-DFD0D4BFF4E5}"/>
                  </a:ext>
                </a:extLst>
              </p:cNvPr>
              <p:cNvSpPr/>
              <p:nvPr/>
            </p:nvSpPr>
            <p:spPr>
              <a:xfrm>
                <a:off x="4650377" y="757646"/>
                <a:ext cx="235132" cy="226423"/>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0" name="Textfeld 79">
                <a:extLst>
                  <a:ext uri="{FF2B5EF4-FFF2-40B4-BE49-F238E27FC236}">
                    <a16:creationId xmlns:a16="http://schemas.microsoft.com/office/drawing/2014/main" id="{1A12F8BE-B1C9-4D4C-A13D-DFBD34A46DC5}"/>
                  </a:ext>
                </a:extLst>
              </p:cNvPr>
              <p:cNvSpPr txBox="1"/>
              <p:nvPr/>
            </p:nvSpPr>
            <p:spPr>
              <a:xfrm>
                <a:off x="4637578" y="738982"/>
                <a:ext cx="266095" cy="271350"/>
              </a:xfrm>
              <a:prstGeom prst="rect">
                <a:avLst/>
              </a:prstGeom>
              <a:noFill/>
            </p:spPr>
            <p:txBody>
              <a:bodyPr wrap="square" rtlCol="0" anchor="ctr" anchorCtr="0">
                <a:noAutofit/>
              </a:bodyPr>
              <a:lstStyle/>
              <a:p>
                <a:pPr algn="ctr"/>
                <a:r>
                  <a:rPr lang="de-DE" sz="900" dirty="0">
                    <a:solidFill>
                      <a:schemeClr val="bg1"/>
                    </a:solidFill>
                  </a:rPr>
                  <a:t>5</a:t>
                </a:r>
              </a:p>
            </p:txBody>
          </p:sp>
        </p:grpSp>
        <p:grpSp>
          <p:nvGrpSpPr>
            <p:cNvPr id="49" name="Gruppieren 48">
              <a:extLst>
                <a:ext uri="{FF2B5EF4-FFF2-40B4-BE49-F238E27FC236}">
                  <a16:creationId xmlns:a16="http://schemas.microsoft.com/office/drawing/2014/main" id="{B3B0EF95-1815-4BF0-BA7E-9EF983A60DA6}"/>
                </a:ext>
              </a:extLst>
            </p:cNvPr>
            <p:cNvGrpSpPr/>
            <p:nvPr/>
          </p:nvGrpSpPr>
          <p:grpSpPr>
            <a:xfrm>
              <a:off x="8265259" y="2678353"/>
              <a:ext cx="198000" cy="198000"/>
              <a:chOff x="4634378" y="738982"/>
              <a:chExt cx="266095" cy="271350"/>
            </a:xfrm>
          </p:grpSpPr>
          <p:sp>
            <p:nvSpPr>
              <p:cNvPr id="77" name="Ellipse 76">
                <a:extLst>
                  <a:ext uri="{FF2B5EF4-FFF2-40B4-BE49-F238E27FC236}">
                    <a16:creationId xmlns:a16="http://schemas.microsoft.com/office/drawing/2014/main" id="{3AF3EC6F-B9EA-4FF0-8CAF-AEB897B37DAA}"/>
                  </a:ext>
                </a:extLst>
              </p:cNvPr>
              <p:cNvSpPr/>
              <p:nvPr/>
            </p:nvSpPr>
            <p:spPr>
              <a:xfrm>
                <a:off x="4650377" y="757646"/>
                <a:ext cx="235132" cy="226423"/>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8" name="Textfeld 77">
                <a:extLst>
                  <a:ext uri="{FF2B5EF4-FFF2-40B4-BE49-F238E27FC236}">
                    <a16:creationId xmlns:a16="http://schemas.microsoft.com/office/drawing/2014/main" id="{C9AC82B2-D34E-455E-A460-7264D7B163C7}"/>
                  </a:ext>
                </a:extLst>
              </p:cNvPr>
              <p:cNvSpPr txBox="1"/>
              <p:nvPr/>
            </p:nvSpPr>
            <p:spPr>
              <a:xfrm>
                <a:off x="4634378" y="738982"/>
                <a:ext cx="266095" cy="271350"/>
              </a:xfrm>
              <a:prstGeom prst="rect">
                <a:avLst/>
              </a:prstGeom>
              <a:noFill/>
            </p:spPr>
            <p:txBody>
              <a:bodyPr wrap="square" rtlCol="0" anchor="ctr" anchorCtr="0">
                <a:noAutofit/>
              </a:bodyPr>
              <a:lstStyle/>
              <a:p>
                <a:pPr algn="ctr"/>
                <a:r>
                  <a:rPr lang="de-DE" sz="900" dirty="0">
                    <a:solidFill>
                      <a:schemeClr val="bg1"/>
                    </a:solidFill>
                  </a:rPr>
                  <a:t>4</a:t>
                </a:r>
              </a:p>
            </p:txBody>
          </p:sp>
        </p:grpSp>
        <p:grpSp>
          <p:nvGrpSpPr>
            <p:cNvPr id="50" name="Gruppieren 49">
              <a:extLst>
                <a:ext uri="{FF2B5EF4-FFF2-40B4-BE49-F238E27FC236}">
                  <a16:creationId xmlns:a16="http://schemas.microsoft.com/office/drawing/2014/main" id="{2565D55D-5386-4E66-A978-A2B4D2290DB2}"/>
                </a:ext>
              </a:extLst>
            </p:cNvPr>
            <p:cNvGrpSpPr/>
            <p:nvPr/>
          </p:nvGrpSpPr>
          <p:grpSpPr>
            <a:xfrm>
              <a:off x="7430109" y="2409243"/>
              <a:ext cx="198000" cy="198000"/>
              <a:chOff x="4631178" y="738982"/>
              <a:chExt cx="266095" cy="271350"/>
            </a:xfrm>
          </p:grpSpPr>
          <p:sp>
            <p:nvSpPr>
              <p:cNvPr id="75" name="Ellipse 74">
                <a:extLst>
                  <a:ext uri="{FF2B5EF4-FFF2-40B4-BE49-F238E27FC236}">
                    <a16:creationId xmlns:a16="http://schemas.microsoft.com/office/drawing/2014/main" id="{904447D3-911D-4DC4-BDD0-03CD4876FBD4}"/>
                  </a:ext>
                </a:extLst>
              </p:cNvPr>
              <p:cNvSpPr/>
              <p:nvPr/>
            </p:nvSpPr>
            <p:spPr>
              <a:xfrm>
                <a:off x="4650377" y="757646"/>
                <a:ext cx="235132" cy="226423"/>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6" name="Textfeld 75">
                <a:extLst>
                  <a:ext uri="{FF2B5EF4-FFF2-40B4-BE49-F238E27FC236}">
                    <a16:creationId xmlns:a16="http://schemas.microsoft.com/office/drawing/2014/main" id="{D5C57796-68E2-48C4-B0E5-CB2C9387F873}"/>
                  </a:ext>
                </a:extLst>
              </p:cNvPr>
              <p:cNvSpPr txBox="1"/>
              <p:nvPr/>
            </p:nvSpPr>
            <p:spPr>
              <a:xfrm>
                <a:off x="4631178" y="738982"/>
                <a:ext cx="266095" cy="271350"/>
              </a:xfrm>
              <a:prstGeom prst="rect">
                <a:avLst/>
              </a:prstGeom>
              <a:noFill/>
            </p:spPr>
            <p:txBody>
              <a:bodyPr wrap="square" rtlCol="0" anchor="ctr" anchorCtr="0">
                <a:noAutofit/>
              </a:bodyPr>
              <a:lstStyle/>
              <a:p>
                <a:pPr algn="ctr"/>
                <a:r>
                  <a:rPr lang="de-DE" sz="900" dirty="0">
                    <a:solidFill>
                      <a:schemeClr val="bg1"/>
                    </a:solidFill>
                  </a:rPr>
                  <a:t>4</a:t>
                </a:r>
              </a:p>
            </p:txBody>
          </p:sp>
        </p:grpSp>
        <p:grpSp>
          <p:nvGrpSpPr>
            <p:cNvPr id="51" name="Gruppieren 50">
              <a:extLst>
                <a:ext uri="{FF2B5EF4-FFF2-40B4-BE49-F238E27FC236}">
                  <a16:creationId xmlns:a16="http://schemas.microsoft.com/office/drawing/2014/main" id="{BC9BB72F-05CE-4BA4-9757-B09AA84621F4}"/>
                </a:ext>
              </a:extLst>
            </p:cNvPr>
            <p:cNvGrpSpPr/>
            <p:nvPr/>
          </p:nvGrpSpPr>
          <p:grpSpPr>
            <a:xfrm>
              <a:off x="8045716" y="2457427"/>
              <a:ext cx="198000" cy="198000"/>
              <a:chOff x="4640203" y="738588"/>
              <a:chExt cx="266095" cy="271350"/>
            </a:xfrm>
          </p:grpSpPr>
          <p:sp>
            <p:nvSpPr>
              <p:cNvPr id="73" name="Ellipse 72">
                <a:extLst>
                  <a:ext uri="{FF2B5EF4-FFF2-40B4-BE49-F238E27FC236}">
                    <a16:creationId xmlns:a16="http://schemas.microsoft.com/office/drawing/2014/main" id="{44A6178A-3E3C-43EF-8BE0-B66F4DD372FD}"/>
                  </a:ext>
                </a:extLst>
              </p:cNvPr>
              <p:cNvSpPr/>
              <p:nvPr/>
            </p:nvSpPr>
            <p:spPr>
              <a:xfrm>
                <a:off x="4650377" y="757646"/>
                <a:ext cx="235132" cy="226423"/>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4" name="Textfeld 73">
                <a:extLst>
                  <a:ext uri="{FF2B5EF4-FFF2-40B4-BE49-F238E27FC236}">
                    <a16:creationId xmlns:a16="http://schemas.microsoft.com/office/drawing/2014/main" id="{CF2C9628-7880-4AAA-8F9E-128EA5AEF133}"/>
                  </a:ext>
                </a:extLst>
              </p:cNvPr>
              <p:cNvSpPr txBox="1"/>
              <p:nvPr/>
            </p:nvSpPr>
            <p:spPr>
              <a:xfrm>
                <a:off x="4640203" y="738588"/>
                <a:ext cx="266095" cy="271350"/>
              </a:xfrm>
              <a:prstGeom prst="rect">
                <a:avLst/>
              </a:prstGeom>
              <a:noFill/>
            </p:spPr>
            <p:txBody>
              <a:bodyPr wrap="square" rtlCol="0" anchor="ctr" anchorCtr="0">
                <a:noAutofit/>
              </a:bodyPr>
              <a:lstStyle/>
              <a:p>
                <a:pPr algn="ctr"/>
                <a:r>
                  <a:rPr lang="de-DE" sz="900" dirty="0">
                    <a:solidFill>
                      <a:schemeClr val="bg1"/>
                    </a:solidFill>
                  </a:rPr>
                  <a:t>7</a:t>
                </a:r>
              </a:p>
            </p:txBody>
          </p:sp>
        </p:grpSp>
        <p:grpSp>
          <p:nvGrpSpPr>
            <p:cNvPr id="52" name="Gruppieren 51">
              <a:extLst>
                <a:ext uri="{FF2B5EF4-FFF2-40B4-BE49-F238E27FC236}">
                  <a16:creationId xmlns:a16="http://schemas.microsoft.com/office/drawing/2014/main" id="{C5629BD6-D258-42A8-84D4-238974488B33}"/>
                </a:ext>
              </a:extLst>
            </p:cNvPr>
            <p:cNvGrpSpPr/>
            <p:nvPr/>
          </p:nvGrpSpPr>
          <p:grpSpPr>
            <a:xfrm>
              <a:off x="5577523" y="2296624"/>
              <a:ext cx="198000" cy="198000"/>
              <a:chOff x="4640203" y="732226"/>
              <a:chExt cx="266095" cy="271350"/>
            </a:xfrm>
          </p:grpSpPr>
          <p:sp>
            <p:nvSpPr>
              <p:cNvPr id="71" name="Ellipse 70">
                <a:extLst>
                  <a:ext uri="{FF2B5EF4-FFF2-40B4-BE49-F238E27FC236}">
                    <a16:creationId xmlns:a16="http://schemas.microsoft.com/office/drawing/2014/main" id="{8AA37093-A04A-4BD0-B364-DFF72FD81FBB}"/>
                  </a:ext>
                </a:extLst>
              </p:cNvPr>
              <p:cNvSpPr/>
              <p:nvPr/>
            </p:nvSpPr>
            <p:spPr>
              <a:xfrm>
                <a:off x="4650377" y="757646"/>
                <a:ext cx="235132" cy="226423"/>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2" name="Textfeld 71">
                <a:extLst>
                  <a:ext uri="{FF2B5EF4-FFF2-40B4-BE49-F238E27FC236}">
                    <a16:creationId xmlns:a16="http://schemas.microsoft.com/office/drawing/2014/main" id="{65A39EB2-FA1C-437A-AB72-1EDCD00EC9FD}"/>
                  </a:ext>
                </a:extLst>
              </p:cNvPr>
              <p:cNvSpPr txBox="1"/>
              <p:nvPr/>
            </p:nvSpPr>
            <p:spPr>
              <a:xfrm>
                <a:off x="4640203" y="732226"/>
                <a:ext cx="266095" cy="271350"/>
              </a:xfrm>
              <a:prstGeom prst="rect">
                <a:avLst/>
              </a:prstGeom>
              <a:noFill/>
            </p:spPr>
            <p:txBody>
              <a:bodyPr wrap="square" rtlCol="0" anchor="ctr" anchorCtr="0">
                <a:noAutofit/>
              </a:bodyPr>
              <a:lstStyle/>
              <a:p>
                <a:pPr algn="ctr"/>
                <a:r>
                  <a:rPr lang="de-DE" sz="900" dirty="0">
                    <a:solidFill>
                      <a:schemeClr val="bg1"/>
                    </a:solidFill>
                  </a:rPr>
                  <a:t>8</a:t>
                </a:r>
              </a:p>
            </p:txBody>
          </p:sp>
        </p:grpSp>
        <p:grpSp>
          <p:nvGrpSpPr>
            <p:cNvPr id="53" name="Gruppieren 52">
              <a:extLst>
                <a:ext uri="{FF2B5EF4-FFF2-40B4-BE49-F238E27FC236}">
                  <a16:creationId xmlns:a16="http://schemas.microsoft.com/office/drawing/2014/main" id="{D032DC2C-F660-4E29-AE4A-ECA5E645BF1D}"/>
                </a:ext>
              </a:extLst>
            </p:cNvPr>
            <p:cNvGrpSpPr/>
            <p:nvPr/>
          </p:nvGrpSpPr>
          <p:grpSpPr>
            <a:xfrm>
              <a:off x="8174003" y="1774631"/>
              <a:ext cx="198000" cy="198000"/>
              <a:chOff x="4643403" y="733042"/>
              <a:chExt cx="266095" cy="271350"/>
            </a:xfrm>
          </p:grpSpPr>
          <p:sp>
            <p:nvSpPr>
              <p:cNvPr id="69" name="Ellipse 68">
                <a:extLst>
                  <a:ext uri="{FF2B5EF4-FFF2-40B4-BE49-F238E27FC236}">
                    <a16:creationId xmlns:a16="http://schemas.microsoft.com/office/drawing/2014/main" id="{D372D36A-09AB-4FD2-9D6E-8EFAD4C0B712}"/>
                  </a:ext>
                </a:extLst>
              </p:cNvPr>
              <p:cNvSpPr/>
              <p:nvPr/>
            </p:nvSpPr>
            <p:spPr>
              <a:xfrm>
                <a:off x="4650377" y="757646"/>
                <a:ext cx="235132" cy="226423"/>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0" name="Textfeld 69">
                <a:extLst>
                  <a:ext uri="{FF2B5EF4-FFF2-40B4-BE49-F238E27FC236}">
                    <a16:creationId xmlns:a16="http://schemas.microsoft.com/office/drawing/2014/main" id="{8D88E68C-1D62-4852-A287-19049EE1946E}"/>
                  </a:ext>
                </a:extLst>
              </p:cNvPr>
              <p:cNvSpPr txBox="1"/>
              <p:nvPr/>
            </p:nvSpPr>
            <p:spPr>
              <a:xfrm>
                <a:off x="4643403" y="733042"/>
                <a:ext cx="266095" cy="271350"/>
              </a:xfrm>
              <a:prstGeom prst="rect">
                <a:avLst/>
              </a:prstGeom>
              <a:noFill/>
            </p:spPr>
            <p:txBody>
              <a:bodyPr wrap="square" rtlCol="0" anchor="ctr" anchorCtr="0">
                <a:noAutofit/>
              </a:bodyPr>
              <a:lstStyle/>
              <a:p>
                <a:pPr algn="ctr"/>
                <a:r>
                  <a:rPr lang="de-DE" sz="900" dirty="0">
                    <a:solidFill>
                      <a:schemeClr val="bg1"/>
                    </a:solidFill>
                  </a:rPr>
                  <a:t>9</a:t>
                </a:r>
              </a:p>
            </p:txBody>
          </p:sp>
        </p:grpSp>
        <p:grpSp>
          <p:nvGrpSpPr>
            <p:cNvPr id="54" name="Gruppieren 53">
              <a:extLst>
                <a:ext uri="{FF2B5EF4-FFF2-40B4-BE49-F238E27FC236}">
                  <a16:creationId xmlns:a16="http://schemas.microsoft.com/office/drawing/2014/main" id="{C1B75A3A-0AC0-4D65-B088-4D1CACB2B894}"/>
                </a:ext>
              </a:extLst>
            </p:cNvPr>
            <p:cNvGrpSpPr/>
            <p:nvPr/>
          </p:nvGrpSpPr>
          <p:grpSpPr>
            <a:xfrm>
              <a:off x="7570921" y="2652412"/>
              <a:ext cx="198000" cy="198000"/>
              <a:chOff x="4645063" y="729193"/>
              <a:chExt cx="266095" cy="271350"/>
            </a:xfrm>
          </p:grpSpPr>
          <p:sp>
            <p:nvSpPr>
              <p:cNvPr id="67" name="Ellipse 66">
                <a:extLst>
                  <a:ext uri="{FF2B5EF4-FFF2-40B4-BE49-F238E27FC236}">
                    <a16:creationId xmlns:a16="http://schemas.microsoft.com/office/drawing/2014/main" id="{C2B632E3-9559-446F-9B4C-2E78B7E1B8C8}"/>
                  </a:ext>
                </a:extLst>
              </p:cNvPr>
              <p:cNvSpPr/>
              <p:nvPr/>
            </p:nvSpPr>
            <p:spPr>
              <a:xfrm>
                <a:off x="4650377" y="757646"/>
                <a:ext cx="235133" cy="226422"/>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68" name="Textfeld 67">
                <a:extLst>
                  <a:ext uri="{FF2B5EF4-FFF2-40B4-BE49-F238E27FC236}">
                    <a16:creationId xmlns:a16="http://schemas.microsoft.com/office/drawing/2014/main" id="{A8EAE061-EE91-46AC-AF0F-DCC6D80FF1F0}"/>
                  </a:ext>
                </a:extLst>
              </p:cNvPr>
              <p:cNvSpPr txBox="1"/>
              <p:nvPr/>
            </p:nvSpPr>
            <p:spPr>
              <a:xfrm>
                <a:off x="4645063" y="729193"/>
                <a:ext cx="266095" cy="271350"/>
              </a:xfrm>
              <a:prstGeom prst="rect">
                <a:avLst/>
              </a:prstGeom>
              <a:noFill/>
            </p:spPr>
            <p:txBody>
              <a:bodyPr wrap="square" rtlCol="0" anchor="ctr" anchorCtr="0">
                <a:noAutofit/>
              </a:bodyPr>
              <a:lstStyle/>
              <a:p>
                <a:pPr algn="ctr"/>
                <a:r>
                  <a:rPr lang="de-DE" sz="900" dirty="0">
                    <a:solidFill>
                      <a:schemeClr val="bg1"/>
                    </a:solidFill>
                  </a:rPr>
                  <a:t>1</a:t>
                </a:r>
              </a:p>
            </p:txBody>
          </p:sp>
        </p:grpSp>
        <p:grpSp>
          <p:nvGrpSpPr>
            <p:cNvPr id="55" name="Gruppieren 54">
              <a:extLst>
                <a:ext uri="{FF2B5EF4-FFF2-40B4-BE49-F238E27FC236}">
                  <a16:creationId xmlns:a16="http://schemas.microsoft.com/office/drawing/2014/main" id="{B2AD184B-7761-4298-8E49-885F4761AF2C}"/>
                </a:ext>
              </a:extLst>
            </p:cNvPr>
            <p:cNvGrpSpPr/>
            <p:nvPr/>
          </p:nvGrpSpPr>
          <p:grpSpPr>
            <a:xfrm>
              <a:off x="6047964" y="2443025"/>
              <a:ext cx="198000" cy="198000"/>
              <a:chOff x="4637578" y="738982"/>
              <a:chExt cx="266095" cy="271350"/>
            </a:xfrm>
          </p:grpSpPr>
          <p:sp>
            <p:nvSpPr>
              <p:cNvPr id="65" name="Ellipse 64">
                <a:extLst>
                  <a:ext uri="{FF2B5EF4-FFF2-40B4-BE49-F238E27FC236}">
                    <a16:creationId xmlns:a16="http://schemas.microsoft.com/office/drawing/2014/main" id="{9B769114-750F-4027-A7AA-BA96FAD94BFD}"/>
                  </a:ext>
                </a:extLst>
              </p:cNvPr>
              <p:cNvSpPr/>
              <p:nvPr/>
            </p:nvSpPr>
            <p:spPr>
              <a:xfrm>
                <a:off x="4650377" y="757646"/>
                <a:ext cx="235132" cy="226423"/>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66" name="Textfeld 65">
                <a:extLst>
                  <a:ext uri="{FF2B5EF4-FFF2-40B4-BE49-F238E27FC236}">
                    <a16:creationId xmlns:a16="http://schemas.microsoft.com/office/drawing/2014/main" id="{A1DE806E-E664-4E4D-8A8F-338BC7AF985B}"/>
                  </a:ext>
                </a:extLst>
              </p:cNvPr>
              <p:cNvSpPr txBox="1"/>
              <p:nvPr/>
            </p:nvSpPr>
            <p:spPr>
              <a:xfrm>
                <a:off x="4637578" y="738982"/>
                <a:ext cx="266095" cy="271350"/>
              </a:xfrm>
              <a:prstGeom prst="rect">
                <a:avLst/>
              </a:prstGeom>
              <a:noFill/>
            </p:spPr>
            <p:txBody>
              <a:bodyPr wrap="square" rtlCol="0" anchor="ctr" anchorCtr="0">
                <a:noAutofit/>
              </a:bodyPr>
              <a:lstStyle/>
              <a:p>
                <a:pPr algn="ctr"/>
                <a:r>
                  <a:rPr lang="de-DE" sz="900" dirty="0">
                    <a:solidFill>
                      <a:schemeClr val="bg1"/>
                    </a:solidFill>
                  </a:rPr>
                  <a:t>6</a:t>
                </a:r>
              </a:p>
            </p:txBody>
          </p:sp>
        </p:grpSp>
        <p:grpSp>
          <p:nvGrpSpPr>
            <p:cNvPr id="56" name="Gruppieren 55">
              <a:extLst>
                <a:ext uri="{FF2B5EF4-FFF2-40B4-BE49-F238E27FC236}">
                  <a16:creationId xmlns:a16="http://schemas.microsoft.com/office/drawing/2014/main" id="{47F1674E-A692-4F03-A7AD-D78A96A53F97}"/>
                </a:ext>
              </a:extLst>
            </p:cNvPr>
            <p:cNvGrpSpPr/>
            <p:nvPr/>
          </p:nvGrpSpPr>
          <p:grpSpPr>
            <a:xfrm>
              <a:off x="8208844" y="3140223"/>
              <a:ext cx="290617" cy="198000"/>
              <a:chOff x="4584884" y="733042"/>
              <a:chExt cx="390564" cy="271350"/>
            </a:xfrm>
          </p:grpSpPr>
          <p:sp>
            <p:nvSpPr>
              <p:cNvPr id="63" name="Ellipse 62">
                <a:extLst>
                  <a:ext uri="{FF2B5EF4-FFF2-40B4-BE49-F238E27FC236}">
                    <a16:creationId xmlns:a16="http://schemas.microsoft.com/office/drawing/2014/main" id="{D41F2EE0-928A-437A-B527-77DE7F49ADFC}"/>
                  </a:ext>
                </a:extLst>
              </p:cNvPr>
              <p:cNvSpPr/>
              <p:nvPr/>
            </p:nvSpPr>
            <p:spPr>
              <a:xfrm>
                <a:off x="4650377" y="757646"/>
                <a:ext cx="235132" cy="226423"/>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64" name="Textfeld 63">
                <a:extLst>
                  <a:ext uri="{FF2B5EF4-FFF2-40B4-BE49-F238E27FC236}">
                    <a16:creationId xmlns:a16="http://schemas.microsoft.com/office/drawing/2014/main" id="{F0E5179C-5A75-481D-A44D-A9DA8A357E43}"/>
                  </a:ext>
                </a:extLst>
              </p:cNvPr>
              <p:cNvSpPr txBox="1"/>
              <p:nvPr/>
            </p:nvSpPr>
            <p:spPr>
              <a:xfrm>
                <a:off x="4584884" y="733042"/>
                <a:ext cx="390564" cy="271350"/>
              </a:xfrm>
              <a:prstGeom prst="rect">
                <a:avLst/>
              </a:prstGeom>
              <a:noFill/>
            </p:spPr>
            <p:txBody>
              <a:bodyPr wrap="square" rtlCol="0" anchor="ctr" anchorCtr="0">
                <a:noAutofit/>
              </a:bodyPr>
              <a:lstStyle/>
              <a:p>
                <a:pPr algn="ctr"/>
                <a:r>
                  <a:rPr lang="de-DE" sz="800" dirty="0">
                    <a:solidFill>
                      <a:schemeClr val="bg1"/>
                    </a:solidFill>
                  </a:rPr>
                  <a:t>10</a:t>
                </a:r>
              </a:p>
            </p:txBody>
          </p:sp>
        </p:grpSp>
        <p:grpSp>
          <p:nvGrpSpPr>
            <p:cNvPr id="57" name="Gruppieren 56">
              <a:extLst>
                <a:ext uri="{FF2B5EF4-FFF2-40B4-BE49-F238E27FC236}">
                  <a16:creationId xmlns:a16="http://schemas.microsoft.com/office/drawing/2014/main" id="{C56AE143-7D93-4852-99C5-C5B35329B71B}"/>
                </a:ext>
              </a:extLst>
            </p:cNvPr>
            <p:cNvGrpSpPr/>
            <p:nvPr/>
          </p:nvGrpSpPr>
          <p:grpSpPr>
            <a:xfrm>
              <a:off x="7942374" y="2009828"/>
              <a:ext cx="290617" cy="198000"/>
              <a:chOff x="4584884" y="733042"/>
              <a:chExt cx="390564" cy="271350"/>
            </a:xfrm>
          </p:grpSpPr>
          <p:sp>
            <p:nvSpPr>
              <p:cNvPr id="61" name="Ellipse 60">
                <a:extLst>
                  <a:ext uri="{FF2B5EF4-FFF2-40B4-BE49-F238E27FC236}">
                    <a16:creationId xmlns:a16="http://schemas.microsoft.com/office/drawing/2014/main" id="{A40533CD-BB69-49A3-83C5-DB6DAD4BA18C}"/>
                  </a:ext>
                </a:extLst>
              </p:cNvPr>
              <p:cNvSpPr/>
              <p:nvPr/>
            </p:nvSpPr>
            <p:spPr>
              <a:xfrm>
                <a:off x="4650377" y="757646"/>
                <a:ext cx="235132" cy="226423"/>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62" name="Textfeld 61">
                <a:extLst>
                  <a:ext uri="{FF2B5EF4-FFF2-40B4-BE49-F238E27FC236}">
                    <a16:creationId xmlns:a16="http://schemas.microsoft.com/office/drawing/2014/main" id="{C80D71B1-433F-456F-B933-AC62AD3A41A2}"/>
                  </a:ext>
                </a:extLst>
              </p:cNvPr>
              <p:cNvSpPr txBox="1"/>
              <p:nvPr/>
            </p:nvSpPr>
            <p:spPr>
              <a:xfrm>
                <a:off x="4584884" y="733042"/>
                <a:ext cx="390564" cy="271350"/>
              </a:xfrm>
              <a:prstGeom prst="rect">
                <a:avLst/>
              </a:prstGeom>
              <a:noFill/>
            </p:spPr>
            <p:txBody>
              <a:bodyPr wrap="square" rtlCol="0" anchor="ctr" anchorCtr="0">
                <a:noAutofit/>
              </a:bodyPr>
              <a:lstStyle/>
              <a:p>
                <a:pPr algn="ctr"/>
                <a:r>
                  <a:rPr lang="de-DE" sz="800" dirty="0">
                    <a:solidFill>
                      <a:schemeClr val="bg1"/>
                    </a:solidFill>
                  </a:rPr>
                  <a:t>11</a:t>
                </a:r>
              </a:p>
            </p:txBody>
          </p:sp>
        </p:grpSp>
        <p:grpSp>
          <p:nvGrpSpPr>
            <p:cNvPr id="58" name="Gruppieren 57">
              <a:extLst>
                <a:ext uri="{FF2B5EF4-FFF2-40B4-BE49-F238E27FC236}">
                  <a16:creationId xmlns:a16="http://schemas.microsoft.com/office/drawing/2014/main" id="{255BD9A8-3A0D-45BC-8556-03D9BA7FA58D}"/>
                </a:ext>
              </a:extLst>
            </p:cNvPr>
            <p:cNvGrpSpPr/>
            <p:nvPr/>
          </p:nvGrpSpPr>
          <p:grpSpPr>
            <a:xfrm>
              <a:off x="5969839" y="2009828"/>
              <a:ext cx="290617" cy="198000"/>
              <a:chOff x="4584884" y="733042"/>
              <a:chExt cx="390564" cy="271350"/>
            </a:xfrm>
          </p:grpSpPr>
          <p:sp>
            <p:nvSpPr>
              <p:cNvPr id="59" name="Ellipse 58">
                <a:extLst>
                  <a:ext uri="{FF2B5EF4-FFF2-40B4-BE49-F238E27FC236}">
                    <a16:creationId xmlns:a16="http://schemas.microsoft.com/office/drawing/2014/main" id="{CE0265A9-138C-4274-9B85-5728601C983D}"/>
                  </a:ext>
                </a:extLst>
              </p:cNvPr>
              <p:cNvSpPr/>
              <p:nvPr/>
            </p:nvSpPr>
            <p:spPr>
              <a:xfrm>
                <a:off x="4650377" y="757646"/>
                <a:ext cx="235132" cy="226423"/>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60" name="Textfeld 59">
                <a:extLst>
                  <a:ext uri="{FF2B5EF4-FFF2-40B4-BE49-F238E27FC236}">
                    <a16:creationId xmlns:a16="http://schemas.microsoft.com/office/drawing/2014/main" id="{CB953041-60B4-4C55-A43C-AB6FB707500D}"/>
                  </a:ext>
                </a:extLst>
              </p:cNvPr>
              <p:cNvSpPr txBox="1"/>
              <p:nvPr/>
            </p:nvSpPr>
            <p:spPr>
              <a:xfrm>
                <a:off x="4584884" y="733042"/>
                <a:ext cx="390564" cy="271350"/>
              </a:xfrm>
              <a:prstGeom prst="rect">
                <a:avLst/>
              </a:prstGeom>
              <a:noFill/>
            </p:spPr>
            <p:txBody>
              <a:bodyPr wrap="square" rtlCol="0" anchor="ctr" anchorCtr="0">
                <a:noAutofit/>
              </a:bodyPr>
              <a:lstStyle/>
              <a:p>
                <a:pPr algn="ctr"/>
                <a:r>
                  <a:rPr lang="de-DE" sz="800" dirty="0">
                    <a:solidFill>
                      <a:schemeClr val="bg1"/>
                    </a:solidFill>
                  </a:rPr>
                  <a:t>12</a:t>
                </a:r>
              </a:p>
            </p:txBody>
          </p:sp>
        </p:grpSp>
      </p:grpSp>
    </p:spTree>
    <p:extLst>
      <p:ext uri="{BB962C8B-B14F-4D97-AF65-F5344CB8AC3E}">
        <p14:creationId xmlns:p14="http://schemas.microsoft.com/office/powerpoint/2010/main" val="12571253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Grafik 36">
            <a:extLst>
              <a:ext uri="{FF2B5EF4-FFF2-40B4-BE49-F238E27FC236}">
                <a16:creationId xmlns:a16="http://schemas.microsoft.com/office/drawing/2014/main" id="{EC35861B-A09E-49A0-80ED-B899D9157E31}"/>
              </a:ext>
            </a:extLst>
          </p:cNvPr>
          <p:cNvPicPr>
            <a:picLocks noChangeAspect="1"/>
          </p:cNvPicPr>
          <p:nvPr/>
        </p:nvPicPr>
        <p:blipFill>
          <a:blip r:embed="rId2"/>
          <a:stretch>
            <a:fillRect/>
          </a:stretch>
        </p:blipFill>
        <p:spPr>
          <a:xfrm>
            <a:off x="5095066" y="1881858"/>
            <a:ext cx="3753727" cy="2386862"/>
          </a:xfrm>
          <a:prstGeom prst="rect">
            <a:avLst/>
          </a:prstGeom>
        </p:spPr>
      </p:pic>
      <p:sp>
        <p:nvSpPr>
          <p:cNvPr id="2" name="Titel 1">
            <a:extLst>
              <a:ext uri="{FF2B5EF4-FFF2-40B4-BE49-F238E27FC236}">
                <a16:creationId xmlns:a16="http://schemas.microsoft.com/office/drawing/2014/main" id="{FB1BD565-BDDC-4224-95DC-CEBFDDFF200D}"/>
              </a:ext>
            </a:extLst>
          </p:cNvPr>
          <p:cNvSpPr>
            <a:spLocks noGrp="1"/>
          </p:cNvSpPr>
          <p:nvPr>
            <p:ph type="title"/>
          </p:nvPr>
        </p:nvSpPr>
        <p:spPr/>
        <p:txBody>
          <a:bodyPr/>
          <a:lstStyle/>
          <a:p>
            <a:r>
              <a:rPr lang="de-DE" dirty="0"/>
              <a:t>ROTA THW3</a:t>
            </a:r>
          </a:p>
        </p:txBody>
      </p:sp>
      <p:sp>
        <p:nvSpPr>
          <p:cNvPr id="3" name="Textplatzhalter 2">
            <a:extLst>
              <a:ext uri="{FF2B5EF4-FFF2-40B4-BE49-F238E27FC236}">
                <a16:creationId xmlns:a16="http://schemas.microsoft.com/office/drawing/2014/main" id="{2049E20F-14AF-45E2-B181-9242AFC40D3A}"/>
              </a:ext>
            </a:extLst>
          </p:cNvPr>
          <p:cNvSpPr>
            <a:spLocks noGrp="1"/>
          </p:cNvSpPr>
          <p:nvPr>
            <p:ph type="body" sz="quarter" idx="12"/>
          </p:nvPr>
        </p:nvSpPr>
        <p:spPr>
          <a:xfrm>
            <a:off x="209550" y="1112838"/>
            <a:ext cx="6517821" cy="3255962"/>
          </a:xfrm>
        </p:spPr>
        <p:txBody>
          <a:bodyPr>
            <a:normAutofit/>
          </a:bodyPr>
          <a:lstStyle/>
          <a:p>
            <a:r>
              <a:rPr lang="en-US" sz="1400" dirty="0"/>
              <a:t>Due to the innovative sealing system, the new ROTA THW3 jaw quick-change chuck belongs to the high-quality SCHUNK PROTACT products. It prevents grease from being rinsed out and a gradual loss of clamping force. Your benefits:</a:t>
            </a:r>
          </a:p>
          <a:p>
            <a:endParaRPr lang="de-DE" sz="1400" dirty="0"/>
          </a:p>
          <a:p>
            <a:pPr marL="285750" indent="-285750">
              <a:spcBef>
                <a:spcPts val="336"/>
              </a:spcBef>
              <a:buFont typeface="Arial" panose="020B0604020202020204" pitchFamily="34" charset="0"/>
              <a:buChar char="•"/>
            </a:pPr>
            <a:r>
              <a:rPr lang="en-US" sz="1400" dirty="0"/>
              <a:t>Sealed and therefore low-maintenance</a:t>
            </a:r>
          </a:p>
          <a:p>
            <a:pPr marL="285750" indent="-285750">
              <a:spcBef>
                <a:spcPts val="336"/>
              </a:spcBef>
              <a:buFont typeface="Arial" panose="020B0604020202020204" pitchFamily="34" charset="0"/>
              <a:buChar char="•"/>
            </a:pPr>
            <a:r>
              <a:rPr lang="en-US" sz="1400" dirty="0"/>
              <a:t>Constantly high clamping forces</a:t>
            </a:r>
          </a:p>
          <a:p>
            <a:pPr marL="285750" indent="-285750">
              <a:spcBef>
                <a:spcPts val="336"/>
              </a:spcBef>
              <a:buFont typeface="Arial" panose="020B0604020202020204" pitchFamily="34" charset="0"/>
              <a:buChar char="•"/>
            </a:pPr>
            <a:r>
              <a:rPr lang="en-US" sz="1400" dirty="0"/>
              <a:t>20 times lower lubricant consumption</a:t>
            </a:r>
          </a:p>
          <a:p>
            <a:pPr marL="285750" indent="-285750">
              <a:spcBef>
                <a:spcPts val="336"/>
              </a:spcBef>
              <a:buFont typeface="Arial" panose="020B0604020202020204" pitchFamily="34" charset="0"/>
              <a:buChar char="•"/>
            </a:pPr>
            <a:r>
              <a:rPr lang="en-US" sz="1400" dirty="0"/>
              <a:t>Due to lower contamination, the cooling lubricant does </a:t>
            </a:r>
            <a:br>
              <a:rPr lang="en-US" sz="1400" dirty="0"/>
            </a:br>
            <a:r>
              <a:rPr lang="en-US" sz="1400" dirty="0"/>
              <a:t>not have to be changed so frequently</a:t>
            </a:r>
          </a:p>
          <a:p>
            <a:pPr marL="285750" indent="-285750">
              <a:spcBef>
                <a:spcPts val="336"/>
              </a:spcBef>
              <a:buFont typeface="Arial" panose="020B0604020202020204" pitchFamily="34" charset="0"/>
              <a:buChar char="•"/>
            </a:pPr>
            <a:r>
              <a:rPr lang="en-US" sz="1400" dirty="0"/>
              <a:t>No ingress of chips or dirt into the chuck body</a:t>
            </a:r>
          </a:p>
          <a:p>
            <a:pPr marL="285750" indent="-285750">
              <a:spcBef>
                <a:spcPts val="336"/>
              </a:spcBef>
              <a:buFont typeface="Arial" panose="020B0604020202020204" pitchFamily="34" charset="0"/>
              <a:buChar char="•"/>
            </a:pPr>
            <a:r>
              <a:rPr lang="en-US" sz="1400" dirty="0"/>
              <a:t>Significantly longer service life</a:t>
            </a:r>
          </a:p>
          <a:p>
            <a:pPr marL="285750" indent="-285750">
              <a:spcBef>
                <a:spcPts val="336"/>
              </a:spcBef>
              <a:buFont typeface="Arial" panose="020B0604020202020204" pitchFamily="34" charset="0"/>
              <a:buChar char="•"/>
            </a:pPr>
            <a:r>
              <a:rPr lang="en-US" sz="1400" dirty="0"/>
              <a:t>Cost savings and resource conservation</a:t>
            </a:r>
            <a:endParaRPr lang="de-DE" sz="1400" dirty="0"/>
          </a:p>
        </p:txBody>
      </p:sp>
      <p:sp>
        <p:nvSpPr>
          <p:cNvPr id="4" name="Fußzeilenplatzhalter 3">
            <a:extLst>
              <a:ext uri="{FF2B5EF4-FFF2-40B4-BE49-F238E27FC236}">
                <a16:creationId xmlns:a16="http://schemas.microsoft.com/office/drawing/2014/main" id="{FBC29EA3-265D-4695-A8B4-A9BA3AF94ACA}"/>
              </a:ext>
            </a:extLst>
          </p:cNvPr>
          <p:cNvSpPr>
            <a:spLocks noGrp="1"/>
          </p:cNvSpPr>
          <p:nvPr>
            <p:ph type="ftr" sz="quarter" idx="10"/>
          </p:nvPr>
        </p:nvSpPr>
        <p:spPr/>
        <p:txBody>
          <a:bodyPr/>
          <a:lstStyle/>
          <a:p>
            <a:r>
              <a:rPr lang="de-DE" dirty="0"/>
              <a:t>ROTA THW3</a:t>
            </a:r>
          </a:p>
        </p:txBody>
      </p:sp>
      <p:sp>
        <p:nvSpPr>
          <p:cNvPr id="5" name="Textfeld 4">
            <a:extLst>
              <a:ext uri="{FF2B5EF4-FFF2-40B4-BE49-F238E27FC236}">
                <a16:creationId xmlns:a16="http://schemas.microsoft.com/office/drawing/2014/main" id="{7281F4F4-1651-4C54-A22B-C7F8F2B74D88}"/>
              </a:ext>
            </a:extLst>
          </p:cNvPr>
          <p:cNvSpPr txBox="1"/>
          <p:nvPr/>
        </p:nvSpPr>
        <p:spPr>
          <a:xfrm>
            <a:off x="209549" y="718958"/>
            <a:ext cx="6517821" cy="338554"/>
          </a:xfrm>
          <a:prstGeom prst="rect">
            <a:avLst/>
          </a:prstGeom>
          <a:noFill/>
        </p:spPr>
        <p:txBody>
          <a:bodyPr wrap="square" rtlCol="0">
            <a:spAutoFit/>
          </a:bodyPr>
          <a:lstStyle/>
          <a:p>
            <a:r>
              <a:rPr lang="en-US" sz="1600" b="1" dirty="0">
                <a:solidFill>
                  <a:srgbClr val="00446B"/>
                </a:solidFill>
              </a:rPr>
              <a:t>20 times longer maintenance interval with constantly high clamping forces</a:t>
            </a:r>
          </a:p>
        </p:txBody>
      </p:sp>
    </p:spTree>
    <p:extLst>
      <p:ext uri="{BB962C8B-B14F-4D97-AF65-F5344CB8AC3E}">
        <p14:creationId xmlns:p14="http://schemas.microsoft.com/office/powerpoint/2010/main" val="20002646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1BD565-BDDC-4224-95DC-CEBFDDFF200D}"/>
              </a:ext>
            </a:extLst>
          </p:cNvPr>
          <p:cNvSpPr>
            <a:spLocks noGrp="1"/>
          </p:cNvSpPr>
          <p:nvPr>
            <p:ph type="title"/>
          </p:nvPr>
        </p:nvSpPr>
        <p:spPr/>
        <p:txBody>
          <a:bodyPr/>
          <a:lstStyle/>
          <a:p>
            <a:r>
              <a:rPr lang="de-DE" dirty="0"/>
              <a:t>ROTA THW3</a:t>
            </a:r>
          </a:p>
        </p:txBody>
      </p:sp>
      <p:sp>
        <p:nvSpPr>
          <p:cNvPr id="3" name="Textplatzhalter 2">
            <a:extLst>
              <a:ext uri="{FF2B5EF4-FFF2-40B4-BE49-F238E27FC236}">
                <a16:creationId xmlns:a16="http://schemas.microsoft.com/office/drawing/2014/main" id="{2049E20F-14AF-45E2-B181-9242AFC40D3A}"/>
              </a:ext>
            </a:extLst>
          </p:cNvPr>
          <p:cNvSpPr>
            <a:spLocks noGrp="1"/>
          </p:cNvSpPr>
          <p:nvPr>
            <p:ph type="body" sz="quarter" idx="12"/>
          </p:nvPr>
        </p:nvSpPr>
        <p:spPr>
          <a:xfrm>
            <a:off x="209550" y="1112838"/>
            <a:ext cx="5681799" cy="2854325"/>
          </a:xfrm>
        </p:spPr>
        <p:txBody>
          <a:bodyPr>
            <a:normAutofit/>
          </a:bodyPr>
          <a:lstStyle/>
          <a:p>
            <a:r>
              <a:rPr lang="en-US" sz="1400" dirty="0"/>
              <a:t>The jaw quick-change system is the ideal clamping tool for clamping tasks even up from batch size 1. Ideally the set-up times can be reduced – depending on the </a:t>
            </a:r>
            <a:r>
              <a:rPr lang="en-US" sz="1400" dirty="0" err="1"/>
              <a:t>numer</a:t>
            </a:r>
            <a:r>
              <a:rPr lang="en-US" sz="1400" dirty="0"/>
              <a:t> of jaw changes – by up to 80% in comparison to power lathe chucks with fine serration.</a:t>
            </a:r>
          </a:p>
          <a:p>
            <a:endParaRPr lang="en-US" sz="1400" dirty="0"/>
          </a:p>
          <a:p>
            <a:pPr indent="268288">
              <a:spcBef>
                <a:spcPts val="336"/>
              </a:spcBef>
            </a:pPr>
            <a:r>
              <a:rPr lang="en-US" sz="1400" dirty="0"/>
              <a:t>Set-up costs (in Euro per year)</a:t>
            </a:r>
          </a:p>
          <a:p>
            <a:pPr indent="268288">
              <a:spcBef>
                <a:spcPts val="336"/>
              </a:spcBef>
            </a:pPr>
            <a:r>
              <a:rPr lang="en-US" sz="1400" dirty="0"/>
              <a:t>Set-up time (in minutes per day)</a:t>
            </a:r>
          </a:p>
          <a:p>
            <a:pPr indent="268288">
              <a:spcBef>
                <a:spcPts val="336"/>
              </a:spcBef>
            </a:pPr>
            <a:r>
              <a:rPr lang="en-US" sz="1400" dirty="0"/>
              <a:t>Set-up costs (in Euro per day)</a:t>
            </a:r>
          </a:p>
          <a:p>
            <a:pPr indent="268288">
              <a:spcBef>
                <a:spcPts val="336"/>
              </a:spcBef>
            </a:pPr>
            <a:r>
              <a:rPr lang="en-US" sz="1400" dirty="0"/>
              <a:t>Set-up costs (per year without jaw quick-change)</a:t>
            </a:r>
          </a:p>
          <a:p>
            <a:pPr indent="268288">
              <a:spcBef>
                <a:spcPts val="336"/>
              </a:spcBef>
            </a:pPr>
            <a:r>
              <a:rPr lang="en-US" sz="1400" dirty="0"/>
              <a:t>Set-up costs (per year with jaws quick-change)</a:t>
            </a:r>
          </a:p>
          <a:p>
            <a:pPr indent="268288">
              <a:spcBef>
                <a:spcPts val="336"/>
              </a:spcBef>
            </a:pPr>
            <a:r>
              <a:rPr lang="en-US" sz="1400" dirty="0"/>
              <a:t>Savings potential (depending on the set-up rate)</a:t>
            </a:r>
          </a:p>
          <a:p>
            <a:endParaRPr lang="en-US" dirty="0"/>
          </a:p>
        </p:txBody>
      </p:sp>
      <p:sp>
        <p:nvSpPr>
          <p:cNvPr id="4" name="Fußzeilenplatzhalter 3">
            <a:extLst>
              <a:ext uri="{FF2B5EF4-FFF2-40B4-BE49-F238E27FC236}">
                <a16:creationId xmlns:a16="http://schemas.microsoft.com/office/drawing/2014/main" id="{FBC29EA3-265D-4695-A8B4-A9BA3AF94ACA}"/>
              </a:ext>
            </a:extLst>
          </p:cNvPr>
          <p:cNvSpPr>
            <a:spLocks noGrp="1"/>
          </p:cNvSpPr>
          <p:nvPr>
            <p:ph type="ftr" sz="quarter" idx="10"/>
          </p:nvPr>
        </p:nvSpPr>
        <p:spPr/>
        <p:txBody>
          <a:bodyPr/>
          <a:lstStyle/>
          <a:p>
            <a:r>
              <a:rPr lang="de-DE"/>
              <a:t>ROTA THW3</a:t>
            </a:r>
            <a:endParaRPr lang="de-DE" dirty="0"/>
          </a:p>
        </p:txBody>
      </p:sp>
      <p:sp>
        <p:nvSpPr>
          <p:cNvPr id="5" name="Textfeld 4">
            <a:extLst>
              <a:ext uri="{FF2B5EF4-FFF2-40B4-BE49-F238E27FC236}">
                <a16:creationId xmlns:a16="http://schemas.microsoft.com/office/drawing/2014/main" id="{7281F4F4-1651-4C54-A22B-C7F8F2B74D88}"/>
              </a:ext>
            </a:extLst>
          </p:cNvPr>
          <p:cNvSpPr txBox="1"/>
          <p:nvPr/>
        </p:nvSpPr>
        <p:spPr>
          <a:xfrm>
            <a:off x="209550" y="718958"/>
            <a:ext cx="4911954" cy="338554"/>
          </a:xfrm>
          <a:prstGeom prst="rect">
            <a:avLst/>
          </a:prstGeom>
          <a:noFill/>
        </p:spPr>
        <p:txBody>
          <a:bodyPr wrap="square" rtlCol="0">
            <a:spAutoFit/>
          </a:bodyPr>
          <a:lstStyle/>
          <a:p>
            <a:r>
              <a:rPr lang="en-US" sz="1600" b="1">
                <a:solidFill>
                  <a:srgbClr val="00446B"/>
                </a:solidFill>
              </a:rPr>
              <a:t>Saving set-up costs</a:t>
            </a:r>
          </a:p>
        </p:txBody>
      </p:sp>
      <p:grpSp>
        <p:nvGrpSpPr>
          <p:cNvPr id="6" name="Gruppieren 5">
            <a:extLst>
              <a:ext uri="{FF2B5EF4-FFF2-40B4-BE49-F238E27FC236}">
                <a16:creationId xmlns:a16="http://schemas.microsoft.com/office/drawing/2014/main" id="{BDA1344F-77F8-4D39-BA58-25C21D090D24}"/>
              </a:ext>
            </a:extLst>
          </p:cNvPr>
          <p:cNvGrpSpPr/>
          <p:nvPr/>
        </p:nvGrpSpPr>
        <p:grpSpPr>
          <a:xfrm>
            <a:off x="296908" y="2557873"/>
            <a:ext cx="198000" cy="198000"/>
            <a:chOff x="4645063" y="732456"/>
            <a:chExt cx="266095" cy="271350"/>
          </a:xfrm>
        </p:grpSpPr>
        <p:sp>
          <p:nvSpPr>
            <p:cNvPr id="7" name="Ellipse 6">
              <a:extLst>
                <a:ext uri="{FF2B5EF4-FFF2-40B4-BE49-F238E27FC236}">
                  <a16:creationId xmlns:a16="http://schemas.microsoft.com/office/drawing/2014/main" id="{185F36EC-2D4D-433D-A145-13124DE44674}"/>
                </a:ext>
              </a:extLst>
            </p:cNvPr>
            <p:cNvSpPr/>
            <p:nvPr/>
          </p:nvSpPr>
          <p:spPr>
            <a:xfrm>
              <a:off x="4650377" y="757646"/>
              <a:ext cx="235132" cy="226423"/>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 name="Textfeld 7">
              <a:extLst>
                <a:ext uri="{FF2B5EF4-FFF2-40B4-BE49-F238E27FC236}">
                  <a16:creationId xmlns:a16="http://schemas.microsoft.com/office/drawing/2014/main" id="{88D80415-9D2F-496A-9E7B-C615F6A4C547}"/>
                </a:ext>
              </a:extLst>
            </p:cNvPr>
            <p:cNvSpPr txBox="1"/>
            <p:nvPr/>
          </p:nvSpPr>
          <p:spPr>
            <a:xfrm>
              <a:off x="4645063" y="732456"/>
              <a:ext cx="266095" cy="271350"/>
            </a:xfrm>
            <a:prstGeom prst="rect">
              <a:avLst/>
            </a:prstGeom>
            <a:noFill/>
          </p:spPr>
          <p:txBody>
            <a:bodyPr wrap="square" rtlCol="0" anchor="ctr" anchorCtr="0">
              <a:noAutofit/>
            </a:bodyPr>
            <a:lstStyle/>
            <a:p>
              <a:pPr algn="ctr"/>
              <a:r>
                <a:rPr lang="de-DE" sz="900" dirty="0">
                  <a:solidFill>
                    <a:schemeClr val="bg1"/>
                  </a:solidFill>
                </a:rPr>
                <a:t>2</a:t>
              </a:r>
            </a:p>
          </p:txBody>
        </p:sp>
      </p:grpSp>
      <p:grpSp>
        <p:nvGrpSpPr>
          <p:cNvPr id="9" name="Gruppieren 8">
            <a:extLst>
              <a:ext uri="{FF2B5EF4-FFF2-40B4-BE49-F238E27FC236}">
                <a16:creationId xmlns:a16="http://schemas.microsoft.com/office/drawing/2014/main" id="{764D0872-8A7F-4D31-B22D-EA95F30ED59B}"/>
              </a:ext>
            </a:extLst>
          </p:cNvPr>
          <p:cNvGrpSpPr/>
          <p:nvPr/>
        </p:nvGrpSpPr>
        <p:grpSpPr>
          <a:xfrm>
            <a:off x="285169" y="2821449"/>
            <a:ext cx="198000" cy="198000"/>
            <a:chOff x="4637578" y="732456"/>
            <a:chExt cx="266095" cy="271350"/>
          </a:xfrm>
        </p:grpSpPr>
        <p:sp>
          <p:nvSpPr>
            <p:cNvPr id="10" name="Ellipse 9">
              <a:extLst>
                <a:ext uri="{FF2B5EF4-FFF2-40B4-BE49-F238E27FC236}">
                  <a16:creationId xmlns:a16="http://schemas.microsoft.com/office/drawing/2014/main" id="{522D12D2-9CBF-467C-AA0D-9FEA568EBAE1}"/>
                </a:ext>
              </a:extLst>
            </p:cNvPr>
            <p:cNvSpPr/>
            <p:nvPr/>
          </p:nvSpPr>
          <p:spPr>
            <a:xfrm>
              <a:off x="4650377" y="757646"/>
              <a:ext cx="235132" cy="226423"/>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1" name="Textfeld 10">
              <a:extLst>
                <a:ext uri="{FF2B5EF4-FFF2-40B4-BE49-F238E27FC236}">
                  <a16:creationId xmlns:a16="http://schemas.microsoft.com/office/drawing/2014/main" id="{2CBC9C2F-F791-43A8-BB1B-ABDF0AA30E44}"/>
                </a:ext>
              </a:extLst>
            </p:cNvPr>
            <p:cNvSpPr txBox="1"/>
            <p:nvPr/>
          </p:nvSpPr>
          <p:spPr>
            <a:xfrm>
              <a:off x="4637578" y="732456"/>
              <a:ext cx="266095" cy="271350"/>
            </a:xfrm>
            <a:prstGeom prst="rect">
              <a:avLst/>
            </a:prstGeom>
            <a:noFill/>
          </p:spPr>
          <p:txBody>
            <a:bodyPr wrap="square" rtlCol="0" anchor="ctr" anchorCtr="0">
              <a:noAutofit/>
            </a:bodyPr>
            <a:lstStyle/>
            <a:p>
              <a:pPr algn="ctr"/>
              <a:r>
                <a:rPr lang="de-DE" sz="900" dirty="0">
                  <a:solidFill>
                    <a:schemeClr val="bg1"/>
                  </a:solidFill>
                </a:rPr>
                <a:t>3</a:t>
              </a:r>
            </a:p>
          </p:txBody>
        </p:sp>
      </p:grpSp>
      <p:grpSp>
        <p:nvGrpSpPr>
          <p:cNvPr id="12" name="Gruppieren 11">
            <a:extLst>
              <a:ext uri="{FF2B5EF4-FFF2-40B4-BE49-F238E27FC236}">
                <a16:creationId xmlns:a16="http://schemas.microsoft.com/office/drawing/2014/main" id="{8E84BDEB-25A8-4BE1-8B07-611089479ACC}"/>
              </a:ext>
            </a:extLst>
          </p:cNvPr>
          <p:cNvGrpSpPr/>
          <p:nvPr/>
        </p:nvGrpSpPr>
        <p:grpSpPr>
          <a:xfrm>
            <a:off x="284201" y="3333229"/>
            <a:ext cx="198000" cy="198000"/>
            <a:chOff x="4637578" y="738982"/>
            <a:chExt cx="266095" cy="271350"/>
          </a:xfrm>
        </p:grpSpPr>
        <p:sp>
          <p:nvSpPr>
            <p:cNvPr id="13" name="Ellipse 12">
              <a:extLst>
                <a:ext uri="{FF2B5EF4-FFF2-40B4-BE49-F238E27FC236}">
                  <a16:creationId xmlns:a16="http://schemas.microsoft.com/office/drawing/2014/main" id="{A072581E-B712-43E3-8A25-C1E9199AAC95}"/>
                </a:ext>
              </a:extLst>
            </p:cNvPr>
            <p:cNvSpPr/>
            <p:nvPr/>
          </p:nvSpPr>
          <p:spPr>
            <a:xfrm>
              <a:off x="4650377" y="757646"/>
              <a:ext cx="235132" cy="226423"/>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4" name="Textfeld 13">
              <a:extLst>
                <a:ext uri="{FF2B5EF4-FFF2-40B4-BE49-F238E27FC236}">
                  <a16:creationId xmlns:a16="http://schemas.microsoft.com/office/drawing/2014/main" id="{2D892105-0533-4338-BA27-FAEC93557FED}"/>
                </a:ext>
              </a:extLst>
            </p:cNvPr>
            <p:cNvSpPr txBox="1"/>
            <p:nvPr/>
          </p:nvSpPr>
          <p:spPr>
            <a:xfrm>
              <a:off x="4637578" y="738982"/>
              <a:ext cx="266095" cy="271350"/>
            </a:xfrm>
            <a:prstGeom prst="rect">
              <a:avLst/>
            </a:prstGeom>
            <a:noFill/>
          </p:spPr>
          <p:txBody>
            <a:bodyPr wrap="square" rtlCol="0" anchor="ctr" anchorCtr="0">
              <a:noAutofit/>
            </a:bodyPr>
            <a:lstStyle/>
            <a:p>
              <a:pPr algn="ctr"/>
              <a:r>
                <a:rPr lang="de-DE" sz="900" dirty="0">
                  <a:solidFill>
                    <a:schemeClr val="bg1"/>
                  </a:solidFill>
                </a:rPr>
                <a:t>5</a:t>
              </a:r>
            </a:p>
          </p:txBody>
        </p:sp>
      </p:grpSp>
      <p:grpSp>
        <p:nvGrpSpPr>
          <p:cNvPr id="15" name="Gruppieren 14">
            <a:extLst>
              <a:ext uri="{FF2B5EF4-FFF2-40B4-BE49-F238E27FC236}">
                <a16:creationId xmlns:a16="http://schemas.microsoft.com/office/drawing/2014/main" id="{9866AED2-C06A-48A5-86B0-4BF1DEE473A4}"/>
              </a:ext>
            </a:extLst>
          </p:cNvPr>
          <p:cNvGrpSpPr/>
          <p:nvPr/>
        </p:nvGrpSpPr>
        <p:grpSpPr>
          <a:xfrm>
            <a:off x="282855" y="3581181"/>
            <a:ext cx="198000" cy="198000"/>
            <a:chOff x="4634378" y="738982"/>
            <a:chExt cx="266095" cy="271350"/>
          </a:xfrm>
        </p:grpSpPr>
        <p:sp>
          <p:nvSpPr>
            <p:cNvPr id="16" name="Ellipse 15">
              <a:extLst>
                <a:ext uri="{FF2B5EF4-FFF2-40B4-BE49-F238E27FC236}">
                  <a16:creationId xmlns:a16="http://schemas.microsoft.com/office/drawing/2014/main" id="{24D8B9E0-D059-4D17-A1B8-18DB95BFB1D1}"/>
                </a:ext>
              </a:extLst>
            </p:cNvPr>
            <p:cNvSpPr/>
            <p:nvPr/>
          </p:nvSpPr>
          <p:spPr>
            <a:xfrm>
              <a:off x="4650377" y="757646"/>
              <a:ext cx="235132" cy="226423"/>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7" name="Textfeld 16">
              <a:extLst>
                <a:ext uri="{FF2B5EF4-FFF2-40B4-BE49-F238E27FC236}">
                  <a16:creationId xmlns:a16="http://schemas.microsoft.com/office/drawing/2014/main" id="{783AB255-883E-4534-ADCD-87235B1F7FE8}"/>
                </a:ext>
              </a:extLst>
            </p:cNvPr>
            <p:cNvSpPr txBox="1"/>
            <p:nvPr/>
          </p:nvSpPr>
          <p:spPr>
            <a:xfrm>
              <a:off x="4634378" y="738982"/>
              <a:ext cx="266095" cy="271350"/>
            </a:xfrm>
            <a:prstGeom prst="rect">
              <a:avLst/>
            </a:prstGeom>
            <a:noFill/>
          </p:spPr>
          <p:txBody>
            <a:bodyPr wrap="square" rtlCol="0" anchor="ctr" anchorCtr="0">
              <a:noAutofit/>
            </a:bodyPr>
            <a:lstStyle/>
            <a:p>
              <a:pPr algn="ctr"/>
              <a:r>
                <a:rPr lang="de-DE" sz="900" dirty="0">
                  <a:solidFill>
                    <a:schemeClr val="bg1"/>
                  </a:solidFill>
                </a:rPr>
                <a:t>6</a:t>
              </a:r>
            </a:p>
          </p:txBody>
        </p:sp>
      </p:grpSp>
      <p:grpSp>
        <p:nvGrpSpPr>
          <p:cNvPr id="18" name="Gruppieren 17">
            <a:extLst>
              <a:ext uri="{FF2B5EF4-FFF2-40B4-BE49-F238E27FC236}">
                <a16:creationId xmlns:a16="http://schemas.microsoft.com/office/drawing/2014/main" id="{862F9505-32E2-4DFB-96F4-4CC01DC6215D}"/>
              </a:ext>
            </a:extLst>
          </p:cNvPr>
          <p:cNvGrpSpPr/>
          <p:nvPr/>
        </p:nvGrpSpPr>
        <p:grpSpPr>
          <a:xfrm>
            <a:off x="281631" y="3075289"/>
            <a:ext cx="198000" cy="198000"/>
            <a:chOff x="4631178" y="738982"/>
            <a:chExt cx="266095" cy="271350"/>
          </a:xfrm>
        </p:grpSpPr>
        <p:sp>
          <p:nvSpPr>
            <p:cNvPr id="19" name="Ellipse 18">
              <a:extLst>
                <a:ext uri="{FF2B5EF4-FFF2-40B4-BE49-F238E27FC236}">
                  <a16:creationId xmlns:a16="http://schemas.microsoft.com/office/drawing/2014/main" id="{9483BF68-F610-4477-8386-AFF0F6A7EF58}"/>
                </a:ext>
              </a:extLst>
            </p:cNvPr>
            <p:cNvSpPr/>
            <p:nvPr/>
          </p:nvSpPr>
          <p:spPr>
            <a:xfrm>
              <a:off x="4650377" y="757646"/>
              <a:ext cx="235132" cy="226423"/>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0" name="Textfeld 19">
              <a:extLst>
                <a:ext uri="{FF2B5EF4-FFF2-40B4-BE49-F238E27FC236}">
                  <a16:creationId xmlns:a16="http://schemas.microsoft.com/office/drawing/2014/main" id="{71C183AC-B49B-4DB1-9A71-6886AD99E82F}"/>
                </a:ext>
              </a:extLst>
            </p:cNvPr>
            <p:cNvSpPr txBox="1"/>
            <p:nvPr/>
          </p:nvSpPr>
          <p:spPr>
            <a:xfrm>
              <a:off x="4631178" y="738982"/>
              <a:ext cx="266095" cy="271350"/>
            </a:xfrm>
            <a:prstGeom prst="rect">
              <a:avLst/>
            </a:prstGeom>
            <a:noFill/>
          </p:spPr>
          <p:txBody>
            <a:bodyPr wrap="square" rtlCol="0" anchor="ctr" anchorCtr="0">
              <a:noAutofit/>
            </a:bodyPr>
            <a:lstStyle/>
            <a:p>
              <a:pPr algn="ctr"/>
              <a:r>
                <a:rPr lang="de-DE" sz="900" dirty="0">
                  <a:solidFill>
                    <a:schemeClr val="bg1"/>
                  </a:solidFill>
                </a:rPr>
                <a:t>4</a:t>
              </a:r>
            </a:p>
          </p:txBody>
        </p:sp>
      </p:grpSp>
      <p:grpSp>
        <p:nvGrpSpPr>
          <p:cNvPr id="21" name="Gruppieren 20">
            <a:extLst>
              <a:ext uri="{FF2B5EF4-FFF2-40B4-BE49-F238E27FC236}">
                <a16:creationId xmlns:a16="http://schemas.microsoft.com/office/drawing/2014/main" id="{862DADDA-2FF7-483C-8185-F20EA9685FE9}"/>
              </a:ext>
            </a:extLst>
          </p:cNvPr>
          <p:cNvGrpSpPr/>
          <p:nvPr/>
        </p:nvGrpSpPr>
        <p:grpSpPr>
          <a:xfrm>
            <a:off x="297757" y="2295952"/>
            <a:ext cx="198000" cy="198000"/>
            <a:chOff x="4635232" y="729193"/>
            <a:chExt cx="266095" cy="271350"/>
          </a:xfrm>
        </p:grpSpPr>
        <p:sp>
          <p:nvSpPr>
            <p:cNvPr id="22" name="Ellipse 21">
              <a:extLst>
                <a:ext uri="{FF2B5EF4-FFF2-40B4-BE49-F238E27FC236}">
                  <a16:creationId xmlns:a16="http://schemas.microsoft.com/office/drawing/2014/main" id="{4E7C5AF3-97FA-4FC3-BF05-3AD6633E0047}"/>
                </a:ext>
              </a:extLst>
            </p:cNvPr>
            <p:cNvSpPr/>
            <p:nvPr/>
          </p:nvSpPr>
          <p:spPr>
            <a:xfrm>
              <a:off x="4650377" y="757646"/>
              <a:ext cx="235133" cy="226422"/>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3" name="Textfeld 22">
              <a:extLst>
                <a:ext uri="{FF2B5EF4-FFF2-40B4-BE49-F238E27FC236}">
                  <a16:creationId xmlns:a16="http://schemas.microsoft.com/office/drawing/2014/main" id="{6D491CC7-38AF-46F4-9B27-D1298B52D1DB}"/>
                </a:ext>
              </a:extLst>
            </p:cNvPr>
            <p:cNvSpPr txBox="1"/>
            <p:nvPr/>
          </p:nvSpPr>
          <p:spPr>
            <a:xfrm>
              <a:off x="4635232" y="729193"/>
              <a:ext cx="266095" cy="271350"/>
            </a:xfrm>
            <a:prstGeom prst="rect">
              <a:avLst/>
            </a:prstGeom>
            <a:noFill/>
          </p:spPr>
          <p:txBody>
            <a:bodyPr wrap="square" rtlCol="0" anchor="ctr" anchorCtr="0">
              <a:noAutofit/>
            </a:bodyPr>
            <a:lstStyle/>
            <a:p>
              <a:pPr algn="ctr"/>
              <a:r>
                <a:rPr lang="de-DE" sz="900" dirty="0">
                  <a:solidFill>
                    <a:schemeClr val="bg1"/>
                  </a:solidFill>
                </a:rPr>
                <a:t>1</a:t>
              </a:r>
            </a:p>
          </p:txBody>
        </p:sp>
      </p:grpSp>
      <p:pic>
        <p:nvPicPr>
          <p:cNvPr id="24" name="Grafik 23">
            <a:extLst>
              <a:ext uri="{FF2B5EF4-FFF2-40B4-BE49-F238E27FC236}">
                <a16:creationId xmlns:a16="http://schemas.microsoft.com/office/drawing/2014/main" id="{C3B8E923-BDF7-4365-BB6A-AFFABBB8BD26}"/>
              </a:ext>
            </a:extLst>
          </p:cNvPr>
          <p:cNvPicPr>
            <a:picLocks noChangeAspect="1"/>
          </p:cNvPicPr>
          <p:nvPr/>
        </p:nvPicPr>
        <p:blipFill>
          <a:blip r:embed="rId2"/>
          <a:stretch>
            <a:fillRect/>
          </a:stretch>
        </p:blipFill>
        <p:spPr>
          <a:xfrm>
            <a:off x="4494213" y="1878465"/>
            <a:ext cx="3676604" cy="2426502"/>
          </a:xfrm>
          <a:prstGeom prst="rect">
            <a:avLst/>
          </a:prstGeom>
        </p:spPr>
      </p:pic>
      <p:grpSp>
        <p:nvGrpSpPr>
          <p:cNvPr id="25" name="Gruppieren 24">
            <a:extLst>
              <a:ext uri="{FF2B5EF4-FFF2-40B4-BE49-F238E27FC236}">
                <a16:creationId xmlns:a16="http://schemas.microsoft.com/office/drawing/2014/main" id="{5EBD52DF-0911-4969-834F-8B8E5C44DF5B}"/>
              </a:ext>
            </a:extLst>
          </p:cNvPr>
          <p:cNvGrpSpPr/>
          <p:nvPr/>
        </p:nvGrpSpPr>
        <p:grpSpPr>
          <a:xfrm>
            <a:off x="5015973" y="4004816"/>
            <a:ext cx="198000" cy="198000"/>
            <a:chOff x="4645063" y="732456"/>
            <a:chExt cx="266095" cy="271350"/>
          </a:xfrm>
        </p:grpSpPr>
        <p:sp>
          <p:nvSpPr>
            <p:cNvPr id="26" name="Ellipse 25">
              <a:extLst>
                <a:ext uri="{FF2B5EF4-FFF2-40B4-BE49-F238E27FC236}">
                  <a16:creationId xmlns:a16="http://schemas.microsoft.com/office/drawing/2014/main" id="{81F98A51-EA31-4CC5-A4EC-275D2902FF30}"/>
                </a:ext>
              </a:extLst>
            </p:cNvPr>
            <p:cNvSpPr/>
            <p:nvPr/>
          </p:nvSpPr>
          <p:spPr>
            <a:xfrm>
              <a:off x="4650377" y="757646"/>
              <a:ext cx="235132" cy="226423"/>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7" name="Textfeld 26">
              <a:extLst>
                <a:ext uri="{FF2B5EF4-FFF2-40B4-BE49-F238E27FC236}">
                  <a16:creationId xmlns:a16="http://schemas.microsoft.com/office/drawing/2014/main" id="{B9CE1556-1EAF-4E3C-9CAE-63B9EEFC7BDB}"/>
                </a:ext>
              </a:extLst>
            </p:cNvPr>
            <p:cNvSpPr txBox="1"/>
            <p:nvPr/>
          </p:nvSpPr>
          <p:spPr>
            <a:xfrm>
              <a:off x="4645063" y="732456"/>
              <a:ext cx="266095" cy="271350"/>
            </a:xfrm>
            <a:prstGeom prst="rect">
              <a:avLst/>
            </a:prstGeom>
            <a:noFill/>
          </p:spPr>
          <p:txBody>
            <a:bodyPr wrap="square" rtlCol="0" anchor="ctr" anchorCtr="0">
              <a:noAutofit/>
            </a:bodyPr>
            <a:lstStyle/>
            <a:p>
              <a:pPr algn="ctr"/>
              <a:r>
                <a:rPr lang="de-DE" sz="900" dirty="0">
                  <a:solidFill>
                    <a:schemeClr val="bg1"/>
                  </a:solidFill>
                </a:rPr>
                <a:t>2</a:t>
              </a:r>
            </a:p>
          </p:txBody>
        </p:sp>
      </p:grpSp>
      <p:grpSp>
        <p:nvGrpSpPr>
          <p:cNvPr id="28" name="Gruppieren 27">
            <a:extLst>
              <a:ext uri="{FF2B5EF4-FFF2-40B4-BE49-F238E27FC236}">
                <a16:creationId xmlns:a16="http://schemas.microsoft.com/office/drawing/2014/main" id="{BACBDD7C-3B76-4F21-875F-4444558DB8E1}"/>
              </a:ext>
            </a:extLst>
          </p:cNvPr>
          <p:cNvGrpSpPr/>
          <p:nvPr/>
        </p:nvGrpSpPr>
        <p:grpSpPr>
          <a:xfrm>
            <a:off x="4880276" y="4129445"/>
            <a:ext cx="198000" cy="198000"/>
            <a:chOff x="4637578" y="732456"/>
            <a:chExt cx="266095" cy="271350"/>
          </a:xfrm>
        </p:grpSpPr>
        <p:sp>
          <p:nvSpPr>
            <p:cNvPr id="29" name="Ellipse 28">
              <a:extLst>
                <a:ext uri="{FF2B5EF4-FFF2-40B4-BE49-F238E27FC236}">
                  <a16:creationId xmlns:a16="http://schemas.microsoft.com/office/drawing/2014/main" id="{63F0C021-5C5C-44D3-B094-941036510301}"/>
                </a:ext>
              </a:extLst>
            </p:cNvPr>
            <p:cNvSpPr/>
            <p:nvPr/>
          </p:nvSpPr>
          <p:spPr>
            <a:xfrm>
              <a:off x="4650377" y="757646"/>
              <a:ext cx="235132" cy="226423"/>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0" name="Textfeld 29">
              <a:extLst>
                <a:ext uri="{FF2B5EF4-FFF2-40B4-BE49-F238E27FC236}">
                  <a16:creationId xmlns:a16="http://schemas.microsoft.com/office/drawing/2014/main" id="{655880D5-2561-47CD-8152-0CD94E976F5E}"/>
                </a:ext>
              </a:extLst>
            </p:cNvPr>
            <p:cNvSpPr txBox="1"/>
            <p:nvPr/>
          </p:nvSpPr>
          <p:spPr>
            <a:xfrm>
              <a:off x="4637578" y="732456"/>
              <a:ext cx="266095" cy="271350"/>
            </a:xfrm>
            <a:prstGeom prst="rect">
              <a:avLst/>
            </a:prstGeom>
            <a:noFill/>
          </p:spPr>
          <p:txBody>
            <a:bodyPr wrap="square" rtlCol="0" anchor="ctr" anchorCtr="0">
              <a:noAutofit/>
            </a:bodyPr>
            <a:lstStyle/>
            <a:p>
              <a:pPr algn="ctr"/>
              <a:r>
                <a:rPr lang="de-DE" sz="900" dirty="0">
                  <a:solidFill>
                    <a:schemeClr val="bg1"/>
                  </a:solidFill>
                </a:rPr>
                <a:t>3</a:t>
              </a:r>
            </a:p>
          </p:txBody>
        </p:sp>
      </p:grpSp>
      <p:grpSp>
        <p:nvGrpSpPr>
          <p:cNvPr id="31" name="Gruppieren 30">
            <a:extLst>
              <a:ext uri="{FF2B5EF4-FFF2-40B4-BE49-F238E27FC236}">
                <a16:creationId xmlns:a16="http://schemas.microsoft.com/office/drawing/2014/main" id="{B608C0A9-FFDC-4DA8-9554-1E72E839EB19}"/>
              </a:ext>
            </a:extLst>
          </p:cNvPr>
          <p:cNvGrpSpPr/>
          <p:nvPr/>
        </p:nvGrpSpPr>
        <p:grpSpPr>
          <a:xfrm>
            <a:off x="7196298" y="3174289"/>
            <a:ext cx="198000" cy="198000"/>
            <a:chOff x="4637578" y="738982"/>
            <a:chExt cx="266095" cy="271350"/>
          </a:xfrm>
        </p:grpSpPr>
        <p:sp>
          <p:nvSpPr>
            <p:cNvPr id="32" name="Ellipse 31">
              <a:extLst>
                <a:ext uri="{FF2B5EF4-FFF2-40B4-BE49-F238E27FC236}">
                  <a16:creationId xmlns:a16="http://schemas.microsoft.com/office/drawing/2014/main" id="{D7CE3F03-3EEE-48BD-A4E2-E3C07110E9F1}"/>
                </a:ext>
              </a:extLst>
            </p:cNvPr>
            <p:cNvSpPr/>
            <p:nvPr/>
          </p:nvSpPr>
          <p:spPr>
            <a:xfrm>
              <a:off x="4650377" y="757646"/>
              <a:ext cx="235132" cy="226423"/>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3" name="Textfeld 32">
              <a:extLst>
                <a:ext uri="{FF2B5EF4-FFF2-40B4-BE49-F238E27FC236}">
                  <a16:creationId xmlns:a16="http://schemas.microsoft.com/office/drawing/2014/main" id="{34FCBF40-8703-49B1-A2DC-4E46B562FFDD}"/>
                </a:ext>
              </a:extLst>
            </p:cNvPr>
            <p:cNvSpPr txBox="1"/>
            <p:nvPr/>
          </p:nvSpPr>
          <p:spPr>
            <a:xfrm>
              <a:off x="4637578" y="738982"/>
              <a:ext cx="266095" cy="271350"/>
            </a:xfrm>
            <a:prstGeom prst="rect">
              <a:avLst/>
            </a:prstGeom>
            <a:noFill/>
          </p:spPr>
          <p:txBody>
            <a:bodyPr wrap="square" rtlCol="0" anchor="ctr" anchorCtr="0">
              <a:noAutofit/>
            </a:bodyPr>
            <a:lstStyle/>
            <a:p>
              <a:pPr algn="ctr"/>
              <a:r>
                <a:rPr lang="de-DE" sz="900" dirty="0">
                  <a:solidFill>
                    <a:schemeClr val="bg1"/>
                  </a:solidFill>
                </a:rPr>
                <a:t>5</a:t>
              </a:r>
            </a:p>
          </p:txBody>
        </p:sp>
      </p:grpSp>
      <p:grpSp>
        <p:nvGrpSpPr>
          <p:cNvPr id="34" name="Gruppieren 33">
            <a:extLst>
              <a:ext uri="{FF2B5EF4-FFF2-40B4-BE49-F238E27FC236}">
                <a16:creationId xmlns:a16="http://schemas.microsoft.com/office/drawing/2014/main" id="{8A1AE0DC-247C-49EE-925F-FF9DF280616A}"/>
              </a:ext>
            </a:extLst>
          </p:cNvPr>
          <p:cNvGrpSpPr/>
          <p:nvPr/>
        </p:nvGrpSpPr>
        <p:grpSpPr>
          <a:xfrm>
            <a:off x="7972817" y="3286908"/>
            <a:ext cx="198000" cy="198000"/>
            <a:chOff x="4634378" y="738982"/>
            <a:chExt cx="266095" cy="271350"/>
          </a:xfrm>
        </p:grpSpPr>
        <p:sp>
          <p:nvSpPr>
            <p:cNvPr id="35" name="Ellipse 34">
              <a:extLst>
                <a:ext uri="{FF2B5EF4-FFF2-40B4-BE49-F238E27FC236}">
                  <a16:creationId xmlns:a16="http://schemas.microsoft.com/office/drawing/2014/main" id="{8594A91E-A657-42FE-B54E-3B0A4EBA930A}"/>
                </a:ext>
              </a:extLst>
            </p:cNvPr>
            <p:cNvSpPr/>
            <p:nvPr/>
          </p:nvSpPr>
          <p:spPr>
            <a:xfrm>
              <a:off x="4650377" y="757646"/>
              <a:ext cx="235132" cy="226423"/>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6" name="Textfeld 35">
              <a:extLst>
                <a:ext uri="{FF2B5EF4-FFF2-40B4-BE49-F238E27FC236}">
                  <a16:creationId xmlns:a16="http://schemas.microsoft.com/office/drawing/2014/main" id="{3F3607C5-1902-4E08-93B5-3365D9AACCDF}"/>
                </a:ext>
              </a:extLst>
            </p:cNvPr>
            <p:cNvSpPr txBox="1"/>
            <p:nvPr/>
          </p:nvSpPr>
          <p:spPr>
            <a:xfrm>
              <a:off x="4634378" y="738982"/>
              <a:ext cx="266095" cy="271350"/>
            </a:xfrm>
            <a:prstGeom prst="rect">
              <a:avLst/>
            </a:prstGeom>
            <a:noFill/>
          </p:spPr>
          <p:txBody>
            <a:bodyPr wrap="square" rtlCol="0" anchor="ctr" anchorCtr="0">
              <a:noAutofit/>
            </a:bodyPr>
            <a:lstStyle/>
            <a:p>
              <a:pPr algn="ctr"/>
              <a:r>
                <a:rPr lang="de-DE" sz="900" dirty="0">
                  <a:solidFill>
                    <a:schemeClr val="bg1"/>
                  </a:solidFill>
                </a:rPr>
                <a:t>6</a:t>
              </a:r>
            </a:p>
          </p:txBody>
        </p:sp>
      </p:grpSp>
      <p:grpSp>
        <p:nvGrpSpPr>
          <p:cNvPr id="40" name="Gruppieren 39">
            <a:extLst>
              <a:ext uri="{FF2B5EF4-FFF2-40B4-BE49-F238E27FC236}">
                <a16:creationId xmlns:a16="http://schemas.microsoft.com/office/drawing/2014/main" id="{7FC1DFEB-FB93-440A-8969-BC800ED2162B}"/>
              </a:ext>
            </a:extLst>
          </p:cNvPr>
          <p:cNvGrpSpPr/>
          <p:nvPr/>
        </p:nvGrpSpPr>
        <p:grpSpPr>
          <a:xfrm>
            <a:off x="4409591" y="1820821"/>
            <a:ext cx="198000" cy="198000"/>
            <a:chOff x="4635232" y="729193"/>
            <a:chExt cx="266095" cy="271350"/>
          </a:xfrm>
        </p:grpSpPr>
        <p:sp>
          <p:nvSpPr>
            <p:cNvPr id="41" name="Ellipse 40">
              <a:extLst>
                <a:ext uri="{FF2B5EF4-FFF2-40B4-BE49-F238E27FC236}">
                  <a16:creationId xmlns:a16="http://schemas.microsoft.com/office/drawing/2014/main" id="{E0A6DC59-B1A8-4456-9BA6-C25DCFED6690}"/>
                </a:ext>
              </a:extLst>
            </p:cNvPr>
            <p:cNvSpPr/>
            <p:nvPr/>
          </p:nvSpPr>
          <p:spPr>
            <a:xfrm>
              <a:off x="4650377" y="757646"/>
              <a:ext cx="235133" cy="226422"/>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42" name="Textfeld 41">
              <a:extLst>
                <a:ext uri="{FF2B5EF4-FFF2-40B4-BE49-F238E27FC236}">
                  <a16:creationId xmlns:a16="http://schemas.microsoft.com/office/drawing/2014/main" id="{461D19B9-761F-47F4-8741-36F38640560F}"/>
                </a:ext>
              </a:extLst>
            </p:cNvPr>
            <p:cNvSpPr txBox="1"/>
            <p:nvPr/>
          </p:nvSpPr>
          <p:spPr>
            <a:xfrm>
              <a:off x="4635232" y="729193"/>
              <a:ext cx="266095" cy="271350"/>
            </a:xfrm>
            <a:prstGeom prst="rect">
              <a:avLst/>
            </a:prstGeom>
            <a:noFill/>
          </p:spPr>
          <p:txBody>
            <a:bodyPr wrap="square" rtlCol="0" anchor="ctr" anchorCtr="0">
              <a:noAutofit/>
            </a:bodyPr>
            <a:lstStyle/>
            <a:p>
              <a:pPr algn="ctr"/>
              <a:r>
                <a:rPr lang="de-DE" sz="900" dirty="0">
                  <a:solidFill>
                    <a:schemeClr val="bg1"/>
                  </a:solidFill>
                </a:rPr>
                <a:t>1</a:t>
              </a:r>
            </a:p>
          </p:txBody>
        </p:sp>
      </p:grpSp>
      <p:grpSp>
        <p:nvGrpSpPr>
          <p:cNvPr id="43" name="Gruppieren 42">
            <a:extLst>
              <a:ext uri="{FF2B5EF4-FFF2-40B4-BE49-F238E27FC236}">
                <a16:creationId xmlns:a16="http://schemas.microsoft.com/office/drawing/2014/main" id="{27CDD145-850C-4AB4-9457-A93492DA1BAB}"/>
              </a:ext>
            </a:extLst>
          </p:cNvPr>
          <p:cNvGrpSpPr/>
          <p:nvPr/>
        </p:nvGrpSpPr>
        <p:grpSpPr>
          <a:xfrm>
            <a:off x="7196298" y="3372289"/>
            <a:ext cx="198000" cy="198000"/>
            <a:chOff x="4637578" y="738982"/>
            <a:chExt cx="266095" cy="271350"/>
          </a:xfrm>
        </p:grpSpPr>
        <p:sp>
          <p:nvSpPr>
            <p:cNvPr id="44" name="Ellipse 43">
              <a:extLst>
                <a:ext uri="{FF2B5EF4-FFF2-40B4-BE49-F238E27FC236}">
                  <a16:creationId xmlns:a16="http://schemas.microsoft.com/office/drawing/2014/main" id="{D959791F-5FB5-42C3-8195-BD36FF519259}"/>
                </a:ext>
              </a:extLst>
            </p:cNvPr>
            <p:cNvSpPr/>
            <p:nvPr/>
          </p:nvSpPr>
          <p:spPr>
            <a:xfrm>
              <a:off x="4650377" y="757646"/>
              <a:ext cx="235132" cy="226423"/>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45" name="Textfeld 44">
              <a:extLst>
                <a:ext uri="{FF2B5EF4-FFF2-40B4-BE49-F238E27FC236}">
                  <a16:creationId xmlns:a16="http://schemas.microsoft.com/office/drawing/2014/main" id="{AD528822-342D-4FE4-A7AF-677555B9CEEE}"/>
                </a:ext>
              </a:extLst>
            </p:cNvPr>
            <p:cNvSpPr txBox="1"/>
            <p:nvPr/>
          </p:nvSpPr>
          <p:spPr>
            <a:xfrm>
              <a:off x="4637578" y="738982"/>
              <a:ext cx="266095" cy="271350"/>
            </a:xfrm>
            <a:prstGeom prst="rect">
              <a:avLst/>
            </a:prstGeom>
            <a:noFill/>
          </p:spPr>
          <p:txBody>
            <a:bodyPr wrap="square" rtlCol="0" anchor="ctr" anchorCtr="0">
              <a:noAutofit/>
            </a:bodyPr>
            <a:lstStyle/>
            <a:p>
              <a:pPr algn="ctr"/>
              <a:r>
                <a:rPr lang="de-DE" sz="900" dirty="0">
                  <a:solidFill>
                    <a:schemeClr val="bg1"/>
                  </a:solidFill>
                </a:rPr>
                <a:t>5</a:t>
              </a:r>
            </a:p>
          </p:txBody>
        </p:sp>
      </p:grpSp>
      <p:grpSp>
        <p:nvGrpSpPr>
          <p:cNvPr id="46" name="Gruppieren 45">
            <a:extLst>
              <a:ext uri="{FF2B5EF4-FFF2-40B4-BE49-F238E27FC236}">
                <a16:creationId xmlns:a16="http://schemas.microsoft.com/office/drawing/2014/main" id="{0476181B-C846-4185-BC93-B65C2E28B783}"/>
              </a:ext>
            </a:extLst>
          </p:cNvPr>
          <p:cNvGrpSpPr/>
          <p:nvPr/>
        </p:nvGrpSpPr>
        <p:grpSpPr>
          <a:xfrm>
            <a:off x="7189314" y="3588007"/>
            <a:ext cx="198000" cy="198000"/>
            <a:chOff x="4637578" y="738982"/>
            <a:chExt cx="266095" cy="271350"/>
          </a:xfrm>
        </p:grpSpPr>
        <p:sp>
          <p:nvSpPr>
            <p:cNvPr id="47" name="Ellipse 46">
              <a:extLst>
                <a:ext uri="{FF2B5EF4-FFF2-40B4-BE49-F238E27FC236}">
                  <a16:creationId xmlns:a16="http://schemas.microsoft.com/office/drawing/2014/main" id="{B2B2CB03-6C98-493E-8282-8BE3A2DCF406}"/>
                </a:ext>
              </a:extLst>
            </p:cNvPr>
            <p:cNvSpPr/>
            <p:nvPr/>
          </p:nvSpPr>
          <p:spPr>
            <a:xfrm>
              <a:off x="4650377" y="757646"/>
              <a:ext cx="235132" cy="226423"/>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48" name="Textfeld 47">
              <a:extLst>
                <a:ext uri="{FF2B5EF4-FFF2-40B4-BE49-F238E27FC236}">
                  <a16:creationId xmlns:a16="http://schemas.microsoft.com/office/drawing/2014/main" id="{9F48BCB7-3DC4-4E04-9453-C8C66B14B43A}"/>
                </a:ext>
              </a:extLst>
            </p:cNvPr>
            <p:cNvSpPr txBox="1"/>
            <p:nvPr/>
          </p:nvSpPr>
          <p:spPr>
            <a:xfrm>
              <a:off x="4637578" y="738982"/>
              <a:ext cx="266095" cy="271350"/>
            </a:xfrm>
            <a:prstGeom prst="rect">
              <a:avLst/>
            </a:prstGeom>
            <a:noFill/>
          </p:spPr>
          <p:txBody>
            <a:bodyPr wrap="square" rtlCol="0" anchor="ctr" anchorCtr="0">
              <a:noAutofit/>
            </a:bodyPr>
            <a:lstStyle/>
            <a:p>
              <a:pPr algn="ctr"/>
              <a:r>
                <a:rPr lang="de-DE" sz="900" dirty="0">
                  <a:solidFill>
                    <a:schemeClr val="bg1"/>
                  </a:solidFill>
                </a:rPr>
                <a:t>5</a:t>
              </a:r>
            </a:p>
          </p:txBody>
        </p:sp>
      </p:grpSp>
      <p:grpSp>
        <p:nvGrpSpPr>
          <p:cNvPr id="49" name="Gruppieren 48">
            <a:extLst>
              <a:ext uri="{FF2B5EF4-FFF2-40B4-BE49-F238E27FC236}">
                <a16:creationId xmlns:a16="http://schemas.microsoft.com/office/drawing/2014/main" id="{91D7D4BD-7EFE-426F-8872-39C973988A34}"/>
              </a:ext>
            </a:extLst>
          </p:cNvPr>
          <p:cNvGrpSpPr/>
          <p:nvPr/>
        </p:nvGrpSpPr>
        <p:grpSpPr>
          <a:xfrm>
            <a:off x="7241429" y="2121789"/>
            <a:ext cx="198000" cy="198000"/>
            <a:chOff x="4631178" y="738982"/>
            <a:chExt cx="266095" cy="271350"/>
          </a:xfrm>
        </p:grpSpPr>
        <p:sp>
          <p:nvSpPr>
            <p:cNvPr id="50" name="Ellipse 49">
              <a:extLst>
                <a:ext uri="{FF2B5EF4-FFF2-40B4-BE49-F238E27FC236}">
                  <a16:creationId xmlns:a16="http://schemas.microsoft.com/office/drawing/2014/main" id="{A8591C10-ACFE-4B28-85A5-88F749C31A94}"/>
                </a:ext>
              </a:extLst>
            </p:cNvPr>
            <p:cNvSpPr/>
            <p:nvPr/>
          </p:nvSpPr>
          <p:spPr>
            <a:xfrm>
              <a:off x="4650377" y="757646"/>
              <a:ext cx="235132" cy="226423"/>
            </a:xfrm>
            <a:prstGeom prst="ellipse">
              <a:avLst/>
            </a:prstGeom>
            <a:solidFill>
              <a:srgbClr val="003D6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1" name="Textfeld 50">
              <a:extLst>
                <a:ext uri="{FF2B5EF4-FFF2-40B4-BE49-F238E27FC236}">
                  <a16:creationId xmlns:a16="http://schemas.microsoft.com/office/drawing/2014/main" id="{E51E8320-6186-4C8F-BAD3-B3A8C8091E6A}"/>
                </a:ext>
              </a:extLst>
            </p:cNvPr>
            <p:cNvSpPr txBox="1"/>
            <p:nvPr/>
          </p:nvSpPr>
          <p:spPr>
            <a:xfrm>
              <a:off x="4631178" y="738982"/>
              <a:ext cx="266095" cy="271350"/>
            </a:xfrm>
            <a:prstGeom prst="rect">
              <a:avLst/>
            </a:prstGeom>
            <a:noFill/>
          </p:spPr>
          <p:txBody>
            <a:bodyPr wrap="square" rtlCol="0" anchor="ctr" anchorCtr="0">
              <a:noAutofit/>
            </a:bodyPr>
            <a:lstStyle/>
            <a:p>
              <a:pPr algn="ctr"/>
              <a:r>
                <a:rPr lang="de-DE" sz="900" dirty="0">
                  <a:solidFill>
                    <a:schemeClr val="bg1"/>
                  </a:solidFill>
                </a:rPr>
                <a:t>4</a:t>
              </a:r>
            </a:p>
          </p:txBody>
        </p:sp>
      </p:grpSp>
    </p:spTree>
    <p:extLst>
      <p:ext uri="{BB962C8B-B14F-4D97-AF65-F5344CB8AC3E}">
        <p14:creationId xmlns:p14="http://schemas.microsoft.com/office/powerpoint/2010/main" val="37917363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2F863-F5A7-49BE-9316-0D8C244805B9}"/>
              </a:ext>
            </a:extLst>
          </p:cNvPr>
          <p:cNvSpPr>
            <a:spLocks noGrp="1"/>
          </p:cNvSpPr>
          <p:nvPr>
            <p:ph type="title"/>
          </p:nvPr>
        </p:nvSpPr>
        <p:spPr>
          <a:xfrm>
            <a:off x="209550" y="160339"/>
            <a:ext cx="7886700" cy="864000"/>
          </a:xfrm>
        </p:spPr>
        <p:txBody>
          <a:bodyPr/>
          <a:lstStyle/>
          <a:p>
            <a:r>
              <a:rPr lang="de-DE" dirty="0"/>
              <a:t>ROTA THW3</a:t>
            </a:r>
          </a:p>
        </p:txBody>
      </p:sp>
      <p:sp>
        <p:nvSpPr>
          <p:cNvPr id="5" name="Fußzeilenplatzhalter 4">
            <a:extLst>
              <a:ext uri="{FF2B5EF4-FFF2-40B4-BE49-F238E27FC236}">
                <a16:creationId xmlns:a16="http://schemas.microsoft.com/office/drawing/2014/main" id="{C473C2B8-B2F9-453E-9B4E-9237D0B8D509}"/>
              </a:ext>
            </a:extLst>
          </p:cNvPr>
          <p:cNvSpPr>
            <a:spLocks noGrp="1"/>
          </p:cNvSpPr>
          <p:nvPr>
            <p:ph type="ftr" sz="quarter" idx="10"/>
          </p:nvPr>
        </p:nvSpPr>
        <p:spPr/>
        <p:txBody>
          <a:bodyPr/>
          <a:lstStyle/>
          <a:p>
            <a:r>
              <a:rPr lang="de-DE" dirty="0"/>
              <a:t>ROTA THW3         </a:t>
            </a:r>
          </a:p>
        </p:txBody>
      </p:sp>
      <p:sp>
        <p:nvSpPr>
          <p:cNvPr id="13" name="Textfeld 12">
            <a:extLst>
              <a:ext uri="{FF2B5EF4-FFF2-40B4-BE49-F238E27FC236}">
                <a16:creationId xmlns:a16="http://schemas.microsoft.com/office/drawing/2014/main" id="{56E96BD0-EBA0-42C4-BDDC-3E0098884BAE}"/>
              </a:ext>
            </a:extLst>
          </p:cNvPr>
          <p:cNvSpPr txBox="1"/>
          <p:nvPr/>
        </p:nvSpPr>
        <p:spPr>
          <a:xfrm>
            <a:off x="209550" y="718958"/>
            <a:ext cx="4911954" cy="338554"/>
          </a:xfrm>
          <a:prstGeom prst="rect">
            <a:avLst/>
          </a:prstGeom>
          <a:noFill/>
        </p:spPr>
        <p:txBody>
          <a:bodyPr wrap="square" rtlCol="0">
            <a:spAutoFit/>
          </a:bodyPr>
          <a:lstStyle/>
          <a:p>
            <a:r>
              <a:rPr lang="en-US" sz="1600" b="1" dirty="0">
                <a:solidFill>
                  <a:srgbClr val="00446B"/>
                </a:solidFill>
              </a:rPr>
              <a:t>Functional movie</a:t>
            </a:r>
          </a:p>
        </p:txBody>
      </p:sp>
      <p:pic>
        <p:nvPicPr>
          <p:cNvPr id="3" name="Grafik 2">
            <a:hlinkClick r:id="rId2"/>
            <a:extLst>
              <a:ext uri="{FF2B5EF4-FFF2-40B4-BE49-F238E27FC236}">
                <a16:creationId xmlns:a16="http://schemas.microsoft.com/office/drawing/2014/main" id="{F34EF995-26D2-49DC-AB25-3207503D2BE9}"/>
              </a:ext>
            </a:extLst>
          </p:cNvPr>
          <p:cNvPicPr>
            <a:picLocks noChangeAspect="1"/>
          </p:cNvPicPr>
          <p:nvPr/>
        </p:nvPicPr>
        <p:blipFill>
          <a:blip r:embed="rId3"/>
          <a:stretch>
            <a:fillRect/>
          </a:stretch>
        </p:blipFill>
        <p:spPr>
          <a:xfrm>
            <a:off x="209550" y="1103902"/>
            <a:ext cx="1152686" cy="323895"/>
          </a:xfrm>
          <a:prstGeom prst="rect">
            <a:avLst/>
          </a:prstGeom>
        </p:spPr>
      </p:pic>
      <p:pic>
        <p:nvPicPr>
          <p:cNvPr id="7" name="Grafik 6">
            <a:hlinkClick r:id="rId2"/>
            <a:extLst>
              <a:ext uri="{FF2B5EF4-FFF2-40B4-BE49-F238E27FC236}">
                <a16:creationId xmlns:a16="http://schemas.microsoft.com/office/drawing/2014/main" id="{F7C604D2-FA9F-46EF-A17E-52623533A2F2}"/>
              </a:ext>
            </a:extLst>
          </p:cNvPr>
          <p:cNvPicPr>
            <a:picLocks noChangeAspect="1"/>
          </p:cNvPicPr>
          <p:nvPr/>
        </p:nvPicPr>
        <p:blipFill>
          <a:blip r:embed="rId4"/>
          <a:stretch>
            <a:fillRect/>
          </a:stretch>
        </p:blipFill>
        <p:spPr>
          <a:xfrm>
            <a:off x="1672355" y="1154701"/>
            <a:ext cx="5799291" cy="2970546"/>
          </a:xfrm>
          <a:prstGeom prst="rect">
            <a:avLst/>
          </a:prstGeom>
        </p:spPr>
      </p:pic>
    </p:spTree>
    <p:extLst>
      <p:ext uri="{BB962C8B-B14F-4D97-AF65-F5344CB8AC3E}">
        <p14:creationId xmlns:p14="http://schemas.microsoft.com/office/powerpoint/2010/main" val="34078563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3E7216-5828-4DF4-A7BB-6186700AE84C}"/>
              </a:ext>
            </a:extLst>
          </p:cNvPr>
          <p:cNvSpPr>
            <a:spLocks noGrp="1"/>
          </p:cNvSpPr>
          <p:nvPr>
            <p:ph type="title"/>
          </p:nvPr>
        </p:nvSpPr>
        <p:spPr/>
        <p:txBody>
          <a:bodyPr/>
          <a:lstStyle/>
          <a:p>
            <a:r>
              <a:rPr lang="de-DE" dirty="0"/>
              <a:t>ROTA THW3</a:t>
            </a:r>
          </a:p>
        </p:txBody>
      </p:sp>
      <p:sp>
        <p:nvSpPr>
          <p:cNvPr id="4" name="Fußzeilenplatzhalter 3">
            <a:extLst>
              <a:ext uri="{FF2B5EF4-FFF2-40B4-BE49-F238E27FC236}">
                <a16:creationId xmlns:a16="http://schemas.microsoft.com/office/drawing/2014/main" id="{AE693B52-7DEF-4AC0-BF8A-F7D030AF011B}"/>
              </a:ext>
            </a:extLst>
          </p:cNvPr>
          <p:cNvSpPr>
            <a:spLocks noGrp="1"/>
          </p:cNvSpPr>
          <p:nvPr>
            <p:ph type="ftr" sz="quarter" idx="10"/>
          </p:nvPr>
        </p:nvSpPr>
        <p:spPr/>
        <p:txBody>
          <a:bodyPr/>
          <a:lstStyle/>
          <a:p>
            <a:r>
              <a:rPr lang="de-DE"/>
              <a:t>ROTA THW3</a:t>
            </a:r>
            <a:endParaRPr lang="de-DE" dirty="0"/>
          </a:p>
        </p:txBody>
      </p:sp>
      <p:sp>
        <p:nvSpPr>
          <p:cNvPr id="5" name="Textfeld 4">
            <a:extLst>
              <a:ext uri="{FF2B5EF4-FFF2-40B4-BE49-F238E27FC236}">
                <a16:creationId xmlns:a16="http://schemas.microsoft.com/office/drawing/2014/main" id="{29116255-21C9-4FE9-A863-6874FB423877}"/>
              </a:ext>
            </a:extLst>
          </p:cNvPr>
          <p:cNvSpPr txBox="1"/>
          <p:nvPr/>
        </p:nvSpPr>
        <p:spPr>
          <a:xfrm>
            <a:off x="209550" y="718958"/>
            <a:ext cx="4911954" cy="338554"/>
          </a:xfrm>
          <a:prstGeom prst="rect">
            <a:avLst/>
          </a:prstGeom>
          <a:noFill/>
        </p:spPr>
        <p:txBody>
          <a:bodyPr wrap="square" rtlCol="0">
            <a:spAutoFit/>
          </a:bodyPr>
          <a:lstStyle/>
          <a:p>
            <a:r>
              <a:rPr lang="de-DE" sz="1600" b="1" dirty="0">
                <a:solidFill>
                  <a:srgbClr val="00446B"/>
                </a:solidFill>
              </a:rPr>
              <a:t>Highlights </a:t>
            </a:r>
          </a:p>
        </p:txBody>
      </p:sp>
      <p:pic>
        <p:nvPicPr>
          <p:cNvPr id="15" name="Grafik 14">
            <a:extLst>
              <a:ext uri="{FF2B5EF4-FFF2-40B4-BE49-F238E27FC236}">
                <a16:creationId xmlns:a16="http://schemas.microsoft.com/office/drawing/2014/main" id="{F2819D15-EC0F-4A60-B5C0-AA53B7C6FCE5}"/>
              </a:ext>
            </a:extLst>
          </p:cNvPr>
          <p:cNvPicPr>
            <a:picLocks noChangeAspect="1"/>
          </p:cNvPicPr>
          <p:nvPr/>
        </p:nvPicPr>
        <p:blipFill>
          <a:blip r:embed="rId2"/>
          <a:stretch>
            <a:fillRect/>
          </a:stretch>
        </p:blipFill>
        <p:spPr>
          <a:xfrm>
            <a:off x="312183" y="1121335"/>
            <a:ext cx="1916977" cy="1465122"/>
          </a:xfrm>
          <a:prstGeom prst="rect">
            <a:avLst/>
          </a:prstGeom>
          <a:ln>
            <a:solidFill>
              <a:srgbClr val="00446B"/>
            </a:solidFill>
          </a:ln>
        </p:spPr>
      </p:pic>
      <p:pic>
        <p:nvPicPr>
          <p:cNvPr id="17" name="Grafik 16">
            <a:extLst>
              <a:ext uri="{FF2B5EF4-FFF2-40B4-BE49-F238E27FC236}">
                <a16:creationId xmlns:a16="http://schemas.microsoft.com/office/drawing/2014/main" id="{EF969B0C-CC3B-49D1-960E-62DFFCF4BB52}"/>
              </a:ext>
            </a:extLst>
          </p:cNvPr>
          <p:cNvPicPr>
            <a:picLocks noChangeAspect="1"/>
          </p:cNvPicPr>
          <p:nvPr/>
        </p:nvPicPr>
        <p:blipFill>
          <a:blip r:embed="rId3"/>
          <a:stretch>
            <a:fillRect/>
          </a:stretch>
        </p:blipFill>
        <p:spPr>
          <a:xfrm>
            <a:off x="6281549" y="1134593"/>
            <a:ext cx="1579967" cy="1366944"/>
          </a:xfrm>
          <a:prstGeom prst="rect">
            <a:avLst/>
          </a:prstGeom>
        </p:spPr>
      </p:pic>
      <p:pic>
        <p:nvPicPr>
          <p:cNvPr id="19" name="Grafik 18">
            <a:extLst>
              <a:ext uri="{FF2B5EF4-FFF2-40B4-BE49-F238E27FC236}">
                <a16:creationId xmlns:a16="http://schemas.microsoft.com/office/drawing/2014/main" id="{A0D46C94-C1E9-4E7A-85A6-A831A9570E93}"/>
              </a:ext>
            </a:extLst>
          </p:cNvPr>
          <p:cNvPicPr>
            <a:picLocks noChangeAspect="1"/>
          </p:cNvPicPr>
          <p:nvPr/>
        </p:nvPicPr>
        <p:blipFill>
          <a:blip r:embed="rId4"/>
          <a:stretch>
            <a:fillRect/>
          </a:stretch>
        </p:blipFill>
        <p:spPr>
          <a:xfrm>
            <a:off x="3197969" y="1288261"/>
            <a:ext cx="1811637" cy="1083142"/>
          </a:xfrm>
          <a:prstGeom prst="rect">
            <a:avLst/>
          </a:prstGeom>
        </p:spPr>
      </p:pic>
      <p:sp>
        <p:nvSpPr>
          <p:cNvPr id="20" name="Rechteck 19">
            <a:extLst>
              <a:ext uri="{FF2B5EF4-FFF2-40B4-BE49-F238E27FC236}">
                <a16:creationId xmlns:a16="http://schemas.microsoft.com/office/drawing/2014/main" id="{78C6DFC1-2626-4AC3-8B3C-AFB9A0D417C4}"/>
              </a:ext>
            </a:extLst>
          </p:cNvPr>
          <p:cNvSpPr/>
          <p:nvPr/>
        </p:nvSpPr>
        <p:spPr>
          <a:xfrm>
            <a:off x="3155232" y="1111431"/>
            <a:ext cx="1916977" cy="1460319"/>
          </a:xfrm>
          <a:prstGeom prst="rect">
            <a:avLst/>
          </a:prstGeom>
          <a:noFill/>
          <a:ln>
            <a:solidFill>
              <a:srgbClr val="003D6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1" name="Rechteck 20">
            <a:extLst>
              <a:ext uri="{FF2B5EF4-FFF2-40B4-BE49-F238E27FC236}">
                <a16:creationId xmlns:a16="http://schemas.microsoft.com/office/drawing/2014/main" id="{5DC8CA33-4780-4ED9-B984-B2F2A6C8E650}"/>
              </a:ext>
            </a:extLst>
          </p:cNvPr>
          <p:cNvSpPr/>
          <p:nvPr/>
        </p:nvSpPr>
        <p:spPr>
          <a:xfrm>
            <a:off x="6096543" y="1120143"/>
            <a:ext cx="1916977" cy="1460319"/>
          </a:xfrm>
          <a:prstGeom prst="rect">
            <a:avLst/>
          </a:prstGeom>
          <a:noFill/>
          <a:ln>
            <a:solidFill>
              <a:srgbClr val="003D6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2" name="Textfeld 21">
            <a:extLst>
              <a:ext uri="{FF2B5EF4-FFF2-40B4-BE49-F238E27FC236}">
                <a16:creationId xmlns:a16="http://schemas.microsoft.com/office/drawing/2014/main" id="{5E1BF910-9FC1-4312-90EE-0520BE5D6B11}"/>
              </a:ext>
            </a:extLst>
          </p:cNvPr>
          <p:cNvSpPr txBox="1"/>
          <p:nvPr/>
        </p:nvSpPr>
        <p:spPr>
          <a:xfrm>
            <a:off x="235147" y="2601711"/>
            <a:ext cx="2355338" cy="1277273"/>
          </a:xfrm>
          <a:prstGeom prst="rect">
            <a:avLst/>
          </a:prstGeom>
          <a:noFill/>
        </p:spPr>
        <p:txBody>
          <a:bodyPr wrap="square" rtlCol="0">
            <a:spAutoFit/>
          </a:bodyPr>
          <a:lstStyle/>
          <a:p>
            <a:pPr>
              <a:spcBef>
                <a:spcPts val="600"/>
              </a:spcBef>
            </a:pPr>
            <a:r>
              <a:rPr lang="en-US" sz="1200" b="1">
                <a:solidFill>
                  <a:srgbClr val="00446B"/>
                </a:solidFill>
              </a:rPr>
              <a:t>Quick jaw change</a:t>
            </a:r>
          </a:p>
          <a:p>
            <a:pPr>
              <a:spcBef>
                <a:spcPts val="600"/>
              </a:spcBef>
            </a:pPr>
            <a:r>
              <a:rPr lang="en-US" sz="1200">
                <a:solidFill>
                  <a:srgbClr val="00446B"/>
                </a:solidFill>
              </a:rPr>
              <a:t>Turning the jaw quick-change wrench by 90° pulls the driver out of the base jaw‘s serration. The complete jaw set can be exchanged in less than a minute.</a:t>
            </a:r>
          </a:p>
        </p:txBody>
      </p:sp>
      <p:sp>
        <p:nvSpPr>
          <p:cNvPr id="23" name="Textfeld 22">
            <a:extLst>
              <a:ext uri="{FF2B5EF4-FFF2-40B4-BE49-F238E27FC236}">
                <a16:creationId xmlns:a16="http://schemas.microsoft.com/office/drawing/2014/main" id="{4487DF84-1E27-4A31-AF01-C1D16625A4A2}"/>
              </a:ext>
            </a:extLst>
          </p:cNvPr>
          <p:cNvSpPr txBox="1"/>
          <p:nvPr/>
        </p:nvSpPr>
        <p:spPr>
          <a:xfrm>
            <a:off x="3058895" y="2577758"/>
            <a:ext cx="2852041" cy="1461939"/>
          </a:xfrm>
          <a:prstGeom prst="rect">
            <a:avLst/>
          </a:prstGeom>
          <a:noFill/>
        </p:spPr>
        <p:txBody>
          <a:bodyPr wrap="square" rtlCol="0">
            <a:spAutoFit/>
          </a:bodyPr>
          <a:lstStyle/>
          <a:p>
            <a:pPr>
              <a:spcBef>
                <a:spcPts val="600"/>
              </a:spcBef>
            </a:pPr>
            <a:r>
              <a:rPr lang="en-US" sz="1200" b="1">
                <a:solidFill>
                  <a:srgbClr val="00446B"/>
                </a:solidFill>
              </a:rPr>
              <a:t>High repeat accuracy</a:t>
            </a:r>
          </a:p>
          <a:p>
            <a:pPr>
              <a:spcBef>
                <a:spcPts val="600"/>
              </a:spcBef>
            </a:pPr>
            <a:r>
              <a:rPr lang="en-US" sz="1200">
                <a:solidFill>
                  <a:srgbClr val="00446B"/>
                </a:solidFill>
              </a:rPr>
              <a:t>The dual-guided piston, the direct power transmission and the system consisting of the pusher jaw and integrated driver result in an extremely rigid system. This is evidenced by the extremely high repeat accuracy of the chuck.</a:t>
            </a:r>
          </a:p>
        </p:txBody>
      </p:sp>
      <p:sp>
        <p:nvSpPr>
          <p:cNvPr id="24" name="Textfeld 23">
            <a:extLst>
              <a:ext uri="{FF2B5EF4-FFF2-40B4-BE49-F238E27FC236}">
                <a16:creationId xmlns:a16="http://schemas.microsoft.com/office/drawing/2014/main" id="{94215E19-C347-477B-91A5-A2CD1CD60F6B}"/>
              </a:ext>
            </a:extLst>
          </p:cNvPr>
          <p:cNvSpPr txBox="1"/>
          <p:nvPr/>
        </p:nvSpPr>
        <p:spPr>
          <a:xfrm>
            <a:off x="5993667" y="2586475"/>
            <a:ext cx="2349865" cy="1277273"/>
          </a:xfrm>
          <a:prstGeom prst="rect">
            <a:avLst/>
          </a:prstGeom>
          <a:noFill/>
        </p:spPr>
        <p:txBody>
          <a:bodyPr wrap="square" rtlCol="0">
            <a:spAutoFit/>
          </a:bodyPr>
          <a:lstStyle/>
          <a:p>
            <a:pPr>
              <a:spcBef>
                <a:spcPts val="600"/>
              </a:spcBef>
            </a:pPr>
            <a:r>
              <a:rPr lang="en-US" sz="1200" b="1" dirty="0">
                <a:solidFill>
                  <a:srgbClr val="00446B"/>
                </a:solidFill>
              </a:rPr>
              <a:t>High run-out accuracy</a:t>
            </a:r>
          </a:p>
          <a:p>
            <a:pPr>
              <a:spcBef>
                <a:spcPts val="600"/>
              </a:spcBef>
            </a:pPr>
            <a:r>
              <a:rPr lang="en-US" sz="1200" dirty="0">
                <a:solidFill>
                  <a:srgbClr val="00446B"/>
                </a:solidFill>
              </a:rPr>
              <a:t>Chuck jaws only have to be turned once. The repeat accuracy of </a:t>
            </a:r>
            <a:br>
              <a:rPr lang="en-US" sz="1200" dirty="0">
                <a:solidFill>
                  <a:srgbClr val="00446B"/>
                </a:solidFill>
              </a:rPr>
            </a:br>
            <a:r>
              <a:rPr lang="en-US" sz="1200" dirty="0">
                <a:solidFill>
                  <a:srgbClr val="00446B"/>
                </a:solidFill>
              </a:rPr>
              <a:t>&lt; 0.02 mm ensures permanently high </a:t>
            </a:r>
            <a:r>
              <a:rPr lang="en-US" sz="1200" dirty="0" err="1">
                <a:solidFill>
                  <a:srgbClr val="00446B"/>
                </a:solidFill>
              </a:rPr>
              <a:t>concentricitoes</a:t>
            </a:r>
            <a:r>
              <a:rPr lang="en-US" sz="1200" dirty="0">
                <a:solidFill>
                  <a:srgbClr val="00446B"/>
                </a:solidFill>
              </a:rPr>
              <a:t> on the workpiece.</a:t>
            </a:r>
          </a:p>
        </p:txBody>
      </p:sp>
    </p:spTree>
    <p:extLst>
      <p:ext uri="{BB962C8B-B14F-4D97-AF65-F5344CB8AC3E}">
        <p14:creationId xmlns:p14="http://schemas.microsoft.com/office/powerpoint/2010/main" val="30899231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3E7216-5828-4DF4-A7BB-6186700AE84C}"/>
              </a:ext>
            </a:extLst>
          </p:cNvPr>
          <p:cNvSpPr>
            <a:spLocks noGrp="1"/>
          </p:cNvSpPr>
          <p:nvPr>
            <p:ph type="title"/>
          </p:nvPr>
        </p:nvSpPr>
        <p:spPr/>
        <p:txBody>
          <a:bodyPr/>
          <a:lstStyle/>
          <a:p>
            <a:r>
              <a:rPr lang="de-DE" dirty="0"/>
              <a:t>ROTA THW3</a:t>
            </a:r>
          </a:p>
        </p:txBody>
      </p:sp>
      <p:sp>
        <p:nvSpPr>
          <p:cNvPr id="4" name="Fußzeilenplatzhalter 3">
            <a:extLst>
              <a:ext uri="{FF2B5EF4-FFF2-40B4-BE49-F238E27FC236}">
                <a16:creationId xmlns:a16="http://schemas.microsoft.com/office/drawing/2014/main" id="{AE693B52-7DEF-4AC0-BF8A-F7D030AF011B}"/>
              </a:ext>
            </a:extLst>
          </p:cNvPr>
          <p:cNvSpPr>
            <a:spLocks noGrp="1"/>
          </p:cNvSpPr>
          <p:nvPr>
            <p:ph type="ftr" sz="quarter" idx="10"/>
          </p:nvPr>
        </p:nvSpPr>
        <p:spPr/>
        <p:txBody>
          <a:bodyPr/>
          <a:lstStyle/>
          <a:p>
            <a:r>
              <a:rPr lang="de-DE"/>
              <a:t>ROTA THW3</a:t>
            </a:r>
            <a:endParaRPr lang="de-DE" dirty="0"/>
          </a:p>
        </p:txBody>
      </p:sp>
      <p:sp>
        <p:nvSpPr>
          <p:cNvPr id="5" name="Textfeld 4">
            <a:extLst>
              <a:ext uri="{FF2B5EF4-FFF2-40B4-BE49-F238E27FC236}">
                <a16:creationId xmlns:a16="http://schemas.microsoft.com/office/drawing/2014/main" id="{29116255-21C9-4FE9-A863-6874FB423877}"/>
              </a:ext>
            </a:extLst>
          </p:cNvPr>
          <p:cNvSpPr txBox="1"/>
          <p:nvPr/>
        </p:nvSpPr>
        <p:spPr>
          <a:xfrm>
            <a:off x="209550" y="718958"/>
            <a:ext cx="4911954" cy="338554"/>
          </a:xfrm>
          <a:prstGeom prst="rect">
            <a:avLst/>
          </a:prstGeom>
          <a:noFill/>
        </p:spPr>
        <p:txBody>
          <a:bodyPr wrap="square" rtlCol="0">
            <a:spAutoFit/>
          </a:bodyPr>
          <a:lstStyle/>
          <a:p>
            <a:r>
              <a:rPr lang="de-DE" sz="1600" b="1" dirty="0">
                <a:solidFill>
                  <a:srgbClr val="00446B"/>
                </a:solidFill>
              </a:rPr>
              <a:t>Highlights </a:t>
            </a:r>
          </a:p>
        </p:txBody>
      </p:sp>
      <p:pic>
        <p:nvPicPr>
          <p:cNvPr id="6" name="Grafik 5">
            <a:extLst>
              <a:ext uri="{FF2B5EF4-FFF2-40B4-BE49-F238E27FC236}">
                <a16:creationId xmlns:a16="http://schemas.microsoft.com/office/drawing/2014/main" id="{2CBE6FA2-C9BC-4AAE-B08C-1016DCEBA234}"/>
              </a:ext>
            </a:extLst>
          </p:cNvPr>
          <p:cNvPicPr>
            <a:picLocks noChangeAspect="1"/>
          </p:cNvPicPr>
          <p:nvPr/>
        </p:nvPicPr>
        <p:blipFill>
          <a:blip r:embed="rId2"/>
          <a:stretch>
            <a:fillRect/>
          </a:stretch>
        </p:blipFill>
        <p:spPr>
          <a:xfrm>
            <a:off x="327391" y="1112838"/>
            <a:ext cx="1899604" cy="1548000"/>
          </a:xfrm>
          <a:prstGeom prst="rect">
            <a:avLst/>
          </a:prstGeom>
          <a:ln>
            <a:solidFill>
              <a:srgbClr val="00446B"/>
            </a:solidFill>
          </a:ln>
        </p:spPr>
      </p:pic>
      <p:pic>
        <p:nvPicPr>
          <p:cNvPr id="7" name="Grafik 6">
            <a:extLst>
              <a:ext uri="{FF2B5EF4-FFF2-40B4-BE49-F238E27FC236}">
                <a16:creationId xmlns:a16="http://schemas.microsoft.com/office/drawing/2014/main" id="{5A741C00-AD07-46D5-A4F8-A559EF567EAF}"/>
              </a:ext>
            </a:extLst>
          </p:cNvPr>
          <p:cNvPicPr>
            <a:picLocks noChangeAspect="1"/>
          </p:cNvPicPr>
          <p:nvPr/>
        </p:nvPicPr>
        <p:blipFill>
          <a:blip r:embed="rId3"/>
          <a:stretch>
            <a:fillRect/>
          </a:stretch>
        </p:blipFill>
        <p:spPr>
          <a:xfrm>
            <a:off x="3141285" y="1112838"/>
            <a:ext cx="1914352" cy="1548000"/>
          </a:xfrm>
          <a:prstGeom prst="rect">
            <a:avLst/>
          </a:prstGeom>
          <a:ln>
            <a:solidFill>
              <a:srgbClr val="00446B"/>
            </a:solidFill>
          </a:ln>
        </p:spPr>
      </p:pic>
      <p:pic>
        <p:nvPicPr>
          <p:cNvPr id="8" name="Grafik 7">
            <a:extLst>
              <a:ext uri="{FF2B5EF4-FFF2-40B4-BE49-F238E27FC236}">
                <a16:creationId xmlns:a16="http://schemas.microsoft.com/office/drawing/2014/main" id="{65FD8552-62EF-49F9-B328-D22B2B6F3D74}"/>
              </a:ext>
            </a:extLst>
          </p:cNvPr>
          <p:cNvPicPr>
            <a:picLocks noChangeAspect="1"/>
          </p:cNvPicPr>
          <p:nvPr/>
        </p:nvPicPr>
        <p:blipFill>
          <a:blip r:embed="rId4"/>
          <a:stretch>
            <a:fillRect/>
          </a:stretch>
        </p:blipFill>
        <p:spPr>
          <a:xfrm>
            <a:off x="6094687" y="1112838"/>
            <a:ext cx="1606994" cy="1548000"/>
          </a:xfrm>
          <a:prstGeom prst="rect">
            <a:avLst/>
          </a:prstGeom>
          <a:ln>
            <a:noFill/>
          </a:ln>
        </p:spPr>
      </p:pic>
      <p:sp>
        <p:nvSpPr>
          <p:cNvPr id="9" name="Textfeld 8">
            <a:extLst>
              <a:ext uri="{FF2B5EF4-FFF2-40B4-BE49-F238E27FC236}">
                <a16:creationId xmlns:a16="http://schemas.microsoft.com/office/drawing/2014/main" id="{98F318AC-79A0-47CD-9697-786C71C82DF4}"/>
              </a:ext>
            </a:extLst>
          </p:cNvPr>
          <p:cNvSpPr txBox="1"/>
          <p:nvPr/>
        </p:nvSpPr>
        <p:spPr>
          <a:xfrm>
            <a:off x="228621" y="2673549"/>
            <a:ext cx="2325167" cy="1092607"/>
          </a:xfrm>
          <a:prstGeom prst="rect">
            <a:avLst/>
          </a:prstGeom>
          <a:noFill/>
        </p:spPr>
        <p:txBody>
          <a:bodyPr wrap="square" rtlCol="0">
            <a:spAutoFit/>
          </a:bodyPr>
          <a:lstStyle/>
          <a:p>
            <a:pPr>
              <a:spcBef>
                <a:spcPts val="600"/>
              </a:spcBef>
            </a:pPr>
            <a:r>
              <a:rPr lang="en-US" sz="1200" b="1">
                <a:solidFill>
                  <a:srgbClr val="00446B"/>
                </a:solidFill>
              </a:rPr>
              <a:t>Patented sealing system</a:t>
            </a:r>
          </a:p>
          <a:p>
            <a:pPr>
              <a:spcBef>
                <a:spcPts val="600"/>
              </a:spcBef>
            </a:pPr>
            <a:r>
              <a:rPr lang="en-US" sz="1200">
                <a:solidFill>
                  <a:srgbClr val="00446B"/>
                </a:solidFill>
              </a:rPr>
              <a:t>Six seals completely seal the ROTA THW3. This means that even difficult materials can be machined.</a:t>
            </a:r>
          </a:p>
        </p:txBody>
      </p:sp>
      <p:sp>
        <p:nvSpPr>
          <p:cNvPr id="10" name="Textfeld 9">
            <a:extLst>
              <a:ext uri="{FF2B5EF4-FFF2-40B4-BE49-F238E27FC236}">
                <a16:creationId xmlns:a16="http://schemas.microsoft.com/office/drawing/2014/main" id="{D390E624-7B73-455D-8D2B-DC2D2463450E}"/>
              </a:ext>
            </a:extLst>
          </p:cNvPr>
          <p:cNvSpPr txBox="1"/>
          <p:nvPr/>
        </p:nvSpPr>
        <p:spPr>
          <a:xfrm>
            <a:off x="3052367" y="2662666"/>
            <a:ext cx="2453635" cy="1461939"/>
          </a:xfrm>
          <a:prstGeom prst="rect">
            <a:avLst/>
          </a:prstGeom>
          <a:noFill/>
        </p:spPr>
        <p:txBody>
          <a:bodyPr wrap="square" rtlCol="0">
            <a:spAutoFit/>
          </a:bodyPr>
          <a:lstStyle/>
          <a:p>
            <a:pPr>
              <a:spcBef>
                <a:spcPts val="600"/>
              </a:spcBef>
            </a:pPr>
            <a:r>
              <a:rPr lang="en-US" sz="1200" b="1">
                <a:solidFill>
                  <a:srgbClr val="00446B"/>
                </a:solidFill>
              </a:rPr>
              <a:t>Consistent clamping forces</a:t>
            </a:r>
          </a:p>
          <a:p>
            <a:pPr>
              <a:spcBef>
                <a:spcPts val="600"/>
              </a:spcBef>
            </a:pPr>
            <a:r>
              <a:rPr lang="en-US" sz="1200">
                <a:solidFill>
                  <a:srgbClr val="00446B"/>
                </a:solidFill>
              </a:rPr>
              <a:t>The sealing system also prevents grease escaping from the chuck during machining. This makes it possible to achieve unprecedented consistent clamping forces for quick-change jaw chucks.</a:t>
            </a:r>
          </a:p>
        </p:txBody>
      </p:sp>
      <p:sp>
        <p:nvSpPr>
          <p:cNvPr id="11" name="Textfeld 10">
            <a:extLst>
              <a:ext uri="{FF2B5EF4-FFF2-40B4-BE49-F238E27FC236}">
                <a16:creationId xmlns:a16="http://schemas.microsoft.com/office/drawing/2014/main" id="{6793917D-B478-4FF2-BF03-078666644620}"/>
              </a:ext>
            </a:extLst>
          </p:cNvPr>
          <p:cNvSpPr txBox="1"/>
          <p:nvPr/>
        </p:nvSpPr>
        <p:spPr>
          <a:xfrm>
            <a:off x="6000201" y="2671378"/>
            <a:ext cx="2993575" cy="1277273"/>
          </a:xfrm>
          <a:prstGeom prst="rect">
            <a:avLst/>
          </a:prstGeom>
          <a:noFill/>
        </p:spPr>
        <p:txBody>
          <a:bodyPr wrap="square" rtlCol="0">
            <a:spAutoFit/>
          </a:bodyPr>
          <a:lstStyle/>
          <a:p>
            <a:pPr>
              <a:spcBef>
                <a:spcPts val="600"/>
              </a:spcBef>
            </a:pPr>
            <a:r>
              <a:rPr lang="en-US" sz="1200" b="1" dirty="0">
                <a:solidFill>
                  <a:srgbClr val="00446B"/>
                </a:solidFill>
              </a:rPr>
              <a:t>Patented jaw locking</a:t>
            </a:r>
          </a:p>
          <a:p>
            <a:pPr>
              <a:spcBef>
                <a:spcPts val="600"/>
              </a:spcBef>
            </a:pPr>
            <a:r>
              <a:rPr lang="en-US" sz="1200" dirty="0">
                <a:solidFill>
                  <a:srgbClr val="00446B"/>
                </a:solidFill>
              </a:rPr>
              <a:t>The base jaw of the ROTA THW3 is fixed in the chuck by a driver. Pulling the driver back into the pusher jaw releases the base jaw for the jaw change. This system also completely seals the release-mechanism.</a:t>
            </a:r>
          </a:p>
        </p:txBody>
      </p:sp>
      <p:sp>
        <p:nvSpPr>
          <p:cNvPr id="12" name="Rechteck 11">
            <a:extLst>
              <a:ext uri="{FF2B5EF4-FFF2-40B4-BE49-F238E27FC236}">
                <a16:creationId xmlns:a16="http://schemas.microsoft.com/office/drawing/2014/main" id="{93F494C3-D6B8-4168-9196-FBB707A71670}"/>
              </a:ext>
            </a:extLst>
          </p:cNvPr>
          <p:cNvSpPr/>
          <p:nvPr/>
        </p:nvSpPr>
        <p:spPr>
          <a:xfrm>
            <a:off x="6094680" y="1120706"/>
            <a:ext cx="1919687" cy="1541960"/>
          </a:xfrm>
          <a:prstGeom prst="rect">
            <a:avLst/>
          </a:prstGeom>
          <a:noFill/>
          <a:ln>
            <a:solidFill>
              <a:srgbClr val="00446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9269905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56008C-B11B-49E0-B58C-A072D036BD4F}"/>
              </a:ext>
            </a:extLst>
          </p:cNvPr>
          <p:cNvSpPr>
            <a:spLocks noGrp="1"/>
          </p:cNvSpPr>
          <p:nvPr>
            <p:ph type="title"/>
          </p:nvPr>
        </p:nvSpPr>
        <p:spPr/>
        <p:txBody>
          <a:bodyPr/>
          <a:lstStyle/>
          <a:p>
            <a:r>
              <a:rPr lang="de-DE" dirty="0"/>
              <a:t>ROTA THW3</a:t>
            </a:r>
          </a:p>
        </p:txBody>
      </p:sp>
      <p:sp>
        <p:nvSpPr>
          <p:cNvPr id="4" name="Fußzeilenplatzhalter 3">
            <a:extLst>
              <a:ext uri="{FF2B5EF4-FFF2-40B4-BE49-F238E27FC236}">
                <a16:creationId xmlns:a16="http://schemas.microsoft.com/office/drawing/2014/main" id="{13F49CB5-B47B-48B4-9B1E-E58022D77BAA}"/>
              </a:ext>
            </a:extLst>
          </p:cNvPr>
          <p:cNvSpPr>
            <a:spLocks noGrp="1"/>
          </p:cNvSpPr>
          <p:nvPr>
            <p:ph type="ftr" sz="quarter" idx="10"/>
          </p:nvPr>
        </p:nvSpPr>
        <p:spPr/>
        <p:txBody>
          <a:bodyPr/>
          <a:lstStyle/>
          <a:p>
            <a:r>
              <a:rPr lang="de-DE"/>
              <a:t>ROTA THW3</a:t>
            </a:r>
            <a:endParaRPr lang="de-DE" dirty="0"/>
          </a:p>
        </p:txBody>
      </p:sp>
      <p:sp>
        <p:nvSpPr>
          <p:cNvPr id="5" name="Textfeld 4">
            <a:extLst>
              <a:ext uri="{FF2B5EF4-FFF2-40B4-BE49-F238E27FC236}">
                <a16:creationId xmlns:a16="http://schemas.microsoft.com/office/drawing/2014/main" id="{DF8B3D0A-D30F-4423-93FF-64C9B63EB96C}"/>
              </a:ext>
            </a:extLst>
          </p:cNvPr>
          <p:cNvSpPr txBox="1"/>
          <p:nvPr/>
        </p:nvSpPr>
        <p:spPr>
          <a:xfrm>
            <a:off x="209550" y="718958"/>
            <a:ext cx="4911954" cy="338554"/>
          </a:xfrm>
          <a:prstGeom prst="rect">
            <a:avLst/>
          </a:prstGeom>
          <a:noFill/>
        </p:spPr>
        <p:txBody>
          <a:bodyPr wrap="square" rtlCol="0">
            <a:spAutoFit/>
          </a:bodyPr>
          <a:lstStyle/>
          <a:p>
            <a:r>
              <a:rPr lang="de-DE" sz="1600" b="1" dirty="0">
                <a:solidFill>
                  <a:srgbClr val="00446B"/>
                </a:solidFill>
              </a:rPr>
              <a:t>Highlights </a:t>
            </a:r>
          </a:p>
        </p:txBody>
      </p:sp>
      <p:sp>
        <p:nvSpPr>
          <p:cNvPr id="7" name="Rechteck 6">
            <a:extLst>
              <a:ext uri="{FF2B5EF4-FFF2-40B4-BE49-F238E27FC236}">
                <a16:creationId xmlns:a16="http://schemas.microsoft.com/office/drawing/2014/main" id="{6EDB419E-9DF6-4214-BA38-3F6F7CE4D831}"/>
              </a:ext>
            </a:extLst>
          </p:cNvPr>
          <p:cNvSpPr/>
          <p:nvPr/>
        </p:nvSpPr>
        <p:spPr>
          <a:xfrm>
            <a:off x="3155232" y="1111431"/>
            <a:ext cx="1916977" cy="1460319"/>
          </a:xfrm>
          <a:prstGeom prst="rect">
            <a:avLst/>
          </a:prstGeom>
          <a:noFill/>
          <a:ln>
            <a:solidFill>
              <a:srgbClr val="003D6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8B26DAB5-090C-4C37-80BA-021FC2FB41F7}"/>
              </a:ext>
            </a:extLst>
          </p:cNvPr>
          <p:cNvSpPr/>
          <p:nvPr/>
        </p:nvSpPr>
        <p:spPr>
          <a:xfrm>
            <a:off x="6096543" y="1120143"/>
            <a:ext cx="1916977" cy="1460319"/>
          </a:xfrm>
          <a:prstGeom prst="rect">
            <a:avLst/>
          </a:prstGeom>
          <a:noFill/>
          <a:ln>
            <a:solidFill>
              <a:srgbClr val="003D6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9" name="Grafik 8">
            <a:extLst>
              <a:ext uri="{FF2B5EF4-FFF2-40B4-BE49-F238E27FC236}">
                <a16:creationId xmlns:a16="http://schemas.microsoft.com/office/drawing/2014/main" id="{64A6B49C-C0C7-4D0E-81B1-EDD5873E9DCA}"/>
              </a:ext>
            </a:extLst>
          </p:cNvPr>
          <p:cNvPicPr>
            <a:picLocks noChangeAspect="1"/>
          </p:cNvPicPr>
          <p:nvPr/>
        </p:nvPicPr>
        <p:blipFill>
          <a:blip r:embed="rId2"/>
          <a:stretch>
            <a:fillRect/>
          </a:stretch>
        </p:blipFill>
        <p:spPr>
          <a:xfrm>
            <a:off x="3227073" y="1252612"/>
            <a:ext cx="1795820" cy="1209737"/>
          </a:xfrm>
          <a:prstGeom prst="rect">
            <a:avLst/>
          </a:prstGeom>
        </p:spPr>
      </p:pic>
      <p:pic>
        <p:nvPicPr>
          <p:cNvPr id="10" name="Grafik 9">
            <a:extLst>
              <a:ext uri="{FF2B5EF4-FFF2-40B4-BE49-F238E27FC236}">
                <a16:creationId xmlns:a16="http://schemas.microsoft.com/office/drawing/2014/main" id="{A656A452-D7E5-4A9C-BAB7-6AE2C7D52232}"/>
              </a:ext>
            </a:extLst>
          </p:cNvPr>
          <p:cNvPicPr>
            <a:picLocks noChangeAspect="1"/>
          </p:cNvPicPr>
          <p:nvPr/>
        </p:nvPicPr>
        <p:blipFill>
          <a:blip r:embed="rId3"/>
          <a:stretch>
            <a:fillRect/>
          </a:stretch>
        </p:blipFill>
        <p:spPr>
          <a:xfrm>
            <a:off x="6360520" y="1169807"/>
            <a:ext cx="1418410" cy="1384702"/>
          </a:xfrm>
          <a:prstGeom prst="rect">
            <a:avLst/>
          </a:prstGeom>
        </p:spPr>
      </p:pic>
      <p:pic>
        <p:nvPicPr>
          <p:cNvPr id="11" name="Grafik 10">
            <a:extLst>
              <a:ext uri="{FF2B5EF4-FFF2-40B4-BE49-F238E27FC236}">
                <a16:creationId xmlns:a16="http://schemas.microsoft.com/office/drawing/2014/main" id="{566F7C9C-3E6A-48A8-8AF2-2825ED88DEB2}"/>
              </a:ext>
            </a:extLst>
          </p:cNvPr>
          <p:cNvPicPr>
            <a:picLocks noChangeAspect="1"/>
          </p:cNvPicPr>
          <p:nvPr/>
        </p:nvPicPr>
        <p:blipFill>
          <a:blip r:embed="rId4"/>
          <a:stretch>
            <a:fillRect/>
          </a:stretch>
        </p:blipFill>
        <p:spPr>
          <a:xfrm>
            <a:off x="342864" y="1146271"/>
            <a:ext cx="1623096" cy="1454765"/>
          </a:xfrm>
          <a:prstGeom prst="rect">
            <a:avLst/>
          </a:prstGeom>
        </p:spPr>
      </p:pic>
      <p:sp>
        <p:nvSpPr>
          <p:cNvPr id="12" name="Rechteck 11">
            <a:extLst>
              <a:ext uri="{FF2B5EF4-FFF2-40B4-BE49-F238E27FC236}">
                <a16:creationId xmlns:a16="http://schemas.microsoft.com/office/drawing/2014/main" id="{125721C9-EFA3-4625-A030-EFD133D82F5D}"/>
              </a:ext>
            </a:extLst>
          </p:cNvPr>
          <p:cNvSpPr/>
          <p:nvPr/>
        </p:nvSpPr>
        <p:spPr>
          <a:xfrm>
            <a:off x="314197" y="1130918"/>
            <a:ext cx="1916977" cy="1460319"/>
          </a:xfrm>
          <a:prstGeom prst="rect">
            <a:avLst/>
          </a:prstGeom>
          <a:noFill/>
          <a:ln>
            <a:solidFill>
              <a:srgbClr val="003D6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3" name="Textfeld 12">
            <a:extLst>
              <a:ext uri="{FF2B5EF4-FFF2-40B4-BE49-F238E27FC236}">
                <a16:creationId xmlns:a16="http://schemas.microsoft.com/office/drawing/2014/main" id="{C93D14D4-FC3F-4260-B402-9A209B8F1E58}"/>
              </a:ext>
            </a:extLst>
          </p:cNvPr>
          <p:cNvSpPr txBox="1"/>
          <p:nvPr/>
        </p:nvSpPr>
        <p:spPr>
          <a:xfrm>
            <a:off x="228617" y="2608227"/>
            <a:ext cx="2355337" cy="907941"/>
          </a:xfrm>
          <a:prstGeom prst="rect">
            <a:avLst/>
          </a:prstGeom>
          <a:noFill/>
        </p:spPr>
        <p:txBody>
          <a:bodyPr wrap="square" rtlCol="0">
            <a:spAutoFit/>
          </a:bodyPr>
          <a:lstStyle/>
          <a:p>
            <a:pPr>
              <a:spcBef>
                <a:spcPts val="600"/>
              </a:spcBef>
            </a:pPr>
            <a:r>
              <a:rPr lang="en-US" sz="1200" b="1">
                <a:solidFill>
                  <a:srgbClr val="00446B"/>
                </a:solidFill>
              </a:rPr>
              <a:t>Jaw change</a:t>
            </a:r>
          </a:p>
          <a:p>
            <a:pPr>
              <a:spcBef>
                <a:spcPts val="600"/>
              </a:spcBef>
            </a:pPr>
            <a:r>
              <a:rPr lang="en-US" sz="1200">
                <a:solidFill>
                  <a:srgbClr val="00446B"/>
                </a:solidFill>
              </a:rPr>
              <a:t>In opened position the jaws can be adjusted or removed in seconds with the release key.</a:t>
            </a:r>
          </a:p>
        </p:txBody>
      </p:sp>
      <p:sp>
        <p:nvSpPr>
          <p:cNvPr id="14" name="Textfeld 13">
            <a:extLst>
              <a:ext uri="{FF2B5EF4-FFF2-40B4-BE49-F238E27FC236}">
                <a16:creationId xmlns:a16="http://schemas.microsoft.com/office/drawing/2014/main" id="{54B974F1-01B1-4F75-B4AE-992B43238972}"/>
              </a:ext>
            </a:extLst>
          </p:cNvPr>
          <p:cNvSpPr txBox="1"/>
          <p:nvPr/>
        </p:nvSpPr>
        <p:spPr>
          <a:xfrm>
            <a:off x="3039303" y="2584277"/>
            <a:ext cx="2505154" cy="1092607"/>
          </a:xfrm>
          <a:prstGeom prst="rect">
            <a:avLst/>
          </a:prstGeom>
          <a:noFill/>
        </p:spPr>
        <p:txBody>
          <a:bodyPr wrap="square" rtlCol="0">
            <a:spAutoFit/>
          </a:bodyPr>
          <a:lstStyle/>
          <a:p>
            <a:pPr>
              <a:spcBef>
                <a:spcPts val="600"/>
              </a:spcBef>
            </a:pPr>
            <a:r>
              <a:rPr lang="en-US" sz="1200" b="1">
                <a:solidFill>
                  <a:srgbClr val="00446B"/>
                </a:solidFill>
              </a:rPr>
              <a:t>Jaws 100% compatible</a:t>
            </a:r>
          </a:p>
          <a:p>
            <a:pPr>
              <a:spcBef>
                <a:spcPts val="600"/>
              </a:spcBef>
            </a:pPr>
            <a:r>
              <a:rPr lang="en-US" sz="1200">
                <a:solidFill>
                  <a:srgbClr val="00446B"/>
                </a:solidFill>
              </a:rPr>
              <a:t>The base and top jaws of the ROTA THW3 are 100% compatible with the predecessors ROTA THW plus and ROTA THW. </a:t>
            </a:r>
          </a:p>
        </p:txBody>
      </p:sp>
      <p:sp>
        <p:nvSpPr>
          <p:cNvPr id="15" name="Textfeld 14">
            <a:extLst>
              <a:ext uri="{FF2B5EF4-FFF2-40B4-BE49-F238E27FC236}">
                <a16:creationId xmlns:a16="http://schemas.microsoft.com/office/drawing/2014/main" id="{35426C97-BEA2-43F9-99E7-8597C29A2928}"/>
              </a:ext>
            </a:extLst>
          </p:cNvPr>
          <p:cNvSpPr txBox="1"/>
          <p:nvPr/>
        </p:nvSpPr>
        <p:spPr>
          <a:xfrm>
            <a:off x="5987141" y="2586463"/>
            <a:ext cx="2505154" cy="1461939"/>
          </a:xfrm>
          <a:prstGeom prst="rect">
            <a:avLst/>
          </a:prstGeom>
          <a:noFill/>
        </p:spPr>
        <p:txBody>
          <a:bodyPr wrap="square" rtlCol="0">
            <a:spAutoFit/>
          </a:bodyPr>
          <a:lstStyle/>
          <a:p>
            <a:pPr>
              <a:spcBef>
                <a:spcPts val="600"/>
              </a:spcBef>
            </a:pPr>
            <a:r>
              <a:rPr lang="en-US" sz="1200" b="1">
                <a:solidFill>
                  <a:srgbClr val="00446B"/>
                </a:solidFill>
              </a:rPr>
              <a:t>Weight-optimized chuck</a:t>
            </a:r>
          </a:p>
          <a:p>
            <a:pPr>
              <a:spcBef>
                <a:spcPts val="600"/>
              </a:spcBef>
            </a:pPr>
            <a:r>
              <a:rPr lang="en-US" sz="1200">
                <a:solidFill>
                  <a:srgbClr val="00446B"/>
                </a:solidFill>
              </a:rPr>
              <a:t>Weight-reducing bore holes and bevels on the chuck body achieve optimum interia behavior. In addition, the accessibility of the tool to the workpiece is significantly improved.</a:t>
            </a:r>
          </a:p>
        </p:txBody>
      </p:sp>
    </p:spTree>
    <p:extLst>
      <p:ext uri="{BB962C8B-B14F-4D97-AF65-F5344CB8AC3E}">
        <p14:creationId xmlns:p14="http://schemas.microsoft.com/office/powerpoint/2010/main" val="155127971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SCH_PPT_Vorlage_16-9_23011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SCH_PPT_Vorlage_16-9_230112</Template>
  <TotalTime>0</TotalTime>
  <Words>841</Words>
  <Application>Microsoft Office PowerPoint</Application>
  <PresentationFormat>Bildschirmpräsentation (16:9)</PresentationFormat>
  <Paragraphs>204</Paragraphs>
  <Slides>11</Slides>
  <Notes>1</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11</vt:i4>
      </vt:variant>
    </vt:vector>
  </HeadingPairs>
  <TitlesOfParts>
    <vt:vector size="15" baseType="lpstr">
      <vt:lpstr>Arial</vt:lpstr>
      <vt:lpstr>Calibri</vt:lpstr>
      <vt:lpstr>Wingdings</vt:lpstr>
      <vt:lpstr>SCH_PPT_Vorlage_16-9_230112</vt:lpstr>
      <vt:lpstr>PowerPoint-Präsentation</vt:lpstr>
      <vt:lpstr>ROTA THW3</vt:lpstr>
      <vt:lpstr>ROTA THW3</vt:lpstr>
      <vt:lpstr>ROTA THW3</vt:lpstr>
      <vt:lpstr>ROTA THW3</vt:lpstr>
      <vt:lpstr>ROTA THW3</vt:lpstr>
      <vt:lpstr>ROTA THW3</vt:lpstr>
      <vt:lpstr>ROTA THW3</vt:lpstr>
      <vt:lpstr>ROTA THW3</vt:lpstr>
      <vt:lpstr>ROTA THW3</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Ludewig, Stephan</dc:creator>
  <cp:lastModifiedBy>Sarah</cp:lastModifiedBy>
  <cp:revision>343</cp:revision>
  <cp:lastPrinted>2020-11-09T15:27:15Z</cp:lastPrinted>
  <dcterms:created xsi:type="dcterms:W3CDTF">2012-06-26T15:13:48Z</dcterms:created>
  <dcterms:modified xsi:type="dcterms:W3CDTF">2021-07-29T07:00:22Z</dcterms:modified>
</cp:coreProperties>
</file>