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30" r:id="rId2"/>
    <p:sldId id="421" r:id="rId3"/>
    <p:sldId id="422" r:id="rId4"/>
    <p:sldId id="429" r:id="rId5"/>
    <p:sldId id="423" r:id="rId6"/>
    <p:sldId id="406" r:id="rId7"/>
    <p:sldId id="425" r:id="rId8"/>
    <p:sldId id="424" r:id="rId9"/>
    <p:sldId id="426" r:id="rId10"/>
    <p:sldId id="427" r:id="rId11"/>
    <p:sldId id="279" r:id="rId12"/>
  </p:sldIdLst>
  <p:sldSz cx="9144000" cy="5143500" type="screen16x9"/>
  <p:notesSz cx="6797675" cy="9926638"/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6" userDrawn="1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1348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3833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17385F"/>
    <a:srgbClr val="003D6A"/>
    <a:srgbClr val="74EFFC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13" autoAdjust="0"/>
    <p:restoredTop sz="94591" autoAdjust="0"/>
  </p:normalViewPr>
  <p:slideViewPr>
    <p:cSldViewPr snapToGrid="0" snapToObjects="1">
      <p:cViewPr varScale="1">
        <p:scale>
          <a:sx n="132" d="100"/>
          <a:sy n="132" d="100"/>
        </p:scale>
        <p:origin x="108" y="258"/>
      </p:cViewPr>
      <p:guideLst>
        <p:guide orient="horz" pos="2436"/>
        <p:guide orient="horz" pos="356"/>
        <p:guide orient="horz" pos="1348"/>
        <p:guide pos="5465"/>
        <p:guide pos="204"/>
        <p:guide pos="2831"/>
        <p:guide pos="3833"/>
        <p:guide pos="288"/>
        <p:guide pos="9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9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ROTA THW3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515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ROTA THW3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12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ROTA THW3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ROTA THW3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96" y="1366745"/>
            <a:ext cx="3168000" cy="3777126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" y="0"/>
            <a:ext cx="9136605" cy="51435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0792"/>
            <a:ext cx="9143245" cy="902133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2" y="3866334"/>
            <a:ext cx="823655" cy="915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3500370"/>
            <a:ext cx="825689" cy="1333285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187341"/>
            <a:ext cx="9144000" cy="1055687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697" y="187341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9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ROTA THW3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2" r:id="rId3"/>
    <p:sldLayoutId id="2147483659" r:id="rId4"/>
    <p:sldLayoutId id="2147483655" r:id="rId5"/>
    <p:sldLayoutId id="2147483660" r:id="rId6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youtu.be/garoOXREcpo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2AFA6429-E8A8-4A05-905F-E575DE69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4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71D5BF-60E5-4FD3-9BAC-6517617B68A4}"/>
              </a:ext>
            </a:extLst>
          </p:cNvPr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gradFill>
            <a:gsLst>
              <a:gs pos="0">
                <a:srgbClr val="003D6A"/>
              </a:gs>
              <a:gs pos="98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0" y="3346074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9"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50" y="3441577"/>
            <a:ext cx="8858637" cy="839335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FFFF"/>
                </a:solidFill>
                <a:latin typeface="Calibri"/>
              </a:rPr>
              <a:t>ROTA THW3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Calibri"/>
              </a:rPr>
              <a:t>Komplett 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lang="de-DE" dirty="0">
                <a:solidFill>
                  <a:srgbClr val="FFFFFF"/>
                </a:solidFill>
                <a:latin typeface="Calibri"/>
              </a:rPr>
              <a:t>gedichtetes Backenschnellwechselfutter mit konstanten Spannkräften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3"/>
            <a:ext cx="1346200" cy="8956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7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1"/>
            <a:ext cx="9144000" cy="7493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1C50624-77E1-4C55-B760-9C5E4EDAB64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2000" y="259127"/>
            <a:ext cx="2880000" cy="288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551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F4F1D-32DC-4263-8816-04733887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THW3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0EA59B-8399-46DD-88DF-83A6D5C0C5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ROTA THW3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DED13A3B-8FB6-4186-94F7-C5ADE2894CEF}"/>
              </a:ext>
            </a:extLst>
          </p:cNvPr>
          <p:cNvGraphicFramePr>
            <a:graphicFrameLocks noGrp="1"/>
          </p:cNvGraphicFramePr>
          <p:nvPr/>
        </p:nvGraphicFramePr>
        <p:xfrm>
          <a:off x="209549" y="1537495"/>
          <a:ext cx="8622396" cy="2524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63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90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9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85339927"/>
                    </a:ext>
                  </a:extLst>
                </a:gridCol>
                <a:gridCol w="689429">
                  <a:extLst>
                    <a:ext uri="{9D8B030D-6E8A-4147-A177-3AD203B41FA5}">
                      <a16:colId xmlns:a16="http://schemas.microsoft.com/office/drawing/2014/main" val="3265531896"/>
                    </a:ext>
                  </a:extLst>
                </a:gridCol>
                <a:gridCol w="1161145">
                  <a:extLst>
                    <a:ext uri="{9D8B030D-6E8A-4147-A177-3AD203B41FA5}">
                      <a16:colId xmlns:a16="http://schemas.microsoft.com/office/drawing/2014/main" val="2794812501"/>
                    </a:ext>
                  </a:extLst>
                </a:gridCol>
              </a:tblGrid>
              <a:tr h="451597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Max. Drehzahl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Max. Spannkraft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Max. Betätigungskraft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Hub/Backe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Kolbenhub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Zahnteilung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Gewicht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Verfügbar ab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1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[kg]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[ca.]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ROTA THW3 200-52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6.000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4,712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April 2021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ROTA THW3 225-66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5.400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7,4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4,712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April 2021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ROTA THW3 260-81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4.000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5,498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April 2021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ROTA THW3 315-104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3.600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8,6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5,498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April 2021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ROTA THW3 400-128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8,6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5,498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April 2021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3141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ROTA THW3 500-165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2.200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April 2021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9308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ROTA THW3 630-165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1.700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April 2021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47378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B201BE93-2428-4058-861F-242FBA681025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Technische Daten</a:t>
            </a:r>
          </a:p>
        </p:txBody>
      </p:sp>
    </p:spTree>
    <p:extLst>
      <p:ext uri="{BB962C8B-B14F-4D97-AF65-F5344CB8AC3E}">
        <p14:creationId xmlns:p14="http://schemas.microsoft.com/office/powerpoint/2010/main" val="3863190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3569402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5" tIns="45717" rIns="91435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437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1F6576-F356-4BE8-A18F-A90535589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THW3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EADEE9-3E8A-4D9D-BD92-39CFC8061F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5651008" cy="285432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Komplett abgedichtetes Backenschnellwechselfutter für eine noch breitere Anzahl an Einsatzmöglichkeiten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Permanente Fettdauerschmierung für extrem konstante Spannkräfte und lange Wartungsintervalle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Backenschnellwechselsystem für Reduzierung der Rüstzeiten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Neues Antriebssystem in Ringkolbenbauweise und Schubbacken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Modulares Schutzbüchsensystem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Grund- und Aufsatzbacken 1:1 kompatibel zu ROTA THW plus und </a:t>
            </a:r>
            <a:br>
              <a:rPr lang="de-DE" sz="1400" dirty="0"/>
            </a:br>
            <a:r>
              <a:rPr lang="de-DE" sz="1400" dirty="0"/>
              <a:t>ROTA THW Futtern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Neue Generation über alle bereits bestehenden Futterbaugrößen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256870-3FFF-4ED8-BAE9-37DAB9F6F0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ROTA THW3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4394843-1FAA-4778-BE41-4351D885DA06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Allgemeine Informationen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A5C1822-C7E9-485A-A3BE-C72DD736B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558" y="888235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83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CE7269-F683-473E-BD6E-7C21F2840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THW3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465120-1129-467B-B6B6-F5608AA06A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230562"/>
          </a:xfrm>
        </p:spPr>
        <p:txBody>
          <a:bodyPr>
            <a:normAutofit/>
          </a:bodyPr>
          <a:lstStyle/>
          <a:p>
            <a:pPr indent="268288"/>
            <a:r>
              <a:rPr lang="de-DE" sz="1400" dirty="0"/>
              <a:t>Keilhakenantrieb in Ringkolbenbauweise</a:t>
            </a:r>
          </a:p>
          <a:p>
            <a:pPr indent="268288"/>
            <a:r>
              <a:rPr lang="de-DE" sz="1400" dirty="0"/>
              <a:t>Gehärteter und extrem steifer Grundkörper</a:t>
            </a:r>
          </a:p>
          <a:p>
            <a:pPr indent="268288"/>
            <a:r>
              <a:rPr lang="de-DE" sz="1400" dirty="0"/>
              <a:t>Große Durchgangsbohrung</a:t>
            </a:r>
          </a:p>
          <a:p>
            <a:pPr indent="268288"/>
            <a:r>
              <a:rPr lang="de-DE" sz="1400" dirty="0"/>
              <a:t>Patentiertes Dichtsystem</a:t>
            </a:r>
          </a:p>
          <a:p>
            <a:pPr indent="268288"/>
            <a:r>
              <a:rPr lang="de-DE" sz="1400" dirty="0"/>
              <a:t>Befestigungsgewinde für modulares Schutzbüchsensystem</a:t>
            </a:r>
          </a:p>
          <a:p>
            <a:pPr indent="268288"/>
            <a:r>
              <a:rPr lang="de-DE" sz="1400" dirty="0"/>
              <a:t>Backenschnellwechselsystem</a:t>
            </a:r>
          </a:p>
          <a:p>
            <a:pPr indent="268288"/>
            <a:r>
              <a:rPr lang="de-DE" sz="1400" dirty="0"/>
              <a:t>Verriegelungsmechanismus</a:t>
            </a:r>
          </a:p>
          <a:p>
            <a:pPr indent="268288"/>
            <a:r>
              <a:rPr lang="de-DE" sz="1400" dirty="0"/>
              <a:t>Grundbacken mit gerader Verzahnung (GBK)</a:t>
            </a:r>
          </a:p>
          <a:p>
            <a:pPr indent="268288"/>
            <a:r>
              <a:rPr lang="de-DE" sz="1400" dirty="0"/>
              <a:t>Inlays zur Steigerung der Steifigkeit und Dichtheit des Futters</a:t>
            </a:r>
          </a:p>
          <a:p>
            <a:pPr indent="268288"/>
            <a:r>
              <a:rPr lang="de-DE" sz="1400" dirty="0"/>
              <a:t>Zuverlässige Backenverriegelung</a:t>
            </a:r>
          </a:p>
          <a:p>
            <a:pPr indent="268288"/>
            <a:r>
              <a:rPr lang="de-DE" sz="1400" dirty="0"/>
              <a:t>Anzeige der maximalen Backenstellung</a:t>
            </a:r>
          </a:p>
          <a:p>
            <a:pPr indent="268288"/>
            <a:r>
              <a:rPr lang="de-DE" sz="1400" dirty="0"/>
              <a:t>Standard-Backenschnittstelle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6DAA87-6536-4980-84A8-A485B307B3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ROTA THW3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DF8556-D629-424B-97A7-06BC29688757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Funktionsschnittbild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0A232CA-F351-479B-86F7-52320CA57C26}"/>
              </a:ext>
            </a:extLst>
          </p:cNvPr>
          <p:cNvGrpSpPr/>
          <p:nvPr/>
        </p:nvGrpSpPr>
        <p:grpSpPr>
          <a:xfrm>
            <a:off x="296908" y="1395281"/>
            <a:ext cx="198000" cy="198000"/>
            <a:chOff x="4645063" y="732456"/>
            <a:chExt cx="266095" cy="27135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B7C7E6F-7D37-4493-95E7-63B3A45FFE8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9CFEE81-7AB6-4A16-9A65-668B6D62763A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8A8A8A5-6427-450E-B04B-D0FA11BE97FC}"/>
              </a:ext>
            </a:extLst>
          </p:cNvPr>
          <p:cNvGrpSpPr/>
          <p:nvPr/>
        </p:nvGrpSpPr>
        <p:grpSpPr>
          <a:xfrm>
            <a:off x="285169" y="1658855"/>
            <a:ext cx="198000" cy="198000"/>
            <a:chOff x="4637578" y="732456"/>
            <a:chExt cx="266095" cy="27135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70E23F7D-F377-474E-85FF-383F33AE3F35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DEC4A1C-267F-4A72-A3EF-8D7155B2B220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2AE6237-C3D7-43F3-BC08-89CA6180CAA3}"/>
              </a:ext>
            </a:extLst>
          </p:cNvPr>
          <p:cNvGrpSpPr/>
          <p:nvPr/>
        </p:nvGrpSpPr>
        <p:grpSpPr>
          <a:xfrm>
            <a:off x="284201" y="2151044"/>
            <a:ext cx="198000" cy="198000"/>
            <a:chOff x="4637578" y="738982"/>
            <a:chExt cx="266095" cy="27135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650AC2AF-8029-4B93-A192-812C3196CFA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B8D8D5B9-8DD7-4194-897B-47C5A134E924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FEFFD36-AF3E-41A2-9468-E5A990CE4AAC}"/>
              </a:ext>
            </a:extLst>
          </p:cNvPr>
          <p:cNvGrpSpPr/>
          <p:nvPr/>
        </p:nvGrpSpPr>
        <p:grpSpPr>
          <a:xfrm>
            <a:off x="282855" y="2425122"/>
            <a:ext cx="198000" cy="198000"/>
            <a:chOff x="4634378" y="738982"/>
            <a:chExt cx="266095" cy="27135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935AE934-5066-4D1E-A0C7-3F8A7055725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49043B5-C807-4059-BEDC-A9A6D0A9801E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C31C024-16B1-47F4-9839-4E9F0D5A4CEA}"/>
              </a:ext>
            </a:extLst>
          </p:cNvPr>
          <p:cNvGrpSpPr/>
          <p:nvPr/>
        </p:nvGrpSpPr>
        <p:grpSpPr>
          <a:xfrm>
            <a:off x="281631" y="1912695"/>
            <a:ext cx="198000" cy="198000"/>
            <a:chOff x="4631178" y="738982"/>
            <a:chExt cx="266095" cy="27135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92F56973-A943-4D5C-AD28-C58346646A08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A12370D9-B644-44C7-9541-CB567A14ECC6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32DCD5D6-DF5B-43C7-8D68-53BF70AF5E65}"/>
              </a:ext>
            </a:extLst>
          </p:cNvPr>
          <p:cNvGrpSpPr/>
          <p:nvPr/>
        </p:nvGrpSpPr>
        <p:grpSpPr>
          <a:xfrm>
            <a:off x="289386" y="2674153"/>
            <a:ext cx="198000" cy="198000"/>
            <a:chOff x="4640203" y="738588"/>
            <a:chExt cx="266095" cy="27135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9046FB75-959E-4CAF-B06C-C8410262D04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787ABFE4-7EA8-4AD9-BE23-FFD678FFF5B0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14C11CA2-D454-4064-9786-5F33F9B4BE27}"/>
              </a:ext>
            </a:extLst>
          </p:cNvPr>
          <p:cNvGrpSpPr/>
          <p:nvPr/>
        </p:nvGrpSpPr>
        <p:grpSpPr>
          <a:xfrm>
            <a:off x="297757" y="1152953"/>
            <a:ext cx="198000" cy="198000"/>
            <a:chOff x="4635232" y="729193"/>
            <a:chExt cx="266095" cy="271350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6C55E0CB-4704-452F-A40C-6EA5F680B948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9FC737B-A4FD-481D-BAE2-CE81408C2D43}"/>
                </a:ext>
              </a:extLst>
            </p:cNvPr>
            <p:cNvSpPr txBox="1"/>
            <p:nvPr/>
          </p:nvSpPr>
          <p:spPr>
            <a:xfrm>
              <a:off x="4635232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07C8BB62-F9AB-4C33-B4D8-E7D1F2CF868B}"/>
              </a:ext>
            </a:extLst>
          </p:cNvPr>
          <p:cNvGrpSpPr/>
          <p:nvPr/>
        </p:nvGrpSpPr>
        <p:grpSpPr>
          <a:xfrm>
            <a:off x="288130" y="2933343"/>
            <a:ext cx="198000" cy="198000"/>
            <a:chOff x="4640203" y="738588"/>
            <a:chExt cx="266095" cy="27135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8E7AE04E-0B86-4390-BD80-68133B46477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0CD1F9EC-A335-4A64-9059-FA631A00291D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A26E7BA-CAEC-41EF-B34D-27CA0090D2B7}"/>
              </a:ext>
            </a:extLst>
          </p:cNvPr>
          <p:cNvGrpSpPr/>
          <p:nvPr/>
        </p:nvGrpSpPr>
        <p:grpSpPr>
          <a:xfrm>
            <a:off x="288135" y="3173751"/>
            <a:ext cx="198000" cy="198000"/>
            <a:chOff x="4640203" y="738588"/>
            <a:chExt cx="266095" cy="27135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92653C24-DE0D-4758-849F-8CE5D54F342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BD08A70-E608-43A7-91AD-0858E4557F2D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9C3EA2D0-B1F5-4BBD-9EC4-0D992B52A04A}"/>
              </a:ext>
            </a:extLst>
          </p:cNvPr>
          <p:cNvGrpSpPr/>
          <p:nvPr/>
        </p:nvGrpSpPr>
        <p:grpSpPr>
          <a:xfrm>
            <a:off x="244951" y="3463561"/>
            <a:ext cx="290617" cy="198000"/>
            <a:chOff x="4584884" y="733042"/>
            <a:chExt cx="390564" cy="271350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1676AB2-4345-4E16-B430-664614BAEF2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5357317F-A716-487D-A007-0CD79E5C161B}"/>
                </a:ext>
              </a:extLst>
            </p:cNvPr>
            <p:cNvSpPr txBox="1"/>
            <p:nvPr/>
          </p:nvSpPr>
          <p:spPr>
            <a:xfrm>
              <a:off x="4584884" y="733042"/>
              <a:ext cx="390564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8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1116E343-3E9D-413F-9090-971A9B23CDE9}"/>
              </a:ext>
            </a:extLst>
          </p:cNvPr>
          <p:cNvGrpSpPr/>
          <p:nvPr/>
        </p:nvGrpSpPr>
        <p:grpSpPr>
          <a:xfrm>
            <a:off x="244951" y="3726594"/>
            <a:ext cx="290617" cy="198000"/>
            <a:chOff x="4584884" y="733042"/>
            <a:chExt cx="390564" cy="271350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5F754B1E-5469-4BDE-AB45-A0A89CB31B9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C17DD8CA-990F-41E0-AE3A-2A9AA89E4410}"/>
                </a:ext>
              </a:extLst>
            </p:cNvPr>
            <p:cNvSpPr txBox="1"/>
            <p:nvPr/>
          </p:nvSpPr>
          <p:spPr>
            <a:xfrm>
              <a:off x="4584884" y="733042"/>
              <a:ext cx="390564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8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621D5722-A349-4E4B-ACB6-C83596F54A24}"/>
              </a:ext>
            </a:extLst>
          </p:cNvPr>
          <p:cNvGrpSpPr/>
          <p:nvPr/>
        </p:nvGrpSpPr>
        <p:grpSpPr>
          <a:xfrm>
            <a:off x="244951" y="3969300"/>
            <a:ext cx="290617" cy="198000"/>
            <a:chOff x="4584884" y="733042"/>
            <a:chExt cx="390564" cy="271350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0E52C671-9403-4532-A5AF-269B72D912B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1EF7E3AD-7D15-4EC9-BF07-75E0EB9C3766}"/>
                </a:ext>
              </a:extLst>
            </p:cNvPr>
            <p:cNvSpPr txBox="1"/>
            <p:nvPr/>
          </p:nvSpPr>
          <p:spPr>
            <a:xfrm>
              <a:off x="4584884" y="733042"/>
              <a:ext cx="390564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8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7709F5FB-2733-453D-B03C-3BCFA9A0904C}"/>
              </a:ext>
            </a:extLst>
          </p:cNvPr>
          <p:cNvGrpSpPr/>
          <p:nvPr/>
        </p:nvGrpSpPr>
        <p:grpSpPr>
          <a:xfrm>
            <a:off x="5408117" y="1099665"/>
            <a:ext cx="3325863" cy="2880000"/>
            <a:chOff x="5408117" y="1099665"/>
            <a:chExt cx="3325863" cy="2880000"/>
          </a:xfrm>
        </p:grpSpPr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179E409F-467C-42A3-80A4-553679471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8117" y="1099665"/>
              <a:ext cx="3325863" cy="2880000"/>
            </a:xfrm>
            <a:prstGeom prst="rect">
              <a:avLst/>
            </a:prstGeom>
          </p:spPr>
        </p:pic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CA690C4F-987E-4A77-9259-49F79C95CD15}"/>
                </a:ext>
              </a:extLst>
            </p:cNvPr>
            <p:cNvGrpSpPr/>
            <p:nvPr/>
          </p:nvGrpSpPr>
          <p:grpSpPr>
            <a:xfrm>
              <a:off x="6518512" y="2756591"/>
              <a:ext cx="198000" cy="198000"/>
              <a:chOff x="4645063" y="729193"/>
              <a:chExt cx="266095" cy="271350"/>
            </a:xfrm>
          </p:grpSpPr>
          <p:sp>
            <p:nvSpPr>
              <p:cNvPr id="85" name="Ellipse 84">
                <a:extLst>
                  <a:ext uri="{FF2B5EF4-FFF2-40B4-BE49-F238E27FC236}">
                    <a16:creationId xmlns:a16="http://schemas.microsoft.com/office/drawing/2014/main" id="{EFC561C3-887C-43E9-B54A-A3CD0997371E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3" cy="226422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6" name="Textfeld 85">
                <a:extLst>
                  <a:ext uri="{FF2B5EF4-FFF2-40B4-BE49-F238E27FC236}">
                    <a16:creationId xmlns:a16="http://schemas.microsoft.com/office/drawing/2014/main" id="{E455103D-B418-4E88-B850-06AA86567749}"/>
                  </a:ext>
                </a:extLst>
              </p:cNvPr>
              <p:cNvSpPr txBox="1"/>
              <p:nvPr/>
            </p:nvSpPr>
            <p:spPr>
              <a:xfrm>
                <a:off x="4645063" y="729193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014849F5-EADB-4F73-8C2E-DCF1066F380B}"/>
                </a:ext>
              </a:extLst>
            </p:cNvPr>
            <p:cNvGrpSpPr/>
            <p:nvPr/>
          </p:nvGrpSpPr>
          <p:grpSpPr>
            <a:xfrm>
              <a:off x="6423796" y="3500077"/>
              <a:ext cx="198000" cy="198000"/>
              <a:chOff x="4645063" y="732456"/>
              <a:chExt cx="266095" cy="271350"/>
            </a:xfrm>
          </p:grpSpPr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80AE4E45-1FAA-4405-9C45-01C4159EF8A9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4" name="Textfeld 83">
                <a:extLst>
                  <a:ext uri="{FF2B5EF4-FFF2-40B4-BE49-F238E27FC236}">
                    <a16:creationId xmlns:a16="http://schemas.microsoft.com/office/drawing/2014/main" id="{EC0AF8D9-DC02-4624-8B8B-48B465FDEC78}"/>
                  </a:ext>
                </a:extLst>
              </p:cNvPr>
              <p:cNvSpPr txBox="1"/>
              <p:nvPr/>
            </p:nvSpPr>
            <p:spPr>
              <a:xfrm>
                <a:off x="4645063" y="73245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F262C5F9-43A6-4CFE-8277-1DFA3D193011}"/>
                </a:ext>
              </a:extLst>
            </p:cNvPr>
            <p:cNvGrpSpPr/>
            <p:nvPr/>
          </p:nvGrpSpPr>
          <p:grpSpPr>
            <a:xfrm>
              <a:off x="7106178" y="2358427"/>
              <a:ext cx="198000" cy="198000"/>
              <a:chOff x="4637578" y="732456"/>
              <a:chExt cx="266095" cy="271350"/>
            </a:xfrm>
          </p:grpSpPr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9D333B4E-20DE-4BBE-BFB2-C6B70EF8303C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2" name="Textfeld 81">
                <a:extLst>
                  <a:ext uri="{FF2B5EF4-FFF2-40B4-BE49-F238E27FC236}">
                    <a16:creationId xmlns:a16="http://schemas.microsoft.com/office/drawing/2014/main" id="{B444EEBF-9306-4E85-985C-5F03544E37F2}"/>
                  </a:ext>
                </a:extLst>
              </p:cNvPr>
              <p:cNvSpPr txBox="1"/>
              <p:nvPr/>
            </p:nvSpPr>
            <p:spPr>
              <a:xfrm>
                <a:off x="4637578" y="73245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20ECC498-928F-4D1F-96D1-24BE86F00448}"/>
                </a:ext>
              </a:extLst>
            </p:cNvPr>
            <p:cNvGrpSpPr/>
            <p:nvPr/>
          </p:nvGrpSpPr>
          <p:grpSpPr>
            <a:xfrm>
              <a:off x="6748746" y="1826230"/>
              <a:ext cx="198000" cy="198000"/>
              <a:chOff x="4637578" y="738982"/>
              <a:chExt cx="266095" cy="271350"/>
            </a:xfrm>
          </p:grpSpPr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F61B350D-7701-47D0-837C-DFD0D4BFF4E5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0" name="Textfeld 79">
                <a:extLst>
                  <a:ext uri="{FF2B5EF4-FFF2-40B4-BE49-F238E27FC236}">
                    <a16:creationId xmlns:a16="http://schemas.microsoft.com/office/drawing/2014/main" id="{1A12F8BE-B1C9-4D4C-A13D-DFBD34A46DC5}"/>
                  </a:ext>
                </a:extLst>
              </p:cNvPr>
              <p:cNvSpPr txBox="1"/>
              <p:nvPr/>
            </p:nvSpPr>
            <p:spPr>
              <a:xfrm>
                <a:off x="4637578" y="73898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</p:grp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B3B0EF95-1815-4BF0-BA7E-9EF983A60DA6}"/>
                </a:ext>
              </a:extLst>
            </p:cNvPr>
            <p:cNvGrpSpPr/>
            <p:nvPr/>
          </p:nvGrpSpPr>
          <p:grpSpPr>
            <a:xfrm>
              <a:off x="8265259" y="2678353"/>
              <a:ext cx="198000" cy="198000"/>
              <a:chOff x="4634378" y="738982"/>
              <a:chExt cx="266095" cy="271350"/>
            </a:xfrm>
          </p:grpSpPr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3AF3EC6F-B9EA-4FF0-8CAF-AEB897B37DAA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8" name="Textfeld 77">
                <a:extLst>
                  <a:ext uri="{FF2B5EF4-FFF2-40B4-BE49-F238E27FC236}">
                    <a16:creationId xmlns:a16="http://schemas.microsoft.com/office/drawing/2014/main" id="{C9AC82B2-D34E-455E-A460-7264D7B163C7}"/>
                  </a:ext>
                </a:extLst>
              </p:cNvPr>
              <p:cNvSpPr txBox="1"/>
              <p:nvPr/>
            </p:nvSpPr>
            <p:spPr>
              <a:xfrm>
                <a:off x="4634378" y="73898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2565D55D-5386-4E66-A978-A2B4D2290DB2}"/>
                </a:ext>
              </a:extLst>
            </p:cNvPr>
            <p:cNvGrpSpPr/>
            <p:nvPr/>
          </p:nvGrpSpPr>
          <p:grpSpPr>
            <a:xfrm>
              <a:off x="7430109" y="2409243"/>
              <a:ext cx="198000" cy="198000"/>
              <a:chOff x="4631178" y="738982"/>
              <a:chExt cx="266095" cy="271350"/>
            </a:xfrm>
          </p:grpSpPr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904447D3-911D-4DC4-BDD0-03CD4876FBD4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6" name="Textfeld 75">
                <a:extLst>
                  <a:ext uri="{FF2B5EF4-FFF2-40B4-BE49-F238E27FC236}">
                    <a16:creationId xmlns:a16="http://schemas.microsoft.com/office/drawing/2014/main" id="{D5C57796-68E2-48C4-B0E5-CB2C9387F873}"/>
                  </a:ext>
                </a:extLst>
              </p:cNvPr>
              <p:cNvSpPr txBox="1"/>
              <p:nvPr/>
            </p:nvSpPr>
            <p:spPr>
              <a:xfrm>
                <a:off x="4631178" y="73898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BC9BB72F-05CE-4BA4-9757-B09AA84621F4}"/>
                </a:ext>
              </a:extLst>
            </p:cNvPr>
            <p:cNvGrpSpPr/>
            <p:nvPr/>
          </p:nvGrpSpPr>
          <p:grpSpPr>
            <a:xfrm>
              <a:off x="8045716" y="2457427"/>
              <a:ext cx="198000" cy="198000"/>
              <a:chOff x="4640203" y="738588"/>
              <a:chExt cx="266095" cy="271350"/>
            </a:xfrm>
          </p:grpSpPr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44A6178A-3E3C-43EF-8BE0-B66F4DD372FD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CF2C9628-7880-4AAA-8F9E-128EA5AEF133}"/>
                  </a:ext>
                </a:extLst>
              </p:cNvPr>
              <p:cNvSpPr txBox="1"/>
              <p:nvPr/>
            </p:nvSpPr>
            <p:spPr>
              <a:xfrm>
                <a:off x="4640203" y="738588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</p:grp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C5629BD6-D258-42A8-84D4-238974488B33}"/>
                </a:ext>
              </a:extLst>
            </p:cNvPr>
            <p:cNvGrpSpPr/>
            <p:nvPr/>
          </p:nvGrpSpPr>
          <p:grpSpPr>
            <a:xfrm>
              <a:off x="5577523" y="2296624"/>
              <a:ext cx="198000" cy="198000"/>
              <a:chOff x="4640203" y="732226"/>
              <a:chExt cx="266095" cy="271350"/>
            </a:xfrm>
          </p:grpSpPr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8AA37093-A04A-4BD0-B364-DFF72FD81FBB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Textfeld 71">
                <a:extLst>
                  <a:ext uri="{FF2B5EF4-FFF2-40B4-BE49-F238E27FC236}">
                    <a16:creationId xmlns:a16="http://schemas.microsoft.com/office/drawing/2014/main" id="{65A39EB2-FA1C-437A-AB72-1EDCD00EC9FD}"/>
                  </a:ext>
                </a:extLst>
              </p:cNvPr>
              <p:cNvSpPr txBox="1"/>
              <p:nvPr/>
            </p:nvSpPr>
            <p:spPr>
              <a:xfrm>
                <a:off x="4640203" y="73222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D032DC2C-F660-4E29-AE4A-ECA5E645BF1D}"/>
                </a:ext>
              </a:extLst>
            </p:cNvPr>
            <p:cNvGrpSpPr/>
            <p:nvPr/>
          </p:nvGrpSpPr>
          <p:grpSpPr>
            <a:xfrm>
              <a:off x="8174003" y="1774631"/>
              <a:ext cx="198000" cy="198000"/>
              <a:chOff x="4643403" y="733042"/>
              <a:chExt cx="266095" cy="271350"/>
            </a:xfrm>
          </p:grpSpPr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D372D36A-09AB-4FD2-9D6E-8EFAD4C0B712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8D88E68C-1D62-4852-A287-19049EE1946E}"/>
                  </a:ext>
                </a:extLst>
              </p:cNvPr>
              <p:cNvSpPr txBox="1"/>
              <p:nvPr/>
            </p:nvSpPr>
            <p:spPr>
              <a:xfrm>
                <a:off x="4643403" y="73304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9</a:t>
                </a:r>
              </a:p>
            </p:txBody>
          </p:sp>
        </p:grpSp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C1B75A3A-0AC0-4D65-B088-4D1CACB2B894}"/>
                </a:ext>
              </a:extLst>
            </p:cNvPr>
            <p:cNvGrpSpPr/>
            <p:nvPr/>
          </p:nvGrpSpPr>
          <p:grpSpPr>
            <a:xfrm>
              <a:off x="7570921" y="2652412"/>
              <a:ext cx="198000" cy="198000"/>
              <a:chOff x="4645063" y="729193"/>
              <a:chExt cx="266095" cy="271350"/>
            </a:xfrm>
          </p:grpSpPr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C2B632E3-9559-446F-9B4C-2E78B7E1B8C8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3" cy="226422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A8EAE061-EE91-46AC-AF0F-DCC6D80FF1F0}"/>
                  </a:ext>
                </a:extLst>
              </p:cNvPr>
              <p:cNvSpPr txBox="1"/>
              <p:nvPr/>
            </p:nvSpPr>
            <p:spPr>
              <a:xfrm>
                <a:off x="4645063" y="729193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B2AD184B-7761-4298-8E49-885F4761AF2C}"/>
                </a:ext>
              </a:extLst>
            </p:cNvPr>
            <p:cNvGrpSpPr/>
            <p:nvPr/>
          </p:nvGrpSpPr>
          <p:grpSpPr>
            <a:xfrm>
              <a:off x="6047964" y="2443025"/>
              <a:ext cx="198000" cy="198000"/>
              <a:chOff x="4637578" y="738982"/>
              <a:chExt cx="266095" cy="271350"/>
            </a:xfrm>
          </p:grpSpPr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9B769114-750F-4027-A7AA-BA96FAD94BFD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A1DE806E-E664-4E4D-8A8F-338BC7AF985B}"/>
                  </a:ext>
                </a:extLst>
              </p:cNvPr>
              <p:cNvSpPr txBox="1"/>
              <p:nvPr/>
            </p:nvSpPr>
            <p:spPr>
              <a:xfrm>
                <a:off x="4637578" y="73898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47F1674E-A692-4F03-A7AD-D78A96A53F97}"/>
                </a:ext>
              </a:extLst>
            </p:cNvPr>
            <p:cNvGrpSpPr/>
            <p:nvPr/>
          </p:nvGrpSpPr>
          <p:grpSpPr>
            <a:xfrm>
              <a:off x="8208844" y="3140223"/>
              <a:ext cx="290617" cy="198000"/>
              <a:chOff x="4584884" y="733042"/>
              <a:chExt cx="390564" cy="271350"/>
            </a:xfrm>
          </p:grpSpPr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D41F2EE0-928A-437A-B527-77DE7F49ADFC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F0E5179C-5A75-481D-A44D-A9DA8A357E43}"/>
                  </a:ext>
                </a:extLst>
              </p:cNvPr>
              <p:cNvSpPr txBox="1"/>
              <p:nvPr/>
            </p:nvSpPr>
            <p:spPr>
              <a:xfrm>
                <a:off x="4584884" y="733042"/>
                <a:ext cx="390564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800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</p:grpSp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C56AE143-7D93-4852-99C5-C5B35329B71B}"/>
                </a:ext>
              </a:extLst>
            </p:cNvPr>
            <p:cNvGrpSpPr/>
            <p:nvPr/>
          </p:nvGrpSpPr>
          <p:grpSpPr>
            <a:xfrm>
              <a:off x="7942374" y="2009828"/>
              <a:ext cx="290617" cy="198000"/>
              <a:chOff x="4584884" y="733042"/>
              <a:chExt cx="390564" cy="271350"/>
            </a:xfrm>
          </p:grpSpPr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A40533CD-BB69-49A3-83C5-DB6DAD4BA18C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C80D71B1-433F-456F-B933-AC62AD3A41A2}"/>
                  </a:ext>
                </a:extLst>
              </p:cNvPr>
              <p:cNvSpPr txBox="1"/>
              <p:nvPr/>
            </p:nvSpPr>
            <p:spPr>
              <a:xfrm>
                <a:off x="4584884" y="733042"/>
                <a:ext cx="390564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800" dirty="0">
                    <a:solidFill>
                      <a:schemeClr val="bg1"/>
                    </a:solidFill>
                  </a:rPr>
                  <a:t>11</a:t>
                </a:r>
              </a:p>
            </p:txBody>
          </p:sp>
        </p:grpSp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255BD9A8-3A0D-45BC-8556-03D9BA7FA58D}"/>
                </a:ext>
              </a:extLst>
            </p:cNvPr>
            <p:cNvGrpSpPr/>
            <p:nvPr/>
          </p:nvGrpSpPr>
          <p:grpSpPr>
            <a:xfrm>
              <a:off x="5969839" y="2009828"/>
              <a:ext cx="290617" cy="198000"/>
              <a:chOff x="4584884" y="733042"/>
              <a:chExt cx="390564" cy="271350"/>
            </a:xfrm>
          </p:grpSpPr>
          <p:sp>
            <p:nvSpPr>
              <p:cNvPr id="59" name="Ellipse 58">
                <a:extLst>
                  <a:ext uri="{FF2B5EF4-FFF2-40B4-BE49-F238E27FC236}">
                    <a16:creationId xmlns:a16="http://schemas.microsoft.com/office/drawing/2014/main" id="{CE0265A9-138C-4274-9B85-5728601C983D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CB953041-60B4-4C55-A43C-AB6FB707500D}"/>
                  </a:ext>
                </a:extLst>
              </p:cNvPr>
              <p:cNvSpPr txBox="1"/>
              <p:nvPr/>
            </p:nvSpPr>
            <p:spPr>
              <a:xfrm>
                <a:off x="4584884" y="733042"/>
                <a:ext cx="390564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800" dirty="0">
                    <a:solidFill>
                      <a:schemeClr val="bg1"/>
                    </a:solidFill>
                  </a:rPr>
                  <a:t>12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7125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>
            <a:extLst>
              <a:ext uri="{FF2B5EF4-FFF2-40B4-BE49-F238E27FC236}">
                <a16:creationId xmlns:a16="http://schemas.microsoft.com/office/drawing/2014/main" id="{EC35861B-A09E-49A0-80ED-B899D9157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066" y="1881858"/>
            <a:ext cx="3753727" cy="23868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B1BD565-BDDC-4224-95DC-CEBFDDFF2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THW3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49E20F-14AF-45E2-B181-9242AFC40D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6517821" cy="3255962"/>
          </a:xfrm>
        </p:spPr>
        <p:txBody>
          <a:bodyPr>
            <a:normAutofit/>
          </a:bodyPr>
          <a:lstStyle/>
          <a:p>
            <a:r>
              <a:rPr lang="de-DE" sz="1400" dirty="0"/>
              <a:t>Dank des innovativen Dichtsystems wird auch das neue Backenschnellwechselfutter ROTA THW3 mit dem SCHUNK-Prädikat PROTACT geführt. Es verhindert das Ausspülen von Schmierfett und schleichenden Spannkraftverlust. Und Sie profitieren:</a:t>
            </a:r>
          </a:p>
          <a:p>
            <a:endParaRPr lang="de-DE" sz="1400" dirty="0"/>
          </a:p>
          <a:p>
            <a:pPr marL="285750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Abgedichtet und damit wartungsarm</a:t>
            </a:r>
          </a:p>
          <a:p>
            <a:pPr marL="285750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Konstant hohe Spannkräfte</a:t>
            </a:r>
          </a:p>
          <a:p>
            <a:pPr marL="285750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20mal geringerer Schmierstoffverbrauch</a:t>
            </a:r>
          </a:p>
          <a:p>
            <a:pPr marL="285750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Deutlich weniger Kühlschmierstoffwechsel durch geringere </a:t>
            </a:r>
            <a:br>
              <a:rPr lang="de-DE" sz="1400" dirty="0"/>
            </a:br>
            <a:r>
              <a:rPr lang="de-DE" sz="1400" dirty="0"/>
              <a:t>Kontaminierung</a:t>
            </a:r>
          </a:p>
          <a:p>
            <a:pPr marL="285750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Kein Eindringen von Spänen oder Schmutz in den </a:t>
            </a:r>
            <a:br>
              <a:rPr lang="de-DE" sz="1400" dirty="0"/>
            </a:br>
            <a:r>
              <a:rPr lang="de-DE" sz="1400" dirty="0"/>
              <a:t>Futterkörper</a:t>
            </a:r>
          </a:p>
          <a:p>
            <a:pPr marL="285750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Deutlich höhere Lebensdauer</a:t>
            </a:r>
          </a:p>
          <a:p>
            <a:pPr marL="285750" indent="-2857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Kostenersparnis und Ressourcenschonung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C29EA3-265D-4695-A8B4-A9BA3AF94A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ROTA THW3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81F4F4-1651-4C54-A22B-C7F8F2B74D88}"/>
              </a:ext>
            </a:extLst>
          </p:cNvPr>
          <p:cNvSpPr txBox="1"/>
          <p:nvPr/>
        </p:nvSpPr>
        <p:spPr>
          <a:xfrm>
            <a:off x="209549" y="718958"/>
            <a:ext cx="6060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20fach längeres Wartungsintervall mit konstanten Spannkräften </a:t>
            </a:r>
          </a:p>
        </p:txBody>
      </p:sp>
    </p:spTree>
    <p:extLst>
      <p:ext uri="{BB962C8B-B14F-4D97-AF65-F5344CB8AC3E}">
        <p14:creationId xmlns:p14="http://schemas.microsoft.com/office/powerpoint/2010/main" val="806196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1BD565-BDDC-4224-95DC-CEBFDDFF2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THW3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49E20F-14AF-45E2-B181-9242AFC40D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5681799" cy="2854325"/>
          </a:xfrm>
        </p:spPr>
        <p:txBody>
          <a:bodyPr>
            <a:normAutofit/>
          </a:bodyPr>
          <a:lstStyle/>
          <a:p>
            <a:r>
              <a:rPr lang="de-DE" sz="1400" dirty="0"/>
              <a:t>Das Backenschnellwechselfutter ROTA THW3 ist das ideale Spannmittel für Spannaufgaben schon ab Losgröße 1. Im Vergleich zu spitzverzahnten Kraftspannfuttern kann – je nach Anzahl an Backenwechseln – im Idealfall bis zu 80 % an Rüstkosten eingespart werden.</a:t>
            </a:r>
          </a:p>
          <a:p>
            <a:endParaRPr lang="de-DE" sz="1400" dirty="0"/>
          </a:p>
          <a:p>
            <a:pPr indent="268288">
              <a:spcBef>
                <a:spcPts val="336"/>
              </a:spcBef>
            </a:pPr>
            <a:r>
              <a:rPr lang="de-DE" sz="1400" dirty="0"/>
              <a:t>Rüstkosten (in Euro pro Jahr)</a:t>
            </a:r>
          </a:p>
          <a:p>
            <a:pPr indent="268288">
              <a:spcBef>
                <a:spcPts val="336"/>
              </a:spcBef>
            </a:pPr>
            <a:r>
              <a:rPr lang="de-DE" sz="1400" dirty="0"/>
              <a:t>Rüstzeiten (in Minuten pro Tag)</a:t>
            </a:r>
          </a:p>
          <a:p>
            <a:pPr indent="268288">
              <a:spcBef>
                <a:spcPts val="336"/>
              </a:spcBef>
            </a:pPr>
            <a:r>
              <a:rPr lang="de-DE" sz="1400" dirty="0"/>
              <a:t>Rüstkosten (in Euro pro Tag)</a:t>
            </a:r>
          </a:p>
          <a:p>
            <a:pPr indent="268288">
              <a:spcBef>
                <a:spcPts val="336"/>
              </a:spcBef>
            </a:pPr>
            <a:r>
              <a:rPr lang="de-DE" sz="1400" dirty="0"/>
              <a:t>Rüstkosten (pro Jahr ohne Backenschnellwechsel)</a:t>
            </a:r>
          </a:p>
          <a:p>
            <a:pPr indent="268288">
              <a:spcBef>
                <a:spcPts val="336"/>
              </a:spcBef>
            </a:pPr>
            <a:r>
              <a:rPr lang="de-DE" sz="1400" dirty="0"/>
              <a:t>Rüstkosten (pro Jahr mit Backenschnellwechsel)</a:t>
            </a:r>
          </a:p>
          <a:p>
            <a:pPr indent="268288">
              <a:spcBef>
                <a:spcPts val="336"/>
              </a:spcBef>
            </a:pPr>
            <a:r>
              <a:rPr lang="de-DE" sz="1400" dirty="0"/>
              <a:t>Einsparpotenzial (je nach Rüstgeschwindigkeit)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C29EA3-265D-4695-A8B4-A9BA3AF94A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ROTA THW3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81F4F4-1651-4C54-A22B-C7F8F2B74D88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Rüstkostenersparnis 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DA1344F-77F8-4D39-BA58-25C21D090D24}"/>
              </a:ext>
            </a:extLst>
          </p:cNvPr>
          <p:cNvGrpSpPr/>
          <p:nvPr/>
        </p:nvGrpSpPr>
        <p:grpSpPr>
          <a:xfrm>
            <a:off x="296908" y="2557873"/>
            <a:ext cx="198000" cy="198000"/>
            <a:chOff x="4645063" y="732456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185F36EC-2D4D-433D-A145-13124DE4467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88D80415-9D2F-496A-9E7B-C615F6A4C547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64D0872-8A7F-4D31-B22D-EA95F30ED59B}"/>
              </a:ext>
            </a:extLst>
          </p:cNvPr>
          <p:cNvGrpSpPr/>
          <p:nvPr/>
        </p:nvGrpSpPr>
        <p:grpSpPr>
          <a:xfrm>
            <a:off x="285169" y="2821449"/>
            <a:ext cx="198000" cy="198000"/>
            <a:chOff x="4637578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522D12D2-9CBF-467C-AA0D-9FEA568EBAE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CBC9C2F-F791-43A8-BB1B-ABDF0AA30E44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E84BDEB-25A8-4BE1-8B07-611089479ACC}"/>
              </a:ext>
            </a:extLst>
          </p:cNvPr>
          <p:cNvGrpSpPr/>
          <p:nvPr/>
        </p:nvGrpSpPr>
        <p:grpSpPr>
          <a:xfrm>
            <a:off x="284201" y="3333229"/>
            <a:ext cx="198000" cy="198000"/>
            <a:chOff x="4637578" y="738982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A072581E-B712-43E3-8A25-C1E9199AAC95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2D892105-0533-4338-BA27-FAEC93557FED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866AED2-C06A-48A5-86B0-4BF1DEE473A4}"/>
              </a:ext>
            </a:extLst>
          </p:cNvPr>
          <p:cNvGrpSpPr/>
          <p:nvPr/>
        </p:nvGrpSpPr>
        <p:grpSpPr>
          <a:xfrm>
            <a:off x="282855" y="3581181"/>
            <a:ext cx="198000" cy="198000"/>
            <a:chOff x="46343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24D8B9E0-D059-4D17-A1B8-18DB95BFB1D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83AB255-883E-4534-ADCD-87235B1F7FE8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62F9505-32E2-4DFB-96F4-4CC01DC6215D}"/>
              </a:ext>
            </a:extLst>
          </p:cNvPr>
          <p:cNvGrpSpPr/>
          <p:nvPr/>
        </p:nvGrpSpPr>
        <p:grpSpPr>
          <a:xfrm>
            <a:off x="281631" y="3075289"/>
            <a:ext cx="198000" cy="198000"/>
            <a:chOff x="46311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83BF68-F610-4477-8386-AFF0F6A7EF58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71C183AC-B49B-4DB1-9A71-6886AD99E82F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62DADDA-2FF7-483C-8185-F20EA9685FE9}"/>
              </a:ext>
            </a:extLst>
          </p:cNvPr>
          <p:cNvGrpSpPr/>
          <p:nvPr/>
        </p:nvGrpSpPr>
        <p:grpSpPr>
          <a:xfrm>
            <a:off x="297757" y="2295952"/>
            <a:ext cx="198000" cy="198000"/>
            <a:chOff x="4635232" y="729193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4E7C5AF3-97FA-4FC3-BF05-3AD6633E0047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6D491CC7-38AF-46F4-9B27-D1298B52D1DB}"/>
                </a:ext>
              </a:extLst>
            </p:cNvPr>
            <p:cNvSpPr txBox="1"/>
            <p:nvPr/>
          </p:nvSpPr>
          <p:spPr>
            <a:xfrm>
              <a:off x="4635232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C3B8E923-BDF7-4365-BB6A-AFFABBB8B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13" y="1878465"/>
            <a:ext cx="3676604" cy="2426502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EBD52DF-0911-4969-834F-8B8E5C44DF5B}"/>
              </a:ext>
            </a:extLst>
          </p:cNvPr>
          <p:cNvGrpSpPr/>
          <p:nvPr/>
        </p:nvGrpSpPr>
        <p:grpSpPr>
          <a:xfrm>
            <a:off x="5015973" y="4004816"/>
            <a:ext cx="198000" cy="198000"/>
            <a:chOff x="4645063" y="732456"/>
            <a:chExt cx="266095" cy="271350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81F98A51-EA31-4CC5-A4EC-275D2902FF3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B9CE1556-1EAF-4E3C-9CAE-63B9EEFC7BDB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ACBDD7C-3B76-4F21-875F-4444558DB8E1}"/>
              </a:ext>
            </a:extLst>
          </p:cNvPr>
          <p:cNvGrpSpPr/>
          <p:nvPr/>
        </p:nvGrpSpPr>
        <p:grpSpPr>
          <a:xfrm>
            <a:off x="4880276" y="4129445"/>
            <a:ext cx="198000" cy="198000"/>
            <a:chOff x="4637578" y="732456"/>
            <a:chExt cx="266095" cy="27135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63F0C021-5C5C-44D3-B094-94103651030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655880D5-2561-47CD-8152-0CD94E976F5E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B608C0A9-FFDC-4DA8-9554-1E72E839EB19}"/>
              </a:ext>
            </a:extLst>
          </p:cNvPr>
          <p:cNvGrpSpPr/>
          <p:nvPr/>
        </p:nvGrpSpPr>
        <p:grpSpPr>
          <a:xfrm>
            <a:off x="7196298" y="3174289"/>
            <a:ext cx="198000" cy="198000"/>
            <a:chOff x="4637578" y="738982"/>
            <a:chExt cx="266095" cy="27135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D7CE3F03-3EEE-48BD-A4E2-E3C07110E9F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34FCBF40-8703-49B1-A2DC-4E46B562FFDD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A1AE0DC-247C-49EE-925F-FF9DF280616A}"/>
              </a:ext>
            </a:extLst>
          </p:cNvPr>
          <p:cNvGrpSpPr/>
          <p:nvPr/>
        </p:nvGrpSpPr>
        <p:grpSpPr>
          <a:xfrm>
            <a:off x="7972817" y="3286908"/>
            <a:ext cx="198000" cy="198000"/>
            <a:chOff x="4634378" y="738982"/>
            <a:chExt cx="266095" cy="271350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8594A91E-A657-42FE-B54E-3B0A4EBA930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3F3607C5-1902-4E08-93B5-3365D9AACCDF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7FC1DFEB-FB93-440A-8969-BC800ED2162B}"/>
              </a:ext>
            </a:extLst>
          </p:cNvPr>
          <p:cNvGrpSpPr/>
          <p:nvPr/>
        </p:nvGrpSpPr>
        <p:grpSpPr>
          <a:xfrm>
            <a:off x="4409591" y="1820821"/>
            <a:ext cx="198000" cy="198000"/>
            <a:chOff x="4635232" y="729193"/>
            <a:chExt cx="266095" cy="271350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E0A6DC59-B1A8-4456-9BA6-C25DCFED6690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461D19B9-761F-47F4-8741-36F38640560F}"/>
                </a:ext>
              </a:extLst>
            </p:cNvPr>
            <p:cNvSpPr txBox="1"/>
            <p:nvPr/>
          </p:nvSpPr>
          <p:spPr>
            <a:xfrm>
              <a:off x="4635232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27CDD145-850C-4AB4-9457-A93492DA1BAB}"/>
              </a:ext>
            </a:extLst>
          </p:cNvPr>
          <p:cNvGrpSpPr/>
          <p:nvPr/>
        </p:nvGrpSpPr>
        <p:grpSpPr>
          <a:xfrm>
            <a:off x="7196298" y="3372289"/>
            <a:ext cx="198000" cy="198000"/>
            <a:chOff x="4637578" y="738982"/>
            <a:chExt cx="266095" cy="271350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D959791F-5FB5-42C3-8195-BD36FF51925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AD528822-342D-4FE4-A7AF-677555B9CEEE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0476181B-C846-4185-BC93-B65C2E28B783}"/>
              </a:ext>
            </a:extLst>
          </p:cNvPr>
          <p:cNvGrpSpPr/>
          <p:nvPr/>
        </p:nvGrpSpPr>
        <p:grpSpPr>
          <a:xfrm>
            <a:off x="7189314" y="3588007"/>
            <a:ext cx="198000" cy="198000"/>
            <a:chOff x="4637578" y="738982"/>
            <a:chExt cx="266095" cy="271350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B2B2CB03-6C98-493E-8282-8BE3A2DCF40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9F48BCB7-3DC4-4E04-9453-C8C66B14B43A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91D7D4BD-7EFE-426F-8872-39C973988A34}"/>
              </a:ext>
            </a:extLst>
          </p:cNvPr>
          <p:cNvGrpSpPr/>
          <p:nvPr/>
        </p:nvGrpSpPr>
        <p:grpSpPr>
          <a:xfrm>
            <a:off x="7241429" y="2121789"/>
            <a:ext cx="198000" cy="198000"/>
            <a:chOff x="4631178" y="738982"/>
            <a:chExt cx="266095" cy="27135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A8591C10-ACFE-4B28-85A5-88F749C31A9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E51E8320-6186-4C8F-BAD3-B3A8C8091E6A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1736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2F863-F5A7-49BE-9316-0D8C24480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/>
          <a:lstStyle/>
          <a:p>
            <a:r>
              <a:rPr lang="de-DE" dirty="0"/>
              <a:t>ROTA THW3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73C2B8-B2F9-453E-9B4E-9237D0B8D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ROTA THW3        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6E96BD0-EBA0-42C4-BDDC-3E0098884BAE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Funktionsfilm</a:t>
            </a:r>
          </a:p>
        </p:txBody>
      </p:sp>
      <p:pic>
        <p:nvPicPr>
          <p:cNvPr id="3" name="Grafik 2">
            <a:hlinkClick r:id="rId2"/>
            <a:extLst>
              <a:ext uri="{FF2B5EF4-FFF2-40B4-BE49-F238E27FC236}">
                <a16:creationId xmlns:a16="http://schemas.microsoft.com/office/drawing/2014/main" id="{F34EF995-26D2-49DC-AB25-3207503D2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1103902"/>
            <a:ext cx="1152686" cy="323895"/>
          </a:xfrm>
          <a:prstGeom prst="rect">
            <a:avLst/>
          </a:prstGeom>
        </p:spPr>
      </p:pic>
      <p:pic>
        <p:nvPicPr>
          <p:cNvPr id="4" name="Grafik 3">
            <a:hlinkClick r:id="rId2"/>
            <a:extLst>
              <a:ext uri="{FF2B5EF4-FFF2-40B4-BE49-F238E27FC236}">
                <a16:creationId xmlns:a16="http://schemas.microsoft.com/office/drawing/2014/main" id="{8815CECA-12A3-4132-AB72-890018087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5" y="1154701"/>
            <a:ext cx="5799291" cy="297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5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E7216-5828-4DF4-A7BB-6186700AE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THW3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693B52-7DEF-4AC0-BF8A-F7D030AF01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ROTA THW3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9116255-21C9-4FE9-A863-6874FB423877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2819D15-EC0F-4A60-B5C0-AA53B7C6F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83" y="1121335"/>
            <a:ext cx="1916977" cy="1465122"/>
          </a:xfrm>
          <a:prstGeom prst="rect">
            <a:avLst/>
          </a:prstGeom>
          <a:ln>
            <a:solidFill>
              <a:srgbClr val="00446B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F969B0C-CC3B-49D1-960E-62DFFCF4B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549" y="1134593"/>
            <a:ext cx="1579967" cy="136694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0D46C94-C1E9-4E7A-85A6-A831A9570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969" y="1288261"/>
            <a:ext cx="1811637" cy="1083142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78C6DFC1-2626-4AC3-8B3C-AFB9A0D417C4}"/>
              </a:ext>
            </a:extLst>
          </p:cNvPr>
          <p:cNvSpPr/>
          <p:nvPr/>
        </p:nvSpPr>
        <p:spPr>
          <a:xfrm>
            <a:off x="3155232" y="1111431"/>
            <a:ext cx="1916977" cy="146031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DC8CA33-4780-4ED9-B984-B2F2A6C8E650}"/>
              </a:ext>
            </a:extLst>
          </p:cNvPr>
          <p:cNvSpPr/>
          <p:nvPr/>
        </p:nvSpPr>
        <p:spPr>
          <a:xfrm>
            <a:off x="6096543" y="1120143"/>
            <a:ext cx="1916977" cy="146031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E1BF910-9FC1-4312-90EE-0520BE5D6B11}"/>
              </a:ext>
            </a:extLst>
          </p:cNvPr>
          <p:cNvSpPr txBox="1"/>
          <p:nvPr/>
        </p:nvSpPr>
        <p:spPr>
          <a:xfrm>
            <a:off x="235147" y="2601711"/>
            <a:ext cx="235533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Schneller Backenwechsel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Durch eine 90°-Drehung wird die Backe komplett entriegelt. Dadurch kann der gesamte Backensatz in weniger als einer Minute gewechselt werden.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487DF84-1E27-4A31-AF01-C1D16625A4A2}"/>
              </a:ext>
            </a:extLst>
          </p:cNvPr>
          <p:cNvSpPr txBox="1"/>
          <p:nvPr/>
        </p:nvSpPr>
        <p:spPr>
          <a:xfrm>
            <a:off x="3058896" y="2577758"/>
            <a:ext cx="250515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Hohe Wechselwiederholgenauigkeit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Durch den doppelt geführten Kolben und der direkten Kraftübertragung im System ergibt sich eine sehr hohe Wechselwiederholgenauigkeit des Futters.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4215E19-C347-477B-91A5-A2CD1CD60F6B}"/>
              </a:ext>
            </a:extLst>
          </p:cNvPr>
          <p:cNvSpPr txBox="1"/>
          <p:nvPr/>
        </p:nvSpPr>
        <p:spPr>
          <a:xfrm>
            <a:off x="5993667" y="2586475"/>
            <a:ext cx="234986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Hohe Rundlaufgenauigkeit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Durch Ausdrehen der Backen kann beim ROTA THW3 auch eine sehr hohe Rundlaufgenauigkeit am Werkstück garantiert werden.</a:t>
            </a:r>
          </a:p>
        </p:txBody>
      </p:sp>
    </p:spTree>
    <p:extLst>
      <p:ext uri="{BB962C8B-B14F-4D97-AF65-F5344CB8AC3E}">
        <p14:creationId xmlns:p14="http://schemas.microsoft.com/office/powerpoint/2010/main" val="691956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E7216-5828-4DF4-A7BB-6186700AE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THW3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693B52-7DEF-4AC0-BF8A-F7D030AF01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ROTA THW3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9116255-21C9-4FE9-A863-6874FB423877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CBE6FA2-C9BC-4AAE-B08C-1016DCEBA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91" y="1112838"/>
            <a:ext cx="1899604" cy="1548000"/>
          </a:xfrm>
          <a:prstGeom prst="rect">
            <a:avLst/>
          </a:prstGeom>
          <a:ln>
            <a:solidFill>
              <a:srgbClr val="00446B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741C00-AD07-46D5-A4F8-A559EF567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285" y="1112838"/>
            <a:ext cx="1914352" cy="1548000"/>
          </a:xfrm>
          <a:prstGeom prst="rect">
            <a:avLst/>
          </a:prstGeom>
          <a:ln>
            <a:solidFill>
              <a:srgbClr val="00446B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5FD8552-62EF-49F9-B328-D22B2B6F3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687" y="1112838"/>
            <a:ext cx="1606994" cy="1548000"/>
          </a:xfrm>
          <a:prstGeom prst="rect">
            <a:avLst/>
          </a:prstGeom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8F318AC-79A0-47CD-9697-786C71C82DF4}"/>
              </a:ext>
            </a:extLst>
          </p:cNvPr>
          <p:cNvSpPr txBox="1"/>
          <p:nvPr/>
        </p:nvSpPr>
        <p:spPr>
          <a:xfrm>
            <a:off x="228621" y="2673549"/>
            <a:ext cx="232516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Patentiertes Dichtsystem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Sechs Dichtungen dichten das ROTA THW3 komplett ab. Dadurch können selbst schwierige Materialien problemlos zerspant werden.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390E624-7B73-455D-8D2B-DC2D2463450E}"/>
              </a:ext>
            </a:extLst>
          </p:cNvPr>
          <p:cNvSpPr txBox="1"/>
          <p:nvPr/>
        </p:nvSpPr>
        <p:spPr>
          <a:xfrm>
            <a:off x="3052367" y="2662666"/>
            <a:ext cx="245363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Konstante Spannkräfte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Das Dichtsystem verhindert auch ein Austreten von Fett während der Bearbeitung. Dadurch erreicht das ROTA THW3 bis dato unerreichte konstante Spannkräfte.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793917D-B478-4FF2-BF03-078666644620}"/>
              </a:ext>
            </a:extLst>
          </p:cNvPr>
          <p:cNvSpPr txBox="1"/>
          <p:nvPr/>
        </p:nvSpPr>
        <p:spPr>
          <a:xfrm>
            <a:off x="6000202" y="2671378"/>
            <a:ext cx="267548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Patentierte Backenverriegelung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Das bisherige Keilstangensystem wird durch ein System aus Ringkolben und Schubbacke ersetzt. Dadurch wird der Ausklinkmechanismus komplett abgedichtet.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3F494C3-D6B8-4168-9196-FBB707A71670}"/>
              </a:ext>
            </a:extLst>
          </p:cNvPr>
          <p:cNvSpPr/>
          <p:nvPr/>
        </p:nvSpPr>
        <p:spPr>
          <a:xfrm>
            <a:off x="6094680" y="1120706"/>
            <a:ext cx="1919687" cy="1541960"/>
          </a:xfrm>
          <a:prstGeom prst="rect">
            <a:avLst/>
          </a:prstGeom>
          <a:noFill/>
          <a:ln>
            <a:solidFill>
              <a:srgbClr val="0044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990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6008C-B11B-49E0-B58C-A072D036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THW3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3F49CB5-B47B-48B4-9B1E-E58022D77B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ROTA THW3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F8B3D0A-D30F-4423-93FF-64C9B63EB96C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EDB419E-9DF6-4214-BA38-3F6F7CE4D831}"/>
              </a:ext>
            </a:extLst>
          </p:cNvPr>
          <p:cNvSpPr/>
          <p:nvPr/>
        </p:nvSpPr>
        <p:spPr>
          <a:xfrm>
            <a:off x="3155232" y="1111431"/>
            <a:ext cx="1916977" cy="146031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B26DAB5-090C-4C37-80BA-021FC2FB41F7}"/>
              </a:ext>
            </a:extLst>
          </p:cNvPr>
          <p:cNvSpPr/>
          <p:nvPr/>
        </p:nvSpPr>
        <p:spPr>
          <a:xfrm>
            <a:off x="6096543" y="1120143"/>
            <a:ext cx="1916977" cy="146031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4A6B49C-C0C7-4D0E-81B1-EDD5873E9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3" y="1252612"/>
            <a:ext cx="1795820" cy="120973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656A452-D7E5-4A9C-BAB7-6AE2C7D52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520" y="1169807"/>
            <a:ext cx="1418410" cy="138470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66F7C9C-3E6A-48A8-8AF2-2825ED88D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64" y="1146271"/>
            <a:ext cx="1623096" cy="1454765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125721C9-EFA3-4625-A030-EFD133D82F5D}"/>
              </a:ext>
            </a:extLst>
          </p:cNvPr>
          <p:cNvSpPr/>
          <p:nvPr/>
        </p:nvSpPr>
        <p:spPr>
          <a:xfrm>
            <a:off x="314197" y="1130918"/>
            <a:ext cx="1916977" cy="146031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93D14D4-FC3F-4260-B402-9A209B8F1E58}"/>
              </a:ext>
            </a:extLst>
          </p:cNvPr>
          <p:cNvSpPr txBox="1"/>
          <p:nvPr/>
        </p:nvSpPr>
        <p:spPr>
          <a:xfrm>
            <a:off x="228617" y="2608227"/>
            <a:ext cx="235533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Backenwechsel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In geöffneter Futterstellung kann die Aufsatzbacke innerhalb Sekunden ausgetauscht werden. Der </a:t>
            </a:r>
            <a:r>
              <a:rPr lang="de-DE" sz="1200" dirty="0" err="1">
                <a:solidFill>
                  <a:srgbClr val="00446B"/>
                </a:solidFill>
              </a:rPr>
              <a:t>Ausklinkschlüssel</a:t>
            </a:r>
            <a:r>
              <a:rPr lang="de-DE" sz="1200" dirty="0">
                <a:solidFill>
                  <a:srgbClr val="00446B"/>
                </a:solidFill>
              </a:rPr>
              <a:t> lässt sich nur bei vorhandener Backe abziehen.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4B974F1-01B1-4F75-B4AE-992B43238972}"/>
              </a:ext>
            </a:extLst>
          </p:cNvPr>
          <p:cNvSpPr txBox="1"/>
          <p:nvPr/>
        </p:nvSpPr>
        <p:spPr>
          <a:xfrm>
            <a:off x="3039303" y="2584277"/>
            <a:ext cx="250515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1:1 Kompatibilität Aufsatzbacken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Die Grund- und Aufsatzbacken sind zu 100 % kompatibel zu den Vorgängern ROTA THW plus und </a:t>
            </a:r>
            <a:br>
              <a:rPr lang="de-DE" sz="1200" dirty="0">
                <a:solidFill>
                  <a:srgbClr val="00446B"/>
                </a:solidFill>
              </a:rPr>
            </a:br>
            <a:r>
              <a:rPr lang="de-DE" sz="1200" dirty="0">
                <a:solidFill>
                  <a:srgbClr val="00446B"/>
                </a:solidFill>
              </a:rPr>
              <a:t>ROTA THW.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5426C97-BEA2-43F9-99E7-8597C29A2928}"/>
              </a:ext>
            </a:extLst>
          </p:cNvPr>
          <p:cNvSpPr txBox="1"/>
          <p:nvPr/>
        </p:nvSpPr>
        <p:spPr>
          <a:xfrm>
            <a:off x="5987141" y="2586463"/>
            <a:ext cx="250515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Gewichtserleichtertes Spannfutter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Gewichtsreduzierte Bohrungen sowie Schrägen am Futterköper erwirken ein optimales Trägheitsverhalten. Zudem wird die Zugänglichkeit des Werkzeuges erhöht.</a:t>
            </a:r>
          </a:p>
        </p:txBody>
      </p:sp>
    </p:spTree>
    <p:extLst>
      <p:ext uri="{BB962C8B-B14F-4D97-AF65-F5344CB8AC3E}">
        <p14:creationId xmlns:p14="http://schemas.microsoft.com/office/powerpoint/2010/main" val="15512797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665</Words>
  <Application>Microsoft Office PowerPoint</Application>
  <PresentationFormat>Bildschirmpräsentation (16:9)</PresentationFormat>
  <Paragraphs>203</Paragraphs>
  <Slides>11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SCH_PPT_Vorlage_16-9_230112</vt:lpstr>
      <vt:lpstr>PowerPoint-Präsentation</vt:lpstr>
      <vt:lpstr>ROTA THW3</vt:lpstr>
      <vt:lpstr>ROTA THW3</vt:lpstr>
      <vt:lpstr>ROTA THW3</vt:lpstr>
      <vt:lpstr>ROTA THW3</vt:lpstr>
      <vt:lpstr>ROTA THW3</vt:lpstr>
      <vt:lpstr>ROTA THW3</vt:lpstr>
      <vt:lpstr>ROTA THW3</vt:lpstr>
      <vt:lpstr>ROTA THW3</vt:lpstr>
      <vt:lpstr>ROTA THW3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Sarah</cp:lastModifiedBy>
  <cp:revision>323</cp:revision>
  <cp:lastPrinted>2020-11-09T15:27:15Z</cp:lastPrinted>
  <dcterms:created xsi:type="dcterms:W3CDTF">2012-06-26T15:13:48Z</dcterms:created>
  <dcterms:modified xsi:type="dcterms:W3CDTF">2021-07-29T07:02:01Z</dcterms:modified>
</cp:coreProperties>
</file>