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81" r:id="rId5"/>
    <p:sldId id="274" r:id="rId6"/>
    <p:sldId id="28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86" d="100"/>
          <a:sy n="86" d="100"/>
        </p:scale>
        <p:origin x="1248" y="53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03.02.2021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03.02.2021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 I Das neue Auslegungs- und Auswahltool für das SCHUNK ERT Drehmodul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283968" y="1237180"/>
            <a:ext cx="4860032" cy="522985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1400" b="1" dirty="0">
                <a:solidFill>
                  <a:schemeClr val="bg1"/>
                </a:solidFill>
              </a:rPr>
              <a:t>Das neue Auslegungs- und Auswahltool für das ERT Drehmodul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03.02.2021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8561762" cy="144063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Produktpräsentation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Das neue Auslegungs- und Auswahltool für das SCHUNK ERT Drehmodul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>
                <a:solidFill>
                  <a:schemeClr val="bg1"/>
                </a:solidFill>
              </a:rPr>
              <a:t> NEU! Online-Auslegungstool ERT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8" y="1984580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Mit dem SCHUNK Online Auslegungs- und Auswahltool lässt sich für jeden Einsatzfall das passende ERT Drehmodul einfach und gezielt auswählen.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13859" y="4214324"/>
            <a:ext cx="4463331" cy="830997"/>
            <a:chOff x="513857" y="3578455"/>
            <a:chExt cx="4463331" cy="83099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836988" y="3578455"/>
              <a:ext cx="414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Einheitlich gestaltete Auslegungstools mit aktualisierter Logik, online Zugriff auf aktuellen Datenbestand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13859" y="5040444"/>
            <a:ext cx="3842243" cy="584775"/>
            <a:chOff x="513857" y="3578455"/>
            <a:chExt cx="3842243" cy="58477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836987" y="3578455"/>
              <a:ext cx="351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HTML basiert – weltweit von allen gängigen Geräten erreichbar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07181" y="5754742"/>
            <a:ext cx="5505015" cy="338554"/>
            <a:chOff x="513857" y="3578455"/>
            <a:chExt cx="5505015" cy="33855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1" name="Textfeld 20"/>
            <p:cNvSpPr txBox="1"/>
            <p:nvPr/>
          </p:nvSpPr>
          <p:spPr>
            <a:xfrm>
              <a:off x="836987" y="3578455"/>
              <a:ext cx="5181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Einheitlich bedienbar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650318" y="5826750"/>
            <a:ext cx="5505015" cy="338554"/>
            <a:chOff x="513857" y="3578455"/>
            <a:chExt cx="5505015" cy="33855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6" name="Textfeld 25"/>
            <p:cNvSpPr txBox="1"/>
            <p:nvPr/>
          </p:nvSpPr>
          <p:spPr>
            <a:xfrm>
              <a:off x="836987" y="3578455"/>
              <a:ext cx="5181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Sichere Auswahl von Komponenten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654059" y="3862330"/>
            <a:ext cx="4102819" cy="584775"/>
            <a:chOff x="513857" y="3578455"/>
            <a:chExt cx="4102819" cy="58477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836987" y="3578455"/>
              <a:ext cx="3779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Saubere Dokumentation und Archivierung der Auslegung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654059" y="4574148"/>
            <a:ext cx="4274043" cy="338554"/>
            <a:chOff x="513857" y="3578455"/>
            <a:chExt cx="4274043" cy="338554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7" name="Textfeld 36"/>
            <p:cNvSpPr txBox="1"/>
            <p:nvPr/>
          </p:nvSpPr>
          <p:spPr>
            <a:xfrm>
              <a:off x="836987" y="3578455"/>
              <a:ext cx="3950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Einfache Nachrechnung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647381" y="5110363"/>
            <a:ext cx="4398243" cy="584775"/>
            <a:chOff x="513857" y="3578455"/>
            <a:chExt cx="4398243" cy="584775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42" name="Textfeld 41"/>
            <p:cNvSpPr txBox="1"/>
            <p:nvPr/>
          </p:nvSpPr>
          <p:spPr>
            <a:xfrm>
              <a:off x="836988" y="3578455"/>
              <a:ext cx="4075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Kundenbindung </a:t>
              </a:r>
              <a:r>
                <a:rPr lang="de-DE" sz="1600" b="1">
                  <a:solidFill>
                    <a:srgbClr val="003D6A"/>
                  </a:solidFill>
                </a:rPr>
                <a:t>– Beratungs- </a:t>
              </a:r>
              <a:r>
                <a:rPr lang="de-DE" sz="1600" b="1" dirty="0">
                  <a:solidFill>
                    <a:srgbClr val="003D6A"/>
                  </a:solidFill>
                </a:rPr>
                <a:t>und Expertenwissen digitalisiert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3A023EA5-55F1-40FD-BA21-23B9C430E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1" y="1321609"/>
            <a:ext cx="3721179" cy="27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86612"/>
            <a:ext cx="6516687" cy="583963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200" b="1" dirty="0">
                <a:solidFill>
                  <a:schemeClr val="bg1"/>
                </a:solidFill>
              </a:rPr>
              <a:t>Beschreibung der Bewegungsdaten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51520" y="1196752"/>
            <a:ext cx="3901574" cy="4824536"/>
            <a:chOff x="640178" y="323172"/>
            <a:chExt cx="3805200" cy="470536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78" y="706125"/>
              <a:ext cx="3805200" cy="432241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l="16908" r="15941" b="91949"/>
            <a:stretch/>
          </p:blipFill>
          <p:spPr>
            <a:xfrm>
              <a:off x="640178" y="323172"/>
              <a:ext cx="3803824" cy="411483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355976" y="2132856"/>
            <a:ext cx="3578872" cy="2869986"/>
            <a:chOff x="6199749" y="1747682"/>
            <a:chExt cx="3578872" cy="286998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6199749" y="1747682"/>
              <a:ext cx="2817252" cy="338554"/>
              <a:chOff x="5241600" y="3849427"/>
              <a:chExt cx="2817252" cy="338554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5554848" y="3849427"/>
                <a:ext cx="25040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Incl. Aktueller Varianten</a:t>
                </a:r>
              </a:p>
            </p:txBody>
          </p:sp>
          <p:grpSp>
            <p:nvGrpSpPr>
              <p:cNvPr id="33" name="Gruppieren 32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6199749" y="2372205"/>
              <a:ext cx="2817252" cy="584775"/>
              <a:chOff x="5241600" y="3849427"/>
              <a:chExt cx="2817252" cy="584775"/>
            </a:xfrm>
          </p:grpSpPr>
          <p:sp>
            <p:nvSpPr>
              <p:cNvPr id="28" name="Textfeld 27"/>
              <p:cNvSpPr txBox="1"/>
              <p:nvPr/>
            </p:nvSpPr>
            <p:spPr>
              <a:xfrm>
                <a:off x="5554847" y="3849427"/>
                <a:ext cx="25040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Incl. grafischer Unterstützung</a:t>
                </a:r>
              </a:p>
            </p:txBody>
          </p:sp>
          <p:grpSp>
            <p:nvGrpSpPr>
              <p:cNvPr id="29" name="Gruppieren 28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5" name="Gruppieren 14"/>
            <p:cNvGrpSpPr/>
            <p:nvPr/>
          </p:nvGrpSpPr>
          <p:grpSpPr>
            <a:xfrm>
              <a:off x="6199749" y="3021784"/>
              <a:ext cx="3578872" cy="338554"/>
              <a:chOff x="5241600" y="3849427"/>
              <a:chExt cx="3578872" cy="338554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5554847" y="3849427"/>
                <a:ext cx="3265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3D6A"/>
                    </a:solidFill>
                  </a:rPr>
                  <a:t>Speicherbar</a:t>
                </a: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26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21" name="Gruppieren 20"/>
            <p:cNvGrpSpPr/>
            <p:nvPr/>
          </p:nvGrpSpPr>
          <p:grpSpPr>
            <a:xfrm>
              <a:off x="6199749" y="3578944"/>
              <a:ext cx="285750" cy="287337"/>
              <a:chOff x="6389688" y="3467286"/>
              <a:chExt cx="285750" cy="287337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6512996" y="4279114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C2013AE5-D103-442A-9570-D69A28C5DDC5}"/>
              </a:ext>
            </a:extLst>
          </p:cNvPr>
          <p:cNvSpPr txBox="1"/>
          <p:nvPr/>
        </p:nvSpPr>
        <p:spPr>
          <a:xfrm>
            <a:off x="4690751" y="3954542"/>
            <a:ext cx="326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Freie Notizen möglich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9527B82-2E85-41C2-BED9-0C2ACD4E2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1" y="1628894"/>
            <a:ext cx="3893051" cy="43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>
                <a:solidFill>
                  <a:schemeClr val="bg1"/>
                </a:solidFill>
              </a:rPr>
              <a:t>Auswahl des passenden ERT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199749" y="2060848"/>
            <a:ext cx="2817252" cy="338554"/>
            <a:chOff x="5241600" y="3849427"/>
            <a:chExt cx="2817252" cy="338554"/>
          </a:xfrm>
        </p:grpSpPr>
        <p:sp>
          <p:nvSpPr>
            <p:cNvPr id="9" name="Textfeld 8"/>
            <p:cNvSpPr txBox="1"/>
            <p:nvPr/>
          </p:nvSpPr>
          <p:spPr>
            <a:xfrm>
              <a:off x="5554847" y="3849427"/>
              <a:ext cx="2504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Trefferliste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6199749" y="2634229"/>
            <a:ext cx="2817252" cy="584775"/>
            <a:chOff x="5241600" y="3849427"/>
            <a:chExt cx="2817252" cy="584775"/>
          </a:xfrm>
        </p:grpSpPr>
        <p:sp>
          <p:nvSpPr>
            <p:cNvPr id="14" name="Textfeld 13"/>
            <p:cNvSpPr txBox="1"/>
            <p:nvPr/>
          </p:nvSpPr>
          <p:spPr>
            <a:xfrm>
              <a:off x="5554847" y="3849427"/>
              <a:ext cx="2504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Anzeige Auslastungsgrad incl. Auslastungsgrund</a:t>
              </a: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8" name="Gruppieren 17"/>
          <p:cNvGrpSpPr/>
          <p:nvPr/>
        </p:nvGrpSpPr>
        <p:grpSpPr>
          <a:xfrm>
            <a:off x="6199749" y="3318180"/>
            <a:ext cx="2817252" cy="584775"/>
            <a:chOff x="5241600" y="3849427"/>
            <a:chExt cx="2817252" cy="584775"/>
          </a:xfrm>
        </p:grpSpPr>
        <p:sp>
          <p:nvSpPr>
            <p:cNvPr id="19" name="Textfeld 18"/>
            <p:cNvSpPr txBox="1"/>
            <p:nvPr/>
          </p:nvSpPr>
          <p:spPr>
            <a:xfrm>
              <a:off x="5554847" y="3849427"/>
              <a:ext cx="2504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Druckbare Eingabe- sowie Ergebnisseite</a:t>
              </a: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>
            <a:off x="6199749" y="4043959"/>
            <a:ext cx="2817252" cy="1077218"/>
            <a:chOff x="5241600" y="3849427"/>
            <a:chExt cx="2817252" cy="1077218"/>
          </a:xfrm>
        </p:grpSpPr>
        <p:sp>
          <p:nvSpPr>
            <p:cNvPr id="24" name="Textfeld 23"/>
            <p:cNvSpPr txBox="1"/>
            <p:nvPr/>
          </p:nvSpPr>
          <p:spPr>
            <a:xfrm>
              <a:off x="5554847" y="3849427"/>
              <a:ext cx="25040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Direkte Anzeige von Produktinformationen wie Bilder, Dokumente zu den Produkten etc.</a:t>
              </a: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6221274" y="5250686"/>
            <a:ext cx="3391286" cy="338554"/>
            <a:chOff x="5241600" y="3849427"/>
            <a:chExt cx="3391286" cy="338554"/>
          </a:xfrm>
        </p:grpSpPr>
        <p:sp>
          <p:nvSpPr>
            <p:cNvPr id="29" name="Textfeld 28"/>
            <p:cNvSpPr txBox="1"/>
            <p:nvPr/>
          </p:nvSpPr>
          <p:spPr>
            <a:xfrm>
              <a:off x="5554847" y="3849427"/>
              <a:ext cx="3078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… und vieles mehr</a:t>
              </a: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1F0358-0362-4B7B-9582-84272C4B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4" y="1304558"/>
            <a:ext cx="3816424" cy="47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7504" y="1961059"/>
            <a:ext cx="4320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Auslegung des passenden </a:t>
            </a:r>
            <a:r>
              <a:rPr lang="de-DE" sz="1400" b="1" dirty="0">
                <a:solidFill>
                  <a:srgbClr val="003D6A"/>
                </a:solidFill>
              </a:rPr>
              <a:t>ERT Drehmoduls</a:t>
            </a:r>
            <a:r>
              <a:rPr lang="de-DE" sz="1400" b="1" dirty="0">
                <a:solidFill>
                  <a:srgbClr val="003D6A"/>
                </a:solidFill>
                <a:effectLst/>
              </a:rPr>
              <a:t> </a:t>
            </a:r>
            <a:r>
              <a:rPr lang="de-DE" sz="1400" dirty="0">
                <a:solidFill>
                  <a:srgbClr val="003D6A"/>
                </a:solidFill>
                <a:effectLst/>
              </a:rPr>
              <a:t>für jeden individuellen Anwendungsfall durch jahrelange Erfahrung und bewährte Berechnungslogik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Einfache und einheitliche Userführung mit visueller Unterstützung </a:t>
            </a:r>
            <a:r>
              <a:rPr lang="de-DE" sz="1400" dirty="0">
                <a:solidFill>
                  <a:srgbClr val="003D6A"/>
                </a:solidFill>
                <a:effectLst/>
              </a:rPr>
              <a:t>bei der Dateneingabe aller relevanten Parameter zur Berechnung und Auslegung </a:t>
            </a:r>
            <a:r>
              <a:rPr lang="de-DE" sz="1400" dirty="0">
                <a:solidFill>
                  <a:srgbClr val="003D6A"/>
                </a:solidFill>
              </a:rPr>
              <a:t>des ERT Drehmoduls</a:t>
            </a:r>
            <a:endParaRPr lang="de-DE" sz="1400" dirty="0">
              <a:solidFill>
                <a:srgbClr val="003D6A"/>
              </a:solidFill>
              <a:effectLst/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Anwender erhält eine Trefferliste </a:t>
            </a:r>
            <a:r>
              <a:rPr lang="de-DE" sz="1400" dirty="0">
                <a:solidFill>
                  <a:srgbClr val="003D6A"/>
                </a:solidFill>
                <a:effectLst/>
              </a:rPr>
              <a:t>mit passenden </a:t>
            </a:r>
            <a:r>
              <a:rPr lang="de-DE" sz="1400" dirty="0">
                <a:solidFill>
                  <a:srgbClr val="003D6A"/>
                </a:solidFill>
              </a:rPr>
              <a:t>ERT Varianten</a:t>
            </a:r>
            <a:r>
              <a:rPr lang="de-DE" sz="1400" dirty="0">
                <a:solidFill>
                  <a:srgbClr val="003D6A"/>
                </a:solidFill>
                <a:effectLst/>
              </a:rPr>
              <a:t> zur komfortablen und sicheren Auswahl des passenden Produkts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  <a:effectLst/>
              </a:rPr>
              <a:t>Spezifischer Auslastungsgrad entsprechend dem Anwendungsfall </a:t>
            </a:r>
            <a:r>
              <a:rPr lang="de-DE" sz="1400" dirty="0">
                <a:solidFill>
                  <a:srgbClr val="003D6A"/>
                </a:solidFill>
                <a:effectLst/>
              </a:rPr>
              <a:t>des </a:t>
            </a:r>
            <a:r>
              <a:rPr lang="de-DE" sz="1400" dirty="0">
                <a:solidFill>
                  <a:srgbClr val="003D6A"/>
                </a:solidFill>
              </a:rPr>
              <a:t>ERT Drehmoduls</a:t>
            </a:r>
            <a:r>
              <a:rPr lang="de-DE" sz="1400" dirty="0">
                <a:solidFill>
                  <a:srgbClr val="003D6A"/>
                </a:solidFill>
                <a:effectLst/>
              </a:rPr>
              <a:t> wird in einer Trefferliste dargestellt. Zusätzlich zur Trefferliste wird noch das spezifische Auslastungskriterium der jeweiligen Variante angegeben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88024" y="1940918"/>
            <a:ext cx="4031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Weltweit online verfügbares Auslegungstool </a:t>
            </a:r>
            <a:r>
              <a:rPr lang="de-DE" sz="1400" dirty="0">
                <a:solidFill>
                  <a:srgbClr val="003D6A"/>
                </a:solidFill>
              </a:rPr>
              <a:t>auf allen Endgeräten durch HTML-basierte Benutzeroberflache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Aktuelles SCHUNK-Produktportfolio </a:t>
            </a:r>
            <a:r>
              <a:rPr lang="de-DE" sz="1400" dirty="0">
                <a:solidFill>
                  <a:srgbClr val="003D6A"/>
                </a:solidFill>
              </a:rPr>
              <a:t>sowie die dazugehörigen Daten sind stets auf dem aktuellen Stand. Somit erhöhte Sicherheit und Effizienz bei der Komponentenauswahl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400" b="1" dirty="0">
                <a:solidFill>
                  <a:srgbClr val="003D6A"/>
                </a:solidFill>
              </a:rPr>
              <a:t>Archivierung, Öffnen der Berechnung oder Auslegung </a:t>
            </a:r>
            <a:r>
              <a:rPr lang="de-DE" sz="1400" dirty="0">
                <a:solidFill>
                  <a:srgbClr val="003D6A"/>
                </a:solidFill>
              </a:rPr>
              <a:t>zur späteren, erneuten Einsicht in Eingangsparameter und Berechnungsergebnisse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2018-05-30 10:39:42</a:t>
            </a:r>
            <a:endParaRPr lang="de-DE" sz="1000" kern="12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</a:p>
          <a:p>
            <a:r>
              <a:rPr lang="de-DE" sz="1050" b="1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Bildschirmpräsentation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2021-02-03T12:15:04Z</dcterms:modified>
</cp:coreProperties>
</file>