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0" r:id="rId2"/>
    <p:sldId id="294" r:id="rId3"/>
    <p:sldId id="414" r:id="rId4"/>
    <p:sldId id="415" r:id="rId5"/>
    <p:sldId id="416" r:id="rId6"/>
    <p:sldId id="417" r:id="rId7"/>
    <p:sldId id="412" r:id="rId8"/>
    <p:sldId id="418" r:id="rId9"/>
    <p:sldId id="419" r:id="rId10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6" userDrawn="1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3833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17385F"/>
    <a:srgbClr val="003D6A"/>
    <a:srgbClr val="74EFFC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591" autoAdjust="0"/>
  </p:normalViewPr>
  <p:slideViewPr>
    <p:cSldViewPr snapToGrid="0" snapToObjects="1">
      <p:cViewPr varScale="1">
        <p:scale>
          <a:sx n="81" d="100"/>
          <a:sy n="81" d="100"/>
        </p:scale>
        <p:origin x="564" y="84"/>
      </p:cViewPr>
      <p:guideLst>
        <p:guide orient="horz" pos="2436"/>
        <p:guide orient="horz" pos="356"/>
        <p:guide orient="horz" pos="590"/>
        <p:guide pos="5465"/>
        <p:guide pos="204"/>
        <p:guide pos="2831"/>
        <p:guide pos="3833"/>
        <p:guide pos="288"/>
        <p:guide pos="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19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  <p:sldLayoutId id="2147483660" r:id="rId6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4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0" y="3346074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9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50" y="3441577"/>
            <a:ext cx="8858637" cy="839335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KONTEC KSX-C2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5-Axis Machining in Perfection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3"/>
            <a:ext cx="1346200" cy="895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7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1"/>
            <a:ext cx="9144000" cy="749300"/>
          </a:xfrm>
          <a:prstGeom prst="rect">
            <a:avLst/>
          </a:prstGeom>
        </p:spPr>
      </p:pic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8A975D56-C2A9-4F2F-9CB3-873BDB1354F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276" y="349507"/>
            <a:ext cx="3409448" cy="2850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KONTEC KSX-C2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4843291" cy="285432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5-axis vise (</a:t>
            </a:r>
            <a:r>
              <a:rPr lang="de-DE" sz="1400" dirty="0" err="1"/>
              <a:t>without</a:t>
            </a:r>
            <a:r>
              <a:rPr lang="de-DE" sz="1400" dirty="0"/>
              <a:t> </a:t>
            </a:r>
            <a:r>
              <a:rPr lang="de-DE" sz="1400" dirty="0" err="1"/>
              <a:t>force-amplification</a:t>
            </a:r>
            <a:r>
              <a:rPr lang="de-DE" sz="1400" dirty="0"/>
              <a:t>)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adjustable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center</a:t>
            </a:r>
            <a:endParaRPr lang="de-DE" sz="1400" dirty="0"/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 err="1"/>
              <a:t>Active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pull-down </a:t>
            </a:r>
            <a:r>
              <a:rPr lang="de-DE" sz="1400" dirty="0" err="1"/>
              <a:t>for</a:t>
            </a:r>
            <a:r>
              <a:rPr lang="de-DE" sz="1400" dirty="0"/>
              <a:t> a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machining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sixth</a:t>
            </a:r>
            <a:r>
              <a:rPr lang="de-DE" sz="1400" dirty="0"/>
              <a:t> </a:t>
            </a:r>
            <a:r>
              <a:rPr lang="de-DE" sz="1400" dirty="0" err="1"/>
              <a:t>side</a:t>
            </a:r>
            <a:endParaRPr lang="de-DE" sz="1400" dirty="0"/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Jaw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without</a:t>
            </a:r>
            <a:r>
              <a:rPr lang="de-DE" sz="1400" dirty="0"/>
              <a:t> </a:t>
            </a:r>
            <a:r>
              <a:rPr lang="de-DE" sz="1400" dirty="0" err="1"/>
              <a:t>tools</a:t>
            </a:r>
            <a:endParaRPr lang="de-DE" sz="1400" dirty="0"/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 err="1"/>
              <a:t>Largest</a:t>
            </a:r>
            <a:r>
              <a:rPr lang="de-DE" sz="1400" dirty="0"/>
              <a:t> </a:t>
            </a:r>
            <a:r>
              <a:rPr lang="de-DE" sz="1400" dirty="0" err="1"/>
              <a:t>basic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stroke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130 mm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marketplace</a:t>
            </a:r>
            <a:endParaRPr lang="de-DE" sz="1400" dirty="0"/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 err="1"/>
              <a:t>Available</a:t>
            </a:r>
            <a:r>
              <a:rPr lang="de-DE" sz="1400" dirty="0"/>
              <a:t> </a:t>
            </a:r>
            <a:r>
              <a:rPr lang="de-DE" sz="1400" dirty="0" err="1"/>
              <a:t>heights</a:t>
            </a:r>
            <a:r>
              <a:rPr lang="de-DE" sz="1400" dirty="0"/>
              <a:t>: 214 and 175 mm                              </a:t>
            </a:r>
            <a:r>
              <a:rPr lang="de-DE" sz="1400" dirty="0" err="1"/>
              <a:t>Available</a:t>
            </a:r>
            <a:r>
              <a:rPr lang="de-DE" sz="1400" dirty="0"/>
              <a:t> </a:t>
            </a:r>
            <a:r>
              <a:rPr lang="de-DE" sz="1400" dirty="0" err="1"/>
              <a:t>lengths</a:t>
            </a:r>
            <a:r>
              <a:rPr lang="de-DE" sz="1400" dirty="0"/>
              <a:t>: 330, 430, 500, 630 and 800 mm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Easy </a:t>
            </a:r>
            <a:r>
              <a:rPr lang="de-DE" sz="1400" dirty="0" err="1"/>
              <a:t>conversion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extendable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range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683EA3-CF98-44C4-8E2B-FFCD75DD1C3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052841" y="1112838"/>
            <a:ext cx="3413467" cy="28543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28920FE-D215-4080-87FC-436BBA4FE921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17640FF4-8D24-4FB9-8355-EA408650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42" y="1259319"/>
            <a:ext cx="3913412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5335633" cy="2854325"/>
          </a:xfrm>
        </p:spPr>
        <p:txBody>
          <a:bodyPr>
            <a:normAutofit/>
          </a:bodyPr>
          <a:lstStyle/>
          <a:p>
            <a:pPr indent="268288"/>
            <a:r>
              <a:rPr lang="de-DE" sz="1400" dirty="0" err="1"/>
              <a:t>Jaw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endParaRPr lang="de-DE" sz="1400" dirty="0"/>
          </a:p>
          <a:p>
            <a:pPr indent="268288"/>
            <a:r>
              <a:rPr lang="de-DE" sz="1400" dirty="0"/>
              <a:t>Pull-down </a:t>
            </a:r>
            <a:r>
              <a:rPr lang="de-DE" sz="1400" dirty="0" err="1"/>
              <a:t>function</a:t>
            </a:r>
            <a:endParaRPr lang="de-DE" sz="1400" dirty="0"/>
          </a:p>
          <a:p>
            <a:pPr indent="268288"/>
            <a:r>
              <a:rPr lang="de-DE" sz="1400" dirty="0"/>
              <a:t>Operation via </a:t>
            </a:r>
            <a:r>
              <a:rPr lang="de-DE" sz="1400" dirty="0" err="1"/>
              <a:t>hexagon</a:t>
            </a:r>
            <a:r>
              <a:rPr lang="de-DE" sz="1400" dirty="0"/>
              <a:t> </a:t>
            </a:r>
            <a:r>
              <a:rPr lang="de-DE" sz="1400" dirty="0" err="1"/>
              <a:t>connection</a:t>
            </a:r>
            <a:endParaRPr lang="de-DE" sz="1400" dirty="0"/>
          </a:p>
          <a:p>
            <a:pPr indent="268288"/>
            <a:r>
              <a:rPr lang="de-DE" sz="1400" dirty="0"/>
              <a:t>Long </a:t>
            </a: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guidance</a:t>
            </a:r>
            <a:endParaRPr lang="de-DE" sz="1400" dirty="0"/>
          </a:p>
          <a:p>
            <a:pPr indent="268288"/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via hexagonal </a:t>
            </a:r>
            <a:r>
              <a:rPr lang="de-DE" sz="1400" dirty="0" err="1"/>
              <a:t>connection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active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pull-down</a:t>
            </a:r>
          </a:p>
          <a:p>
            <a:pPr indent="268288"/>
            <a:r>
              <a:rPr lang="de-DE" sz="1400" dirty="0"/>
              <a:t>Spring </a:t>
            </a:r>
            <a:r>
              <a:rPr lang="de-DE" sz="1400" dirty="0" err="1"/>
              <a:t>loaded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r>
              <a:rPr lang="de-DE" sz="1400" dirty="0"/>
              <a:t> </a:t>
            </a:r>
            <a:r>
              <a:rPr lang="de-DE" sz="1400" dirty="0" err="1"/>
              <a:t>piece</a:t>
            </a:r>
            <a:r>
              <a:rPr lang="de-DE" sz="1400" dirty="0"/>
              <a:t> </a:t>
            </a:r>
            <a:r>
              <a:rPr lang="de-DE" sz="1400" dirty="0" err="1"/>
              <a:t>secures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against</a:t>
            </a:r>
            <a:r>
              <a:rPr lang="de-DE" sz="1400" dirty="0"/>
              <a:t> </a:t>
            </a:r>
            <a:r>
              <a:rPr lang="de-DE" sz="1400" dirty="0" err="1"/>
              <a:t>falling</a:t>
            </a:r>
            <a:r>
              <a:rPr lang="de-DE" sz="1400" dirty="0"/>
              <a:t> off</a:t>
            </a:r>
          </a:p>
          <a:p>
            <a:pPr indent="268288"/>
            <a:r>
              <a:rPr lang="de-DE" sz="1400" dirty="0"/>
              <a:t>Large </a:t>
            </a:r>
            <a:r>
              <a:rPr lang="de-DE" sz="1400" dirty="0" err="1"/>
              <a:t>selection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quick-change </a:t>
            </a:r>
            <a:r>
              <a:rPr lang="de-DE" sz="1400" dirty="0" err="1"/>
              <a:t>jaws</a:t>
            </a:r>
            <a:endParaRPr lang="de-DE" sz="1400" dirty="0"/>
          </a:p>
          <a:p>
            <a:pPr indent="268288"/>
            <a:r>
              <a:rPr lang="de-DE" sz="1400" dirty="0"/>
              <a:t>Quick-change </a:t>
            </a:r>
            <a:r>
              <a:rPr lang="de-DE" sz="1400" dirty="0" err="1"/>
              <a:t>jaws</a:t>
            </a:r>
            <a:endParaRPr lang="de-DE" sz="1400" dirty="0"/>
          </a:p>
          <a:p>
            <a:pPr indent="268288"/>
            <a:r>
              <a:rPr lang="de-DE" sz="1400" dirty="0"/>
              <a:t>Versatile </a:t>
            </a:r>
            <a:r>
              <a:rPr lang="de-DE" sz="1400" dirty="0" err="1"/>
              <a:t>applications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first- and </a:t>
            </a:r>
            <a:r>
              <a:rPr lang="de-DE" sz="1400" dirty="0" err="1"/>
              <a:t>second-side</a:t>
            </a:r>
            <a:r>
              <a:rPr lang="de-DE" sz="1400" dirty="0"/>
              <a:t> </a:t>
            </a:r>
            <a:r>
              <a:rPr lang="de-DE" sz="1400" dirty="0" err="1"/>
              <a:t>machining</a:t>
            </a:r>
            <a:r>
              <a:rPr lang="de-DE" sz="1400" dirty="0"/>
              <a:t> </a:t>
            </a:r>
          </a:p>
          <a:p>
            <a:pPr indent="268288"/>
            <a:r>
              <a:rPr lang="de-DE" sz="1400" dirty="0"/>
              <a:t>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active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pull-down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297211" y="1180796"/>
            <a:ext cx="198000" cy="198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297211" y="1431002"/>
            <a:ext cx="198000" cy="198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297211" y="1687882"/>
            <a:ext cx="198000" cy="198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297211" y="2181620"/>
            <a:ext cx="198000" cy="198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297211" y="2445174"/>
            <a:ext cx="198000" cy="198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297211" y="1931414"/>
            <a:ext cx="198000" cy="198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297211" y="2695380"/>
            <a:ext cx="198000" cy="198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297211" y="2958936"/>
            <a:ext cx="198000" cy="198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E26CC79-3530-4E24-AD26-879E7D4DF403}"/>
              </a:ext>
            </a:extLst>
          </p:cNvPr>
          <p:cNvGrpSpPr/>
          <p:nvPr/>
        </p:nvGrpSpPr>
        <p:grpSpPr>
          <a:xfrm>
            <a:off x="297211" y="3222491"/>
            <a:ext cx="198000" cy="198000"/>
            <a:chOff x="4643403" y="733042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A2C9277-5BB1-4C3B-AE0E-E558278079F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C0D138F4-5D48-4112-88EC-3DB74944C6D6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6338A4-3D0F-4680-B9A5-BCE8ADA72447}"/>
              </a:ext>
            </a:extLst>
          </p:cNvPr>
          <p:cNvGrpSpPr/>
          <p:nvPr/>
        </p:nvGrpSpPr>
        <p:grpSpPr>
          <a:xfrm>
            <a:off x="7491842" y="1690218"/>
            <a:ext cx="198000" cy="198000"/>
            <a:chOff x="4645063" y="729193"/>
            <a:chExt cx="266095" cy="27135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0DA021E5-A986-404C-A53C-CDC161356B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35F390F-3783-4667-A5CA-3F220AE4BBD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41AB4FD9-A3FF-4D79-A154-2A5441071FF9}"/>
              </a:ext>
            </a:extLst>
          </p:cNvPr>
          <p:cNvGrpSpPr/>
          <p:nvPr/>
        </p:nvGrpSpPr>
        <p:grpSpPr>
          <a:xfrm>
            <a:off x="6320512" y="2237878"/>
            <a:ext cx="198000" cy="198000"/>
            <a:chOff x="4645063" y="732456"/>
            <a:chExt cx="266095" cy="271350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B18C966-3FA1-46D1-AD58-61A429C1968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4730EBC3-4B76-434B-BA20-1AB8ED4A2D4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3BC6F23-551E-4B0D-8104-555C416285AD}"/>
              </a:ext>
            </a:extLst>
          </p:cNvPr>
          <p:cNvGrpSpPr/>
          <p:nvPr/>
        </p:nvGrpSpPr>
        <p:grpSpPr>
          <a:xfrm>
            <a:off x="5833847" y="2770993"/>
            <a:ext cx="198000" cy="198000"/>
            <a:chOff x="4637578" y="732456"/>
            <a:chExt cx="266095" cy="27135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15869C25-54FF-4EEE-A237-2F7421A90A0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447826A6-F8A2-4EE7-9910-386E9B81B895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6555AA8C-2A73-4C8A-99E9-2D1ABFF467C9}"/>
              </a:ext>
            </a:extLst>
          </p:cNvPr>
          <p:cNvGrpSpPr/>
          <p:nvPr/>
        </p:nvGrpSpPr>
        <p:grpSpPr>
          <a:xfrm>
            <a:off x="7669532" y="2826738"/>
            <a:ext cx="198000" cy="198000"/>
            <a:chOff x="4637578" y="738982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4486447D-DA9D-4FCF-8095-00B76A1C551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6539180D-0B0B-4AC3-9054-94CC7C48CC3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18A202AB-E638-46B4-9B17-7969D0FC4B55}"/>
              </a:ext>
            </a:extLst>
          </p:cNvPr>
          <p:cNvGrpSpPr/>
          <p:nvPr/>
        </p:nvGrpSpPr>
        <p:grpSpPr>
          <a:xfrm>
            <a:off x="8276393" y="2591374"/>
            <a:ext cx="198000" cy="198000"/>
            <a:chOff x="4634378" y="738982"/>
            <a:chExt cx="266095" cy="271350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0EFCC8F5-559B-4818-A155-34CA0DC8447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7466E74-0E27-42B1-B2AD-C5476AC15496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B954C5E-C262-4815-A38D-AC458A7713AD}"/>
              </a:ext>
            </a:extLst>
          </p:cNvPr>
          <p:cNvGrpSpPr/>
          <p:nvPr/>
        </p:nvGrpSpPr>
        <p:grpSpPr>
          <a:xfrm>
            <a:off x="7194842" y="2186532"/>
            <a:ext cx="198000" cy="198000"/>
            <a:chOff x="4631178" y="738982"/>
            <a:chExt cx="266095" cy="271350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EEDDF5D8-AC71-4D3D-BA77-540A25B51A0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91CB5404-ACD4-470C-8FDA-BC10C24755E7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1B42F662-C5FE-4DEA-BA6F-84BB094CBB97}"/>
              </a:ext>
            </a:extLst>
          </p:cNvPr>
          <p:cNvGrpSpPr/>
          <p:nvPr/>
        </p:nvGrpSpPr>
        <p:grpSpPr>
          <a:xfrm>
            <a:off x="7755017" y="1556499"/>
            <a:ext cx="198000" cy="198000"/>
            <a:chOff x="4640203" y="738588"/>
            <a:chExt cx="266095" cy="271350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12B57E7F-C60C-4BF9-95FF-9221661509B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10741506-EC22-4D02-AD25-3B813D4444AF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BE5549EB-16DA-4CE2-8778-5B26600EF393}"/>
              </a:ext>
            </a:extLst>
          </p:cNvPr>
          <p:cNvGrpSpPr/>
          <p:nvPr/>
        </p:nvGrpSpPr>
        <p:grpSpPr>
          <a:xfrm>
            <a:off x="7011128" y="1457499"/>
            <a:ext cx="198000" cy="198000"/>
            <a:chOff x="4640203" y="732226"/>
            <a:chExt cx="266095" cy="27135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1DF7EB6E-D658-491A-A898-9129F470115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505ACA13-9811-4671-9A8D-FB0A96191D96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F0B08B2-B921-43F4-B6F7-3D33CEBD4DBC}"/>
              </a:ext>
            </a:extLst>
          </p:cNvPr>
          <p:cNvGrpSpPr/>
          <p:nvPr/>
        </p:nvGrpSpPr>
        <p:grpSpPr>
          <a:xfrm>
            <a:off x="5930851" y="1789218"/>
            <a:ext cx="198000" cy="198000"/>
            <a:chOff x="4643403" y="733042"/>
            <a:chExt cx="266095" cy="271350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9BA6F90B-7874-4952-B60E-1C03612928B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75F3FB8-E5F2-43FF-9779-3585C9EBA095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5B68D312-2447-402B-B48F-CC51C403B53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00446B"/>
                </a:solidFill>
              </a:rPr>
              <a:t>Functional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diagram</a:t>
            </a:r>
            <a:endParaRPr lang="de-DE" sz="16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3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199011" y="2751598"/>
            <a:ext cx="346361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Jaw quick-change system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System jaws can be exchanged in seconds, completely without tools.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3947475" y="2752773"/>
            <a:ext cx="346361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Active pull-down function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Fixing of both base jaws, and due to the inlying mechanic, results in a small jaw movement with a parallel pull-down at the workpiece while clamping.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D0C28FB-DA33-4D85-AB78-58AC3638FD4B}"/>
              </a:ext>
            </a:extLst>
          </p:cNvPr>
          <p:cNvSpPr/>
          <p:nvPr/>
        </p:nvSpPr>
        <p:spPr>
          <a:xfrm>
            <a:off x="327212" y="1123570"/>
            <a:ext cx="3463614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F29EFA8-C8D8-478A-9AA1-1DB63EF7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10" y="1210974"/>
            <a:ext cx="1417273" cy="14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5A5D86A-FFB5-443C-8C60-82635C39369F}"/>
              </a:ext>
            </a:extLst>
          </p:cNvPr>
          <p:cNvSpPr/>
          <p:nvPr/>
        </p:nvSpPr>
        <p:spPr>
          <a:xfrm>
            <a:off x="4059398" y="1118187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Elektronik, Tisch, Schreibtisch, sitzend enthält.&#10;&#10;Automatisch generierte Beschreibung">
            <a:extLst>
              <a:ext uri="{FF2B5EF4-FFF2-40B4-BE49-F238E27FC236}">
                <a16:creationId xmlns:a16="http://schemas.microsoft.com/office/drawing/2014/main" id="{239249F9-63DD-4D64-B763-9AADD320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4" y="1160603"/>
            <a:ext cx="1504029" cy="1548000"/>
          </a:xfrm>
          <a:prstGeom prst="rect">
            <a:avLst/>
          </a:prstGeom>
        </p:spPr>
      </p:pic>
      <p:pic>
        <p:nvPicPr>
          <p:cNvPr id="19" name="Grafik 18" descr="Ein Bild, das Straße enthält.&#10;&#10;Automatisch generierte Beschreibung">
            <a:extLst>
              <a:ext uri="{FF2B5EF4-FFF2-40B4-BE49-F238E27FC236}">
                <a16:creationId xmlns:a16="http://schemas.microsoft.com/office/drawing/2014/main" id="{60339E8D-0552-41D0-B9C0-BA2EDEEC0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523" y="1160603"/>
            <a:ext cx="1935000" cy="1548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DA959F0-6D8A-4B56-BEFE-2C895644AFB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0A99896-77CA-4C5C-AE24-22F4DF49F7F8}"/>
              </a:ext>
            </a:extLst>
          </p:cNvPr>
          <p:cNvGrpSpPr/>
          <p:nvPr/>
        </p:nvGrpSpPr>
        <p:grpSpPr>
          <a:xfrm>
            <a:off x="5561281" y="1112320"/>
            <a:ext cx="198000" cy="198000"/>
            <a:chOff x="4645063" y="729193"/>
            <a:chExt cx="266095" cy="27135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27F5FF7-0B20-41CC-9A30-A95FA3F319FC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BABF450-C7F1-4DA2-A5F9-5C18D26E7BB7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D850B16-2145-4441-837B-58281ADBB238}"/>
              </a:ext>
            </a:extLst>
          </p:cNvPr>
          <p:cNvGrpSpPr/>
          <p:nvPr/>
        </p:nvGrpSpPr>
        <p:grpSpPr>
          <a:xfrm>
            <a:off x="5639654" y="1630304"/>
            <a:ext cx="198000" cy="198000"/>
            <a:chOff x="4645063" y="732456"/>
            <a:chExt cx="266095" cy="27135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54F6D60-606D-44A5-B31D-E8F3AEA145A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20E3E27-938B-4862-8254-BCFA18457469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47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850C-7316-4071-B7B1-0D3F8FE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3837D-F077-4DAF-B388-52680DD72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7036E5-5515-4A7B-A5CC-E3788CA8BA7B}"/>
              </a:ext>
            </a:extLst>
          </p:cNvPr>
          <p:cNvSpPr/>
          <p:nvPr/>
        </p:nvSpPr>
        <p:spPr>
          <a:xfrm>
            <a:off x="324402" y="1118943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A2F5E6-A1FF-45CA-BF4A-1194669B08F3}"/>
              </a:ext>
            </a:extLst>
          </p:cNvPr>
          <p:cNvSpPr/>
          <p:nvPr/>
        </p:nvSpPr>
        <p:spPr>
          <a:xfrm>
            <a:off x="3144875" y="1120012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ABAE625-72A6-4279-9EA0-241B253BB60B}"/>
              </a:ext>
            </a:extLst>
          </p:cNvPr>
          <p:cNvSpPr/>
          <p:nvPr/>
        </p:nvSpPr>
        <p:spPr>
          <a:xfrm>
            <a:off x="6015436" y="1121125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EE5FB0-D049-4F6A-956E-4B087CB1B865}"/>
              </a:ext>
            </a:extLst>
          </p:cNvPr>
          <p:cNvSpPr txBox="1"/>
          <p:nvPr/>
        </p:nvSpPr>
        <p:spPr>
          <a:xfrm>
            <a:off x="228617" y="2745378"/>
            <a:ext cx="26060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Long basic clamping stroke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KSX-C2 has the basic clamping stroke of 130 mm for each clamp length. Compared with its competitors, it has by far the longest basic stroke in standard.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3CB3AE-A8B3-4B56-BF89-EDD2874B52F1}"/>
              </a:ext>
            </a:extLst>
          </p:cNvPr>
          <p:cNvSpPr txBox="1"/>
          <p:nvPr/>
        </p:nvSpPr>
        <p:spPr>
          <a:xfrm>
            <a:off x="3043223" y="2741028"/>
            <a:ext cx="24536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Freely configurable spindle system 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Depending on the vise length, the clamping range can be freely configured via different draw bar extensions.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1E6EB4-9FA2-4DCC-AF6E-FC85740899C2}"/>
              </a:ext>
            </a:extLst>
          </p:cNvPr>
          <p:cNvSpPr txBox="1"/>
          <p:nvPr/>
        </p:nvSpPr>
        <p:spPr>
          <a:xfrm>
            <a:off x="5912684" y="2743207"/>
            <a:ext cx="22620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Quick conversion to a larger clamping range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KSX-C2 can be converted to an extended clamping range without tools and additional accessories.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B0A2263-0440-4883-9626-1FA53074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5" y="1203771"/>
            <a:ext cx="2016000" cy="146618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7D51285-4F01-4803-8D29-0AE08237C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69" y="1336200"/>
            <a:ext cx="1908000" cy="11298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91AB257-079C-42C6-9E50-EFEBE2374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30" y="1240045"/>
            <a:ext cx="1908000" cy="138752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AA12FD7-11F5-4AB3-B2C6-B9596DD2309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425182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850C-7316-4071-B7B1-0D3F8FE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3837D-F077-4DAF-B388-52680DD72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7036E5-5515-4A7B-A5CC-E3788CA8BA7B}"/>
              </a:ext>
            </a:extLst>
          </p:cNvPr>
          <p:cNvSpPr/>
          <p:nvPr/>
        </p:nvSpPr>
        <p:spPr>
          <a:xfrm>
            <a:off x="324402" y="1125469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A2F5E6-A1FF-45CA-BF4A-1194669B08F3}"/>
              </a:ext>
            </a:extLst>
          </p:cNvPr>
          <p:cNvSpPr/>
          <p:nvPr/>
        </p:nvSpPr>
        <p:spPr>
          <a:xfrm>
            <a:off x="3151406" y="1126538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ABAE625-72A6-4279-9EA0-241B253BB60B}"/>
              </a:ext>
            </a:extLst>
          </p:cNvPr>
          <p:cNvSpPr/>
          <p:nvPr/>
        </p:nvSpPr>
        <p:spPr>
          <a:xfrm>
            <a:off x="6074215" y="1127651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EE5FB0-D049-4F6A-956E-4B087CB1B865}"/>
              </a:ext>
            </a:extLst>
          </p:cNvPr>
          <p:cNvSpPr txBox="1"/>
          <p:nvPr/>
        </p:nvSpPr>
        <p:spPr>
          <a:xfrm>
            <a:off x="222086" y="2751915"/>
            <a:ext cx="21657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Two heights available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KSX-C2 is available at a height of 214 mm (KSX-C2 125) or 175 mm (KSX-C2 125-L).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3CB3AE-A8B3-4B56-BF89-EDD2874B52F1}"/>
              </a:ext>
            </a:extLst>
          </p:cNvPr>
          <p:cNvSpPr txBox="1"/>
          <p:nvPr/>
        </p:nvSpPr>
        <p:spPr>
          <a:xfrm>
            <a:off x="3052365" y="2754096"/>
            <a:ext cx="245363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Five lengths available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KSX-C2 is available at a length of 330, 430, 500, 630 and 800 mm.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1E6EB4-9FA2-4DCC-AF6E-FC85740899C2}"/>
              </a:ext>
            </a:extLst>
          </p:cNvPr>
          <p:cNvSpPr txBox="1"/>
          <p:nvPr/>
        </p:nvSpPr>
        <p:spPr>
          <a:xfrm>
            <a:off x="5987136" y="2756275"/>
            <a:ext cx="270161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Mounting options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KSX-C2 can be set up via quick-change pallet system, fitting screws or precision T-nuts and on the machine table.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B23F064-5858-47A5-838A-5A4292358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907" y="1253719"/>
            <a:ext cx="1908000" cy="1386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62A3ED-CF1C-469F-B1F6-9E3828976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2" y="1293320"/>
            <a:ext cx="1908000" cy="126786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6C9E440-1229-439A-B3A9-E8ABB1CF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10" y="1389142"/>
            <a:ext cx="1908000" cy="110234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60C9166-FDDE-4273-ADD2-8B0E6D8BDCE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09540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2F863-F5A7-49BE-9316-0D8C2448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3C2B8-B2F9-453E-9B4E-9237D0B8D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pic>
        <p:nvPicPr>
          <p:cNvPr id="10" name="IMG_2066.MOV">
            <a:hlinkClick r:id="" action="ppaction://media"/>
            <a:extLst>
              <a:ext uri="{FF2B5EF4-FFF2-40B4-BE49-F238E27FC236}">
                <a16:creationId xmlns:a16="http://schemas.microsoft.com/office/drawing/2014/main" id="{4E30FC18-06DA-454D-B7D3-69D14CD7B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9" y="1134451"/>
            <a:ext cx="5049003" cy="28400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FED7F3-1848-404E-8B6D-4361A50E8358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– </a:t>
            </a:r>
            <a:r>
              <a:rPr lang="de-DE" sz="1600" b="1" dirty="0" err="1">
                <a:solidFill>
                  <a:srgbClr val="00446B"/>
                </a:solidFill>
              </a:rPr>
              <a:t>Jaw</a:t>
            </a:r>
            <a:r>
              <a:rPr lang="de-DE" sz="1600" b="1" dirty="0">
                <a:solidFill>
                  <a:srgbClr val="00446B"/>
                </a:solidFill>
              </a:rPr>
              <a:t> quick-change </a:t>
            </a:r>
            <a:r>
              <a:rPr lang="de-DE" sz="1600" b="1" dirty="0" err="1">
                <a:solidFill>
                  <a:srgbClr val="00446B"/>
                </a:solidFill>
              </a:rPr>
              <a:t>system</a:t>
            </a:r>
            <a:endParaRPr lang="de-DE" sz="16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ED13A3B-8FB6-4186-94F7-C5ADE2894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366447"/>
              </p:ext>
            </p:extLst>
          </p:nvPr>
        </p:nvGraphicFramePr>
        <p:xfrm>
          <a:off x="209550" y="652132"/>
          <a:ext cx="800698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3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8773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endParaRPr lang="en-US" sz="1100" noProof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Height</a:t>
                      </a:r>
                    </a:p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(with jaws)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Max. Clamping Force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Max. Torque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Basic Clamping Stroke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Weight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Sales 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US" sz="11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[Nm]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KSX-C2 125-330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33,2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3.412,00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KSX-C2 125-330-L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3.153,00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KSX-C2 125-430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36,1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3.613,00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KSX-C2 125-430-L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3.354,00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KSX-C2 125-500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38,1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3.744,00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141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KSX-C2 125-500-L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3.485,00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308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KSX-C2 125-630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41,8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3.980,00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473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KSX-C2 125-630-L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3.722,00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7604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KSX-C2 125-800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46,6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4.287,00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6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KSX-C2 125-800-L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4.028,00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10679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EAF4F1D-32DC-4263-8816-04733887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0EA59B-8399-46DD-88DF-83A6D5C0C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36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3569402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437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512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504</Words>
  <Application>Microsoft Office PowerPoint</Application>
  <PresentationFormat>Bildschirmpräsentation (16:9)</PresentationFormat>
  <Paragraphs>174</Paragraphs>
  <Slides>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SCH_PPT_Vorlage_16-9_230112</vt:lpstr>
      <vt:lpstr>PowerPoint-Präsentation</vt:lpstr>
      <vt:lpstr>KONTEC KSX-C2</vt:lpstr>
      <vt:lpstr>KONTEC KSX-C2</vt:lpstr>
      <vt:lpstr>KONTEC KSX-C2</vt:lpstr>
      <vt:lpstr>KONTEC KSX-C2</vt:lpstr>
      <vt:lpstr>KONTEC KSX-C2</vt:lpstr>
      <vt:lpstr>KONTEC KSX-C2</vt:lpstr>
      <vt:lpstr>KONTEC KSX-C2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Hensler, Sarah</cp:lastModifiedBy>
  <cp:revision>303</cp:revision>
  <cp:lastPrinted>2020-11-09T15:27:15Z</cp:lastPrinted>
  <dcterms:created xsi:type="dcterms:W3CDTF">2012-06-26T15:13:48Z</dcterms:created>
  <dcterms:modified xsi:type="dcterms:W3CDTF">2021-10-21T12:34:47Z</dcterms:modified>
</cp:coreProperties>
</file>