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30" r:id="rId2"/>
    <p:sldId id="413" r:id="rId3"/>
    <p:sldId id="415" r:id="rId4"/>
    <p:sldId id="416" r:id="rId5"/>
    <p:sldId id="417" r:id="rId6"/>
    <p:sldId id="418" r:id="rId7"/>
    <p:sldId id="419" r:id="rId8"/>
    <p:sldId id="279" r:id="rId9"/>
  </p:sldIdLst>
  <p:sldSz cx="9144000" cy="5143500" type="screen16x9"/>
  <p:notesSz cx="6797675" cy="9926638"/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12" userDrawn="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74EFFC"/>
    <a:srgbClr val="009EE0"/>
    <a:srgbClr val="17385F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1" autoAdjust="0"/>
    <p:restoredTop sz="94591" autoAdjust="0"/>
  </p:normalViewPr>
  <p:slideViewPr>
    <p:cSldViewPr snapToGrid="0" snapToObjects="1">
      <p:cViewPr varScale="1">
        <p:scale>
          <a:sx n="131" d="100"/>
          <a:sy n="131" d="100"/>
        </p:scale>
        <p:origin x="138" y="222"/>
      </p:cViewPr>
      <p:guideLst>
        <p:guide orient="horz" pos="2450"/>
        <p:guide orient="horz" pos="356"/>
        <p:guide orient="horz" pos="590"/>
        <p:guide pos="5465"/>
        <p:guide pos="204"/>
        <p:guide pos="2812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49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96" y="1366745"/>
            <a:ext cx="3168000" cy="3777126"/>
          </a:xfrm>
          <a:prstGeom prst="rect">
            <a:avLst/>
          </a:prstGeom>
        </p:spPr>
      </p:pic>
      <p:pic>
        <p:nvPicPr>
          <p:cNvPr id="50" name="Grafik 49" hidden="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" y="0"/>
            <a:ext cx="9136605" cy="5143500"/>
          </a:xfrm>
          <a:prstGeom prst="rect">
            <a:avLst/>
          </a:prstGeom>
        </p:spPr>
      </p:pic>
      <p:pic>
        <p:nvPicPr>
          <p:cNvPr id="80" name="Grafik 79" hidden="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0792"/>
            <a:ext cx="9143245" cy="902133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2" y="3866334"/>
            <a:ext cx="823655" cy="915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3500370"/>
            <a:ext cx="825689" cy="1333285"/>
          </a:xfrm>
          <a:prstGeom prst="rect">
            <a:avLst/>
          </a:prstGeom>
        </p:spPr>
      </p:pic>
      <p:grpSp>
        <p:nvGrpSpPr>
          <p:cNvPr id="57" name="Gruppieren 56"/>
          <p:cNvGrpSpPr/>
          <p:nvPr userDrawn="1"/>
        </p:nvGrpSpPr>
        <p:grpSpPr>
          <a:xfrm>
            <a:off x="0" y="187341"/>
            <a:ext cx="9144000" cy="1055687"/>
            <a:chOff x="3175" y="4087813"/>
            <a:chExt cx="9144000" cy="1055687"/>
          </a:xfrm>
        </p:grpSpPr>
        <p:sp>
          <p:nvSpPr>
            <p:cNvPr id="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175" y="4087813"/>
              <a:ext cx="914400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46" y="4626382"/>
              <a:ext cx="1346200" cy="89566"/>
            </a:xfrm>
            <a:prstGeom prst="rect">
              <a:avLst/>
            </a:prstGeom>
          </p:spPr>
        </p:pic>
      </p:grpSp>
      <p:pic>
        <p:nvPicPr>
          <p:cNvPr id="74" name="Bild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697" y="18734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4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55" r:id="rId5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7.emf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2AFA6429-E8A8-4A05-905F-E575DE69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4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E71D5BF-60E5-4FD3-9BAC-6517617B68A4}"/>
              </a:ext>
            </a:extLst>
          </p:cNvPr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gradFill>
            <a:gsLst>
              <a:gs pos="0">
                <a:srgbClr val="003D6A"/>
              </a:gs>
              <a:gs pos="98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0" y="3346074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9">
              <a:defRPr/>
            </a:pPr>
            <a:endParaRPr lang="de-D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50" y="3441577"/>
            <a:ext cx="8858637" cy="839335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KONTEC KSC mini</a:t>
            </a:r>
          </a:p>
          <a:p>
            <a:pPr marL="84138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Vise for small Workpieces with Jaw 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Q</a:t>
            </a: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uick-change System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3"/>
            <a:ext cx="1346200" cy="8956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7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1"/>
            <a:ext cx="9144000" cy="7493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6AD701-4492-4BDF-8462-E485EBCA75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9440" y="403186"/>
            <a:ext cx="3785119" cy="2768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55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1C93B-46C2-49C5-82F9-329BABCD9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539BAA-0DBC-4DBC-ACF5-8B66C27FBE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5496306" cy="285432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Centric clamping vise for small workpieces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Jaw quick-change system, completely without tools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Stainless and hardened base body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 jaw widths 45 and 70 mm, which can be used on all sizes            (LANG vises does not have this ability!)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Available in the lengths 80 and 100 mm with almost twice as high clamping forces than comparable competitors</a:t>
            </a:r>
          </a:p>
          <a:p>
            <a:pPr marL="285750" indent="-285750">
              <a:spcBef>
                <a:spcPts val="55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Vise with body length 100 mm is prepared for NSE mini interface V1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C2744F-A820-4409-A4AD-27F64B6D9D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75819A-624F-46CC-ACAD-4A0D4417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375" y="1024339"/>
            <a:ext cx="3150380" cy="23039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9B5A2E0-84FF-4766-8A72-9006105427C1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</p:spTree>
    <p:extLst>
      <p:ext uri="{BB962C8B-B14F-4D97-AF65-F5344CB8AC3E}">
        <p14:creationId xmlns:p14="http://schemas.microsoft.com/office/powerpoint/2010/main" val="277291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D9018-5415-48FD-8FDC-7A6AF94C1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93BE9C-3A55-4C3E-A057-0924446833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0FB5993-F53D-40DB-8C2A-153715B43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t="4715" r="9175" b="5074"/>
          <a:stretch/>
        </p:blipFill>
        <p:spPr bwMode="auto">
          <a:xfrm>
            <a:off x="301842" y="1119815"/>
            <a:ext cx="2899955" cy="24558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C4078E-9350-416C-BFE1-63965023E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" b="2582"/>
          <a:stretch/>
        </p:blipFill>
        <p:spPr>
          <a:xfrm>
            <a:off x="3897911" y="1110513"/>
            <a:ext cx="2899955" cy="2471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B96F758-ECEE-404A-AA87-23B64DCBFD9F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 </a:t>
            </a:r>
          </a:p>
        </p:txBody>
      </p:sp>
    </p:spTree>
    <p:extLst>
      <p:ext uri="{BB962C8B-B14F-4D97-AF65-F5344CB8AC3E}">
        <p14:creationId xmlns:p14="http://schemas.microsoft.com/office/powerpoint/2010/main" val="378744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275AB-A62E-400C-B11B-48611851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3B8267-BF70-4392-9F40-3890543E77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9"/>
            <a:ext cx="4691634" cy="2230208"/>
          </a:xfrm>
        </p:spPr>
        <p:txBody>
          <a:bodyPr/>
          <a:lstStyle/>
          <a:p>
            <a:pPr indent="270000">
              <a:spcBef>
                <a:spcPts val="336"/>
              </a:spcBef>
            </a:pPr>
            <a:r>
              <a:rPr lang="en-US" sz="1400" dirty="0"/>
              <a:t>Jaw quick-change system</a:t>
            </a:r>
          </a:p>
          <a:p>
            <a:pPr indent="270000">
              <a:spcBef>
                <a:spcPts val="336"/>
              </a:spcBef>
            </a:pPr>
            <a:r>
              <a:rPr lang="en-US" sz="1400" dirty="0"/>
              <a:t>Stainless and hardened base body</a:t>
            </a:r>
          </a:p>
          <a:p>
            <a:pPr indent="270000">
              <a:spcBef>
                <a:spcPts val="336"/>
              </a:spcBef>
            </a:pPr>
            <a:r>
              <a:rPr lang="en-US" sz="1400" dirty="0"/>
              <a:t>Operation via hexagon connection</a:t>
            </a:r>
          </a:p>
          <a:p>
            <a:pPr indent="270000">
              <a:spcBef>
                <a:spcPts val="336"/>
              </a:spcBef>
            </a:pPr>
            <a:r>
              <a:rPr lang="en-US" sz="1400" dirty="0"/>
              <a:t>Spindle drive</a:t>
            </a:r>
          </a:p>
          <a:p>
            <a:pPr indent="270000">
              <a:spcBef>
                <a:spcPts val="336"/>
              </a:spcBef>
            </a:pPr>
            <a:r>
              <a:rPr lang="en-US" sz="1400" dirty="0"/>
              <a:t>Spring loaded pressure piece</a:t>
            </a:r>
          </a:p>
          <a:p>
            <a:pPr indent="270000">
              <a:spcBef>
                <a:spcPts val="336"/>
              </a:spcBef>
            </a:pPr>
            <a:r>
              <a:rPr lang="en-US" sz="1400" dirty="0"/>
              <a:t>Large range of quick-change jaws</a:t>
            </a:r>
          </a:p>
          <a:p>
            <a:pPr marL="268288" indent="1588">
              <a:spcBef>
                <a:spcPts val="336"/>
              </a:spcBef>
            </a:pPr>
            <a:r>
              <a:rPr lang="en-US" sz="1400" dirty="0"/>
              <a:t>Versatile applications for first- and second-side machining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C25535-B43E-4EA7-A086-C335A394B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C880F4-9447-4C81-B6BF-BE6EC458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73" y="1265850"/>
            <a:ext cx="3746006" cy="2880000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6FD0D290-E676-48DA-B606-68150E726DCA}"/>
              </a:ext>
            </a:extLst>
          </p:cNvPr>
          <p:cNvGrpSpPr/>
          <p:nvPr/>
        </p:nvGrpSpPr>
        <p:grpSpPr>
          <a:xfrm>
            <a:off x="283846" y="1407577"/>
            <a:ext cx="198000" cy="198000"/>
            <a:chOff x="4645063" y="732456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13DCA96-E89F-43A7-8EB5-EE2A7F23A23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185A77F-C955-45F8-AF4A-601A2E37B74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3D0D60C-479F-4667-BD2D-85D0D6827BE3}"/>
              </a:ext>
            </a:extLst>
          </p:cNvPr>
          <p:cNvGrpSpPr/>
          <p:nvPr/>
        </p:nvGrpSpPr>
        <p:grpSpPr>
          <a:xfrm>
            <a:off x="278638" y="1671151"/>
            <a:ext cx="198000" cy="198000"/>
            <a:chOff x="4637578" y="732456"/>
            <a:chExt cx="266095" cy="27135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66F32CE9-1F84-4E3D-833F-342ED24D31C5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803962F-69DE-411F-8B8F-E0CFC2A5A91F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4DB24F84-ACF6-4D35-BCAD-A3BF2615DA0B}"/>
              </a:ext>
            </a:extLst>
          </p:cNvPr>
          <p:cNvGrpSpPr/>
          <p:nvPr/>
        </p:nvGrpSpPr>
        <p:grpSpPr>
          <a:xfrm>
            <a:off x="277670" y="2163340"/>
            <a:ext cx="198000" cy="198000"/>
            <a:chOff x="4637578" y="738982"/>
            <a:chExt cx="266095" cy="27135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D68C9AA6-1A2D-416A-9D79-1CEF303B841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F10DA0E1-EDA2-4F6C-978B-23101DF2B38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DCD3483-7760-489A-B45E-E54EEED74FBD}"/>
              </a:ext>
            </a:extLst>
          </p:cNvPr>
          <p:cNvGrpSpPr/>
          <p:nvPr/>
        </p:nvGrpSpPr>
        <p:grpSpPr>
          <a:xfrm>
            <a:off x="276324" y="2437418"/>
            <a:ext cx="198000" cy="198000"/>
            <a:chOff x="4634378" y="738982"/>
            <a:chExt cx="266095" cy="27135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373C7F46-6837-4AA1-814A-EF7B1EF5332C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5383E3B4-8967-48C8-864C-6F06B70739A0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C53543CE-90DC-41A1-83FE-47A88D8018C5}"/>
              </a:ext>
            </a:extLst>
          </p:cNvPr>
          <p:cNvGrpSpPr/>
          <p:nvPr/>
        </p:nvGrpSpPr>
        <p:grpSpPr>
          <a:xfrm>
            <a:off x="275100" y="1924991"/>
            <a:ext cx="198000" cy="198000"/>
            <a:chOff x="4631178" y="738982"/>
            <a:chExt cx="266095" cy="27135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00A17F2-5987-4A83-90C0-256A51F3A3C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5B99755B-B2E8-49AB-B478-45D5CFA5FB58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D1088E8-FD9B-4343-BE1F-409108E4EF48}"/>
              </a:ext>
            </a:extLst>
          </p:cNvPr>
          <p:cNvGrpSpPr/>
          <p:nvPr/>
        </p:nvGrpSpPr>
        <p:grpSpPr>
          <a:xfrm>
            <a:off x="276324" y="2686449"/>
            <a:ext cx="198000" cy="198000"/>
            <a:chOff x="4640203" y="738588"/>
            <a:chExt cx="266095" cy="27135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EEF3666D-5595-461E-B2A1-559F74A72D27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D2677EAD-8BAC-44E9-8BAF-BFB72B2ABE74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04F147A-E017-4000-905E-6B8C692B74BA}"/>
              </a:ext>
            </a:extLst>
          </p:cNvPr>
          <p:cNvGrpSpPr/>
          <p:nvPr/>
        </p:nvGrpSpPr>
        <p:grpSpPr>
          <a:xfrm>
            <a:off x="298541" y="1165249"/>
            <a:ext cx="198000" cy="198000"/>
            <a:chOff x="4645063" y="729193"/>
            <a:chExt cx="266095" cy="27135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1D4C61CC-ADA0-47D7-8429-B1EC2D77C9A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9D978FAF-0F9F-4578-A4A9-8BEE9D89BB76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5DB3B30-9B5D-46AE-AFB7-631E67903EF1}"/>
              </a:ext>
            </a:extLst>
          </p:cNvPr>
          <p:cNvGrpSpPr/>
          <p:nvPr/>
        </p:nvGrpSpPr>
        <p:grpSpPr>
          <a:xfrm>
            <a:off x="7804817" y="2671645"/>
            <a:ext cx="198000" cy="198000"/>
            <a:chOff x="4645063" y="732456"/>
            <a:chExt cx="266095" cy="27135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40EC675F-E267-43A2-8CFD-0DB93878B47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6A44E017-6767-460A-8AFF-2D92BC68AFB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4C467648-19F5-4F3E-91DD-38E0643A76EC}"/>
              </a:ext>
            </a:extLst>
          </p:cNvPr>
          <p:cNvGrpSpPr/>
          <p:nvPr/>
        </p:nvGrpSpPr>
        <p:grpSpPr>
          <a:xfrm>
            <a:off x="5852145" y="2873318"/>
            <a:ext cx="198000" cy="198000"/>
            <a:chOff x="4637578" y="732456"/>
            <a:chExt cx="266095" cy="27135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24E61DD3-CBE9-4CDE-8430-C2BC078033A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D5FD448E-75C8-4F9D-A547-2C20CE255ACB}"/>
                </a:ext>
              </a:extLst>
            </p:cNvPr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2450B607-4C13-4467-8BF2-8959F128F16B}"/>
              </a:ext>
            </a:extLst>
          </p:cNvPr>
          <p:cNvGrpSpPr/>
          <p:nvPr/>
        </p:nvGrpSpPr>
        <p:grpSpPr>
          <a:xfrm>
            <a:off x="6516183" y="2981858"/>
            <a:ext cx="198000" cy="198000"/>
            <a:chOff x="4637578" y="738982"/>
            <a:chExt cx="266095" cy="27135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9A8E36D4-97FC-45CC-B485-D455AB6BFAE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8215DB06-A28E-46E5-933C-3664696DCFA9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543BB3C7-B08E-4B01-8CF3-6CC6819F3825}"/>
              </a:ext>
            </a:extLst>
          </p:cNvPr>
          <p:cNvGrpSpPr/>
          <p:nvPr/>
        </p:nvGrpSpPr>
        <p:grpSpPr>
          <a:xfrm>
            <a:off x="6601222" y="1765643"/>
            <a:ext cx="198000" cy="198000"/>
            <a:chOff x="4634378" y="738982"/>
            <a:chExt cx="266095" cy="27135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81A7C580-D561-45CE-8632-DA97F591179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FD0C0EED-B066-4CBE-8049-E23E00C19910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1DE2442C-482D-42D1-98F1-25F358F01DE3}"/>
              </a:ext>
            </a:extLst>
          </p:cNvPr>
          <p:cNvGrpSpPr/>
          <p:nvPr/>
        </p:nvGrpSpPr>
        <p:grpSpPr>
          <a:xfrm>
            <a:off x="6788088" y="2370161"/>
            <a:ext cx="198000" cy="198000"/>
            <a:chOff x="4631178" y="738982"/>
            <a:chExt cx="266095" cy="27135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3C9782F2-5AD8-4A13-94EE-F3398FC8BBB1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022C8070-053E-4152-99C0-530C87464386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5CDD122E-910F-4E79-ACBE-EDC3F2B1370A}"/>
              </a:ext>
            </a:extLst>
          </p:cNvPr>
          <p:cNvGrpSpPr/>
          <p:nvPr/>
        </p:nvGrpSpPr>
        <p:grpSpPr>
          <a:xfrm>
            <a:off x="5445159" y="2040340"/>
            <a:ext cx="198000" cy="198000"/>
            <a:chOff x="4640203" y="738588"/>
            <a:chExt cx="266095" cy="271350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341468B1-48E9-4FF5-8424-A205CF88A29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D6FA4A69-7731-4199-96A2-BC1362E9C30A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9787B417-3DC1-424E-A333-7BCE2DA9B339}"/>
              </a:ext>
            </a:extLst>
          </p:cNvPr>
          <p:cNvGrpSpPr/>
          <p:nvPr/>
        </p:nvGrpSpPr>
        <p:grpSpPr>
          <a:xfrm>
            <a:off x="7472524" y="1963643"/>
            <a:ext cx="198000" cy="198000"/>
            <a:chOff x="4645063" y="729193"/>
            <a:chExt cx="266095" cy="271350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2D434CFE-29B7-447F-B257-22B4AFD6CD93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072B2D87-FD10-4694-A4AF-0C724D170D7C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9" name="Textfeld 48">
            <a:extLst>
              <a:ext uri="{FF2B5EF4-FFF2-40B4-BE49-F238E27FC236}">
                <a16:creationId xmlns:a16="http://schemas.microsoft.com/office/drawing/2014/main" id="{0646CFCC-A0AC-4C7D-9768-9081411AC33B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solidFill>
                  <a:srgbClr val="00446B"/>
                </a:solidFill>
              </a:rPr>
              <a:t>Functional</a:t>
            </a:r>
            <a:r>
              <a:rPr lang="de-DE" sz="1600" b="1" dirty="0">
                <a:solidFill>
                  <a:srgbClr val="00446B"/>
                </a:solidFill>
              </a:rPr>
              <a:t> </a:t>
            </a:r>
            <a:r>
              <a:rPr lang="de-DE" sz="1600" b="1" dirty="0" err="1">
                <a:solidFill>
                  <a:srgbClr val="00446B"/>
                </a:solidFill>
              </a:rPr>
              <a:t>diagram</a:t>
            </a:r>
            <a:endParaRPr lang="de-DE" sz="1600" b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0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61DD-DC98-4C88-8561-9ADC74F8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04878F-B451-4FD0-83DC-2D53D37E02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A4149FF-AA3D-4DC6-986C-9189430BC1F6}"/>
              </a:ext>
            </a:extLst>
          </p:cNvPr>
          <p:cNvSpPr/>
          <p:nvPr/>
        </p:nvSpPr>
        <p:spPr>
          <a:xfrm>
            <a:off x="330933" y="1118958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D5AB05-88F5-4D86-B539-69A20EBC2C38}"/>
              </a:ext>
            </a:extLst>
          </p:cNvPr>
          <p:cNvSpPr/>
          <p:nvPr/>
        </p:nvSpPr>
        <p:spPr>
          <a:xfrm>
            <a:off x="3210185" y="1120027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99435D-C67E-442F-96ED-E62705D88083}"/>
              </a:ext>
            </a:extLst>
          </p:cNvPr>
          <p:cNvSpPr/>
          <p:nvPr/>
        </p:nvSpPr>
        <p:spPr>
          <a:xfrm>
            <a:off x="6080746" y="1121140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860A16F-D7AF-4A41-8FDC-FBD9F9166A4E}"/>
              </a:ext>
            </a:extLst>
          </p:cNvPr>
          <p:cNvSpPr txBox="1"/>
          <p:nvPr/>
        </p:nvSpPr>
        <p:spPr>
          <a:xfrm>
            <a:off x="215555" y="2751929"/>
            <a:ext cx="25341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Jaw quick-change system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Due to the jaw quick-change system, the system jaws of the KSC mini vise can be extremely fast changed over to new system jaws – without any tools at all.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C98EDD-B446-4789-A296-A18DA05CCFFE}"/>
              </a:ext>
            </a:extLst>
          </p:cNvPr>
          <p:cNvSpPr txBox="1"/>
          <p:nvPr/>
        </p:nvSpPr>
        <p:spPr>
          <a:xfrm>
            <a:off x="3104613" y="2747579"/>
            <a:ext cx="245363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Stainless base body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Stainless and hardened base body.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532964E-5A6A-417D-8CEE-4B26592CF888}"/>
              </a:ext>
            </a:extLst>
          </p:cNvPr>
          <p:cNvSpPr txBox="1"/>
          <p:nvPr/>
        </p:nvSpPr>
        <p:spPr>
          <a:xfrm>
            <a:off x="5987135" y="2749758"/>
            <a:ext cx="24536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Several jaw widths can be used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KSC mini offers the possibility to use different jaw widths of 45 mm and 70 mm depending on the requirements on the vise.</a:t>
            </a:r>
          </a:p>
        </p:txBody>
      </p:sp>
      <p:pic>
        <p:nvPicPr>
          <p:cNvPr id="14" name="Grafik 13" descr="Ein Bild, das Spielzeug, Kasten, Tisch, Foto enthält.&#10;&#10;Automatisch generierte Beschreibung">
            <a:extLst>
              <a:ext uri="{FF2B5EF4-FFF2-40B4-BE49-F238E27FC236}">
                <a16:creationId xmlns:a16="http://schemas.microsoft.com/office/drawing/2014/main" id="{3740414E-6CF1-48F6-BE26-1EECD0DBE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39" y="1155861"/>
            <a:ext cx="1515637" cy="1548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9EB44E3-6EBA-4BB6-9F60-C10E9A339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9" r="10234"/>
          <a:stretch/>
        </p:blipFill>
        <p:spPr>
          <a:xfrm>
            <a:off x="3519442" y="1155861"/>
            <a:ext cx="1623975" cy="1548000"/>
          </a:xfrm>
          <a:prstGeom prst="rect">
            <a:avLst/>
          </a:prstGeom>
        </p:spPr>
      </p:pic>
      <p:pic>
        <p:nvPicPr>
          <p:cNvPr id="16" name="Grafik 15" descr="Ein Bild, das Kasten, Foto, sitzend, Schild enthält.&#10;&#10;Automatisch generierte Beschreibung">
            <a:extLst>
              <a:ext uri="{FF2B5EF4-FFF2-40B4-BE49-F238E27FC236}">
                <a16:creationId xmlns:a16="http://schemas.microsoft.com/office/drawing/2014/main" id="{A7CDB33B-5711-4CCA-9C46-60E3D2B79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277" y="1194460"/>
            <a:ext cx="2022188" cy="147080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77BBE21-73CD-4484-85F1-ECAEF4B1CA2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426705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59DFC-DE70-4956-A20E-4B666D687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99AEF4-887F-4DF8-9454-DB353A5270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3C7C7A6-C647-4F63-A61F-2551C9EE9C6F}"/>
              </a:ext>
            </a:extLst>
          </p:cNvPr>
          <p:cNvSpPr/>
          <p:nvPr/>
        </p:nvSpPr>
        <p:spPr>
          <a:xfrm>
            <a:off x="324402" y="1125485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53AA70D-1EA0-46FE-B680-6A7CD81BB05D}"/>
              </a:ext>
            </a:extLst>
          </p:cNvPr>
          <p:cNvSpPr/>
          <p:nvPr/>
        </p:nvSpPr>
        <p:spPr>
          <a:xfrm>
            <a:off x="3203654" y="1126554"/>
            <a:ext cx="2135251" cy="161663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D4FCCDE-94CD-4D3B-BD78-B2C8FBF923B0}"/>
              </a:ext>
            </a:extLst>
          </p:cNvPr>
          <p:cNvSpPr txBox="1"/>
          <p:nvPr/>
        </p:nvSpPr>
        <p:spPr>
          <a:xfrm>
            <a:off x="228617" y="2758454"/>
            <a:ext cx="25407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Mounting options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KSC mini offers two possibilities to fix both vises on the machine table. Fastening via screws or alignment pins in addition.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F7B09D-8D84-4D28-9CD3-5BD1BEE27A6C}"/>
              </a:ext>
            </a:extLst>
          </p:cNvPr>
          <p:cNvSpPr txBox="1"/>
          <p:nvPr/>
        </p:nvSpPr>
        <p:spPr>
          <a:xfrm>
            <a:off x="3119243" y="2754104"/>
            <a:ext cx="254070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rgbClr val="00446B"/>
                </a:solidFill>
              </a:rPr>
              <a:t>VERO-S NSE mini interface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rgbClr val="00446B"/>
                </a:solidFill>
              </a:rPr>
              <a:t>The body length 100 mm the VERO-S NSE mini interface V1 is integrated.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C15A583-9A4F-4885-9D68-202D62E2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27" y="1256114"/>
            <a:ext cx="1908000" cy="1381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AC687EE-31F7-4140-B116-D6F511BB7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79" y="1306503"/>
            <a:ext cx="2016000" cy="128072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518A773-546C-4144-990D-AE453E77C1CA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289927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9E9CB-4D47-43D1-90EA-B6C54FA6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KONTEC KSC mini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B7612D-36E5-4C22-8235-B1834BAC7F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KONTEC KSC mini</a:t>
            </a:r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FC11B91-71CB-4CF0-A7B6-0085369CA8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2139"/>
              </p:ext>
            </p:extLst>
          </p:nvPr>
        </p:nvGraphicFramePr>
        <p:xfrm>
          <a:off x="312810" y="1046077"/>
          <a:ext cx="6819511" cy="1228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6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8833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endParaRPr lang="en-US" sz="1100" noProof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noProof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Length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tx2"/>
                          </a:solidFill>
                        </a:rPr>
                        <a:t>Max. Clamping Force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Max. Torque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tx2"/>
                          </a:solidFill>
                        </a:rPr>
                        <a:t>Weight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tx2"/>
                          </a:solidFill>
                        </a:rPr>
                        <a:t>Price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US" sz="11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[Nm]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[kg]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KSC mini 70-80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375,00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KSC mini 70-100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1.1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425,00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D5A50D1-85B1-43D6-9249-85892691F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144303"/>
              </p:ext>
            </p:extLst>
          </p:nvPr>
        </p:nvGraphicFramePr>
        <p:xfrm>
          <a:off x="312810" y="2440078"/>
          <a:ext cx="4259191" cy="1746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4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1298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Quick-change jaws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Jaw Width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Clamping Step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tx2"/>
                          </a:solidFill>
                        </a:rPr>
                        <a:t>Price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US" sz="11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SGWB-G3-B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SGWB-G3-B 70-26.5-22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SGWB-S5-B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53429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SGWB-S5-B 70-26.5-22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1452108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105950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94E8A56-DAE7-4096-9C54-471A245D2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438071"/>
              </p:ext>
            </p:extLst>
          </p:nvPr>
        </p:nvGraphicFramePr>
        <p:xfrm>
          <a:off x="4696357" y="2440078"/>
          <a:ext cx="4343139" cy="1746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1296">
                  <a:extLst>
                    <a:ext uri="{9D8B030D-6E8A-4147-A177-3AD203B41FA5}">
                      <a16:colId xmlns:a16="http://schemas.microsoft.com/office/drawing/2014/main" val="2794812501"/>
                    </a:ext>
                  </a:extLst>
                </a:gridCol>
              </a:tblGrid>
              <a:tr h="451597">
                <a:tc>
                  <a:txBody>
                    <a:bodyPr/>
                    <a:lstStyle/>
                    <a:p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VS-Quick-change jaws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ID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Jaw Width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tx2"/>
                          </a:solidFill>
                        </a:rPr>
                        <a:t>Clamping Step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tx2"/>
                          </a:solidFill>
                        </a:rPr>
                        <a:t>Price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US" sz="11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noProof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noProof="0" dirty="0">
                          <a:solidFill>
                            <a:schemeClr val="bg1"/>
                          </a:solidFill>
                        </a:rPr>
                        <a:t>[€]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SGVS-G3-B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SGVS-G3-B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SGVS-S5-B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55,00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53429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SGVS-S5-B 45-26.5-22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1452077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105950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0BBEBDB-5AC1-4DF2-A6DD-0F1ABCBE70C3}"/>
              </a:ext>
            </a:extLst>
          </p:cNvPr>
          <p:cNvSpPr txBox="1"/>
          <p:nvPr/>
        </p:nvSpPr>
        <p:spPr>
          <a:xfrm>
            <a:off x="209550" y="718958"/>
            <a:ext cx="491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446B"/>
                </a:solidFill>
              </a:rPr>
              <a:t>Technical </a:t>
            </a:r>
            <a:r>
              <a:rPr lang="de-DE" sz="1600" b="1" dirty="0" err="1">
                <a:solidFill>
                  <a:srgbClr val="00446B"/>
                </a:solidFill>
              </a:rPr>
              <a:t>data</a:t>
            </a:r>
            <a:endParaRPr lang="de-DE" sz="1600" b="1" dirty="0">
              <a:solidFill>
                <a:srgbClr val="00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60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418</Words>
  <Application>Microsoft Office PowerPoint</Application>
  <PresentationFormat>Bildschirmpräsentation (16:9)</PresentationFormat>
  <Paragraphs>139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SCH_PPT_Vorlage_16-9_230112</vt:lpstr>
      <vt:lpstr>PowerPoint-Präsentation</vt:lpstr>
      <vt:lpstr>KONTEC KSC mini</vt:lpstr>
      <vt:lpstr>KONTEC KSC mini</vt:lpstr>
      <vt:lpstr>KONTEC KSC mini</vt:lpstr>
      <vt:lpstr>KONTEC KSC mini</vt:lpstr>
      <vt:lpstr>KONTEC KSC mini</vt:lpstr>
      <vt:lpstr>KONTEC KSC mini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Hensler, Sarah</cp:lastModifiedBy>
  <cp:revision>293</cp:revision>
  <cp:lastPrinted>2020-11-09T15:27:15Z</cp:lastPrinted>
  <dcterms:created xsi:type="dcterms:W3CDTF">2012-06-26T15:13:48Z</dcterms:created>
  <dcterms:modified xsi:type="dcterms:W3CDTF">2021-10-21T13:10:21Z</dcterms:modified>
</cp:coreProperties>
</file>