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56" r:id="rId5"/>
    <p:sldId id="482" r:id="rId6"/>
    <p:sldId id="377" r:id="rId7"/>
    <p:sldId id="845" r:id="rId8"/>
    <p:sldId id="876" r:id="rId9"/>
    <p:sldId id="877" r:id="rId10"/>
    <p:sldId id="873" r:id="rId11"/>
    <p:sldId id="843" r:id="rId12"/>
    <p:sldId id="878" r:id="rId13"/>
    <p:sldId id="874" r:id="rId14"/>
    <p:sldId id="882" r:id="rId15"/>
    <p:sldId id="875" r:id="rId16"/>
    <p:sldId id="294" r:id="rId17"/>
    <p:sldId id="295" r:id="rId18"/>
    <p:sldId id="741" r:id="rId19"/>
    <p:sldId id="742" r:id="rId20"/>
    <p:sldId id="743" r:id="rId21"/>
    <p:sldId id="310" r:id="rId22"/>
    <p:sldId id="880" r:id="rId23"/>
  </p:sldIdLst>
  <p:sldSz cx="12192000" cy="6858000"/>
  <p:notesSz cx="6797675" cy="9926638"/>
  <p:embeddedFontLst>
    <p:embeddedFont>
      <p:font typeface="Fago Pro" panose="02000506040000020004" pitchFamily="2" charset="0"/>
      <p:regular r:id="rId25"/>
      <p:bold r:id="rId26"/>
      <p:italic r:id="rId27"/>
      <p:boldItalic r:id="rId2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  <a:srgbClr val="003D6A"/>
    <a:srgbClr val="009EE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46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B3445-43A7-43FF-A6C8-53426A27B5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A12C2-E0BC-4A16-81D1-F87B7E3E61B8}">
      <dgm:prSet custT="1"/>
      <dgm:spPr>
        <a:noFill/>
        <a:ln>
          <a:solidFill>
            <a:srgbClr val="003D6A"/>
          </a:solidFill>
        </a:ln>
      </dgm:spPr>
      <dgm:t>
        <a:bodyPr/>
        <a:lstStyle/>
        <a:p>
          <a:r>
            <a:rPr lang="de-DE" sz="1500" dirty="0">
              <a:solidFill>
                <a:srgbClr val="003D6A"/>
              </a:solidFill>
            </a:rPr>
            <a:t>Spannen von runden, kubischen sowie geometrisch unförmigen Werkstücken</a:t>
          </a:r>
          <a:endParaRPr lang="en-US" sz="1500" dirty="0">
            <a:solidFill>
              <a:srgbClr val="003D6A"/>
            </a:solidFill>
          </a:endParaRPr>
        </a:p>
      </dgm:t>
    </dgm:pt>
    <dgm:pt modelId="{58D7C4F3-28D7-4730-BE88-72A0F0F85325}" type="parTrans" cxnId="{B9C174B4-D492-4E30-A7C0-40272D87FD80}">
      <dgm:prSet/>
      <dgm:spPr/>
      <dgm:t>
        <a:bodyPr/>
        <a:lstStyle/>
        <a:p>
          <a:endParaRPr lang="en-US"/>
        </a:p>
      </dgm:t>
    </dgm:pt>
    <dgm:pt modelId="{EB9A810C-8B5C-431F-BD95-C052D681F544}" type="sibTrans" cxnId="{B9C174B4-D492-4E30-A7C0-40272D87FD80}">
      <dgm:prSet/>
      <dgm:spPr/>
      <dgm:t>
        <a:bodyPr/>
        <a:lstStyle/>
        <a:p>
          <a:endParaRPr lang="en-US"/>
        </a:p>
      </dgm:t>
    </dgm:pt>
    <dgm:pt modelId="{A63471DC-07A9-4262-998C-51989A39945D}">
      <dgm:prSet custT="1"/>
      <dgm:spPr>
        <a:noFill/>
        <a:ln>
          <a:solidFill>
            <a:srgbClr val="003D6A"/>
          </a:solidFill>
        </a:ln>
      </dgm:spPr>
      <dgm:t>
        <a:bodyPr/>
        <a:lstStyle/>
        <a:p>
          <a:r>
            <a:rPr lang="de-DE" sz="1500" dirty="0">
              <a:solidFill>
                <a:srgbClr val="003D6A"/>
              </a:solidFill>
            </a:rPr>
            <a:t>Einfaches und effizientes Umrüsten auch auf 2-Backenfutter und Festbackenspanner</a:t>
          </a:r>
          <a:endParaRPr lang="en-US" sz="1500" dirty="0">
            <a:solidFill>
              <a:srgbClr val="003D6A"/>
            </a:solidFill>
          </a:endParaRPr>
        </a:p>
      </dgm:t>
    </dgm:pt>
    <dgm:pt modelId="{BAFD44A1-A2E9-41AE-B27D-19715580CF34}" type="parTrans" cxnId="{051B95A7-ACE0-4F22-ACE8-D86FAC7183E1}">
      <dgm:prSet/>
      <dgm:spPr/>
      <dgm:t>
        <a:bodyPr/>
        <a:lstStyle/>
        <a:p>
          <a:endParaRPr lang="en-US"/>
        </a:p>
      </dgm:t>
    </dgm:pt>
    <dgm:pt modelId="{C542D124-49F2-4ABE-8A1E-83E6451CBF4D}" type="sibTrans" cxnId="{051B95A7-ACE0-4F22-ACE8-D86FAC7183E1}">
      <dgm:prSet/>
      <dgm:spPr/>
      <dgm:t>
        <a:bodyPr/>
        <a:lstStyle/>
        <a:p>
          <a:endParaRPr lang="en-US"/>
        </a:p>
      </dgm:t>
    </dgm:pt>
    <dgm:pt modelId="{F2C0E8BD-6B3F-4F17-9B3D-F46084BD788F}" type="pres">
      <dgm:prSet presAssocID="{23DB3445-43A7-43FF-A6C8-53426A27B5D7}" presName="linear" presStyleCnt="0">
        <dgm:presLayoutVars>
          <dgm:animLvl val="lvl"/>
          <dgm:resizeHandles val="exact"/>
        </dgm:presLayoutVars>
      </dgm:prSet>
      <dgm:spPr/>
    </dgm:pt>
    <dgm:pt modelId="{1F58298F-EC09-4671-B5A0-3E6D005DD82D}" type="pres">
      <dgm:prSet presAssocID="{912A12C2-E0BC-4A16-81D1-F87B7E3E61B8}" presName="parentText" presStyleLbl="node1" presStyleIdx="0" presStyleCnt="2" custScaleY="67229" custLinFactNeighborX="208">
        <dgm:presLayoutVars>
          <dgm:chMax val="0"/>
          <dgm:bulletEnabled val="1"/>
        </dgm:presLayoutVars>
      </dgm:prSet>
      <dgm:spPr/>
    </dgm:pt>
    <dgm:pt modelId="{B3279494-4AA3-43DA-B67E-6AEEA2EB9013}" type="pres">
      <dgm:prSet presAssocID="{EB9A810C-8B5C-431F-BD95-C052D681F544}" presName="spacer" presStyleCnt="0"/>
      <dgm:spPr/>
    </dgm:pt>
    <dgm:pt modelId="{FF34D6F5-8202-4E3E-BB3A-80D86A061896}" type="pres">
      <dgm:prSet presAssocID="{A63471DC-07A9-4262-998C-51989A39945D}" presName="parentText" presStyleLbl="node1" presStyleIdx="1" presStyleCnt="2" custScaleY="67229">
        <dgm:presLayoutVars>
          <dgm:chMax val="0"/>
          <dgm:bulletEnabled val="1"/>
        </dgm:presLayoutVars>
      </dgm:prSet>
      <dgm:spPr/>
    </dgm:pt>
  </dgm:ptLst>
  <dgm:cxnLst>
    <dgm:cxn modelId="{14058B4B-2526-4DF9-8AB2-0064CA427765}" type="presOf" srcId="{A63471DC-07A9-4262-998C-51989A39945D}" destId="{FF34D6F5-8202-4E3E-BB3A-80D86A061896}" srcOrd="0" destOrd="0" presId="urn:microsoft.com/office/officeart/2005/8/layout/vList2"/>
    <dgm:cxn modelId="{051B95A7-ACE0-4F22-ACE8-D86FAC7183E1}" srcId="{23DB3445-43A7-43FF-A6C8-53426A27B5D7}" destId="{A63471DC-07A9-4262-998C-51989A39945D}" srcOrd="1" destOrd="0" parTransId="{BAFD44A1-A2E9-41AE-B27D-19715580CF34}" sibTransId="{C542D124-49F2-4ABE-8A1E-83E6451CBF4D}"/>
    <dgm:cxn modelId="{B9C174B4-D492-4E30-A7C0-40272D87FD80}" srcId="{23DB3445-43A7-43FF-A6C8-53426A27B5D7}" destId="{912A12C2-E0BC-4A16-81D1-F87B7E3E61B8}" srcOrd="0" destOrd="0" parTransId="{58D7C4F3-28D7-4730-BE88-72A0F0F85325}" sibTransId="{EB9A810C-8B5C-431F-BD95-C052D681F544}"/>
    <dgm:cxn modelId="{1EBF8BF5-A905-4B2A-918B-5E2612CFDF32}" type="presOf" srcId="{912A12C2-E0BC-4A16-81D1-F87B7E3E61B8}" destId="{1F58298F-EC09-4671-B5A0-3E6D005DD82D}" srcOrd="0" destOrd="0" presId="urn:microsoft.com/office/officeart/2005/8/layout/vList2"/>
    <dgm:cxn modelId="{D667B3FB-6C10-43EF-8DA8-8ECD08F8ED48}" type="presOf" srcId="{23DB3445-43A7-43FF-A6C8-53426A27B5D7}" destId="{F2C0E8BD-6B3F-4F17-9B3D-F46084BD788F}" srcOrd="0" destOrd="0" presId="urn:microsoft.com/office/officeart/2005/8/layout/vList2"/>
    <dgm:cxn modelId="{0053AB6B-EB6F-460E-86E6-0B44498300D2}" type="presParOf" srcId="{F2C0E8BD-6B3F-4F17-9B3D-F46084BD788F}" destId="{1F58298F-EC09-4671-B5A0-3E6D005DD82D}" srcOrd="0" destOrd="0" presId="urn:microsoft.com/office/officeart/2005/8/layout/vList2"/>
    <dgm:cxn modelId="{A5D01E9B-64CD-428C-81F8-15564B6B88C0}" type="presParOf" srcId="{F2C0E8BD-6B3F-4F17-9B3D-F46084BD788F}" destId="{B3279494-4AA3-43DA-B67E-6AEEA2EB9013}" srcOrd="1" destOrd="0" presId="urn:microsoft.com/office/officeart/2005/8/layout/vList2"/>
    <dgm:cxn modelId="{040210E1-4281-4393-B2C1-5148B608227A}" type="presParOf" srcId="{F2C0E8BD-6B3F-4F17-9B3D-F46084BD788F}" destId="{FF34D6F5-8202-4E3E-BB3A-80D86A06189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8298F-EC09-4671-B5A0-3E6D005DD82D}">
      <dsp:nvSpPr>
        <dsp:cNvPr id="0" name=""/>
        <dsp:cNvSpPr/>
      </dsp:nvSpPr>
      <dsp:spPr>
        <a:xfrm>
          <a:off x="0" y="679221"/>
          <a:ext cx="4503170" cy="818042"/>
        </a:xfrm>
        <a:prstGeom prst="roundRect">
          <a:avLst/>
        </a:prstGeom>
        <a:noFill/>
        <a:ln w="12700" cap="flat" cmpd="sng" algn="ctr">
          <a:solidFill>
            <a:srgbClr val="003D6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>
              <a:solidFill>
                <a:srgbClr val="003D6A"/>
              </a:solidFill>
            </a:rPr>
            <a:t>Spannen von runden, kubischen sowie geometrisch unförmigen Werkstücken</a:t>
          </a:r>
          <a:endParaRPr lang="en-US" sz="1500" kern="1200" dirty="0">
            <a:solidFill>
              <a:srgbClr val="003D6A"/>
            </a:solidFill>
          </a:endParaRPr>
        </a:p>
      </dsp:txBody>
      <dsp:txXfrm>
        <a:off x="39934" y="719155"/>
        <a:ext cx="4423302" cy="738174"/>
      </dsp:txXfrm>
    </dsp:sp>
    <dsp:sp modelId="{FF34D6F5-8202-4E3E-BB3A-80D86A061896}">
      <dsp:nvSpPr>
        <dsp:cNvPr id="0" name=""/>
        <dsp:cNvSpPr/>
      </dsp:nvSpPr>
      <dsp:spPr>
        <a:xfrm>
          <a:off x="0" y="1684463"/>
          <a:ext cx="4503170" cy="818042"/>
        </a:xfrm>
        <a:prstGeom prst="roundRect">
          <a:avLst/>
        </a:prstGeom>
        <a:noFill/>
        <a:ln w="12700" cap="flat" cmpd="sng" algn="ctr">
          <a:solidFill>
            <a:srgbClr val="003D6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>
              <a:solidFill>
                <a:srgbClr val="003D6A"/>
              </a:solidFill>
            </a:rPr>
            <a:t>Einfaches und effizientes Umrüsten auch auf 2-Backenfutter und Festbackenspanner</a:t>
          </a:r>
          <a:endParaRPr lang="en-US" sz="1500" kern="1200" dirty="0">
            <a:solidFill>
              <a:srgbClr val="003D6A"/>
            </a:solidFill>
          </a:endParaRPr>
        </a:p>
      </dsp:txBody>
      <dsp:txXfrm>
        <a:off x="39934" y="1724397"/>
        <a:ext cx="4423302" cy="738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16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de/search?q=SCHUNK+ROTA-M+flex+2%2B2&amp;source=hp&amp;ei=RRkQZIzxA9KC9u8P7c6hiAs&amp;iflsig=AK50M_UAAAAAZBAnVdC0WGyBLmzd1YanCFXi5P2toOfb&amp;ved=0ahUKEwjMp9is6tr9AhVSgf0HHW1nCLEQ4dUDCAo&amp;uact=5&amp;oq=SCHUNK+ROTA-M+flex+2%2B2&amp;gs_lcp=Cgdnd3Mtd2l6EAMyBQgAEIAEOhQIABDqAhC0AhCKAxC3AxDUAxDlAjoRCAAQ6gIQtAIQigMQtwMQ5QI6CAgAEI8BEOoCOggILhCPARDqAjoECC4QQzoLCAAQgAQQsQMQgwE6DgguEIAEELEDEMcBENEDOg4ILhCABBCxAxCDARDUAjoRCC4QgAQQsQMQgwEQxwEQ0QM6BQguEIAEOggILhCxAxCDAToECAAQQzoLCC4QgAQQsQMQgwE6CwguEIAEELEDENQCOggILhCABBCxAzoICAAQgAQQsQM6BwgAELEDEEM6BwguELEDEEM6EQguEMcBELEDEMkDENEDEIAEOhAILhCxAxCDARDHARCvARBDOhQILhCDARDHARDUAhCxAxDRAxCABDoLCC4QgAQQxwEQ0QM6CgguEK8BEMcBEEM6CggAELEDEIMBEEM6DQgAEIAEELEDEIMBEAo6BwgAEIAEEAo6BQgAELEDOgsILhCABBDHARCvAToLCC4QrwEQxwEQgAQ6BggAEBYQHjoICAAQFhAeEApQqBVYkFNgsFpoBXAAeACAAZsBiAHlD5IBBDI0LjKYAQCgAQGwAQo&amp;sclient=gws-wiz#fpstate=ive&amp;vld=cid:31103096,vid:Xf9fcp8F7s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drinnen, Scheibenbremse enthält.&#10;&#10;Automatisch generierte Beschreibung">
            <a:extLst>
              <a:ext uri="{FF2B5EF4-FFF2-40B4-BE49-F238E27FC236}">
                <a16:creationId xmlns:a16="http://schemas.microsoft.com/office/drawing/2014/main" id="{DBAB025E-85F4-4E42-BF6E-36D4C991A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 b="10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570421" y="4619862"/>
            <a:ext cx="8649779" cy="1907720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11" y="4873353"/>
            <a:ext cx="8247061" cy="608042"/>
          </a:xfrm>
        </p:spPr>
        <p:txBody>
          <a:bodyPr lIns="504000"/>
          <a:lstStyle/>
          <a:p>
            <a:r>
              <a:rPr lang="de-DE" dirty="0">
                <a:solidFill>
                  <a:schemeClr val="bg1"/>
                </a:solidFill>
              </a:rPr>
              <a:t>ROTA-M flex 2+2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ROTA-ML flex 2+2</a:t>
            </a:r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327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0C671-216F-9E0A-DBD3-39AD93C9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0FD2D0-6A18-EB68-829E-8E6B608BF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24B196-E4E6-440B-5B03-4C73BF419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AD337E-3937-D126-DB2E-DAF9A404E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49"/>
            <a:ext cx="10586128" cy="426980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925177-5CC1-4E85-2CC9-67BD09736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9" y="2148625"/>
            <a:ext cx="2704807" cy="20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0E73A3A-C6A7-D498-74BC-64F1A59C600E}"/>
              </a:ext>
            </a:extLst>
          </p:cNvPr>
          <p:cNvGrpSpPr/>
          <p:nvPr/>
        </p:nvGrpSpPr>
        <p:grpSpPr>
          <a:xfrm>
            <a:off x="779752" y="4526680"/>
            <a:ext cx="2372400" cy="1163502"/>
            <a:chOff x="0" y="6863"/>
            <a:chExt cx="4503170" cy="468000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831A76CF-1DAF-3E2F-5EAB-25D4A92EE172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8" name="Rechteck: abgerundete Ecken 4">
              <a:extLst>
                <a:ext uri="{FF2B5EF4-FFF2-40B4-BE49-F238E27FC236}">
                  <a16:creationId xmlns:a16="http://schemas.microsoft.com/office/drawing/2014/main" id="{9A8FB603-CADC-FDB2-894F-9C6932231B69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Ausgleichende Werkstückspannung</a:t>
              </a:r>
            </a:p>
            <a:p>
              <a:pPr marL="228600" marR="0" lvl="0" indent="-22860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Erstes Backenpaar</a:t>
              </a:r>
            </a:p>
            <a:p>
              <a:pPr marL="228600" marR="0" lvl="0" indent="-22860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Zweites Backenpaar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A0C90369-69CB-8FA1-2197-789C05E2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51" y="2148624"/>
            <a:ext cx="2195553" cy="18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52D3382-8114-EE9B-154C-2BB72CB0D503}"/>
              </a:ext>
            </a:extLst>
          </p:cNvPr>
          <p:cNvGrpSpPr/>
          <p:nvPr/>
        </p:nvGrpSpPr>
        <p:grpSpPr>
          <a:xfrm>
            <a:off x="3394728" y="4525171"/>
            <a:ext cx="2372400" cy="1163502"/>
            <a:chOff x="0" y="6863"/>
            <a:chExt cx="4503170" cy="468000"/>
          </a:xfrm>
        </p:grpSpPr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5DFEF62F-9E3F-B5EC-5F5F-A053ADBB8B04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11" name="Rechteck: abgerundete Ecken 4">
              <a:extLst>
                <a:ext uri="{FF2B5EF4-FFF2-40B4-BE49-F238E27FC236}">
                  <a16:creationId xmlns:a16="http://schemas.microsoft.com/office/drawing/2014/main" id="{AF1F2B10-6D6C-EBC9-92DC-A7001639657D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Abgedichtetes Handspannfutter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96EEACD-DF20-179E-D94A-C2E26EDB78EE}"/>
              </a:ext>
            </a:extLst>
          </p:cNvPr>
          <p:cNvGrpSpPr/>
          <p:nvPr/>
        </p:nvGrpSpPr>
        <p:grpSpPr>
          <a:xfrm>
            <a:off x="6009704" y="4525171"/>
            <a:ext cx="2372400" cy="1163502"/>
            <a:chOff x="0" y="6863"/>
            <a:chExt cx="4503170" cy="468000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3585C145-3A6B-0228-5562-5244B4820B9C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14" name="Rechteck: abgerundete Ecken 4">
              <a:extLst>
                <a:ext uri="{FF2B5EF4-FFF2-40B4-BE49-F238E27FC236}">
                  <a16:creationId xmlns:a16="http://schemas.microsoft.com/office/drawing/2014/main" id="{F77AC9FD-CEB4-8A40-F9AA-2EFCCE2105FE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Zentrales Schmiersystem mit Fettreservoir</a:t>
              </a: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sz="1200" dirty="0">
                  <a:solidFill>
                    <a:srgbClr val="003D6A"/>
                  </a:solidFill>
                </a:rPr>
                <a:t>Fettreservoir</a:t>
              </a:r>
              <a:endParaRPr lang="de-DE" sz="1200" kern="1200" dirty="0">
                <a:solidFill>
                  <a:srgbClr val="003D6A"/>
                </a:solidFill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50D399-409B-8273-0E57-47808CFD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207" y="2226999"/>
            <a:ext cx="2361306" cy="180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DBFD4D4-DAE9-2051-43C7-2D8C3368584C}"/>
              </a:ext>
            </a:extLst>
          </p:cNvPr>
          <p:cNvGrpSpPr/>
          <p:nvPr/>
        </p:nvGrpSpPr>
        <p:grpSpPr>
          <a:xfrm>
            <a:off x="8624680" y="4526087"/>
            <a:ext cx="2372400" cy="1163502"/>
            <a:chOff x="0" y="6863"/>
            <a:chExt cx="4503170" cy="468000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6C557ADE-0D47-5689-E0CB-0EB095135408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17" name="Rechteck: abgerundete Ecken 4">
              <a:extLst>
                <a:ext uri="{FF2B5EF4-FFF2-40B4-BE49-F238E27FC236}">
                  <a16:creationId xmlns:a16="http://schemas.microsoft.com/office/drawing/2014/main" id="{90EDC3D9-E69B-FB03-F6EA-DB320C9EBBE6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Visuelle Spannfreigabe</a:t>
              </a: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+mj-lt"/>
                <a:buAutoNum type="arabicPeriod"/>
              </a:pPr>
              <a:r>
                <a:rPr lang="de-DE" sz="1200" dirty="0">
                  <a:solidFill>
                    <a:srgbClr val="003D6A"/>
                  </a:solidFill>
                </a:rPr>
                <a:t>Anzeigestift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049FB4A1-0325-B7A9-3260-15BC4A60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16" y="2148624"/>
            <a:ext cx="2402532" cy="18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6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0C671-216F-9E0A-DBD3-39AD93C9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0FD2D0-6A18-EB68-829E-8E6B608BF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24B196-E4E6-440B-5B03-4C73BF419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AD337E-3937-D126-DB2E-DAF9A404E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49"/>
            <a:ext cx="10586128" cy="426980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5FEE541-81E8-0F83-E0FB-9825D2A0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4" y="1404947"/>
            <a:ext cx="5202840" cy="3319604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1173FB3-B9D1-F8DA-92DC-B9BE7847D475}"/>
              </a:ext>
            </a:extLst>
          </p:cNvPr>
          <p:cNvGrpSpPr/>
          <p:nvPr/>
        </p:nvGrpSpPr>
        <p:grpSpPr>
          <a:xfrm>
            <a:off x="947058" y="4835105"/>
            <a:ext cx="4723400" cy="1751008"/>
            <a:chOff x="-16178437" y="662171"/>
            <a:chExt cx="4512614" cy="480856"/>
          </a:xfrm>
        </p:grpSpPr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B1B5EFD3-9789-3C03-A014-18493A91D03F}"/>
                </a:ext>
              </a:extLst>
            </p:cNvPr>
            <p:cNvSpPr/>
            <p:nvPr/>
          </p:nvSpPr>
          <p:spPr>
            <a:xfrm>
              <a:off x="-16168993" y="662171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22" name="Rechteck: abgerundete Ecken 4">
              <a:extLst>
                <a:ext uri="{FF2B5EF4-FFF2-40B4-BE49-F238E27FC236}">
                  <a16:creationId xmlns:a16="http://schemas.microsoft.com/office/drawing/2014/main" id="{E510C349-57A2-765E-F63D-4A8AECAA312F}"/>
                </a:ext>
              </a:extLst>
            </p:cNvPr>
            <p:cNvSpPr txBox="1"/>
            <p:nvPr/>
          </p:nvSpPr>
          <p:spPr>
            <a:xfrm>
              <a:off x="-16178437" y="72071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dirty="0">
                  <a:solidFill>
                    <a:srgbClr val="003D6A"/>
                  </a:solidFill>
                </a:rPr>
                <a:t>Verschiedene Anschraubmöglichkeiten im Standard</a:t>
              </a:r>
              <a:endParaRPr lang="de-DE" sz="1500" b="1" kern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dirty="0">
                  <a:solidFill>
                    <a:srgbClr val="003D6A"/>
                  </a:solidFill>
                </a:rPr>
                <a:t>22,5° Stern T-Nut  </a:t>
              </a: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kern="1200" dirty="0">
                  <a:solidFill>
                    <a:srgbClr val="003D6A"/>
                  </a:solidFill>
                </a:rPr>
                <a:t>30° </a:t>
              </a:r>
              <a:r>
                <a:rPr lang="de-DE" dirty="0">
                  <a:solidFill>
                    <a:srgbClr val="003D6A"/>
                  </a:solidFill>
                </a:rPr>
                <a:t>Stern</a:t>
              </a:r>
              <a:r>
                <a:rPr lang="de-DE" kern="1200" dirty="0">
                  <a:solidFill>
                    <a:srgbClr val="003D6A"/>
                  </a:solidFill>
                </a:rPr>
                <a:t> T-Nut</a:t>
              </a:r>
            </a:p>
            <a:p>
              <a:pPr marL="22860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r>
                <a:rPr lang="de-DE" dirty="0">
                  <a:solidFill>
                    <a:srgbClr val="003D6A"/>
                  </a:solidFill>
                </a:rPr>
                <a:t>45</a:t>
              </a:r>
              <a:r>
                <a:rPr lang="de-DE" kern="1200" dirty="0">
                  <a:solidFill>
                    <a:srgbClr val="003D6A"/>
                  </a:solidFill>
                </a:rPr>
                <a:t>° Stern T-Nut</a:t>
              </a: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endParaRPr lang="de-DE" sz="1200" kern="1200" dirty="0">
                <a:solidFill>
                  <a:srgbClr val="003D6A"/>
                </a:solidFill>
              </a:endParaRPr>
            </a:p>
            <a:p>
              <a:pPr marL="228600" lvl="0" indent="-2286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EE0"/>
                </a:buClr>
                <a:buFont typeface="+mj-lt"/>
                <a:buAutoNum type="arabicPeriod"/>
              </a:pPr>
              <a:endParaRPr lang="en-US" sz="1200" kern="1200" dirty="0">
                <a:solidFill>
                  <a:srgbClr val="003D6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97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0C671-216F-9E0A-DBD3-39AD93C9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0FD2D0-6A18-EB68-829E-8E6B608BF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24B196-E4E6-440B-5B03-4C73BF419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0E73A3A-C6A7-D498-74BC-64F1A59C600E}"/>
              </a:ext>
            </a:extLst>
          </p:cNvPr>
          <p:cNvGrpSpPr/>
          <p:nvPr/>
        </p:nvGrpSpPr>
        <p:grpSpPr>
          <a:xfrm>
            <a:off x="825017" y="4526680"/>
            <a:ext cx="2372400" cy="1163502"/>
            <a:chOff x="0" y="6863"/>
            <a:chExt cx="4503170" cy="468000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831A76CF-1DAF-3E2F-5EAB-25D4A92EE172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8" name="Rechteck: abgerundete Ecken 4">
              <a:extLst>
                <a:ext uri="{FF2B5EF4-FFF2-40B4-BE49-F238E27FC236}">
                  <a16:creationId xmlns:a16="http://schemas.microsoft.com/office/drawing/2014/main" id="{9A8FB603-CADC-FDB2-894F-9C6932231B69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b="1" kern="1200" dirty="0">
                  <a:solidFill>
                    <a:srgbClr val="003D6A"/>
                  </a:solidFill>
                </a:rPr>
                <a:t>Gewichtserleichterte Ausführung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CCCE35B-1208-CD9B-FD52-8FE37DD18C69}"/>
              </a:ext>
            </a:extLst>
          </p:cNvPr>
          <p:cNvGrpSpPr/>
          <p:nvPr/>
        </p:nvGrpSpPr>
        <p:grpSpPr>
          <a:xfrm>
            <a:off x="4909800" y="4533204"/>
            <a:ext cx="2372400" cy="1163502"/>
            <a:chOff x="0" y="6863"/>
            <a:chExt cx="4503170" cy="468000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E04D79FF-E62D-4F52-DD83-3529350C9C40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18" name="Rechteck: abgerundete Ecken 4">
              <a:extLst>
                <a:ext uri="{FF2B5EF4-FFF2-40B4-BE49-F238E27FC236}">
                  <a16:creationId xmlns:a16="http://schemas.microsoft.com/office/drawing/2014/main" id="{5450A9E1-763F-2879-BB43-E3562A69CF61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2-Backenspannung</a:t>
              </a:r>
            </a:p>
            <a:p>
              <a:pPr marL="228600" marR="0" lvl="0" indent="-22860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Sperrdeckel ohne Anschlag</a:t>
              </a:r>
            </a:p>
            <a:p>
              <a:pPr marL="228600" marR="0" lvl="0" indent="-22860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Sperrdeckel mit Anschlag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62D2D97-8D79-D964-5790-5D769F5CD49C}"/>
              </a:ext>
            </a:extLst>
          </p:cNvPr>
          <p:cNvGrpSpPr/>
          <p:nvPr/>
        </p:nvGrpSpPr>
        <p:grpSpPr>
          <a:xfrm>
            <a:off x="8634200" y="4533204"/>
            <a:ext cx="2372400" cy="1163502"/>
            <a:chOff x="0" y="6863"/>
            <a:chExt cx="4503170" cy="468000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7B094FBB-350B-477D-3DD2-11F6497FFFA4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/>
            </a:p>
          </p:txBody>
        </p:sp>
        <p:sp>
          <p:nvSpPr>
            <p:cNvPr id="21" name="Rechteck: abgerundete Ecken 4">
              <a:extLst>
                <a:ext uri="{FF2B5EF4-FFF2-40B4-BE49-F238E27FC236}">
                  <a16:creationId xmlns:a16="http://schemas.microsoft.com/office/drawing/2014/main" id="{C11D7A4E-58E9-0CBC-FA3E-AF00D89FFC8D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500" b="1" kern="1200" dirty="0">
                <a:solidFill>
                  <a:srgbClr val="003D6A"/>
                </a:solidFill>
              </a:endParaRP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500" b="1" kern="1200" dirty="0">
                  <a:solidFill>
                    <a:srgbClr val="003D6A"/>
                  </a:solidFill>
                </a:rPr>
                <a:t>Konsolenspannung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1500" b="1" kern="1200" dirty="0">
                <a:solidFill>
                  <a:srgbClr val="003D6A"/>
                </a:solidFill>
              </a:endParaRP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BCA0FF3D-8706-A417-10E3-A78942B7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91" y="2195097"/>
            <a:ext cx="2915216" cy="19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A89A784-7B55-EF39-B0E6-514521E3B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0"/>
          <a:stretch/>
        </p:blipFill>
        <p:spPr bwMode="auto">
          <a:xfrm>
            <a:off x="8362792" y="2169018"/>
            <a:ext cx="2981710" cy="18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D9356C-F497-A333-3883-889AEB4E0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62" y="2378736"/>
            <a:ext cx="2981710" cy="172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4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CB5DDA9-73CA-DAA7-F469-EF318D58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205" y="1919093"/>
            <a:ext cx="4069832" cy="343557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ROTA-ML flex 2+2 – Facelift</a:t>
            </a:r>
            <a:endParaRPr lang="de-DE" b="1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94CCF18-F6D5-14F1-CFE8-9D8DD696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Konsolbacke fest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75D016A-99D8-FE47-C50C-0ABD702A640E}"/>
              </a:ext>
            </a:extLst>
          </p:cNvPr>
          <p:cNvSpPr txBox="1"/>
          <p:nvPr/>
        </p:nvSpPr>
        <p:spPr>
          <a:xfrm>
            <a:off x="658813" y="1503335"/>
            <a:ext cx="9097583" cy="7449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Eine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Ausführung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der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festen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Konsolbacke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SKB-F 100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lang="en-US" sz="2200" b="1" dirty="0">
                <a:solidFill>
                  <a:srgbClr val="003D6A"/>
                </a:solidFill>
              </a:rPr>
              <a:t>ID 1572658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lang="en-US" sz="2200" dirty="0" err="1">
                <a:solidFill>
                  <a:srgbClr val="003D6A"/>
                </a:solidFill>
              </a:rPr>
              <a:t>passend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für alle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ROTA-ML flex 2+2 </a:t>
            </a:r>
            <a:r>
              <a:rPr lang="en-US" sz="2200" b="1" dirty="0">
                <a:solidFill>
                  <a:srgbClr val="003D6A"/>
                </a:solidFill>
              </a:rPr>
              <a:t>Facelift-Futter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8BA2D9-A6A9-014D-26CF-B927C903F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06" y="5241284"/>
            <a:ext cx="1976979" cy="14719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440669A-2C1E-0AA5-D046-783FE2343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6" y="2272813"/>
            <a:ext cx="2071019" cy="147195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F59976D-8C69-E38A-4B7A-6A6DAA32D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063" y="2052654"/>
            <a:ext cx="2018302" cy="1542890"/>
          </a:xfrm>
          <a:prstGeom prst="rect">
            <a:avLst/>
          </a:prstGeom>
        </p:spPr>
      </p:pic>
      <p:pic>
        <p:nvPicPr>
          <p:cNvPr id="14" name="Picture 3" descr="R:\05_Produkte\10_Backen\01_GRESSEL\07_Renderbilder\MSA.125.190.01_Stufenbacke.png">
            <a:extLst>
              <a:ext uri="{FF2B5EF4-FFF2-40B4-BE49-F238E27FC236}">
                <a16:creationId xmlns:a16="http://schemas.microsoft.com/office/drawing/2014/main" id="{4D2D0C47-AC07-4C13-C56E-8D17D4F5E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2545" r="15529" b="15191"/>
          <a:stretch/>
        </p:blipFill>
        <p:spPr bwMode="auto">
          <a:xfrm>
            <a:off x="9116267" y="3627791"/>
            <a:ext cx="2258295" cy="187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:\05_Produkte\10_Backen\01_GRESSEL\07_Renderbilder\MSA.100.240.01_Präzisions-Niederzugbacke.png">
            <a:extLst>
              <a:ext uri="{FF2B5EF4-FFF2-40B4-BE49-F238E27FC236}">
                <a16:creationId xmlns:a16="http://schemas.microsoft.com/office/drawing/2014/main" id="{8E4ADE6F-8AF6-E7B2-14A2-904552F0E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8854" r="8611" b="14829"/>
          <a:stretch/>
        </p:blipFill>
        <p:spPr bwMode="auto">
          <a:xfrm>
            <a:off x="181491" y="3306285"/>
            <a:ext cx="2071018" cy="151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:\05_Produkte\10_Backen\01_GRESSEL\07_Renderbilder\MSA.100.194.01_Federblech-Niederzugbacke.png">
            <a:extLst>
              <a:ext uri="{FF2B5EF4-FFF2-40B4-BE49-F238E27FC236}">
                <a16:creationId xmlns:a16="http://schemas.microsoft.com/office/drawing/2014/main" id="{2D12A1F7-7722-938C-4012-F9AEF34BA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7043" r="13476" b="6737"/>
          <a:stretch/>
        </p:blipFill>
        <p:spPr bwMode="auto">
          <a:xfrm>
            <a:off x="919582" y="4883275"/>
            <a:ext cx="2071018" cy="17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:\05_Produkte\10_Backen\01_GRESSEL\07_Renderbilder\MSA.125.150.11_Stufenbacke grip 8mm mit t-Nut 3.png">
            <a:extLst>
              <a:ext uri="{FF2B5EF4-FFF2-40B4-BE49-F238E27FC236}">
                <a16:creationId xmlns:a16="http://schemas.microsoft.com/office/drawing/2014/main" id="{C6CF8A82-60A4-F0AC-C617-9FA9002B1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8420" r="6126" b="4778"/>
          <a:stretch/>
        </p:blipFill>
        <p:spPr bwMode="auto">
          <a:xfrm>
            <a:off x="3978310" y="5283956"/>
            <a:ext cx="1948206" cy="161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R:\05_Produkte\10_Backen\01_GRESSEL\07_Renderbilder\MSA.100.155.01_Positionierleiste.png">
            <a:extLst>
              <a:ext uri="{FF2B5EF4-FFF2-40B4-BE49-F238E27FC236}">
                <a16:creationId xmlns:a16="http://schemas.microsoft.com/office/drawing/2014/main" id="{C42DF2A8-F086-9CE3-B4EA-E44B90735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19152" r="12091" b="11523"/>
          <a:stretch/>
        </p:blipFill>
        <p:spPr bwMode="auto">
          <a:xfrm>
            <a:off x="6372605" y="5434502"/>
            <a:ext cx="1765624" cy="13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1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ROTA-ML flex 2+2 – Facelift</a:t>
            </a:r>
            <a:endParaRPr lang="de-DE" b="1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94CCF18-F6D5-14F1-CFE8-9D8DD696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Konsolbacke beweglich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75D016A-99D8-FE47-C50C-0ABD702A640E}"/>
              </a:ext>
            </a:extLst>
          </p:cNvPr>
          <p:cNvSpPr txBox="1"/>
          <p:nvPr/>
        </p:nvSpPr>
        <p:spPr>
          <a:xfrm>
            <a:off x="658813" y="1503335"/>
            <a:ext cx="7136221" cy="40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Zwei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Versionen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der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beweglichen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Konsolbacke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SKB 100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59328FF-8412-E0DF-38DA-B12EEEB90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25" y="1810971"/>
            <a:ext cx="3075205" cy="30849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B5F8CD9-A460-542E-F4EE-715A3E4CD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103" y="4895908"/>
            <a:ext cx="1730372" cy="18535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EA3221A-E03D-A808-0851-D34D1B53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81937" y="1743379"/>
            <a:ext cx="3531765" cy="309551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FDCB0BF-4DF5-C64A-B51C-8EA61220B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16955" y="4859665"/>
            <a:ext cx="2014179" cy="185357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83E7DBC-2FB5-FB85-359A-6271815C428D}"/>
              </a:ext>
            </a:extLst>
          </p:cNvPr>
          <p:cNvSpPr txBox="1"/>
          <p:nvPr/>
        </p:nvSpPr>
        <p:spPr>
          <a:xfrm>
            <a:off x="337392" y="4960604"/>
            <a:ext cx="3558502" cy="12672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SKB-SV90° 100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ID 1572700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lang="en-US" sz="2200" dirty="0" err="1">
                <a:solidFill>
                  <a:srgbClr val="003D6A"/>
                </a:solidFill>
              </a:rPr>
              <a:t>passend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für ROTA-ML flex 2+2 500 and 630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mit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Spitzverzahnung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3/32" x 90°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6B6AB78-F50C-851A-ACF6-63EA8DCF284F}"/>
              </a:ext>
            </a:extLst>
          </p:cNvPr>
          <p:cNvSpPr txBox="1"/>
          <p:nvPr/>
        </p:nvSpPr>
        <p:spPr>
          <a:xfrm>
            <a:off x="8555200" y="4960604"/>
            <a:ext cx="3558502" cy="12672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SKB-M2 100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ID 1572701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lang="en-US" sz="2200" dirty="0" err="1">
                <a:solidFill>
                  <a:srgbClr val="003D6A"/>
                </a:solidFill>
              </a:rPr>
              <a:t>passend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für ROTA-ML flex 2+2 800, 1000 and 1200 </a:t>
            </a:r>
            <a:r>
              <a:rPr lang="en-US" sz="2200" dirty="0" err="1">
                <a:solidFill>
                  <a:srgbClr val="003D6A"/>
                </a:solidFill>
              </a:rPr>
              <a:t>mit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Modul 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Verzahnung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BAD8297-6E51-17F2-8F8A-AE760B420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872" y="3741929"/>
            <a:ext cx="1359833" cy="101245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0EF19BD-DEBA-9EE3-04F1-D5F8921CD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86" y="1958915"/>
            <a:ext cx="1424517" cy="101246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D2B1A03-9586-1D11-1868-8D4E984C30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13" y="1958915"/>
            <a:ext cx="1359833" cy="1039524"/>
          </a:xfrm>
          <a:prstGeom prst="rect">
            <a:avLst/>
          </a:prstGeom>
        </p:spPr>
      </p:pic>
      <p:pic>
        <p:nvPicPr>
          <p:cNvPr id="25" name="Picture 3" descr="R:\05_Produkte\10_Backen\01_GRESSEL\07_Renderbilder\MSA.125.190.01_Stufenbacke.png">
            <a:extLst>
              <a:ext uri="{FF2B5EF4-FFF2-40B4-BE49-F238E27FC236}">
                <a16:creationId xmlns:a16="http://schemas.microsoft.com/office/drawing/2014/main" id="{260C314C-44C4-A4C1-E474-F5DA41541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2545" r="15529" b="15191"/>
          <a:stretch/>
        </p:blipFill>
        <p:spPr bwMode="auto">
          <a:xfrm>
            <a:off x="6281819" y="2544596"/>
            <a:ext cx="1513215" cy="12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:\05_Produkte\10_Backen\01_GRESSEL\07_Renderbilder\MSA.100.240.01_Präzisions-Niederzugbacke.png">
            <a:extLst>
              <a:ext uri="{FF2B5EF4-FFF2-40B4-BE49-F238E27FC236}">
                <a16:creationId xmlns:a16="http://schemas.microsoft.com/office/drawing/2014/main" id="{5D14DCC1-D655-1A42-A08F-F937C6CD8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8854" r="8611" b="14829"/>
          <a:stretch/>
        </p:blipFill>
        <p:spPr bwMode="auto">
          <a:xfrm>
            <a:off x="3590993" y="2846698"/>
            <a:ext cx="1424516" cy="10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:\05_Produkte\10_Backen\01_GRESSEL\07_Renderbilder\MSA.100.194.01_Federblech-Niederzugbacke.png">
            <a:extLst>
              <a:ext uri="{FF2B5EF4-FFF2-40B4-BE49-F238E27FC236}">
                <a16:creationId xmlns:a16="http://schemas.microsoft.com/office/drawing/2014/main" id="{996AD6C0-AEBC-51DC-D27A-0FC85EAD6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7043" r="13476" b="6737"/>
          <a:stretch/>
        </p:blipFill>
        <p:spPr bwMode="auto">
          <a:xfrm>
            <a:off x="3491027" y="3662525"/>
            <a:ext cx="1424516" cy="117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:\05_Produkte\10_Backen\01_GRESSEL\07_Renderbilder\MSA.125.150.11_Stufenbacke grip 8mm mit t-Nut 3.png">
            <a:extLst>
              <a:ext uri="{FF2B5EF4-FFF2-40B4-BE49-F238E27FC236}">
                <a16:creationId xmlns:a16="http://schemas.microsoft.com/office/drawing/2014/main" id="{996892C2-82B7-D29B-5B8D-E9204BE33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8420" r="6126" b="4778"/>
          <a:stretch/>
        </p:blipFill>
        <p:spPr bwMode="auto">
          <a:xfrm>
            <a:off x="5234259" y="3990417"/>
            <a:ext cx="1340042" cy="110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R:\05_Produkte\10_Backen\01_GRESSEL\07_Renderbilder\MSA.100.155.01_Positionierleiste.png">
            <a:extLst>
              <a:ext uri="{FF2B5EF4-FFF2-40B4-BE49-F238E27FC236}">
                <a16:creationId xmlns:a16="http://schemas.microsoft.com/office/drawing/2014/main" id="{4E8A8DDE-B0C5-7AC6-6DD7-B256EB484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19152" r="12091" b="11523"/>
          <a:stretch/>
        </p:blipFill>
        <p:spPr bwMode="auto">
          <a:xfrm>
            <a:off x="5317375" y="3216388"/>
            <a:ext cx="1214456" cy="95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6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C311A43-DA4D-A12F-6EB9-D5BAA9ED7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9"/>
          <a:stretch/>
        </p:blipFill>
        <p:spPr>
          <a:xfrm>
            <a:off x="658814" y="2105878"/>
            <a:ext cx="5561300" cy="3978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Anwendungsbeispiel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DAD5482-7298-B068-36E9-7FE40CDA8108}"/>
              </a:ext>
            </a:extLst>
          </p:cNvPr>
          <p:cNvSpPr txBox="1">
            <a:spLocks/>
          </p:cNvSpPr>
          <p:nvPr/>
        </p:nvSpPr>
        <p:spPr>
          <a:xfrm>
            <a:off x="6415890" y="2134041"/>
            <a:ext cx="5643325" cy="47632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ROTA-M flex 2+2 </a:t>
            </a:r>
            <a:r>
              <a:rPr lang="de-DE" b="1" dirty="0">
                <a:solidFill>
                  <a:srgbClr val="003D6A"/>
                </a:solidFill>
              </a:rPr>
              <a:t>400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/>
              <a:t>auf DMG Mori DMU 75</a:t>
            </a: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Fertigung von Paletten in 2 Aufspannungen</a:t>
            </a: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Ausgleichende Rohteilspannung in Krallenbacken in OP10 im 2+2-Backenfutter</a:t>
            </a: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OP20: Spannung auf bearbeiteter Fläche mit weichen Backen</a:t>
            </a:r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162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C92A671-3166-15D2-53B6-43265C683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9" t="11656" r="3933"/>
          <a:stretch/>
        </p:blipFill>
        <p:spPr>
          <a:xfrm>
            <a:off x="656619" y="2134041"/>
            <a:ext cx="5530357" cy="4057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Anwendungsbeispiel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DAD5482-7298-B068-36E9-7FE40CDA8108}"/>
              </a:ext>
            </a:extLst>
          </p:cNvPr>
          <p:cNvSpPr txBox="1">
            <a:spLocks/>
          </p:cNvSpPr>
          <p:nvPr/>
        </p:nvSpPr>
        <p:spPr>
          <a:xfrm>
            <a:off x="6415891" y="2134041"/>
            <a:ext cx="5441146" cy="47632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ROTA-M</a:t>
            </a:r>
            <a:r>
              <a:rPr lang="de-DE" b="1" dirty="0">
                <a:solidFill>
                  <a:srgbClr val="003D6A"/>
                </a:solidFill>
              </a:rPr>
              <a:t>L</a:t>
            </a:r>
            <a:r>
              <a:rPr lang="de-DE" b="1" dirty="0"/>
              <a:t> flex 2+2 auf Rundtisch einer </a:t>
            </a:r>
            <a:r>
              <a:rPr lang="de-DE" b="1" dirty="0" err="1"/>
              <a:t>Ibarmia</a:t>
            </a:r>
            <a:r>
              <a:rPr lang="de-DE" b="1" dirty="0"/>
              <a:t> ZVH 58</a:t>
            </a: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Für die Zugänglichkeit wurde kundenseitig eine Sonderkonsole in 150 mm Höhe angefertigt</a:t>
            </a: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Mit 4-Backenadapter kann eine Spannkraftmessung mit dem IFT bei 2+2-Backenfutter durchgeführt werden</a:t>
            </a: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473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Anwendungsbeispiel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pic>
        <p:nvPicPr>
          <p:cNvPr id="5" name="Grafik 4" descr="Ein Bild, das Im Haus, Metall, Silber enthält.&#10;&#10;Automatisch generierte Beschreibung">
            <a:extLst>
              <a:ext uri="{FF2B5EF4-FFF2-40B4-BE49-F238E27FC236}">
                <a16:creationId xmlns:a16="http://schemas.microsoft.com/office/drawing/2014/main" id="{05B9E2F4-C885-985E-F911-2DCB98518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0" y="1940767"/>
            <a:ext cx="5557570" cy="4170784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FE428401-748B-E6A0-9396-4FBE0032D874}"/>
              </a:ext>
            </a:extLst>
          </p:cNvPr>
          <p:cNvSpPr txBox="1">
            <a:spLocks/>
          </p:cNvSpPr>
          <p:nvPr/>
        </p:nvSpPr>
        <p:spPr>
          <a:xfrm>
            <a:off x="6415891" y="1871475"/>
            <a:ext cx="5441146" cy="4714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ROTA-M</a:t>
            </a:r>
            <a:r>
              <a:rPr lang="de-DE" b="1" dirty="0">
                <a:solidFill>
                  <a:srgbClr val="003D6A"/>
                </a:solidFill>
              </a:rPr>
              <a:t>L</a:t>
            </a:r>
            <a:r>
              <a:rPr lang="de-DE" b="1" dirty="0"/>
              <a:t> flex 2+2 800 auf DMG MORI DMC 85 </a:t>
            </a:r>
            <a:r>
              <a:rPr lang="de-DE" b="1" dirty="0" err="1"/>
              <a:t>mB</a:t>
            </a:r>
            <a:r>
              <a:rPr lang="de-DE" b="1" dirty="0"/>
              <a:t> FD mit Integralpalette</a:t>
            </a: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Spannung von kubischen und rotationssymmetrischen Bauteilen</a:t>
            </a:r>
            <a:br>
              <a:rPr lang="de-DE" dirty="0">
                <a:solidFill>
                  <a:srgbClr val="003D6A"/>
                </a:solidFill>
              </a:rPr>
            </a:b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Die Konsolplatte des ROTA-ML flex dient zugleich als Maschinenpalette mit unterseitig eingebrachten Spannkonen. Der Vorteil liegt an der Reduktion der Bauhöhe und Gewichtseinsparung.</a:t>
            </a: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>
                <a:solidFill>
                  <a:srgbClr val="003D6A"/>
                </a:solidFill>
              </a:rPr>
              <a:t>Für die Fräsbearbeitung auf 5-Achs-Maschine</a:t>
            </a:r>
          </a:p>
          <a:p>
            <a:pPr marL="0" indent="0">
              <a:buNone/>
            </a:pPr>
            <a:endParaRPr lang="de-DE" dirty="0">
              <a:solidFill>
                <a:srgbClr val="003D6A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311150" indent="-311150"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8770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4665F-9E3E-3099-8D5B-27CFBAE4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Daten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9EA135-D2A6-ADFD-89B3-1E1AFD897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1FA683-6B9F-2A24-7613-A0F4B6B40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graphicFrame>
        <p:nvGraphicFramePr>
          <p:cNvPr id="5" name="Tabelle 8">
            <a:extLst>
              <a:ext uri="{FF2B5EF4-FFF2-40B4-BE49-F238E27FC236}">
                <a16:creationId xmlns:a16="http://schemas.microsoft.com/office/drawing/2014/main" id="{21372399-A805-587A-39C7-95CB4197D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889230"/>
              </p:ext>
            </p:extLst>
          </p:nvPr>
        </p:nvGraphicFramePr>
        <p:xfrm>
          <a:off x="658814" y="1604837"/>
          <a:ext cx="9468001" cy="3314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761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541848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541848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541848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541848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541848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Bezeichnung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Drehzahl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Spannkraft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Drehmoment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Hub/Backe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Ausgleichshub/ Backe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[min-</a:t>
                      </a:r>
                      <a:r>
                        <a:rPr lang="de-DE" sz="1050" baseline="300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1</a:t>
                      </a:r>
                      <a:r>
                        <a:rPr lang="de-DE" sz="1050" baseline="-250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baseline="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  <a:endParaRPr lang="de-DE" sz="1050" baseline="-250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[kN]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05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ROTA-M flex 2+2 260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2700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9.5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5.1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 flex 2+2 315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9.5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5.1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 flex 2+2 400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14.5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7.9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ROTA-ML flex 2+2 500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27507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</a:t>
                      </a:r>
                      <a:r>
                        <a:rPr lang="de-DE" sz="1050" dirty="0">
                          <a:solidFill>
                            <a:srgbClr val="003D6A"/>
                          </a:solidFill>
                          <a:latin typeface="Fago Pro" panose="02000506040000020004" pitchFamily="50" charset="0"/>
                        </a:rPr>
                        <a:t>L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flex 2+2 630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</a:t>
                      </a:r>
                      <a:r>
                        <a:rPr lang="de-DE" sz="1050" dirty="0">
                          <a:solidFill>
                            <a:srgbClr val="003D6A"/>
                          </a:solidFill>
                          <a:latin typeface="Fago Pro" panose="02000506040000020004" pitchFamily="50" charset="0"/>
                        </a:rPr>
                        <a:t>L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flex 2+2 800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</a:t>
                      </a:r>
                      <a:r>
                        <a:rPr lang="de-DE" sz="1050" dirty="0">
                          <a:solidFill>
                            <a:srgbClr val="003D6A"/>
                          </a:solidFill>
                          <a:latin typeface="Fago Pro" panose="02000506040000020004" pitchFamily="50" charset="0"/>
                        </a:rPr>
                        <a:t>L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flex 2+2 1000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ROTA-M</a:t>
                      </a:r>
                      <a:r>
                        <a:rPr lang="de-DE" sz="1050" dirty="0">
                          <a:solidFill>
                            <a:srgbClr val="003D6A"/>
                          </a:solidFill>
                          <a:latin typeface="Fago Pro" panose="02000506040000020004" pitchFamily="50" charset="0"/>
                        </a:rPr>
                        <a:t>L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flex 2+2 1200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750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210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17.3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248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511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33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12B66-6C09-721F-9934-167AB1D5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br>
              <a:rPr lang="de-DE" sz="4000" dirty="0">
                <a:solidFill>
                  <a:srgbClr val="009EE0"/>
                </a:solidFill>
              </a:rPr>
            </a:br>
            <a:r>
              <a:rPr lang="de-DE" sz="4000" dirty="0">
                <a:solidFill>
                  <a:srgbClr val="009EE0"/>
                </a:solidFill>
              </a:rPr>
              <a:t>Drehfutter</a:t>
            </a:r>
            <a:br>
              <a:rPr lang="de-DE" sz="4000" dirty="0">
                <a:solidFill>
                  <a:srgbClr val="009EE0"/>
                </a:solidFill>
              </a:rPr>
            </a:br>
            <a:br>
              <a:rPr lang="de-DE" sz="5000" dirty="0">
                <a:solidFill>
                  <a:srgbClr val="009EE0"/>
                </a:solidFill>
              </a:rPr>
            </a:br>
            <a:r>
              <a:rPr lang="de-DE" sz="7000" dirty="0"/>
              <a:t>ROTA-M flex 2+2</a:t>
            </a:r>
            <a:br>
              <a:rPr lang="de-DE" sz="7000" dirty="0"/>
            </a:br>
            <a:r>
              <a:rPr lang="de-DE" sz="7000" dirty="0"/>
              <a:t>ROTA-ML flex 2+2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2F04DD-B30D-B874-B992-7567F47AFB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12BFAEDF-A5B6-6A28-3446-2AFDA7917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864" y="5143500"/>
            <a:ext cx="8996362" cy="1130300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Extrem flexibles 4-Backen-Handspannfutter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None/>
              <a:tabLst/>
              <a:defRPr/>
            </a:pP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89DDE51-E06A-5F2D-ECBA-EEA74EE5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736" y="1714500"/>
            <a:ext cx="2121752" cy="21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C7C38C-4F06-51E4-DD65-429ADF3F2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612" y="3889963"/>
            <a:ext cx="3208655" cy="18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14B60-DE9A-1F8E-4ABB-02B480B0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 I </a:t>
            </a:r>
            <a:r>
              <a:rPr lang="de-DE" dirty="0">
                <a:solidFill>
                  <a:srgbClr val="009EE0"/>
                </a:solidFill>
              </a:rPr>
              <a:t>Einsatzgebiete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744582-2561-5CA3-1657-30DBFEF7B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F0F34B-BB02-690E-22AA-602034FC0F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59142197-8D00-FF8E-0C41-E79DEFD0C58C}"/>
              </a:ext>
            </a:extLst>
          </p:cNvPr>
          <p:cNvSpPr/>
          <p:nvPr/>
        </p:nvSpPr>
        <p:spPr>
          <a:xfrm>
            <a:off x="658813" y="2166654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3D6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 err="1">
                <a:solidFill>
                  <a:srgbClr val="003D6A"/>
                </a:solidFill>
              </a:rPr>
              <a:t>Extrem</a:t>
            </a:r>
            <a:r>
              <a:rPr lang="en-US" sz="2200" kern="1200" dirty="0">
                <a:solidFill>
                  <a:srgbClr val="003D6A"/>
                </a:solidFill>
              </a:rPr>
              <a:t> flexibles </a:t>
            </a:r>
            <a:r>
              <a:rPr lang="en-US" sz="2200" kern="1200" dirty="0" err="1">
                <a:solidFill>
                  <a:srgbClr val="003D6A"/>
                </a:solidFill>
              </a:rPr>
              <a:t>Spannsystem</a:t>
            </a:r>
            <a:r>
              <a:rPr lang="en-US" sz="2200" kern="1200" dirty="0">
                <a:solidFill>
                  <a:srgbClr val="003D6A"/>
                </a:solidFill>
              </a:rPr>
              <a:t> </a:t>
            </a:r>
            <a:r>
              <a:rPr lang="en-US" sz="2200" kern="1200" dirty="0" err="1">
                <a:solidFill>
                  <a:srgbClr val="003D6A"/>
                </a:solidFill>
              </a:rPr>
              <a:t>zum</a:t>
            </a:r>
            <a:r>
              <a:rPr lang="en-US" sz="2200" kern="1200" dirty="0">
                <a:solidFill>
                  <a:srgbClr val="003D6A"/>
                </a:solidFill>
              </a:rPr>
              <a:t> </a:t>
            </a:r>
            <a:r>
              <a:rPr lang="en-US" sz="2200" kern="1200" dirty="0" err="1">
                <a:solidFill>
                  <a:srgbClr val="003D6A"/>
                </a:solidFill>
              </a:rPr>
              <a:t>Spannen</a:t>
            </a:r>
            <a:r>
              <a:rPr lang="en-US" sz="2200" kern="1200" dirty="0">
                <a:solidFill>
                  <a:srgbClr val="003D6A"/>
                </a:solidFill>
              </a:rPr>
              <a:t> </a:t>
            </a:r>
            <a:r>
              <a:rPr lang="en-US" sz="2200" kern="1200" dirty="0" err="1">
                <a:solidFill>
                  <a:srgbClr val="003D6A"/>
                </a:solidFill>
              </a:rPr>
              <a:t>jeglicher</a:t>
            </a:r>
            <a:r>
              <a:rPr lang="en-US" sz="2200" kern="1200" dirty="0">
                <a:solidFill>
                  <a:srgbClr val="003D6A"/>
                </a:solidFill>
              </a:rPr>
              <a:t> </a:t>
            </a:r>
            <a:r>
              <a:rPr lang="en-US" sz="2200" kern="1200" dirty="0" err="1">
                <a:solidFill>
                  <a:srgbClr val="003D6A"/>
                </a:solidFill>
              </a:rPr>
              <a:t>Werkstücke</a:t>
            </a:r>
            <a:endParaRPr lang="en-US" sz="2200" kern="1200" dirty="0">
              <a:solidFill>
                <a:srgbClr val="003D6A"/>
              </a:solidFill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AB2CEA9A-7A96-2E18-DDCB-03F9AD4C9215}"/>
              </a:ext>
            </a:extLst>
          </p:cNvPr>
          <p:cNvSpPr/>
          <p:nvPr/>
        </p:nvSpPr>
        <p:spPr>
          <a:xfrm>
            <a:off x="658813" y="3549055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3D6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 err="1">
                <a:solidFill>
                  <a:srgbClr val="003D6A"/>
                </a:solidFill>
              </a:rPr>
              <a:t>Abgedichtetes</a:t>
            </a:r>
            <a:r>
              <a:rPr lang="en-US" sz="2200" dirty="0">
                <a:solidFill>
                  <a:srgbClr val="003D6A"/>
                </a:solidFill>
              </a:rPr>
              <a:t> </a:t>
            </a:r>
            <a:r>
              <a:rPr lang="en-US" sz="2200" dirty="0" err="1">
                <a:solidFill>
                  <a:srgbClr val="003D6A"/>
                </a:solidFill>
              </a:rPr>
              <a:t>Handspannfutter</a:t>
            </a:r>
            <a:endParaRPr lang="en-US" sz="2200" kern="1200" dirty="0">
              <a:solidFill>
                <a:srgbClr val="003D6A"/>
              </a:solidFill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2D7F7D23-EFDB-A145-2321-C368B7FFAF52}"/>
              </a:ext>
            </a:extLst>
          </p:cNvPr>
          <p:cNvSpPr/>
          <p:nvPr/>
        </p:nvSpPr>
        <p:spPr>
          <a:xfrm>
            <a:off x="658813" y="4895247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9EE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200" dirty="0">
                <a:solidFill>
                  <a:srgbClr val="009EE0"/>
                </a:solidFill>
              </a:rPr>
              <a:t>Speicherlösungen</a:t>
            </a:r>
            <a:endParaRPr lang="en-US" sz="2200" kern="1200" dirty="0">
              <a:solidFill>
                <a:srgbClr val="009EE0"/>
              </a:solidFill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98A1DA2-26B4-17A4-D560-45E4CE64258C}"/>
              </a:ext>
            </a:extLst>
          </p:cNvPr>
          <p:cNvSpPr/>
          <p:nvPr/>
        </p:nvSpPr>
        <p:spPr>
          <a:xfrm>
            <a:off x="667900" y="5595500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9EE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 err="1">
                <a:solidFill>
                  <a:srgbClr val="009EE0"/>
                </a:solidFill>
              </a:rPr>
              <a:t>Fräs-Drehmaschinen</a:t>
            </a:r>
            <a:endParaRPr lang="en-US" sz="2200" kern="1200" dirty="0">
              <a:solidFill>
                <a:srgbClr val="009EE0"/>
              </a:solidFill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F1AF6E38-DE87-3133-F389-0252C9AD6778}"/>
              </a:ext>
            </a:extLst>
          </p:cNvPr>
          <p:cNvSpPr/>
          <p:nvPr/>
        </p:nvSpPr>
        <p:spPr>
          <a:xfrm>
            <a:off x="658813" y="2857854"/>
            <a:ext cx="8503200" cy="599040"/>
          </a:xfrm>
          <a:custGeom>
            <a:avLst/>
            <a:gdLst>
              <a:gd name="connsiteX0" fmla="*/ 0 w 6305245"/>
              <a:gd name="connsiteY0" fmla="*/ 99842 h 599040"/>
              <a:gd name="connsiteX1" fmla="*/ 99842 w 6305245"/>
              <a:gd name="connsiteY1" fmla="*/ 0 h 599040"/>
              <a:gd name="connsiteX2" fmla="*/ 6205403 w 6305245"/>
              <a:gd name="connsiteY2" fmla="*/ 0 h 599040"/>
              <a:gd name="connsiteX3" fmla="*/ 6305245 w 6305245"/>
              <a:gd name="connsiteY3" fmla="*/ 99842 h 599040"/>
              <a:gd name="connsiteX4" fmla="*/ 6305245 w 6305245"/>
              <a:gd name="connsiteY4" fmla="*/ 499198 h 599040"/>
              <a:gd name="connsiteX5" fmla="*/ 6205403 w 6305245"/>
              <a:gd name="connsiteY5" fmla="*/ 599040 h 599040"/>
              <a:gd name="connsiteX6" fmla="*/ 99842 w 6305245"/>
              <a:gd name="connsiteY6" fmla="*/ 599040 h 599040"/>
              <a:gd name="connsiteX7" fmla="*/ 0 w 6305245"/>
              <a:gd name="connsiteY7" fmla="*/ 499198 h 599040"/>
              <a:gd name="connsiteX8" fmla="*/ 0 w 6305245"/>
              <a:gd name="connsiteY8" fmla="*/ 99842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245" h="599040">
                <a:moveTo>
                  <a:pt x="0" y="99842"/>
                </a:moveTo>
                <a:cubicBezTo>
                  <a:pt x="0" y="44701"/>
                  <a:pt x="44701" y="0"/>
                  <a:pt x="99842" y="0"/>
                </a:cubicBezTo>
                <a:lnTo>
                  <a:pt x="6205403" y="0"/>
                </a:lnTo>
                <a:cubicBezTo>
                  <a:pt x="6260544" y="0"/>
                  <a:pt x="6305245" y="44701"/>
                  <a:pt x="6305245" y="99842"/>
                </a:cubicBezTo>
                <a:lnTo>
                  <a:pt x="6305245" y="499198"/>
                </a:lnTo>
                <a:cubicBezTo>
                  <a:pt x="6305245" y="554339"/>
                  <a:pt x="6260544" y="599040"/>
                  <a:pt x="6205403" y="599040"/>
                </a:cubicBezTo>
                <a:lnTo>
                  <a:pt x="99842" y="599040"/>
                </a:lnTo>
                <a:cubicBezTo>
                  <a:pt x="44701" y="599040"/>
                  <a:pt x="0" y="554339"/>
                  <a:pt x="0" y="499198"/>
                </a:cubicBezTo>
                <a:lnTo>
                  <a:pt x="0" y="99842"/>
                </a:lnTo>
                <a:close/>
              </a:path>
            </a:pathLst>
          </a:custGeom>
          <a:noFill/>
          <a:ln>
            <a:solidFill>
              <a:srgbClr val="003D6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063" tIns="113063" rIns="113063" bIns="113063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 err="1">
                <a:solidFill>
                  <a:srgbClr val="003D6A"/>
                </a:solidFill>
              </a:rPr>
              <a:t>Patentiertes</a:t>
            </a:r>
            <a:r>
              <a:rPr lang="en-US" sz="2200" dirty="0">
                <a:solidFill>
                  <a:srgbClr val="003D6A"/>
                </a:solidFill>
              </a:rPr>
              <a:t> </a:t>
            </a:r>
            <a:r>
              <a:rPr lang="en-US" sz="2200" dirty="0" err="1">
                <a:solidFill>
                  <a:srgbClr val="003D6A"/>
                </a:solidFill>
              </a:rPr>
              <a:t>Antriebssystem</a:t>
            </a:r>
            <a:r>
              <a:rPr lang="en-US" sz="2200" dirty="0">
                <a:solidFill>
                  <a:srgbClr val="003D6A"/>
                </a:solidFill>
              </a:rPr>
              <a:t> </a:t>
            </a:r>
            <a:r>
              <a:rPr lang="en-US" sz="2200" dirty="0" err="1">
                <a:solidFill>
                  <a:srgbClr val="003D6A"/>
                </a:solidFill>
              </a:rPr>
              <a:t>mit</a:t>
            </a:r>
            <a:r>
              <a:rPr lang="en-US" sz="2200" dirty="0">
                <a:solidFill>
                  <a:srgbClr val="003D6A"/>
                </a:solidFill>
              </a:rPr>
              <a:t> </a:t>
            </a:r>
            <a:r>
              <a:rPr lang="en-US" sz="2200" dirty="0" err="1">
                <a:solidFill>
                  <a:srgbClr val="003D6A"/>
                </a:solidFill>
              </a:rPr>
              <a:t>Ausgleichsmechanismus</a:t>
            </a:r>
            <a:endParaRPr lang="en-US" sz="2200" kern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30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F741E-CCF1-1B80-CF04-49C86858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 Größe 500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C135C4-908A-92A6-85D3-AD594F953D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894E84-D86D-2959-BF21-2139D50B6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EBC648-0365-57A2-1A77-784F1F50A3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7" name="Textplatzhalter 4">
            <a:extLst>
              <a:ext uri="{FF2B5EF4-FFF2-40B4-BE49-F238E27FC236}">
                <a16:creationId xmlns:a16="http://schemas.microsoft.com/office/drawing/2014/main" id="{E6ED684F-C08B-D74F-7933-2E2C4E83A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458613"/>
              </p:ext>
            </p:extLst>
          </p:nvPr>
        </p:nvGraphicFramePr>
        <p:xfrm>
          <a:off x="6705036" y="2359011"/>
          <a:ext cx="4503170" cy="318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F52F28F2-7146-8BAB-7A19-B94ED2D95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0" y="1687069"/>
            <a:ext cx="6487994" cy="374361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E2F9C17-3606-6799-E0EE-C8CADF5BEE41}"/>
              </a:ext>
            </a:extLst>
          </p:cNvPr>
          <p:cNvGrpSpPr/>
          <p:nvPr/>
        </p:nvGrpSpPr>
        <p:grpSpPr>
          <a:xfrm>
            <a:off x="6705311" y="2042223"/>
            <a:ext cx="4503170" cy="818042"/>
            <a:chOff x="0" y="1766088"/>
            <a:chExt cx="4503170" cy="818042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E616DDE5-324F-B4C8-DCD4-1F07CA4F10B4}"/>
                </a:ext>
              </a:extLst>
            </p:cNvPr>
            <p:cNvSpPr/>
            <p:nvPr/>
          </p:nvSpPr>
          <p:spPr>
            <a:xfrm>
              <a:off x="0" y="1766088"/>
              <a:ext cx="4503170" cy="818042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9754B78A-10B1-4666-E808-25DD8DC9F93B}"/>
                </a:ext>
              </a:extLst>
            </p:cNvPr>
            <p:cNvSpPr txBox="1"/>
            <p:nvPr/>
          </p:nvSpPr>
          <p:spPr>
            <a:xfrm>
              <a:off x="39934" y="1806022"/>
              <a:ext cx="4423302" cy="7381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/>
              <a:r>
                <a:rPr lang="de-DE" sz="1500" dirty="0">
                  <a:solidFill>
                    <a:srgbClr val="003D6A"/>
                  </a:solidFill>
                </a:rPr>
                <a:t>Facelift der ML-Varianten ab Größe 500: </a:t>
              </a:r>
            </a:p>
            <a:p>
              <a:pPr lvl="0"/>
              <a:r>
                <a:rPr lang="de-DE" sz="1500" dirty="0">
                  <a:solidFill>
                    <a:srgbClr val="003D6A"/>
                  </a:solidFill>
                </a:rPr>
                <a:t>Starke Reduzierung in Futterhöhe und -gewicht</a:t>
              </a:r>
              <a:endParaRPr lang="en-US" sz="1500" dirty="0">
                <a:solidFill>
                  <a:srgbClr val="003D6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67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C0CEE-8B18-BA03-6AD7-ADBDA06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Starke Gewichtsreduzierung in der neuen Generation– Facelift ROTA-ML flex 2+2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F36B40-2027-A11A-DD0E-A80C2EBEA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941399-28BB-8118-65E3-1BE2BB89A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82818C-0E8E-1923-DEC3-173E69D78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C2F3FB1-EA83-23A6-7E49-8E397F286B03}"/>
              </a:ext>
            </a:extLst>
          </p:cNvPr>
          <p:cNvGrpSpPr/>
          <p:nvPr/>
        </p:nvGrpSpPr>
        <p:grpSpPr>
          <a:xfrm>
            <a:off x="7402418" y="3065246"/>
            <a:ext cx="4282588" cy="1398112"/>
            <a:chOff x="0" y="1684463"/>
            <a:chExt cx="4503170" cy="818042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35BE3626-B32B-850C-5DCB-D872FDC861B1}"/>
                </a:ext>
              </a:extLst>
            </p:cNvPr>
            <p:cNvSpPr/>
            <p:nvPr/>
          </p:nvSpPr>
          <p:spPr>
            <a:xfrm>
              <a:off x="0" y="1684463"/>
              <a:ext cx="4503170" cy="818042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F6FD7DB0-1875-09FB-E524-553D72506382}"/>
                </a:ext>
              </a:extLst>
            </p:cNvPr>
            <p:cNvSpPr txBox="1"/>
            <p:nvPr/>
          </p:nvSpPr>
          <p:spPr>
            <a:xfrm>
              <a:off x="39934" y="1724397"/>
              <a:ext cx="4423302" cy="7381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de-DE" sz="1500" kern="1200" dirty="0">
                  <a:solidFill>
                    <a:srgbClr val="003D6A"/>
                  </a:solidFill>
                </a:rPr>
                <a:t>Bis zu 30% kleiner</a:t>
              </a:r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de-DE" sz="1500" dirty="0">
                  <a:solidFill>
                    <a:srgbClr val="003D6A"/>
                  </a:solidFill>
                </a:rPr>
                <a:t>Bis zu 40% weniger Gewicht</a:t>
              </a:r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de-DE" sz="1500" kern="1200" dirty="0">
                  <a:solidFill>
                    <a:srgbClr val="003D6A"/>
                  </a:solidFill>
                </a:rPr>
                <a:t>Bearbeitung von größeren und schwereren Werkstücken möglich</a:t>
              </a:r>
              <a:endParaRPr lang="en-US" sz="1500" kern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6F285F0-2E80-D15C-F097-17E156DE5B5F}"/>
              </a:ext>
            </a:extLst>
          </p:cNvPr>
          <p:cNvGrpSpPr/>
          <p:nvPr/>
        </p:nvGrpSpPr>
        <p:grpSpPr>
          <a:xfrm>
            <a:off x="506994" y="2871444"/>
            <a:ext cx="6753885" cy="1672248"/>
            <a:chOff x="506994" y="2871444"/>
            <a:chExt cx="6753885" cy="167224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7E462A1-1764-2A2A-A756-0934601A3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76"/>
            <a:stretch/>
          </p:blipFill>
          <p:spPr>
            <a:xfrm>
              <a:off x="506994" y="2871444"/>
              <a:ext cx="6753885" cy="167224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DCA2C36-0C93-5D51-2D0F-F3671EDD36CD}"/>
                </a:ext>
              </a:extLst>
            </p:cNvPr>
            <p:cNvSpPr txBox="1"/>
            <p:nvPr/>
          </p:nvSpPr>
          <p:spPr>
            <a:xfrm>
              <a:off x="544972" y="3975994"/>
              <a:ext cx="871225" cy="252736"/>
            </a:xfrm>
            <a:prstGeom prst="rect">
              <a:avLst/>
            </a:prstGeom>
            <a:solidFill>
              <a:srgbClr val="BCCF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NEU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231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C0CEE-8B18-BA03-6AD7-ADBDA06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Starke Gewichtsreduzierung in der neuen Generation – Facelift ROTA-ML flex 2+2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F36B40-2027-A11A-DD0E-A80C2EBEA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941399-28BB-8118-65E3-1BE2BB89A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C4E789-4A9C-A5EA-FE88-D51D9BE1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3" y="1805768"/>
            <a:ext cx="10665361" cy="49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27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466BF-32BF-51ED-3C53-7F981EC4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DCC0C3-0AD6-4205-9CB1-A0E39425B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2690E0-55A2-23FB-4996-C57CEFFA64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40907-D3FE-33E2-9EBF-6157962AC1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Keilstangenantrieb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Patentiertes Antriebskonzept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Gehärteter und extrem steifer Futterkörper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Zentrales Schmiersystem mit Fettreservoir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Abdichtung des Spannfutters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Lange Backenführung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Standard-Backenschnittstelle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Betätigung über Sechskant-Anschluss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Anzeigestift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330257-4A91-E7EE-A1F8-161C01BB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451" y="2003997"/>
            <a:ext cx="6043657" cy="35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1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E98EA-1E7D-FCB7-2422-898AB68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3D6920-50A7-FA48-65AE-DCC956C273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21DD21-C1BF-5B22-5C45-5114E49939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2F7B43-69AA-17B9-4463-783F6F901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62" y="2130666"/>
            <a:ext cx="1800000" cy="18000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4601F9-A701-0A13-3D58-7079A922F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56" y="2130666"/>
            <a:ext cx="1800859" cy="1800000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F5D21CA-40FA-44CF-DE0A-08691C678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419" y="2130666"/>
            <a:ext cx="1800859" cy="1800000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5F9ADF5-83EF-AE9A-057C-FF188DE10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803" y="2130666"/>
            <a:ext cx="1681336" cy="1800000"/>
          </a:xfrm>
          <a:prstGeom prst="rect">
            <a:avLst/>
          </a:prstGeom>
          <a:ln>
            <a:noFill/>
          </a:ln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C606B81-485F-8BE1-8A5A-EB746963F3A1}"/>
              </a:ext>
            </a:extLst>
          </p:cNvPr>
          <p:cNvGrpSpPr/>
          <p:nvPr/>
        </p:nvGrpSpPr>
        <p:grpSpPr>
          <a:xfrm>
            <a:off x="384380" y="4015508"/>
            <a:ext cx="2372400" cy="1510119"/>
            <a:chOff x="0" y="6863"/>
            <a:chExt cx="4503170" cy="468000"/>
          </a:xfrm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ABB5D79F-0CDE-0018-7673-59DB6E91CDAC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Rechteck: abgerundete Ecken 4">
              <a:extLst>
                <a:ext uri="{FF2B5EF4-FFF2-40B4-BE49-F238E27FC236}">
                  <a16:creationId xmlns:a16="http://schemas.microsoft.com/office/drawing/2014/main" id="{8E7B27CC-266F-021C-FC53-8C7A75CA3F0E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Werkstück anlegen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Im geöffneten Zustand können runde, kubische oder geometrisch unförmige Teile eingelegt werden.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BFDA661-541F-3242-22FB-915FE16EB95D}"/>
              </a:ext>
            </a:extLst>
          </p:cNvPr>
          <p:cNvGrpSpPr/>
          <p:nvPr/>
        </p:nvGrpSpPr>
        <p:grpSpPr>
          <a:xfrm>
            <a:off x="3379573" y="4013999"/>
            <a:ext cx="2372400" cy="1510119"/>
            <a:chOff x="0" y="6863"/>
            <a:chExt cx="4503170" cy="468000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B115F6E7-C547-F0DE-DD95-AFBA6AD2D9B9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Rechteck: abgerundete Ecken 4">
              <a:extLst>
                <a:ext uri="{FF2B5EF4-FFF2-40B4-BE49-F238E27FC236}">
                  <a16:creationId xmlns:a16="http://schemas.microsoft.com/office/drawing/2014/main" id="{C4AF6361-FFE5-E56F-DA9B-0DB55814F721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Anlage des ersten Backenpaares 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Durch Betätigen des Handspannfutters legt sich das erste Backenpaar an das Werkstück. Das Werkstück ist nun in dieser Ebene zentriert.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275CF1B-4F07-25A7-EB9F-23585CEE4C16}"/>
              </a:ext>
            </a:extLst>
          </p:cNvPr>
          <p:cNvGrpSpPr/>
          <p:nvPr/>
        </p:nvGrpSpPr>
        <p:grpSpPr>
          <a:xfrm>
            <a:off x="6447185" y="4003440"/>
            <a:ext cx="2372400" cy="1510119"/>
            <a:chOff x="0" y="6863"/>
            <a:chExt cx="4503170" cy="468000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8D95977D-D2A4-A96E-4901-A771A9FB97B8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" name="Rechteck: abgerundete Ecken 4">
              <a:extLst>
                <a:ext uri="{FF2B5EF4-FFF2-40B4-BE49-F238E27FC236}">
                  <a16:creationId xmlns:a16="http://schemas.microsoft.com/office/drawing/2014/main" id="{02AC9BA9-F913-F83D-64DD-15FDAE2C0380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Anlage des zweiten Backenpaares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Bei der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weiteren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Betätigung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legt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sich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auch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das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zweite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Backenpaar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an das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Werkstück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an und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verschiebt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das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Werkstück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in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dieser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Ebene ins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Zentrum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B1B92B1-B2DF-3BDE-6996-7C89C950A6F8}"/>
              </a:ext>
            </a:extLst>
          </p:cNvPr>
          <p:cNvGrpSpPr/>
          <p:nvPr/>
        </p:nvGrpSpPr>
        <p:grpSpPr>
          <a:xfrm>
            <a:off x="9514812" y="4001929"/>
            <a:ext cx="2372400" cy="1510119"/>
            <a:chOff x="0" y="6863"/>
            <a:chExt cx="4503170" cy="468000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539971BF-6BC8-9F85-F1ED-77ABD267EE15}"/>
                </a:ext>
              </a:extLst>
            </p:cNvPr>
            <p:cNvSpPr/>
            <p:nvPr/>
          </p:nvSpPr>
          <p:spPr>
            <a:xfrm>
              <a:off x="0" y="6863"/>
              <a:ext cx="4503170" cy="468000"/>
            </a:xfrm>
            <a:prstGeom prst="roundRect">
              <a:avLst/>
            </a:prstGeom>
            <a:noFill/>
            <a:ln>
              <a:solidFill>
                <a:srgbClr val="003D6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1" name="Rechteck: abgerundete Ecken 4">
              <a:extLst>
                <a:ext uri="{FF2B5EF4-FFF2-40B4-BE49-F238E27FC236}">
                  <a16:creationId xmlns:a16="http://schemas.microsoft.com/office/drawing/2014/main" id="{0E62774B-1466-14EB-3F0A-02AE9ED79EE5}"/>
                </a:ext>
              </a:extLst>
            </p:cNvPr>
            <p:cNvSpPr txBox="1"/>
            <p:nvPr/>
          </p:nvSpPr>
          <p:spPr>
            <a:xfrm>
              <a:off x="22846" y="29709"/>
              <a:ext cx="4457478" cy="422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Spannen des Werkstücks</a:t>
              </a:r>
            </a:p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Liegen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beide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Backenpaare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am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Werkstück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an,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wird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dieses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gleichmäßig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mit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der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vollen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Spannkraft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zentrisch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gespannt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87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E98EA-1E7D-FCB7-2422-898AB68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Höchste Flexibilität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3D6920-50A7-FA48-65AE-DCC956C273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21DD21-C1BF-5B22-5C45-5114E49939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ROTA-M flex 2+2 I ROTA-ML flex 2+2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2E1E63-83BA-47D6-804B-48DB7FC2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82" r="2137" b="2555"/>
          <a:stretch/>
        </p:blipFill>
        <p:spPr>
          <a:xfrm>
            <a:off x="5085949" y="1421395"/>
            <a:ext cx="5942401" cy="2360065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B3C854E9-2D77-6D21-8A8A-F6A13C88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Kleine Werkstücke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Große Werkstücke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Rechteckige Werkstücke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Quadratische Werkstücke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Freiformteile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Halbrunde und eckige Werkstücke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Nocken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>
                <a:solidFill>
                  <a:srgbClr val="003D6A"/>
                </a:solidFill>
              </a:rPr>
              <a:t>Schräge Werkstücke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B659542-382C-CD97-42D0-624B319E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3" b="1717"/>
          <a:stretch/>
        </p:blipFill>
        <p:spPr>
          <a:xfrm>
            <a:off x="5085949" y="3829614"/>
            <a:ext cx="5942401" cy="2458173"/>
          </a:xfrm>
          <a:prstGeom prst="rect">
            <a:avLst/>
          </a:prstGeom>
        </p:spPr>
      </p:pic>
      <p:sp>
        <p:nvSpPr>
          <p:cNvPr id="5" name="Interaktive Schaltfläche: Video 4">
            <a:hlinkClick r:id="rId4" highlightClick="1"/>
            <a:extLst>
              <a:ext uri="{FF2B5EF4-FFF2-40B4-BE49-F238E27FC236}">
                <a16:creationId xmlns:a16="http://schemas.microsoft.com/office/drawing/2014/main" id="{24008C30-CAB1-B7ED-6E4A-2BF7D5568EC7}"/>
              </a:ext>
            </a:extLst>
          </p:cNvPr>
          <p:cNvSpPr/>
          <p:nvPr/>
        </p:nvSpPr>
        <p:spPr>
          <a:xfrm>
            <a:off x="658813" y="5785312"/>
            <a:ext cx="797796" cy="599041"/>
          </a:xfrm>
          <a:prstGeom prst="actionButtonMovie">
            <a:avLst/>
          </a:prstGeom>
          <a:solidFill>
            <a:srgbClr val="003D6A"/>
          </a:solidFill>
          <a:ln>
            <a:solidFill>
              <a:srgbClr val="009EE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9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07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922.pptx  -  Schreibgeschützt" id="{4298973D-B7AC-4132-AD43-9C7B7D622846}" vid="{5A0A0944-1A7D-41BE-98B4-CC0FE867934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4D347772E57A44B478AE82317EDD2A" ma:contentTypeVersion="18" ma:contentTypeDescription="Ein neues Dokument erstellen." ma:contentTypeScope="" ma:versionID="f190ee0c6ad5ff5900777099f274a227">
  <xsd:schema xmlns:xsd="http://www.w3.org/2001/XMLSchema" xmlns:xs="http://www.w3.org/2001/XMLSchema" xmlns:p="http://schemas.microsoft.com/office/2006/metadata/properties" xmlns:ns2="7f5ff714-ab33-4ccd-83ba-1de482974b2e" xmlns:ns3="68fe0552-0b47-48a0-9804-f2883f6a46fe" targetNamespace="http://schemas.microsoft.com/office/2006/metadata/properties" ma:root="true" ma:fieldsID="a34911ecfd259b7ae0fe495845c8238c" ns2:_="" ns3:_="">
    <xsd:import namespace="7f5ff714-ab33-4ccd-83ba-1de482974b2e"/>
    <xsd:import namespace="68fe0552-0b47-48a0-9804-f2883f6a46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Language" minOccurs="0"/>
                <xsd:element ref="ns3:A41Translate" minOccurs="0"/>
                <xsd:element ref="ns2:Translated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ff714-ab33-4ccd-83ba-1de482974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Language" ma:index="22" nillable="true" ma:displayName="Language" ma:internalName="Language">
      <xsd:simpleType>
        <xsd:restriction base="dms:Choice">
          <xsd:enumeration value="EN"/>
          <xsd:enumeration value="DE"/>
          <xsd:enumeration value="IT"/>
          <xsd:enumeration value="FR"/>
          <xsd:enumeration value="ES"/>
          <xsd:enumeration value="RU"/>
          <xsd:enumeration value="CN"/>
        </xsd:restriction>
      </xsd:simpleType>
    </xsd:element>
    <xsd:element name="TranslatedDocument" ma:index="24" nillable="true" ma:displayName="TranslatedDocument" ma:internalName="TranslatedDocumen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e0552-0b47-48a0-9804-f2883f6a46f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5940dc9-503e-4ce4-a0ff-c9997671980d}" ma:internalName="TaxCatchAll" ma:showField="CatchAllData" ma:web="68fe0552-0b47-48a0-9804-f2883f6a4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A41Translate" ma:index="23" nillable="true" ma:displayName="Translate" ma:internalName="A41Translate">
      <xsd:simpleType>
        <xsd:restriction base="dms:Number">
          <xsd:minInclusive value="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5ff714-ab33-4ccd-83ba-1de482974b2e">
      <Terms xmlns="http://schemas.microsoft.com/office/infopath/2007/PartnerControls"/>
    </lcf76f155ced4ddcb4097134ff3c332f>
    <TranslatedDocument xmlns="7f5ff714-ab33-4ccd-83ba-1de482974b2e" xsi:nil="true"/>
    <A41Translate xmlns="68fe0552-0b47-48a0-9804-f2883f6a46fe" xsi:nil="true"/>
    <Language xmlns="7f5ff714-ab33-4ccd-83ba-1de482974b2e" xsi:nil="true"/>
    <TaxCatchAll xmlns="68fe0552-0b47-48a0-9804-f2883f6a46f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10AEE6-8C61-4BB4-8C13-344880A48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5ff714-ab33-4ccd-83ba-1de482974b2e"/>
    <ds:schemaRef ds:uri="68fe0552-0b47-48a0-9804-f2883f6a4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0DE43F-248A-4909-8D12-88AE5397561E}">
  <ds:schemaRefs>
    <ds:schemaRef ds:uri="7f5ff714-ab33-4ccd-83ba-1de482974b2e"/>
    <ds:schemaRef ds:uri="http://schemas.microsoft.com/office/2006/documentManagement/types"/>
    <ds:schemaRef ds:uri="68fe0552-0b47-48a0-9804-f2883f6a46f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D32E7D-CE6D-431D-9EF0-51FC1DBCDD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Schunk_PPT-Vorlage_Hand_in_Hand_DE_0922 (2)</Template>
  <TotalTime>0</TotalTime>
  <Words>717</Words>
  <Application>Microsoft Office PowerPoint</Application>
  <PresentationFormat>Breitbild</PresentationFormat>
  <Paragraphs>202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Symbol</vt:lpstr>
      <vt:lpstr>Wingdings</vt:lpstr>
      <vt:lpstr>Fago Pro</vt:lpstr>
      <vt:lpstr>Calibri</vt:lpstr>
      <vt:lpstr>Courier New</vt:lpstr>
      <vt:lpstr>Arial</vt:lpstr>
      <vt:lpstr>Office</vt:lpstr>
      <vt:lpstr>ROTA-M flex 2+2 ROTA-ML flex 2+2</vt:lpstr>
      <vt:lpstr> Drehfutter  ROTA-M flex 2+2 ROTA-ML flex 2+2</vt:lpstr>
      <vt:lpstr>Highlights I Einsatzgebiete</vt:lpstr>
      <vt:lpstr>Ab Größe 500</vt:lpstr>
      <vt:lpstr>Starke Gewichtsreduzierung in der neuen Generation– Facelift ROTA-ML flex 2+2</vt:lpstr>
      <vt:lpstr>Starke Gewichtsreduzierung in der neuen Generation – Facelift ROTA-ML flex 2+2</vt:lpstr>
      <vt:lpstr>Funktion</vt:lpstr>
      <vt:lpstr>Funktion</vt:lpstr>
      <vt:lpstr>Höchste Flexibilität</vt:lpstr>
      <vt:lpstr>Highlights</vt:lpstr>
      <vt:lpstr>Highlights</vt:lpstr>
      <vt:lpstr>Highlights</vt:lpstr>
      <vt:lpstr>Konsolbacke fest</vt:lpstr>
      <vt:lpstr>Konsolbacke beweglich</vt:lpstr>
      <vt:lpstr>Anwendungsbeispiel</vt:lpstr>
      <vt:lpstr>Anwendungsbeispiel</vt:lpstr>
      <vt:lpstr>Anwendungsbeispiel</vt:lpstr>
      <vt:lpstr>Technische Daten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ROTA-ML flex 2+2</dc:title>
  <dc:creator>Gröner, Ann-Kathrin</dc:creator>
  <cp:lastModifiedBy>Holstein, Dominikus Simon</cp:lastModifiedBy>
  <cp:revision>650</cp:revision>
  <cp:lastPrinted>2022-12-07T08:38:54Z</cp:lastPrinted>
  <dcterms:created xsi:type="dcterms:W3CDTF">2022-11-30T08:45:27Z</dcterms:created>
  <dcterms:modified xsi:type="dcterms:W3CDTF">2025-03-14T12:55:27Z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  <property fmtid="{D5CDD505-2E9C-101B-9397-08002B2CF9AE}" pid="3" name="MediaServiceImageTags">
    <vt:lpwstr/>
  </property>
</Properties>
</file>