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21" r:id="rId2"/>
    <p:sldId id="504" r:id="rId3"/>
    <p:sldId id="506" r:id="rId4"/>
    <p:sldId id="507" r:id="rId5"/>
    <p:sldId id="508" r:id="rId6"/>
    <p:sldId id="509" r:id="rId7"/>
    <p:sldId id="489" r:id="rId8"/>
    <p:sldId id="488" r:id="rId9"/>
    <p:sldId id="490" r:id="rId10"/>
    <p:sldId id="495" r:id="rId11"/>
    <p:sldId id="519" r:id="rId12"/>
    <p:sldId id="510" r:id="rId13"/>
    <p:sldId id="520" r:id="rId14"/>
    <p:sldId id="279" r:id="rId15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29.07.2021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29.07.2021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plus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NSE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394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VERO-S NSE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Videos/ROTA_THW_plus_gek&#252;rzt.mp4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slide" Target="slide5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7.jpeg"/><Relationship Id="rId3" Type="http://schemas.openxmlformats.org/officeDocument/2006/relationships/image" Target="../media/image7.jpg"/><Relationship Id="rId7" Type="http://schemas.openxmlformats.org/officeDocument/2006/relationships/image" Target="../media/image12.jp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8.jp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hyperlink" Target="Videos/SCHUNK_Synergiemaschine.mp4" TargetMode="External"/><Relationship Id="rId5" Type="http://schemas.openxmlformats.org/officeDocument/2006/relationships/image" Target="../media/image10.jpg"/><Relationship Id="rId15" Type="http://schemas.openxmlformats.org/officeDocument/2006/relationships/image" Target="../media/image19.jpe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hyperlink" Target="Videos/Schunk_Blueboard_VERO-S_090711.mp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THW%20ROI.xlsm" TargetMode="External"/><Relationship Id="rId5" Type="http://schemas.openxmlformats.org/officeDocument/2006/relationships/image" Target="../media/image23.png"/><Relationship Id="rId4" Type="http://schemas.openxmlformats.org/officeDocument/2006/relationships/hyperlink" Target="Videos/ROTA_THW_plus_Backenwechsel_gek&#252;rzt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23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THW plus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Power Lathe Chucks with Jaw Quick-change System</a:t>
            </a:r>
          </a:p>
        </p:txBody>
      </p:sp>
      <p:pic>
        <p:nvPicPr>
          <p:cNvPr id="15" name="Grafik 14">
            <a:hlinkClick r:id="rId4" action="ppaction://hlinksldjump"/>
            <a:extLst>
              <a:ext uri="{FF2B5EF4-FFF2-40B4-BE49-F238E27FC236}">
                <a16:creationId xmlns:a16="http://schemas.microsoft.com/office/drawing/2014/main" id="{EF1B2AC3-94EF-4875-A732-47804F45CDE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115" y="680135"/>
            <a:ext cx="363654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78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254183" y="206247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THW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ROTA Power </a:t>
            </a:r>
            <a:r>
              <a:rPr lang="de-DE" dirty="0" err="1"/>
              <a:t>Lathe</a:t>
            </a:r>
            <a:r>
              <a:rPr lang="de-DE" dirty="0"/>
              <a:t> Chucks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System, Name, Date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52338" y="2066959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The </a:t>
            </a:r>
            <a:r>
              <a:rPr lang="de-DE" sz="1600" b="1" dirty="0" err="1">
                <a:solidFill>
                  <a:srgbClr val="003D6A"/>
                </a:solidFill>
              </a:rPr>
              <a:t>jaws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are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interchangeable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88" y="2354499"/>
            <a:ext cx="2730436" cy="198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84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THW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ROTA Power </a:t>
            </a:r>
            <a:r>
              <a:rPr lang="de-DE" dirty="0" err="1"/>
              <a:t>Lathe</a:t>
            </a:r>
            <a:r>
              <a:rPr lang="de-DE" dirty="0"/>
              <a:t> Chucks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System, Name, Date</a:t>
            </a:r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72" y="1689031"/>
            <a:ext cx="6421098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uppieren 5"/>
          <p:cNvGrpSpPr/>
          <p:nvPr/>
        </p:nvGrpSpPr>
        <p:grpSpPr>
          <a:xfrm>
            <a:off x="4014001" y="2936383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Ellipse 6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Gleichschenkliges Dreieck 7">
              <a:hlinkClick r:id="rId2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62118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THW plus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ROTA Power </a:t>
            </a:r>
            <a:r>
              <a:rPr lang="de-DE" dirty="0" err="1"/>
              <a:t>Lathe</a:t>
            </a:r>
            <a:r>
              <a:rPr lang="de-DE" dirty="0"/>
              <a:t> Chucks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System, Name, Date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016083"/>
              </p:ext>
            </p:extLst>
          </p:nvPr>
        </p:nvGraphicFramePr>
        <p:xfrm>
          <a:off x="449028" y="1950382"/>
          <a:ext cx="8245940" cy="341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5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74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39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37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67880">
                <a:tc>
                  <a:txBody>
                    <a:bodyPr/>
                    <a:lstStyle/>
                    <a:p>
                      <a:r>
                        <a:rPr lang="de-DE" sz="1200" dirty="0"/>
                        <a:t>Technical Data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RPM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actuating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Through-hole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Piston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THW plus 165-43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THW plus 185-52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THW plus 215-66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THW plus 260-81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THW plus 315-104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3600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8.6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THW 400-120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THW 500-128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THW 630-160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THW 800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7511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ROTA Power </a:t>
            </a:r>
            <a:r>
              <a:rPr lang="de-DE" dirty="0" err="1"/>
              <a:t>Lathe</a:t>
            </a:r>
            <a:r>
              <a:rPr lang="de-DE" dirty="0"/>
              <a:t> Chucks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System, Name, Date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hteck 9">
            <a:hlinkClick r:id="rId5" action="ppaction://hlinksldjump"/>
          </p:cNvPr>
          <p:cNvSpPr/>
          <p:nvPr/>
        </p:nvSpPr>
        <p:spPr>
          <a:xfrm>
            <a:off x="7255575" y="424867"/>
            <a:ext cx="432000" cy="432000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l="15018" t="5808" r="18150" b="8090"/>
          <a:stretch/>
        </p:blipFill>
        <p:spPr>
          <a:xfrm>
            <a:off x="7319560" y="452607"/>
            <a:ext cx="342739" cy="360000"/>
          </a:xfrm>
          <a:prstGeom prst="rect">
            <a:avLst/>
          </a:prstGeom>
        </p:spPr>
      </p:pic>
      <p:sp>
        <p:nvSpPr>
          <p:cNvPr id="13" name="Textfeld 12">
            <a:hlinkClick r:id="rId5" action="ppaction://hlinksldjump"/>
          </p:cNvPr>
          <p:cNvSpPr txBox="1"/>
          <p:nvPr/>
        </p:nvSpPr>
        <p:spPr>
          <a:xfrm>
            <a:off x="7701569" y="423824"/>
            <a:ext cx="936000" cy="432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000" b="1" dirty="0">
                <a:solidFill>
                  <a:srgbClr val="003D6A"/>
                </a:solidFill>
              </a:rPr>
              <a:t>Back </a:t>
            </a:r>
            <a:r>
              <a:rPr lang="de-DE" sz="1000" b="1" dirty="0" err="1">
                <a:solidFill>
                  <a:srgbClr val="003D6A"/>
                </a:solidFill>
              </a:rPr>
              <a:t>to</a:t>
            </a:r>
            <a:r>
              <a:rPr lang="de-DE" sz="1000" b="1" dirty="0">
                <a:solidFill>
                  <a:srgbClr val="003D6A"/>
                </a:solidFill>
              </a:rPr>
              <a:t> </a:t>
            </a:r>
            <a:r>
              <a:rPr lang="de-DE" sz="1000" b="1" dirty="0" err="1">
                <a:solidFill>
                  <a:srgbClr val="003D6A"/>
                </a:solidFill>
              </a:rPr>
              <a:t>overview</a:t>
            </a:r>
            <a:endParaRPr lang="de-DE" sz="1000" b="1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97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ROTA Power </a:t>
            </a:r>
            <a:r>
              <a:rPr lang="de-DE" dirty="0" err="1"/>
              <a:t>Lathe</a:t>
            </a:r>
            <a:r>
              <a:rPr lang="de-DE" dirty="0"/>
              <a:t> Chucks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System, Name, Date</a:t>
            </a:r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</a:rPr>
              <a:t>Power </a:t>
            </a:r>
            <a:r>
              <a:rPr lang="de-DE" sz="900" b="1" dirty="0" err="1">
                <a:solidFill>
                  <a:srgbClr val="009EE3"/>
                </a:solidFill>
              </a:rPr>
              <a:t>Lathe</a:t>
            </a:r>
            <a:r>
              <a:rPr lang="de-DE" sz="900" b="1" dirty="0">
                <a:solidFill>
                  <a:srgbClr val="009EE3"/>
                </a:solidFill>
              </a:rPr>
              <a:t> Chucks </a:t>
            </a:r>
            <a:r>
              <a:rPr lang="de-DE" sz="900" b="1" dirty="0" err="1">
                <a:solidFill>
                  <a:srgbClr val="009EE3"/>
                </a:solidFill>
              </a:rPr>
              <a:t>with</a:t>
            </a:r>
            <a:r>
              <a:rPr lang="de-DE" sz="900" b="1" dirty="0">
                <a:solidFill>
                  <a:srgbClr val="009EE3"/>
                </a:solidFill>
              </a:rPr>
              <a:t> </a:t>
            </a:r>
            <a:r>
              <a:rPr lang="de-DE" sz="900" b="1" dirty="0" err="1">
                <a:solidFill>
                  <a:srgbClr val="009EE3"/>
                </a:solidFill>
              </a:rPr>
              <a:t>Jaw</a:t>
            </a:r>
            <a:r>
              <a:rPr lang="de-DE" sz="900" b="1" dirty="0">
                <a:solidFill>
                  <a:srgbClr val="009EE3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Customized</a:t>
            </a:r>
            <a:r>
              <a:rPr lang="de-DE" sz="900" b="1" dirty="0">
                <a:solidFill>
                  <a:srgbClr val="003D6A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Gerader Verbinder 99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feld 100">
            <a:hlinkClick r:id="rId11" action="ppaction://hlinkfile"/>
          </p:cNvPr>
          <p:cNvSpPr txBox="1"/>
          <p:nvPr/>
        </p:nvSpPr>
        <p:spPr>
          <a:xfrm>
            <a:off x="7888207" y="507454"/>
            <a:ext cx="1047600" cy="384721"/>
          </a:xfrm>
          <a:prstGeom prst="rect">
            <a:avLst/>
          </a:prstGeom>
          <a:noFill/>
          <a:ln w="3175">
            <a:solidFill>
              <a:srgbClr val="003D6A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000" b="1" dirty="0">
                <a:solidFill>
                  <a:srgbClr val="003D6A"/>
                </a:solidFill>
              </a:rPr>
              <a:t>SCHUNK </a:t>
            </a:r>
          </a:p>
          <a:p>
            <a:pPr algn="ctr"/>
            <a:r>
              <a:rPr lang="de-DE" sz="900" b="1" dirty="0" err="1">
                <a:solidFill>
                  <a:srgbClr val="003D6A"/>
                </a:solidFill>
              </a:rPr>
              <a:t>Synergy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machine</a:t>
            </a:r>
            <a:endParaRPr lang="de-DE" sz="900" b="1" dirty="0">
              <a:solidFill>
                <a:srgbClr val="003D6A"/>
              </a:solidFill>
            </a:endParaRPr>
          </a:p>
        </p:txBody>
      </p:sp>
      <p:pic>
        <p:nvPicPr>
          <p:cNvPr id="102" name="Grafik 101">
            <a:hlinkClick r:id="rId11" action="ppaction://hlinkfile"/>
          </p:cNvPr>
          <p:cNvPicPr>
            <a:picLocks noChangeAspect="1"/>
          </p:cNvPicPr>
          <p:nvPr/>
        </p:nvPicPr>
        <p:blipFill rotWithShape="1">
          <a:blip r:embed="rId12"/>
          <a:srcRect t="9089"/>
          <a:stretch/>
        </p:blipFill>
        <p:spPr>
          <a:xfrm>
            <a:off x="8786730" y="814416"/>
            <a:ext cx="195323" cy="223050"/>
          </a:xfrm>
          <a:prstGeom prst="rect">
            <a:avLst/>
          </a:prstGeom>
        </p:spPr>
      </p:pic>
      <p:pic>
        <p:nvPicPr>
          <p:cNvPr id="123" name="Grafik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Grafik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Grafik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Grafik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Grafik 1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28" name="Rechteck 127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9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0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1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2" name="Rechteck 131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3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34" name="Rechteck 133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35" name="Rechteck 134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36" name="Rechteck 135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37" name="Rechteck 136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8" name="Gerader Verbinder 137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Gerader Verbinder 138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Gerader Verbinder 139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Gerader Verbinder 140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Gerader Verbinder 141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164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ROTA Power </a:t>
            </a:r>
            <a:r>
              <a:rPr lang="de-DE" dirty="0" err="1"/>
              <a:t>Lathe</a:t>
            </a:r>
            <a:r>
              <a:rPr lang="de-DE" dirty="0"/>
              <a:t> Chucks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System, Name, Date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1979231" y="1517071"/>
            <a:ext cx="2490107" cy="1259672"/>
            <a:chOff x="-274348" y="1296415"/>
            <a:chExt cx="2803765" cy="1532048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274348" y="1296415"/>
              <a:ext cx="2803765" cy="1532048"/>
              <a:chOff x="-93326" y="708363"/>
              <a:chExt cx="2803765" cy="1532048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829377" cy="1532048"/>
                <a:chOff x="823912" y="720343"/>
                <a:chExt cx="1829377" cy="1711377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615839" cy="4181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93326" y="715963"/>
                <a:ext cx="877046" cy="374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>
                    <a:solidFill>
                      <a:srgbClr val="003D6A"/>
                    </a:solidFill>
                  </a:rPr>
                  <a:t>Variants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00" name="Gruppieren 43"/>
          <p:cNvGrpSpPr/>
          <p:nvPr/>
        </p:nvGrpSpPr>
        <p:grpSpPr>
          <a:xfrm>
            <a:off x="3318194" y="3091454"/>
            <a:ext cx="2433519" cy="1264297"/>
            <a:chOff x="1342967" y="3845342"/>
            <a:chExt cx="2660393" cy="1582571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342967" y="3845342"/>
              <a:ext cx="2660393" cy="1582571"/>
              <a:chOff x="1342967" y="3845342"/>
              <a:chExt cx="2660393" cy="1582571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342967" y="3845342"/>
                <a:ext cx="2660393" cy="1582571"/>
                <a:chOff x="4704" y="687388"/>
                <a:chExt cx="2660393" cy="1582571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784034" cy="1582571"/>
                  <a:chOff x="823913" y="696913"/>
                  <a:chExt cx="1784034" cy="1767811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597936" cy="4303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4704" y="713891"/>
                  <a:ext cx="878327" cy="3852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Demand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11" name="Gruppieren 54"/>
          <p:cNvGrpSpPr/>
          <p:nvPr/>
        </p:nvGrpSpPr>
        <p:grpSpPr>
          <a:xfrm>
            <a:off x="4723881" y="1506108"/>
            <a:ext cx="2700766" cy="1263233"/>
            <a:chOff x="4477762" y="3826292"/>
            <a:chExt cx="3004867" cy="1574426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477762" y="3826292"/>
              <a:ext cx="3004867" cy="1574426"/>
              <a:chOff x="4487287" y="3645317"/>
              <a:chExt cx="3004867" cy="1574426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487287" y="3645317"/>
                <a:ext cx="3004867" cy="1574426"/>
                <a:chOff x="-308551" y="687388"/>
                <a:chExt cx="3004867" cy="1574426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815253" cy="1574426"/>
                  <a:chOff x="823913" y="696913"/>
                  <a:chExt cx="1815253" cy="1758714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608530" cy="4284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308551" y="719303"/>
                  <a:ext cx="1194373" cy="6521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 </a:t>
                  </a:r>
                </a:p>
                <a:p>
                  <a:pPr algn="r"/>
                  <a:r>
                    <a:rPr lang="de-DE" sz="1400" dirty="0" err="1">
                      <a:solidFill>
                        <a:srgbClr val="003D6A"/>
                      </a:solidFill>
                    </a:rPr>
                    <a:t>competition</a:t>
                  </a:r>
                  <a:endParaRPr lang="de-DE" sz="1400" dirty="0">
                    <a:solidFill>
                      <a:srgbClr val="003D6A"/>
                    </a:solidFill>
                  </a:endParaRP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feld 6"/>
          <p:cNvSpPr txBox="1"/>
          <p:nvPr/>
        </p:nvSpPr>
        <p:spPr>
          <a:xfrm>
            <a:off x="1317260" y="5160235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3D6A"/>
                </a:solidFill>
              </a:rPr>
              <a:t>Flexibility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and</a:t>
            </a:r>
            <a:r>
              <a:rPr lang="de-DE" dirty="0">
                <a:solidFill>
                  <a:srgbClr val="003D6A"/>
                </a:solidFill>
              </a:rPr>
              <a:t>  und </a:t>
            </a:r>
            <a:r>
              <a:rPr lang="de-DE" dirty="0" err="1">
                <a:solidFill>
                  <a:srgbClr val="003D6A"/>
                </a:solidFill>
              </a:rPr>
              <a:t>set-up</a:t>
            </a:r>
            <a:r>
              <a:rPr lang="de-DE" dirty="0">
                <a:solidFill>
                  <a:srgbClr val="003D6A"/>
                </a:solidFill>
              </a:rPr>
              <a:t> time </a:t>
            </a:r>
            <a:r>
              <a:rPr lang="de-DE" dirty="0" err="1">
                <a:solidFill>
                  <a:srgbClr val="003D6A"/>
                </a:solidFill>
              </a:rPr>
              <a:t>optimization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1830162" y="1348754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4725428" y="13452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2970164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set-up</a:t>
            </a:r>
            <a:r>
              <a:rPr lang="de-DE" dirty="0"/>
              <a:t> </a:t>
            </a:r>
            <a:r>
              <a:rPr lang="de-DE" dirty="0" err="1"/>
              <a:t>costs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Jaw</a:t>
            </a:r>
            <a:r>
              <a:rPr lang="de-DE" dirty="0"/>
              <a:t> Quick-change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ROTA Power </a:t>
            </a:r>
            <a:r>
              <a:rPr lang="de-DE" dirty="0" err="1"/>
              <a:t>Lathe</a:t>
            </a:r>
            <a:r>
              <a:rPr lang="de-DE" dirty="0"/>
              <a:t> Chucks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System, Name, Date</a:t>
            </a:r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l="3956" r="14263"/>
          <a:stretch/>
        </p:blipFill>
        <p:spPr>
          <a:xfrm>
            <a:off x="5137630" y="3868859"/>
            <a:ext cx="3211826" cy="1980000"/>
          </a:xfrm>
          <a:prstGeom prst="rect">
            <a:avLst/>
          </a:prstGeom>
          <a:effectLst/>
        </p:spPr>
      </p:pic>
      <p:grpSp>
        <p:nvGrpSpPr>
          <p:cNvPr id="5" name="Gruppieren 4"/>
          <p:cNvGrpSpPr/>
          <p:nvPr/>
        </p:nvGrpSpPr>
        <p:grpSpPr>
          <a:xfrm>
            <a:off x="6429713" y="4498859"/>
            <a:ext cx="720000" cy="720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Ellipse 5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Gleichschenkliges Dreieck 6">
              <a:hlinkClick r:id="rId2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956393"/>
              </p:ext>
            </p:extLst>
          </p:nvPr>
        </p:nvGraphicFramePr>
        <p:xfrm>
          <a:off x="675905" y="1622905"/>
          <a:ext cx="4175999" cy="367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0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9086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Case 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Case 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236">
                <a:tc>
                  <a:txBody>
                    <a:bodyPr/>
                    <a:lstStyle/>
                    <a:p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Number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Changes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39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Time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change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without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SCHUNK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Quick-change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system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39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Time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change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SCHUNK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Quick-change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system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2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Machine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costs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hour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[€]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2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Number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workshifts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2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Working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year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31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Reduction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of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set-up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costs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2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Time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saving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change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2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Annual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saving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potential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[€]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10.400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5.187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Grafik 3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391" y="1632737"/>
            <a:ext cx="3220814" cy="1980000"/>
          </a:xfrm>
          <a:prstGeom prst="rect">
            <a:avLst/>
          </a:prstGeom>
          <a:effectLst/>
        </p:spPr>
      </p:pic>
      <p:grpSp>
        <p:nvGrpSpPr>
          <p:cNvPr id="14" name="Gruppieren 13"/>
          <p:cNvGrpSpPr/>
          <p:nvPr/>
        </p:nvGrpSpPr>
        <p:grpSpPr>
          <a:xfrm>
            <a:off x="6368882" y="2230858"/>
            <a:ext cx="720000" cy="720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Ellipse 14">
              <a:hlinkClick r:id="rId4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Gleichschenkliges Dreieck 15">
              <a:hlinkClick r:id="rId4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7" name="Textfeld 16">
            <a:hlinkClick r:id="rId6" action="ppaction://hlinkfile"/>
          </p:cNvPr>
          <p:cNvSpPr txBox="1"/>
          <p:nvPr/>
        </p:nvSpPr>
        <p:spPr>
          <a:xfrm>
            <a:off x="2307848" y="5467558"/>
            <a:ext cx="900000" cy="396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600" b="1" spc="300" dirty="0">
                <a:solidFill>
                  <a:srgbClr val="003D6A"/>
                </a:solidFill>
              </a:rPr>
              <a:t>ROI</a:t>
            </a:r>
            <a:r>
              <a:rPr lang="de-DE" sz="1000" b="1" dirty="0">
                <a:solidFill>
                  <a:srgbClr val="003D6A"/>
                </a:solidFill>
              </a:rPr>
              <a:t> </a:t>
            </a:r>
          </a:p>
          <a:p>
            <a:pPr algn="ctr"/>
            <a:r>
              <a:rPr lang="de-DE" sz="1000" b="1" dirty="0">
                <a:solidFill>
                  <a:srgbClr val="003D6A"/>
                </a:solidFill>
              </a:rPr>
              <a:t>Rechner</a:t>
            </a:r>
          </a:p>
        </p:txBody>
      </p:sp>
      <p:pic>
        <p:nvPicPr>
          <p:cNvPr id="18" name="Grafik 17">
            <a:hlinkClick r:id="rId6" action="ppaction://hlinkfile"/>
          </p:cNvPr>
          <p:cNvPicPr>
            <a:picLocks noChangeAspect="1"/>
          </p:cNvPicPr>
          <p:nvPr/>
        </p:nvPicPr>
        <p:blipFill rotWithShape="1">
          <a:blip r:embed="rId7"/>
          <a:srcRect t="9089"/>
          <a:stretch/>
        </p:blipFill>
        <p:spPr>
          <a:xfrm>
            <a:off x="3027091" y="5717027"/>
            <a:ext cx="224302" cy="25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54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/>
              <a:t>Power </a:t>
            </a:r>
            <a:r>
              <a:rPr lang="de-DE" sz="1800" dirty="0" err="1"/>
              <a:t>Lathe</a:t>
            </a:r>
            <a:r>
              <a:rPr lang="de-DE" sz="1800" dirty="0"/>
              <a:t> Chucks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Jaw</a:t>
            </a:r>
            <a:r>
              <a:rPr lang="de-DE" sz="1800" dirty="0"/>
              <a:t> Quick-change System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ROTA Power </a:t>
            </a:r>
            <a:r>
              <a:rPr lang="de-DE" dirty="0" err="1"/>
              <a:t>Lathe</a:t>
            </a:r>
            <a:r>
              <a:rPr lang="de-DE" dirty="0"/>
              <a:t> Chucks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System, Name, Date</a:t>
            </a: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3491999" y="2622017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hlinkClick r:id="rId2" action="ppaction://hlinksldjump"/>
          </p:cNvPr>
          <p:cNvSpPr/>
          <p:nvPr/>
        </p:nvSpPr>
        <p:spPr>
          <a:xfrm>
            <a:off x="561442" y="2624650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hlinkClick r:id="" action="ppaction://noaction"/>
          </p:cNvPr>
          <p:cNvSpPr/>
          <p:nvPr/>
        </p:nvSpPr>
        <p:spPr>
          <a:xfrm>
            <a:off x="6474388" y="2629633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hlinkClick r:id="rId2" action="ppaction://hlinksldjump"/>
          </p:cNvPr>
          <p:cNvSpPr/>
          <p:nvPr/>
        </p:nvSpPr>
        <p:spPr>
          <a:xfrm>
            <a:off x="571532" y="2317692"/>
            <a:ext cx="214991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THW plus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8" name="Rechteck 27">
            <a:hlinkClick r:id="" action="ppaction://noaction"/>
          </p:cNvPr>
          <p:cNvSpPr/>
          <p:nvPr/>
        </p:nvSpPr>
        <p:spPr>
          <a:xfrm>
            <a:off x="3491998" y="2316873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THW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vario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9" name="Rechteck 28">
            <a:hlinkClick r:id="" action="ppaction://noaction"/>
          </p:cNvPr>
          <p:cNvSpPr/>
          <p:nvPr/>
        </p:nvSpPr>
        <p:spPr>
          <a:xfrm>
            <a:off x="6475998" y="2319832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NCX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39" y="2809633"/>
            <a:ext cx="1984963" cy="1440000"/>
          </a:xfrm>
          <a:prstGeom prst="rect">
            <a:avLst/>
          </a:prstGeom>
        </p:spPr>
      </p:pic>
      <p:pic>
        <p:nvPicPr>
          <p:cNvPr id="7" name="Grafi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18" y="2735794"/>
            <a:ext cx="1636447" cy="1620000"/>
          </a:xfrm>
          <a:prstGeom prst="rect">
            <a:avLst/>
          </a:prstGeom>
        </p:spPr>
      </p:pic>
      <p:pic>
        <p:nvPicPr>
          <p:cNvPr id="8" name="Grafik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109" y="2719633"/>
            <a:ext cx="1556557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3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THW plus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/>
              <a:t>ROTA Power </a:t>
            </a:r>
            <a:r>
              <a:rPr lang="de-DE" dirty="0" err="1"/>
              <a:t>Lathe</a:t>
            </a:r>
            <a:r>
              <a:rPr lang="de-DE" dirty="0"/>
              <a:t> Chucks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System, Name, Date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r="5696"/>
          <a:stretch/>
        </p:blipFill>
        <p:spPr>
          <a:xfrm>
            <a:off x="561445" y="1629000"/>
            <a:ext cx="5132774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THW plus 185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claw</a:t>
            </a:r>
            <a:r>
              <a:rPr lang="de-DE" sz="1400" dirty="0"/>
              <a:t> </a:t>
            </a:r>
            <a:r>
              <a:rPr lang="de-DE" sz="1400" dirty="0" err="1"/>
              <a:t>jaws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Raw</a:t>
            </a:r>
            <a:r>
              <a:rPr lang="de-DE" sz="1400" dirty="0"/>
              <a:t> </a:t>
            </a:r>
            <a:r>
              <a:rPr lang="de-DE" sz="1400" dirty="0" err="1"/>
              <a:t>part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base</a:t>
            </a:r>
            <a:r>
              <a:rPr lang="de-DE" sz="1400" dirty="0"/>
              <a:t> </a:t>
            </a:r>
            <a:r>
              <a:rPr lang="de-DE" sz="1400" dirty="0" err="1"/>
              <a:t>body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VERO-S mini in a </a:t>
            </a:r>
            <a:r>
              <a:rPr lang="de-DE" sz="1400" dirty="0" err="1"/>
              <a:t>lathe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milling</a:t>
            </a:r>
            <a:r>
              <a:rPr lang="de-DE" sz="1400" dirty="0"/>
              <a:t> </a:t>
            </a:r>
            <a:r>
              <a:rPr lang="de-DE" sz="1400" dirty="0" err="1"/>
              <a:t>machine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Quick </a:t>
            </a:r>
            <a:r>
              <a:rPr lang="de-DE" sz="1400" dirty="0" err="1"/>
              <a:t>conversion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changing</a:t>
            </a:r>
            <a:r>
              <a:rPr lang="de-DE" sz="1400" dirty="0"/>
              <a:t> </a:t>
            </a:r>
            <a:r>
              <a:rPr lang="de-DE" sz="1400" dirty="0" err="1"/>
              <a:t>diameters</a:t>
            </a:r>
            <a:r>
              <a:rPr lang="de-DE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3480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7" y="964888"/>
            <a:ext cx="5172573" cy="48398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THW plus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bar </a:t>
            </a:r>
            <a:r>
              <a:rPr lang="de-DE" sz="1400" dirty="0" err="1">
                <a:solidFill>
                  <a:srgbClr val="00446B"/>
                </a:solidFill>
              </a:rPr>
              <a:t>actuation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Large </a:t>
            </a:r>
            <a:r>
              <a:rPr lang="de-DE" sz="1400" dirty="0" err="1">
                <a:solidFill>
                  <a:srgbClr val="00446B"/>
                </a:solidFill>
              </a:rPr>
              <a:t>through</a:t>
            </a:r>
            <a:r>
              <a:rPr lang="de-DE" sz="1400" dirty="0">
                <a:solidFill>
                  <a:srgbClr val="00446B"/>
                </a:solidFill>
              </a:rPr>
              <a:t>-hole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quick-change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Base </a:t>
            </a:r>
            <a:r>
              <a:rPr lang="de-DE" sz="1400" dirty="0" err="1">
                <a:solidFill>
                  <a:srgbClr val="00446B"/>
                </a:solidFill>
              </a:rPr>
              <a:t>jaws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straight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serration</a:t>
            </a:r>
            <a:r>
              <a:rPr lang="de-DE" sz="1400" dirty="0">
                <a:solidFill>
                  <a:srgbClr val="00446B"/>
                </a:solidFill>
              </a:rPr>
              <a:t> (GBK)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Locking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mechanism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Two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bolt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circles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Reliable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lock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Various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direct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mountings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Modular </a:t>
            </a:r>
            <a:r>
              <a:rPr lang="de-DE" sz="1400" dirty="0" err="1">
                <a:solidFill>
                  <a:srgbClr val="00446B"/>
                </a:solidFill>
              </a:rPr>
              <a:t>center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sleeve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Additional </a:t>
            </a:r>
            <a:r>
              <a:rPr lang="de-DE" sz="1400" dirty="0" err="1">
                <a:solidFill>
                  <a:srgbClr val="00446B"/>
                </a:solidFill>
              </a:rPr>
              <a:t>seals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ROTA Power </a:t>
            </a:r>
            <a:r>
              <a:rPr lang="de-DE" dirty="0" err="1"/>
              <a:t>Lathe</a:t>
            </a:r>
            <a:r>
              <a:rPr lang="de-DE" dirty="0"/>
              <a:t> Chucks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System, Name, Date</a:t>
            </a:r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24911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119477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412643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698977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989281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276079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43565" y="3782350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36699" y="4070487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544408" y="2826479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194247" y="3390692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154163" y="2670713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1883385" y="4402028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1156194" y="3770345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5038596" y="3346700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1255194" y="3149467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1108140" y="2433200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338725" y="1949570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742408" y="2235611"/>
            <a:ext cx="198000" cy="198000"/>
            <a:chOff x="4643403" y="733042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81407" y="4341251"/>
            <a:ext cx="307941" cy="198000"/>
            <a:chOff x="4567354" y="733042"/>
            <a:chExt cx="413846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67354" y="733042"/>
              <a:ext cx="41384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1018125" y="4215565"/>
            <a:ext cx="307941" cy="198000"/>
            <a:chOff x="4556669" y="733042"/>
            <a:chExt cx="413846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56669" y="733042"/>
              <a:ext cx="41384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5778641" y="4656508"/>
            <a:ext cx="307941" cy="198000"/>
            <a:chOff x="4567354" y="733042"/>
            <a:chExt cx="413846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67354" y="733042"/>
              <a:ext cx="41384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1021362" y="5020569"/>
            <a:ext cx="307941" cy="198000"/>
            <a:chOff x="4556669" y="733042"/>
            <a:chExt cx="413846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56669" y="733042"/>
              <a:ext cx="41384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5778689" y="4949134"/>
            <a:ext cx="307941" cy="198000"/>
            <a:chOff x="4567354" y="733042"/>
            <a:chExt cx="413846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67354" y="733042"/>
              <a:ext cx="41384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3138021" y="2021531"/>
            <a:ext cx="307941" cy="198000"/>
            <a:chOff x="4556669" y="733042"/>
            <a:chExt cx="413846" cy="27135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56669" y="733042"/>
              <a:ext cx="41384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85" name="Gruppieren 84"/>
          <p:cNvGrpSpPr/>
          <p:nvPr/>
        </p:nvGrpSpPr>
        <p:grpSpPr>
          <a:xfrm>
            <a:off x="5775220" y="5239203"/>
            <a:ext cx="307941" cy="198000"/>
            <a:chOff x="4556669" y="733042"/>
            <a:chExt cx="413846" cy="271350"/>
          </a:xfrm>
        </p:grpSpPr>
        <p:sp>
          <p:nvSpPr>
            <p:cNvPr id="86" name="Ellipse 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4556669" y="733042"/>
              <a:ext cx="41384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2756552" y="3014803"/>
            <a:ext cx="307941" cy="198000"/>
            <a:chOff x="4556669" y="733042"/>
            <a:chExt cx="413846" cy="271350"/>
          </a:xfrm>
        </p:grpSpPr>
        <p:sp>
          <p:nvSpPr>
            <p:cNvPr id="89" name="Ellipse 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4556669" y="733042"/>
              <a:ext cx="41384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7" y="1513612"/>
            <a:ext cx="2349962" cy="1472564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High </a:t>
            </a:r>
            <a:r>
              <a:rPr lang="de-DE" sz="1600" b="1" dirty="0" err="1">
                <a:solidFill>
                  <a:srgbClr val="003D6A"/>
                </a:solidFill>
              </a:rPr>
              <a:t>changing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repeatability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Quick </a:t>
            </a:r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change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THW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ROTA Power </a:t>
            </a:r>
            <a:r>
              <a:rPr lang="de-DE" dirty="0" err="1"/>
              <a:t>Lathe</a:t>
            </a:r>
            <a:r>
              <a:rPr lang="de-DE" dirty="0"/>
              <a:t> Chucks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System, Name, Date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Modular Center </a:t>
            </a:r>
            <a:r>
              <a:rPr lang="de-DE" sz="1600" b="1" dirty="0" err="1">
                <a:solidFill>
                  <a:srgbClr val="003D6A"/>
                </a:solidFill>
              </a:rPr>
              <a:t>Sleeve</a:t>
            </a:r>
            <a:r>
              <a:rPr lang="de-DE" sz="1600" b="1" dirty="0">
                <a:solidFill>
                  <a:srgbClr val="003D6A"/>
                </a:solidFill>
              </a:rPr>
              <a:t> System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2829870" y="1606943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1397658" y="1489091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827510" y="1983254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290155" y="1632003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2980298" y="1579406"/>
            <a:ext cx="17254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Adjustable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stop</a:t>
            </a:r>
            <a:r>
              <a:rPr lang="de-DE" sz="1200" dirty="0">
                <a:solidFill>
                  <a:srgbClr val="003D6A"/>
                </a:solidFill>
              </a:rPr>
              <a:t> in </a:t>
            </a:r>
          </a:p>
          <a:p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center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sleeve</a:t>
            </a:r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Part </a:t>
            </a:r>
            <a:r>
              <a:rPr lang="de-DE" sz="1200" dirty="0" err="1">
                <a:solidFill>
                  <a:srgbClr val="003D6A"/>
                </a:solidFill>
              </a:rPr>
              <a:t>ejector</a:t>
            </a:r>
            <a:r>
              <a:rPr lang="de-DE" sz="1200" dirty="0">
                <a:solidFill>
                  <a:srgbClr val="003D6A"/>
                </a:solidFill>
              </a:rPr>
              <a:t> in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center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sleeve</a:t>
            </a:r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Coolant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nozzles</a:t>
            </a:r>
            <a:r>
              <a:rPr lang="de-DE" sz="1200" dirty="0">
                <a:solidFill>
                  <a:srgbClr val="003D6A"/>
                </a:solidFill>
              </a:rPr>
              <a:t> in </a:t>
            </a:r>
          </a:p>
          <a:p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center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sleeve</a:t>
            </a:r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Closed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center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sleeve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6" name="Gruppieren 35"/>
          <p:cNvGrpSpPr/>
          <p:nvPr/>
        </p:nvGrpSpPr>
        <p:grpSpPr>
          <a:xfrm>
            <a:off x="2822804" y="2349549"/>
            <a:ext cx="198000" cy="198000"/>
            <a:chOff x="4645063" y="729193"/>
            <a:chExt cx="266095" cy="271350"/>
          </a:xfrm>
        </p:grpSpPr>
        <p:sp>
          <p:nvSpPr>
            <p:cNvPr id="37" name="Ellipse 3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2282589" y="2652224"/>
            <a:ext cx="198000" cy="198000"/>
            <a:chOff x="4645063" y="729193"/>
            <a:chExt cx="266095" cy="271350"/>
          </a:xfrm>
        </p:grpSpPr>
        <p:sp>
          <p:nvSpPr>
            <p:cNvPr id="40" name="Ellipse 3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2822804" y="2706390"/>
            <a:ext cx="198000" cy="198000"/>
            <a:chOff x="4645063" y="729193"/>
            <a:chExt cx="266095" cy="271350"/>
          </a:xfrm>
        </p:grpSpPr>
        <p:sp>
          <p:nvSpPr>
            <p:cNvPr id="43" name="Ellipse 4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524" y="2788661"/>
            <a:ext cx="274344" cy="268247"/>
          </a:xfrm>
          <a:prstGeom prst="rect">
            <a:avLst/>
          </a:prstGeom>
        </p:spPr>
      </p:pic>
      <p:sp>
        <p:nvSpPr>
          <p:cNvPr id="46" name="Textfeld 45"/>
          <p:cNvSpPr txBox="1"/>
          <p:nvPr/>
        </p:nvSpPr>
        <p:spPr>
          <a:xfrm>
            <a:off x="4707939" y="99571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Changing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center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sleeve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67" y="1591729"/>
            <a:ext cx="3309064" cy="1351893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34" y="3922454"/>
            <a:ext cx="2645949" cy="1925293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47" y="4063567"/>
            <a:ext cx="2591555" cy="188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THW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 dirty="0"/>
              <a:t>ROTA Power </a:t>
            </a:r>
            <a:r>
              <a:rPr lang="de-DE" dirty="0" err="1"/>
              <a:t>Lathe</a:t>
            </a:r>
            <a:r>
              <a:rPr lang="de-DE" dirty="0"/>
              <a:t> Chucks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System, Name, Date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52338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Innovative </a:t>
            </a:r>
            <a:r>
              <a:rPr lang="de-DE" sz="1600" b="1" dirty="0" err="1">
                <a:solidFill>
                  <a:srgbClr val="003D6A"/>
                </a:solidFill>
              </a:rPr>
              <a:t>greasing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system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Insertion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chuck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Removal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chuck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High </a:t>
            </a:r>
            <a:r>
              <a:rPr lang="de-DE" sz="1600" b="1" dirty="0" err="1">
                <a:solidFill>
                  <a:srgbClr val="003D6A"/>
                </a:solidFill>
              </a:rPr>
              <a:t>repeat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accuracy</a:t>
            </a:r>
            <a:r>
              <a:rPr lang="de-DE" sz="1600" b="1" dirty="0">
                <a:solidFill>
                  <a:srgbClr val="003D6A"/>
                </a:solidFill>
              </a:rPr>
              <a:t> after a </a:t>
            </a:r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change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08" y="1398270"/>
            <a:ext cx="2484022" cy="1806221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773" y="1384433"/>
            <a:ext cx="2368704" cy="1820058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92" y="3971720"/>
            <a:ext cx="2579438" cy="1876241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75" y="4217941"/>
            <a:ext cx="2350873" cy="17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383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706</Words>
  <Application>Microsoft Office PowerPoint</Application>
  <PresentationFormat>Bildschirmpräsentation (4:3)</PresentationFormat>
  <Paragraphs>238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 SCH_PPT_Vorlage_4-3_220312</vt:lpstr>
      <vt:lpstr>PowerPoint-Präsentation</vt:lpstr>
      <vt:lpstr>Productoverview</vt:lpstr>
      <vt:lpstr>Challenges</vt:lpstr>
      <vt:lpstr>Reduction of set-up costs due to  Jaw Quick-change</vt:lpstr>
      <vt:lpstr>ROTA Overview Power Lathe Chucks with Jaw Quick-change System</vt:lpstr>
      <vt:lpstr>ROTA THW plus Example of application</vt:lpstr>
      <vt:lpstr>ROTA THW plus</vt:lpstr>
      <vt:lpstr>ROTA THW plus</vt:lpstr>
      <vt:lpstr>ROTA THW plus</vt:lpstr>
      <vt:lpstr>ROTA THW plus</vt:lpstr>
      <vt:lpstr>ROTA THW plus</vt:lpstr>
      <vt:lpstr>Variants ROTA THW plus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Sarah</cp:lastModifiedBy>
  <cp:revision>595</cp:revision>
  <cp:lastPrinted>2018-01-05T10:34:27Z</cp:lastPrinted>
  <dcterms:created xsi:type="dcterms:W3CDTF">2015-04-07T09:55:40Z</dcterms:created>
  <dcterms:modified xsi:type="dcterms:W3CDTF">2021-07-29T07:12:46Z</dcterms:modified>
</cp:coreProperties>
</file>