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21" r:id="rId2"/>
    <p:sldId id="518" r:id="rId3"/>
    <p:sldId id="514" r:id="rId4"/>
    <p:sldId id="529" r:id="rId5"/>
    <p:sldId id="487" r:id="rId6"/>
    <p:sldId id="493" r:id="rId7"/>
    <p:sldId id="489" r:id="rId8"/>
    <p:sldId id="488" r:id="rId9"/>
    <p:sldId id="490" r:id="rId10"/>
    <p:sldId id="495" r:id="rId11"/>
    <p:sldId id="516" r:id="rId12"/>
    <p:sldId id="512" r:id="rId13"/>
    <p:sldId id="530" r:id="rId14"/>
    <p:sldId id="279" r:id="rId15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29.07.2021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29.07.2021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07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plus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3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VERO-S NSE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Videos/ROTA_THW_plus_gek&#252;rzt.mp4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slide" Target="slide5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7.jpg"/><Relationship Id="rId18" Type="http://schemas.openxmlformats.org/officeDocument/2006/relationships/image" Target="../media/image21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6.jpg"/><Relationship Id="rId17" Type="http://schemas.openxmlformats.org/officeDocument/2006/relationships/hyperlink" Target="Videos/SCHUNK_Synergiemaschine.mp4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5.jpg"/><Relationship Id="rId5" Type="http://schemas.openxmlformats.org/officeDocument/2006/relationships/image" Target="../media/image10.jpeg"/><Relationship Id="rId15" Type="http://schemas.openxmlformats.org/officeDocument/2006/relationships/image" Target="../media/image19.jpg"/><Relationship Id="rId10" Type="http://schemas.openxmlformats.org/officeDocument/2006/relationships/image" Target="../media/image14.jpg"/><Relationship Id="rId4" Type="http://schemas.openxmlformats.org/officeDocument/2006/relationships/image" Target="../media/image9.jpeg"/><Relationship Id="rId9" Type="http://schemas.openxmlformats.org/officeDocument/2006/relationships/image" Target="../media/image7.jpg"/><Relationship Id="rId1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THW%20ROI.xlsm" TargetMode="External"/><Relationship Id="rId7" Type="http://schemas.openxmlformats.org/officeDocument/2006/relationships/hyperlink" Target="Videos/ROTA_THW_plus_Backenwechsel_gek&#252;rzt.mp4" TargetMode="External"/><Relationship Id="rId2" Type="http://schemas.openxmlformats.org/officeDocument/2006/relationships/hyperlink" Target="file:///\\emea.ads.local\SCHUNK\DEPT\DEMGE\Vertrieb\Schulungen\1Produktpr&#228;sentationen\Drehfutter\Neu\Kraftspannfutter_Backenschnellwechsel\THW%20ROI.xls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Videos/Schunk_Blueboard_VERO-S_090711.mp4" TargetMode="Externa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23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THW plus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Kraftspannfutter mit Backenschnellwechselsystem</a:t>
            </a:r>
          </a:p>
        </p:txBody>
      </p:sp>
      <p:pic>
        <p:nvPicPr>
          <p:cNvPr id="15" name="Grafik 14">
            <a:hlinkClick r:id="rId4" action="ppaction://hlinksldjump"/>
            <a:extLst>
              <a:ext uri="{FF2B5EF4-FFF2-40B4-BE49-F238E27FC236}">
                <a16:creationId xmlns:a16="http://schemas.microsoft.com/office/drawing/2014/main" id="{EF1B2AC3-94EF-4875-A732-47804F45CDE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115" y="680135"/>
            <a:ext cx="363654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78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254183" y="2079895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THW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ROTA Kraftspannfutter mit Backenschnellwechselsystem, Name, Datum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52338" y="2084380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Gerade verzahnte Grundbacke</a:t>
            </a:r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88" y="2371920"/>
            <a:ext cx="2730436" cy="198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84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THW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ROTA Kraftspannfutter mit Backenschnellwechselsystem, Name, Datum</a:t>
            </a:r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72" y="1689031"/>
            <a:ext cx="6421098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uppieren 5"/>
          <p:cNvGrpSpPr/>
          <p:nvPr/>
        </p:nvGrpSpPr>
        <p:grpSpPr>
          <a:xfrm>
            <a:off x="4014001" y="2936383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Ellipse 6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Gleichschenkliges Dreieck 7">
              <a:hlinkClick r:id="rId2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680889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THW plus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ROTA Kraftspannfutter mit Backenschnellwechselsystem, Name, Datum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743797"/>
              </p:ext>
            </p:extLst>
          </p:nvPr>
        </p:nvGraphicFramePr>
        <p:xfrm>
          <a:off x="449028" y="1950382"/>
          <a:ext cx="8245940" cy="341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5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74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39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37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67880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Drehzahl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Betätigungs-kraft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Hub/Backe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Futterbohrung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Kolbenhub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THW plus 165-43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THW plus 185-52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THW plus 215-66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THW plus 260-81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THW plus 315-104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3600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8.6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THW 400-120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THW 500-128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THW 630-160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THW 800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kern="1200" dirty="0">
                          <a:solidFill>
                            <a:srgbClr val="003D6A"/>
                          </a:solidFill>
                          <a:latin typeface="+mn-lt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461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ROTA Kraftspannfutter mit Backenschnellwechselsystem, Name, Datum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hteck 9">
            <a:hlinkClick r:id="rId5" action="ppaction://hlinksldjump"/>
          </p:cNvPr>
          <p:cNvSpPr/>
          <p:nvPr/>
        </p:nvSpPr>
        <p:spPr>
          <a:xfrm>
            <a:off x="7255575" y="424867"/>
            <a:ext cx="432000" cy="432000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l="15018" t="5808" r="18150" b="8090"/>
          <a:stretch/>
        </p:blipFill>
        <p:spPr>
          <a:xfrm>
            <a:off x="7319560" y="452607"/>
            <a:ext cx="342739" cy="360000"/>
          </a:xfrm>
          <a:prstGeom prst="rect">
            <a:avLst/>
          </a:prstGeom>
        </p:spPr>
      </p:pic>
      <p:sp>
        <p:nvSpPr>
          <p:cNvPr id="13" name="Textfeld 12">
            <a:hlinkClick r:id="rId5" action="ppaction://hlinksldjump"/>
          </p:cNvPr>
          <p:cNvSpPr txBox="1"/>
          <p:nvPr/>
        </p:nvSpPr>
        <p:spPr>
          <a:xfrm>
            <a:off x="7701569" y="425297"/>
            <a:ext cx="936000" cy="432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000" b="1" dirty="0">
                <a:solidFill>
                  <a:srgbClr val="003D6A"/>
                </a:solidFill>
              </a:rPr>
              <a:t>Zurück zur Übersicht</a:t>
            </a:r>
          </a:p>
        </p:txBody>
      </p:sp>
    </p:spTree>
    <p:extLst>
      <p:ext uri="{BB962C8B-B14F-4D97-AF65-F5344CB8AC3E}">
        <p14:creationId xmlns:p14="http://schemas.microsoft.com/office/powerpoint/2010/main" val="1459900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ROTA Kraftspannfutter mit Backenschnellwechselsystem, Name, Datum</a:t>
            </a:r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9EE3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6003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feld 68">
            <a:hlinkClick r:id="rId17" action="ppaction://hlinkfile"/>
          </p:cNvPr>
          <p:cNvSpPr txBox="1"/>
          <p:nvPr/>
        </p:nvSpPr>
        <p:spPr>
          <a:xfrm>
            <a:off x="7888207" y="507454"/>
            <a:ext cx="1047600" cy="384721"/>
          </a:xfrm>
          <a:prstGeom prst="rect">
            <a:avLst/>
          </a:prstGeom>
          <a:noFill/>
          <a:ln w="3175">
            <a:solidFill>
              <a:srgbClr val="003D6A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000" b="1" dirty="0">
                <a:solidFill>
                  <a:srgbClr val="003D6A"/>
                </a:solidFill>
              </a:rPr>
              <a:t>SCHUNK </a:t>
            </a:r>
            <a:r>
              <a:rPr lang="de-DE" sz="900" b="1" dirty="0">
                <a:solidFill>
                  <a:srgbClr val="003D6A"/>
                </a:solidFill>
              </a:rPr>
              <a:t>Synergiemaschine</a:t>
            </a:r>
          </a:p>
        </p:txBody>
      </p:sp>
      <p:pic>
        <p:nvPicPr>
          <p:cNvPr id="75" name="Grafik 74">
            <a:hlinkClick r:id="rId17" action="ppaction://hlinkfile"/>
          </p:cNvPr>
          <p:cNvPicPr>
            <a:picLocks noChangeAspect="1"/>
          </p:cNvPicPr>
          <p:nvPr/>
        </p:nvPicPr>
        <p:blipFill rotWithShape="1">
          <a:blip r:embed="rId18"/>
          <a:srcRect t="9089"/>
          <a:stretch/>
        </p:blipFill>
        <p:spPr>
          <a:xfrm>
            <a:off x="8786730" y="814416"/>
            <a:ext cx="195323" cy="22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98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ROTA Kraftspannfutter mit Backenschnellwechselsystem, Name, Datum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1940041" y="1508053"/>
            <a:ext cx="2413383" cy="1201913"/>
            <a:chOff x="-274348" y="1296415"/>
            <a:chExt cx="2717377" cy="1461800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274348" y="1296415"/>
              <a:ext cx="2688015" cy="1461800"/>
              <a:chOff x="-93326" y="708363"/>
              <a:chExt cx="2688015" cy="1461800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713627" cy="1461800"/>
                <a:chOff x="823912" y="720343"/>
                <a:chExt cx="1713627" cy="1632906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500089" cy="339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93326" y="715963"/>
                <a:ext cx="973347" cy="304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3D6A"/>
                    </a:solidFill>
                  </a:rPr>
                  <a:t>Varianten</a:t>
                </a: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00" name="Gruppieren 43"/>
          <p:cNvGrpSpPr/>
          <p:nvPr/>
        </p:nvGrpSpPr>
        <p:grpSpPr>
          <a:xfrm>
            <a:off x="3248524" y="3091454"/>
            <a:ext cx="2419296" cy="1202400"/>
            <a:chOff x="1266801" y="3845342"/>
            <a:chExt cx="2644845" cy="1505092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266801" y="3845342"/>
              <a:ext cx="2644845" cy="1505092"/>
              <a:chOff x="1266801" y="3845342"/>
              <a:chExt cx="2644845" cy="1505092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266801" y="3845342"/>
                <a:ext cx="2644845" cy="1505092"/>
                <a:chOff x="-71462" y="687388"/>
                <a:chExt cx="2644845" cy="1505092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692320" cy="1505092"/>
                  <a:chOff x="823913" y="696913"/>
                  <a:chExt cx="1692320" cy="1681263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457689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-71462" y="713891"/>
                  <a:ext cx="9392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Nachfrage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11" name="Gruppieren 54"/>
          <p:cNvGrpSpPr/>
          <p:nvPr/>
        </p:nvGrpSpPr>
        <p:grpSpPr>
          <a:xfrm>
            <a:off x="4862153" y="1500608"/>
            <a:ext cx="2550362" cy="1202400"/>
            <a:chOff x="4552150" y="3826292"/>
            <a:chExt cx="2837528" cy="1498607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52150" y="3826292"/>
              <a:ext cx="2837528" cy="1498607"/>
              <a:chOff x="4561675" y="3645317"/>
              <a:chExt cx="2837528" cy="1498607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61675" y="3645317"/>
                <a:ext cx="2837528" cy="1498607"/>
                <a:chOff x="-234163" y="687388"/>
                <a:chExt cx="2837528" cy="1498607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22302" cy="1498607"/>
                  <a:chOff x="823913" y="696913"/>
                  <a:chExt cx="1722302" cy="1674020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34163" y="719303"/>
                  <a:ext cx="1119986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Globaler</a:t>
                  </a:r>
                </a:p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Wettbewerb</a:t>
                  </a: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feld 6"/>
          <p:cNvSpPr txBox="1"/>
          <p:nvPr/>
        </p:nvSpPr>
        <p:spPr>
          <a:xfrm>
            <a:off x="1317260" y="5160235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A"/>
                </a:solidFill>
              </a:rPr>
              <a:t>Flexibilität und Rüstzeitoptimierung</a:t>
            </a:r>
          </a:p>
        </p:txBody>
      </p:sp>
      <p:sp>
        <p:nvSpPr>
          <p:cNvPr id="79" name="Rechteck 78"/>
          <p:cNvSpPr/>
          <p:nvPr/>
        </p:nvSpPr>
        <p:spPr>
          <a:xfrm>
            <a:off x="1790972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4796840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1243316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>
            <a:hlinkClick r:id="rId2" action="ppaction://hlinkfile"/>
          </p:cNvPr>
          <p:cNvSpPr txBox="1"/>
          <p:nvPr/>
        </p:nvSpPr>
        <p:spPr>
          <a:xfrm>
            <a:off x="2307848" y="5458851"/>
            <a:ext cx="900000" cy="396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600" b="1" spc="300" dirty="0">
                <a:solidFill>
                  <a:srgbClr val="003D6A"/>
                </a:solidFill>
              </a:rPr>
              <a:t>ROI</a:t>
            </a:r>
            <a:r>
              <a:rPr lang="de-DE" sz="1000" b="1" dirty="0">
                <a:solidFill>
                  <a:srgbClr val="003D6A"/>
                </a:solidFill>
              </a:rPr>
              <a:t> </a:t>
            </a:r>
          </a:p>
          <a:p>
            <a:pPr algn="ctr"/>
            <a:r>
              <a:rPr lang="de-DE" sz="1000" b="1" dirty="0">
                <a:solidFill>
                  <a:srgbClr val="003D6A"/>
                </a:solidFill>
              </a:rPr>
              <a:t>Rechner</a:t>
            </a:r>
          </a:p>
        </p:txBody>
      </p:sp>
      <p:pic>
        <p:nvPicPr>
          <p:cNvPr id="8" name="Grafik 7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t="9089"/>
          <a:stretch/>
        </p:blipFill>
        <p:spPr>
          <a:xfrm>
            <a:off x="3039290" y="5722719"/>
            <a:ext cx="225165" cy="25712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Rüstkostenreduzierung durch Backenschnellwechsel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ROTA Kraftspannfutter mit Backenschnellwechselsystem, Name, Datum</a:t>
            </a:r>
          </a:p>
        </p:txBody>
      </p:sp>
      <p:pic>
        <p:nvPicPr>
          <p:cNvPr id="3" name="Grafik 2">
            <a:hlinkClick r:id="rId5" action="ppaction://hlinkfile"/>
          </p:cNvPr>
          <p:cNvPicPr>
            <a:picLocks noChangeAspect="1"/>
          </p:cNvPicPr>
          <p:nvPr/>
        </p:nvPicPr>
        <p:blipFill rotWithShape="1">
          <a:blip r:embed="rId6"/>
          <a:srcRect l="3956" r="14263"/>
          <a:stretch/>
        </p:blipFill>
        <p:spPr>
          <a:xfrm>
            <a:off x="5137630" y="3868859"/>
            <a:ext cx="3211826" cy="1980000"/>
          </a:xfrm>
          <a:prstGeom prst="rect">
            <a:avLst/>
          </a:prstGeom>
          <a:effectLst/>
        </p:spPr>
      </p:pic>
      <p:grpSp>
        <p:nvGrpSpPr>
          <p:cNvPr id="5" name="Gruppieren 4"/>
          <p:cNvGrpSpPr/>
          <p:nvPr/>
        </p:nvGrpSpPr>
        <p:grpSpPr>
          <a:xfrm>
            <a:off x="6429713" y="4498859"/>
            <a:ext cx="720000" cy="720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Ellipse 5">
              <a:hlinkClick r:id="rId5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Gleichschenkliges Dreieck 6">
              <a:hlinkClick r:id="rId5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185258"/>
              </p:ext>
            </p:extLst>
          </p:nvPr>
        </p:nvGraphicFramePr>
        <p:xfrm>
          <a:off x="675905" y="1622906"/>
          <a:ext cx="4175999" cy="36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0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00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Fall 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Fall 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Anzahl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Backenwechsel pro Tag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Zeit pro Backenwechsel ohne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SCHUNK Backenschnellwechselsystem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Zeit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pro Backenwechsel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mit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SCHUNK Backenschnellwechselsystem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Maschinenstundensatz [€]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Anzahl Schichten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Arbeitstage pro Jahr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Rüstkostenreduzierung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Zeiteinsparung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pro Backenwechsel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Jährliches Einsparpotenzial [€]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10.400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5.187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Grafik 3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8391" y="1632737"/>
            <a:ext cx="3220814" cy="1980000"/>
          </a:xfrm>
          <a:prstGeom prst="rect">
            <a:avLst/>
          </a:prstGeom>
          <a:effectLst/>
        </p:spPr>
      </p:pic>
      <p:grpSp>
        <p:nvGrpSpPr>
          <p:cNvPr id="14" name="Gruppieren 13"/>
          <p:cNvGrpSpPr/>
          <p:nvPr/>
        </p:nvGrpSpPr>
        <p:grpSpPr>
          <a:xfrm>
            <a:off x="6368882" y="2230858"/>
            <a:ext cx="720000" cy="720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Ellipse 14">
              <a:hlinkClick r:id="rId7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Gleichschenkliges Dreieck 15">
              <a:hlinkClick r:id="rId7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235768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</a:t>
            </a:r>
            <a:br>
              <a:rPr lang="de-DE" dirty="0"/>
            </a:br>
            <a:r>
              <a:rPr lang="de-DE" sz="1800" dirty="0"/>
              <a:t>Kraftspannfutter mit Backenschnellwechselsystem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ROTA Kraftspannfutter mit Backenschnellwechselsystem, Name, Datum</a:t>
            </a: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3491999" y="2622017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hlinkClick r:id="rId2" action="ppaction://hlinksldjump"/>
          </p:cNvPr>
          <p:cNvSpPr/>
          <p:nvPr/>
        </p:nvSpPr>
        <p:spPr>
          <a:xfrm>
            <a:off x="561442" y="2624650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hlinkClick r:id="" action="ppaction://noaction"/>
          </p:cNvPr>
          <p:cNvSpPr/>
          <p:nvPr/>
        </p:nvSpPr>
        <p:spPr>
          <a:xfrm>
            <a:off x="6474388" y="2629633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hlinkClick r:id="rId2" action="ppaction://hlinksldjump"/>
          </p:cNvPr>
          <p:cNvSpPr/>
          <p:nvPr/>
        </p:nvSpPr>
        <p:spPr>
          <a:xfrm>
            <a:off x="571532" y="2317692"/>
            <a:ext cx="214991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THW plus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8" name="Rechteck 27">
            <a:hlinkClick r:id="" action="ppaction://noaction"/>
          </p:cNvPr>
          <p:cNvSpPr/>
          <p:nvPr/>
        </p:nvSpPr>
        <p:spPr>
          <a:xfrm>
            <a:off x="3491998" y="2316873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THW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vario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9" name="Rechteck 28">
            <a:hlinkClick r:id="" action="ppaction://noaction"/>
          </p:cNvPr>
          <p:cNvSpPr/>
          <p:nvPr/>
        </p:nvSpPr>
        <p:spPr>
          <a:xfrm>
            <a:off x="6475998" y="2319832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NCX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39" y="2809633"/>
            <a:ext cx="1984963" cy="1440000"/>
          </a:xfrm>
          <a:prstGeom prst="rect">
            <a:avLst/>
          </a:prstGeom>
        </p:spPr>
      </p:pic>
      <p:pic>
        <p:nvPicPr>
          <p:cNvPr id="7" name="Grafi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18" y="2735794"/>
            <a:ext cx="1636447" cy="1620000"/>
          </a:xfrm>
          <a:prstGeom prst="rect">
            <a:avLst/>
          </a:prstGeom>
        </p:spPr>
      </p:pic>
      <p:pic>
        <p:nvPicPr>
          <p:cNvPr id="8" name="Grafik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109" y="2719633"/>
            <a:ext cx="1556557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91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THW plus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ROTA Kraftspannfutter mit Backenschnellwechselsystem, Name, Datum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THW plus 185 mit Krallenbacken.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  <a:r>
              <a:rPr lang="de-DE" sz="1400" dirty="0"/>
              <a:t>  Rohteilspannung Grundkörper   VERO-S mini in Dreh- Fräsmaschine.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Schnelles Umrüsten auf geänderten Durchmesser bei Folgeserie bzw. Einzelteile. 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r="5696"/>
          <a:stretch/>
        </p:blipFill>
        <p:spPr>
          <a:xfrm>
            <a:off x="561445" y="1629000"/>
            <a:ext cx="5132774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030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7" y="1189336"/>
            <a:ext cx="5172573" cy="48398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THW plus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504904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Keilstangenantrieb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Große Durchgangsbohrung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Optimiertes Schmiersystem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Befestigungsgewinde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Backenschnellwechselsystem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Grundbacken mit gerader Verzahnung (GBK)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Verriegelungsmechanismus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Zwei Befestigungslochkreise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Zuverlässige Backenverriegelung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Unterschiedliche Direktaufnahmen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Modulares Schutzbüchsensystem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Zusätzliche Dichtungen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ROTA Kraftspannfutter mit Backenschnellwechselsystem, Name, Datum</a:t>
            </a:r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849359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561574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343925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637091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923425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213729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500527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43565" y="4006798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36699" y="4294935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544408" y="3050927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194247" y="3615140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154163" y="2895161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1883385" y="4626476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1156194" y="3994793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5038596" y="3571148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1255194" y="3373915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1108140" y="2657648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338725" y="2174018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742408" y="2460059"/>
            <a:ext cx="198000" cy="198000"/>
            <a:chOff x="4643403" y="733042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81407" y="4565699"/>
            <a:ext cx="307941" cy="198000"/>
            <a:chOff x="4567354" y="733042"/>
            <a:chExt cx="413846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67354" y="733042"/>
              <a:ext cx="41384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1018125" y="4440013"/>
            <a:ext cx="307941" cy="198000"/>
            <a:chOff x="4556669" y="733042"/>
            <a:chExt cx="413846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56669" y="733042"/>
              <a:ext cx="41384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5778641" y="4880956"/>
            <a:ext cx="307941" cy="198000"/>
            <a:chOff x="4567354" y="733042"/>
            <a:chExt cx="413846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67354" y="733042"/>
              <a:ext cx="41384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1021362" y="5245017"/>
            <a:ext cx="307941" cy="198000"/>
            <a:chOff x="4556669" y="733042"/>
            <a:chExt cx="413846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56669" y="733042"/>
              <a:ext cx="41384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5778689" y="5173582"/>
            <a:ext cx="307941" cy="198000"/>
            <a:chOff x="4567354" y="733042"/>
            <a:chExt cx="413846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67354" y="733042"/>
              <a:ext cx="41384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3138021" y="2245979"/>
            <a:ext cx="307941" cy="198000"/>
            <a:chOff x="4556669" y="733042"/>
            <a:chExt cx="413846" cy="27135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56669" y="733042"/>
              <a:ext cx="41384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85" name="Gruppieren 84"/>
          <p:cNvGrpSpPr/>
          <p:nvPr/>
        </p:nvGrpSpPr>
        <p:grpSpPr>
          <a:xfrm>
            <a:off x="5775220" y="5463651"/>
            <a:ext cx="307941" cy="198000"/>
            <a:chOff x="4556669" y="733042"/>
            <a:chExt cx="413846" cy="271350"/>
          </a:xfrm>
        </p:grpSpPr>
        <p:sp>
          <p:nvSpPr>
            <p:cNvPr id="86" name="Ellipse 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4556669" y="733042"/>
              <a:ext cx="41384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2756552" y="3239251"/>
            <a:ext cx="307941" cy="198000"/>
            <a:chOff x="4556669" y="733042"/>
            <a:chExt cx="413846" cy="271350"/>
          </a:xfrm>
        </p:grpSpPr>
        <p:sp>
          <p:nvSpPr>
            <p:cNvPr id="89" name="Ellipse 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4556669" y="733042"/>
              <a:ext cx="41384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7" y="1513612"/>
            <a:ext cx="2349962" cy="1472564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Hohe Wechselwiederholgenauigkeit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Schneller Backenwechsel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THW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ROTA Kraftspannfutter mit Backenschnellwechselsystem, Name, Datum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Modulares Schutzbüchsensystem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2803743" y="1485021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1397658" y="1489091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801383" y="2026799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290155" y="1632003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2957346" y="1439769"/>
            <a:ext cx="17254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Verstellbarer Tiefenanschlag in der Schutzbüchse</a:t>
            </a:r>
          </a:p>
          <a:p>
            <a:r>
              <a:rPr lang="de-DE" sz="1200" dirty="0">
                <a:solidFill>
                  <a:srgbClr val="003D6A"/>
                </a:solidFill>
              </a:rPr>
              <a:t>Auswerfer in der Schutzbüchse</a:t>
            </a:r>
          </a:p>
          <a:p>
            <a:r>
              <a:rPr lang="de-DE" sz="1200" dirty="0">
                <a:solidFill>
                  <a:srgbClr val="003D6A"/>
                </a:solidFill>
              </a:rPr>
              <a:t>Spritzdüsen in der Schutzbüchse</a:t>
            </a:r>
          </a:p>
          <a:p>
            <a:r>
              <a:rPr lang="de-DE" sz="1200" dirty="0">
                <a:solidFill>
                  <a:srgbClr val="003D6A"/>
                </a:solidFill>
              </a:rPr>
              <a:t>Geschlossene Schutzbüchse</a:t>
            </a:r>
          </a:p>
        </p:txBody>
      </p:sp>
      <p:grpSp>
        <p:nvGrpSpPr>
          <p:cNvPr id="36" name="Gruppieren 35"/>
          <p:cNvGrpSpPr/>
          <p:nvPr/>
        </p:nvGrpSpPr>
        <p:grpSpPr>
          <a:xfrm>
            <a:off x="2805386" y="2384385"/>
            <a:ext cx="198000" cy="198000"/>
            <a:chOff x="4645063" y="729193"/>
            <a:chExt cx="266095" cy="271350"/>
          </a:xfrm>
        </p:grpSpPr>
        <p:sp>
          <p:nvSpPr>
            <p:cNvPr id="37" name="Ellipse 3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2282589" y="2652224"/>
            <a:ext cx="198000" cy="198000"/>
            <a:chOff x="4645063" y="729193"/>
            <a:chExt cx="266095" cy="271350"/>
          </a:xfrm>
        </p:grpSpPr>
        <p:sp>
          <p:nvSpPr>
            <p:cNvPr id="40" name="Ellipse 3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2805386" y="2749935"/>
            <a:ext cx="198000" cy="198000"/>
            <a:chOff x="4645063" y="729193"/>
            <a:chExt cx="266095" cy="271350"/>
          </a:xfrm>
        </p:grpSpPr>
        <p:sp>
          <p:nvSpPr>
            <p:cNvPr id="43" name="Ellipse 4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524" y="2788661"/>
            <a:ext cx="274344" cy="268247"/>
          </a:xfrm>
          <a:prstGeom prst="rect">
            <a:avLst/>
          </a:prstGeom>
        </p:spPr>
      </p:pic>
      <p:sp>
        <p:nvSpPr>
          <p:cNvPr id="46" name="Textfeld 45"/>
          <p:cNvSpPr txBox="1"/>
          <p:nvPr/>
        </p:nvSpPr>
        <p:spPr>
          <a:xfrm>
            <a:off x="4707939" y="99571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Schutzbüchse wechseln</a:t>
            </a:r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67" y="1591729"/>
            <a:ext cx="3309064" cy="1351893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34" y="3922454"/>
            <a:ext cx="2645949" cy="1925293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47" y="4063567"/>
            <a:ext cx="2591555" cy="188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THW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ROTA Kraftspannfutter mit Backenschnellwechselsystem, Name, Datum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52338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Innovatives Schmiersystem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Einsetzen der Spannbacken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Entnahme der Spannbacken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Hohe Wiederholgenauigkeit nach einem Backenwechsel</a:t>
            </a:r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08" y="1398270"/>
            <a:ext cx="2484022" cy="1806221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773" y="1384433"/>
            <a:ext cx="2368704" cy="1820058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92" y="3971720"/>
            <a:ext cx="2579438" cy="1876241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75" y="4217941"/>
            <a:ext cx="2350873" cy="17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383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543</Words>
  <Application>Microsoft Office PowerPoint</Application>
  <PresentationFormat>Bildschirmpräsentation (4:3)</PresentationFormat>
  <Paragraphs>243</Paragraphs>
  <Slides>14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Rüstkostenreduzierung durch Backenschnellwechsel</vt:lpstr>
      <vt:lpstr>ROTA Übersicht Kraftspannfutter mit Backenschnellwechselsystem</vt:lpstr>
      <vt:lpstr>ROTA THW plus Anwendungsbeispiel</vt:lpstr>
      <vt:lpstr>ROTA THW plus</vt:lpstr>
      <vt:lpstr>ROTA THW plus</vt:lpstr>
      <vt:lpstr>ROTA THW plus</vt:lpstr>
      <vt:lpstr>ROTA THW plus</vt:lpstr>
      <vt:lpstr>ROTA THW plus</vt:lpstr>
      <vt:lpstr>Baureihen ROTA THW plus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Sarah</cp:lastModifiedBy>
  <cp:revision>652</cp:revision>
  <cp:lastPrinted>2018-01-05T10:34:27Z</cp:lastPrinted>
  <dcterms:created xsi:type="dcterms:W3CDTF">2015-04-07T09:55:40Z</dcterms:created>
  <dcterms:modified xsi:type="dcterms:W3CDTF">2021-07-29T07:13:57Z</dcterms:modified>
</cp:coreProperties>
</file>