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ags/tag1.xml" ContentType="application/vnd.openxmlformats-officedocument.presentationml.tags+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tags/tag2.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48" r:id="rId1"/>
  </p:sldMasterIdLst>
  <p:notesMasterIdLst>
    <p:notesMasterId r:id="rId9"/>
  </p:notesMasterIdLst>
  <p:handoutMasterIdLst>
    <p:handoutMasterId r:id="rId10"/>
  </p:handoutMasterIdLst>
  <p:sldIdLst>
    <p:sldId id="279" r:id="rId2"/>
    <p:sldId id="269" r:id="rId3"/>
    <p:sldId id="281" r:id="rId4"/>
    <p:sldId id="262" r:id="rId5"/>
    <p:sldId id="274" r:id="rId6"/>
    <p:sldId id="275" r:id="rId7"/>
    <p:sldId id="283" r:id="rId8"/>
  </p:sldIdLst>
  <p:sldSz cx="9144000" cy="5143500" type="screen16x9"/>
  <p:notesSz cx="6797675" cy="9872663"/>
  <p:defaultTextStyle>
    <a:defPPr>
      <a:defRPr lang="de-DE"/>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985" userDrawn="1">
          <p15:clr>
            <a:srgbClr val="A4A3A4"/>
          </p15:clr>
        </p15:guide>
        <p15:guide id="2" pos="3294" userDrawn="1">
          <p15:clr>
            <a:srgbClr val="A4A3A4"/>
          </p15:clr>
        </p15:guide>
        <p15:guide id="3" orient="horz" pos="1382" userDrawn="1">
          <p15:clr>
            <a:srgbClr val="A4A3A4"/>
          </p15:clr>
        </p15:guide>
        <p15:guide id="4" orient="horz" pos="1598" userDrawn="1">
          <p15:clr>
            <a:srgbClr val="A4A3A4"/>
          </p15:clr>
        </p15:guide>
        <p15:guide id="5" pos="5511" userDrawn="1">
          <p15:clr>
            <a:srgbClr val="A4A3A4"/>
          </p15:clr>
        </p15:guide>
        <p15:guide id="6" orient="horz" pos="1722" userDrawn="1">
          <p15:clr>
            <a:srgbClr val="A4A3A4"/>
          </p15:clr>
        </p15:guide>
        <p15:guide id="7" pos="249" userDrawn="1">
          <p15:clr>
            <a:srgbClr val="A4A3A4"/>
          </p15:clr>
        </p15:guide>
        <p15:guide id="8" orient="horz" pos="562" userDrawn="1">
          <p15:clr>
            <a:srgbClr val="A4A3A4"/>
          </p15:clr>
        </p15:guide>
        <p15:guide id="9" orient="horz" pos="2697" userDrawn="1">
          <p15:clr>
            <a:srgbClr val="A4A3A4"/>
          </p15:clr>
        </p15:guide>
        <p15:guide id="10" orient="horz" pos="2845" userDrawn="1">
          <p15:clr>
            <a:srgbClr val="A4A3A4"/>
          </p15:clr>
        </p15:guide>
        <p15:guide id="11" pos="2744" userDrawn="1">
          <p15:clr>
            <a:srgbClr val="A4A3A4"/>
          </p15:clr>
        </p15:guide>
        <p15:guide id="12" pos="288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446B"/>
    <a:srgbClr val="003D6A"/>
    <a:srgbClr val="009EE0"/>
    <a:srgbClr val="007DE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FD0F851-EC5A-4D38-B0AD-8093EC10F338}" styleName="Helle Formatvorlage 1 - Akzent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 styleId="{3B4B98B0-60AC-42C2-AFA5-B58CD77FA1E5}" styleName="Helle Formatvorlage 1 - Akz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2D5ABB26-0587-4C30-8999-92F81FD0307C}" styleName="Keine Formatvorlage, kein Raster">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2" autoAdjust="0"/>
    <p:restoredTop sz="94645" autoAdjust="0"/>
  </p:normalViewPr>
  <p:slideViewPr>
    <p:cSldViewPr>
      <p:cViewPr varScale="1">
        <p:scale>
          <a:sx n="159" d="100"/>
          <a:sy n="159" d="100"/>
        </p:scale>
        <p:origin x="156" y="222"/>
      </p:cViewPr>
      <p:guideLst>
        <p:guide orient="horz" pos="985"/>
        <p:guide pos="3294"/>
        <p:guide orient="horz" pos="1382"/>
        <p:guide orient="horz" pos="1598"/>
        <p:guide pos="5511"/>
        <p:guide orient="horz" pos="1722"/>
        <p:guide pos="249"/>
        <p:guide orient="horz" pos="562"/>
        <p:guide orient="horz" pos="2697"/>
        <p:guide orient="horz" pos="2845"/>
        <p:guide pos="2744"/>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200" d="100"/>
        <a:sy n="200" d="100"/>
      </p:scale>
      <p:origin x="0" y="4114"/>
    </p:cViewPr>
  </p:sorterViewPr>
  <p:notesViewPr>
    <p:cSldViewPr showGuides="1">
      <p:cViewPr varScale="1">
        <p:scale>
          <a:sx n="76" d="100"/>
          <a:sy n="76" d="100"/>
        </p:scale>
        <p:origin x="3306" y="108"/>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notesMaster" Target="notesMasters/notesMaster1.xml"/><Relationship Id="rId14"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1" y="0"/>
            <a:ext cx="2946400" cy="494186"/>
          </a:xfrm>
          <a:prstGeom prst="rect">
            <a:avLst/>
          </a:prstGeom>
        </p:spPr>
        <p:txBody>
          <a:bodyPr vert="horz" lIns="91440" tIns="45720" rIns="91440" bIns="45720" rtlCol="0"/>
          <a:lstStyle>
            <a:lvl1pPr algn="l">
              <a:defRPr sz="1200"/>
            </a:lvl1pPr>
          </a:lstStyle>
          <a:p>
            <a:endParaRPr lang="de-DE"/>
          </a:p>
        </p:txBody>
      </p:sp>
      <p:sp>
        <p:nvSpPr>
          <p:cNvPr id="3" name="Datumsplatzhalter 2"/>
          <p:cNvSpPr>
            <a:spLocks noGrp="1"/>
          </p:cNvSpPr>
          <p:nvPr>
            <p:ph type="dt" sz="quarter" idx="1"/>
          </p:nvPr>
        </p:nvSpPr>
        <p:spPr>
          <a:xfrm>
            <a:off x="3849688" y="0"/>
            <a:ext cx="2946400" cy="494186"/>
          </a:xfrm>
          <a:prstGeom prst="rect">
            <a:avLst/>
          </a:prstGeom>
        </p:spPr>
        <p:txBody>
          <a:bodyPr vert="horz" lIns="91440" tIns="45720" rIns="91440" bIns="45720" rtlCol="0"/>
          <a:lstStyle>
            <a:lvl1pPr algn="r">
              <a:defRPr sz="1200"/>
            </a:lvl1pPr>
          </a:lstStyle>
          <a:p>
            <a:fld id="{F052AB7C-84DC-4FEA-B5CC-0FF051FFA645}" type="datetimeFigureOut">
              <a:rPr lang="de-DE" smtClean="0"/>
              <a:t>19.04.2021</a:t>
            </a:fld>
            <a:endParaRPr lang="de-DE"/>
          </a:p>
        </p:txBody>
      </p:sp>
      <p:sp>
        <p:nvSpPr>
          <p:cNvPr id="4" name="Fußzeilenplatzhalter 3"/>
          <p:cNvSpPr>
            <a:spLocks noGrp="1"/>
          </p:cNvSpPr>
          <p:nvPr>
            <p:ph type="ftr" sz="quarter" idx="2"/>
          </p:nvPr>
        </p:nvSpPr>
        <p:spPr>
          <a:xfrm>
            <a:off x="1" y="9378477"/>
            <a:ext cx="2946400" cy="494186"/>
          </a:xfrm>
          <a:prstGeom prst="rect">
            <a:avLst/>
          </a:prstGeom>
        </p:spPr>
        <p:txBody>
          <a:bodyPr vert="horz" lIns="91440" tIns="45720" rIns="91440" bIns="45720" rtlCol="0" anchor="b"/>
          <a:lstStyle>
            <a:lvl1pPr algn="l">
              <a:defRPr sz="1200"/>
            </a:lvl1pPr>
          </a:lstStyle>
          <a:p>
            <a:endParaRPr lang="de-DE"/>
          </a:p>
        </p:txBody>
      </p:sp>
      <p:sp>
        <p:nvSpPr>
          <p:cNvPr id="5" name="Foliennummernplatzhalter 4"/>
          <p:cNvSpPr>
            <a:spLocks noGrp="1"/>
          </p:cNvSpPr>
          <p:nvPr>
            <p:ph type="sldNum" sz="quarter" idx="3"/>
          </p:nvPr>
        </p:nvSpPr>
        <p:spPr>
          <a:xfrm>
            <a:off x="3849688" y="9378477"/>
            <a:ext cx="2946400" cy="494186"/>
          </a:xfrm>
          <a:prstGeom prst="rect">
            <a:avLst/>
          </a:prstGeom>
        </p:spPr>
        <p:txBody>
          <a:bodyPr vert="horz" lIns="91440" tIns="45720" rIns="91440" bIns="45720" rtlCol="0" anchor="b"/>
          <a:lstStyle>
            <a:lvl1pPr algn="r">
              <a:defRPr sz="1200"/>
            </a:lvl1pPr>
          </a:lstStyle>
          <a:p>
            <a:fld id="{96AC2059-A8CC-42A3-AC65-A15CE1949EB1}" type="slidenum">
              <a:rPr lang="de-DE" smtClean="0"/>
              <a:t>‹Nr.›</a:t>
            </a:fld>
            <a:endParaRPr lang="de-DE"/>
          </a:p>
        </p:txBody>
      </p:sp>
    </p:spTree>
    <p:extLst>
      <p:ext uri="{BB962C8B-B14F-4D97-AF65-F5344CB8AC3E}">
        <p14:creationId xmlns:p14="http://schemas.microsoft.com/office/powerpoint/2010/main" val="280429778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45659" cy="493633"/>
          </a:xfrm>
          <a:prstGeom prst="rect">
            <a:avLst/>
          </a:prstGeom>
        </p:spPr>
        <p:txBody>
          <a:bodyPr vert="horz" lIns="91440" tIns="45720" rIns="91440" bIns="45720" rtlCol="0"/>
          <a:lstStyle>
            <a:lvl1pPr algn="l">
              <a:defRPr sz="1200"/>
            </a:lvl1pPr>
          </a:lstStyle>
          <a:p>
            <a:endParaRPr lang="de-DE"/>
          </a:p>
        </p:txBody>
      </p:sp>
      <p:sp>
        <p:nvSpPr>
          <p:cNvPr id="3" name="Datumsplatzhalter 2"/>
          <p:cNvSpPr>
            <a:spLocks noGrp="1"/>
          </p:cNvSpPr>
          <p:nvPr>
            <p:ph type="dt" idx="1"/>
          </p:nvPr>
        </p:nvSpPr>
        <p:spPr>
          <a:xfrm>
            <a:off x="3850443" y="0"/>
            <a:ext cx="2945659" cy="493633"/>
          </a:xfrm>
          <a:prstGeom prst="rect">
            <a:avLst/>
          </a:prstGeom>
        </p:spPr>
        <p:txBody>
          <a:bodyPr vert="horz" lIns="91440" tIns="45720" rIns="91440" bIns="45720" rtlCol="0"/>
          <a:lstStyle>
            <a:lvl1pPr algn="r">
              <a:defRPr sz="1200"/>
            </a:lvl1pPr>
          </a:lstStyle>
          <a:p>
            <a:fld id="{2564ECA4-36CA-419D-931F-CE2C91F7EA5D}" type="datetimeFigureOut">
              <a:rPr lang="de-DE" smtClean="0"/>
              <a:t>19.04.2021</a:t>
            </a:fld>
            <a:endParaRPr lang="de-DE"/>
          </a:p>
        </p:txBody>
      </p:sp>
      <p:sp>
        <p:nvSpPr>
          <p:cNvPr id="4" name="Folienbildplatzhalter 3"/>
          <p:cNvSpPr>
            <a:spLocks noGrp="1" noRot="1" noChangeAspect="1"/>
          </p:cNvSpPr>
          <p:nvPr>
            <p:ph type="sldImg" idx="2"/>
          </p:nvPr>
        </p:nvSpPr>
        <p:spPr>
          <a:xfrm>
            <a:off x="107950" y="739775"/>
            <a:ext cx="6581775" cy="3703638"/>
          </a:xfrm>
          <a:prstGeom prst="rect">
            <a:avLst/>
          </a:prstGeom>
          <a:noFill/>
          <a:ln w="12700">
            <a:solidFill>
              <a:prstClr val="black"/>
            </a:solidFill>
          </a:ln>
        </p:spPr>
        <p:txBody>
          <a:bodyPr vert="horz" lIns="91440" tIns="45720" rIns="91440" bIns="45720" rtlCol="0" anchor="ctr"/>
          <a:lstStyle/>
          <a:p>
            <a:endParaRPr lang="de-DE"/>
          </a:p>
        </p:txBody>
      </p:sp>
      <p:sp>
        <p:nvSpPr>
          <p:cNvPr id="5" name="Notizenplatzhalter 4"/>
          <p:cNvSpPr>
            <a:spLocks noGrp="1"/>
          </p:cNvSpPr>
          <p:nvPr>
            <p:ph type="body" sz="quarter" idx="3"/>
          </p:nvPr>
        </p:nvSpPr>
        <p:spPr>
          <a:xfrm>
            <a:off x="679768" y="4689516"/>
            <a:ext cx="5438140" cy="4442698"/>
          </a:xfrm>
          <a:prstGeom prst="rect">
            <a:avLst/>
          </a:prstGeom>
        </p:spPr>
        <p:txBody>
          <a:bodyPr vert="horz" lIns="91440" tIns="45720" rIns="91440" bIns="45720" rtlCol="0">
            <a:normAutofit/>
          </a:bodyPr>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p>
        </p:txBody>
      </p:sp>
      <p:sp>
        <p:nvSpPr>
          <p:cNvPr id="6" name="Fußzeilenplatzhalter 5"/>
          <p:cNvSpPr>
            <a:spLocks noGrp="1"/>
          </p:cNvSpPr>
          <p:nvPr>
            <p:ph type="ftr" sz="quarter" idx="4"/>
          </p:nvPr>
        </p:nvSpPr>
        <p:spPr>
          <a:xfrm>
            <a:off x="0" y="9377316"/>
            <a:ext cx="2945659" cy="493633"/>
          </a:xfrm>
          <a:prstGeom prst="rect">
            <a:avLst/>
          </a:prstGeom>
        </p:spPr>
        <p:txBody>
          <a:bodyPr vert="horz" lIns="91440" tIns="45720" rIns="91440" bIns="45720" rtlCol="0" anchor="b"/>
          <a:lstStyle>
            <a:lvl1pPr algn="l">
              <a:defRPr sz="1200"/>
            </a:lvl1pPr>
          </a:lstStyle>
          <a:p>
            <a:endParaRPr lang="de-DE"/>
          </a:p>
        </p:txBody>
      </p:sp>
      <p:sp>
        <p:nvSpPr>
          <p:cNvPr id="7" name="Foliennummernplatzhalter 6"/>
          <p:cNvSpPr>
            <a:spLocks noGrp="1"/>
          </p:cNvSpPr>
          <p:nvPr>
            <p:ph type="sldNum" sz="quarter" idx="5"/>
          </p:nvPr>
        </p:nvSpPr>
        <p:spPr>
          <a:xfrm>
            <a:off x="3850443" y="9377316"/>
            <a:ext cx="2945659" cy="493633"/>
          </a:xfrm>
          <a:prstGeom prst="rect">
            <a:avLst/>
          </a:prstGeom>
        </p:spPr>
        <p:txBody>
          <a:bodyPr vert="horz" lIns="91440" tIns="45720" rIns="91440" bIns="45720" rtlCol="0" anchor="b"/>
          <a:lstStyle>
            <a:lvl1pPr algn="r">
              <a:defRPr sz="1200"/>
            </a:lvl1pPr>
          </a:lstStyle>
          <a:p>
            <a:fld id="{2877B75E-46DD-46CD-BFD7-01CE4A8660FC}" type="slidenum">
              <a:rPr lang="de-DE" smtClean="0"/>
              <a:t>‹Nr.›</a:t>
            </a:fld>
            <a:endParaRPr lang="de-DE"/>
          </a:p>
        </p:txBody>
      </p:sp>
    </p:spTree>
    <p:extLst>
      <p:ext uri="{BB962C8B-B14F-4D97-AF65-F5344CB8AC3E}">
        <p14:creationId xmlns:p14="http://schemas.microsoft.com/office/powerpoint/2010/main" val="3595651604"/>
      </p:ext>
    </p:extLst>
  </p:cSld>
  <p:clrMap bg1="lt1" tx1="dk1" bg2="lt2" tx2="dk2" accent1="accent1" accent2="accent2" accent3="accent3" accent4="accent4" accent5="accent5" accent6="accent6" hlink="hlink" folHlink="folHlink"/>
  <p:notesStyle>
    <a:lvl1pPr marL="0" algn="l" defTabSz="685800" rtl="0" eaLnBrk="1" latinLnBrk="0" hangingPunct="1">
      <a:defRPr sz="900" kern="1200">
        <a:solidFill>
          <a:schemeClr val="tx1"/>
        </a:solidFill>
        <a:latin typeface="+mn-lt"/>
        <a:ea typeface="+mn-ea"/>
        <a:cs typeface="+mn-cs"/>
      </a:defRPr>
    </a:lvl1pPr>
    <a:lvl2pPr marL="342900" algn="l" defTabSz="685800" rtl="0" eaLnBrk="1" latinLnBrk="0" hangingPunct="1">
      <a:defRPr sz="900" kern="1200">
        <a:solidFill>
          <a:schemeClr val="tx1"/>
        </a:solidFill>
        <a:latin typeface="+mn-lt"/>
        <a:ea typeface="+mn-ea"/>
        <a:cs typeface="+mn-cs"/>
      </a:defRPr>
    </a:lvl2pPr>
    <a:lvl3pPr marL="685800" algn="l" defTabSz="685800" rtl="0" eaLnBrk="1" latinLnBrk="0" hangingPunct="1">
      <a:defRPr sz="900" kern="1200">
        <a:solidFill>
          <a:schemeClr val="tx1"/>
        </a:solidFill>
        <a:latin typeface="+mn-lt"/>
        <a:ea typeface="+mn-ea"/>
        <a:cs typeface="+mn-cs"/>
      </a:defRPr>
    </a:lvl3pPr>
    <a:lvl4pPr marL="1028700" algn="l" defTabSz="685800" rtl="0" eaLnBrk="1" latinLnBrk="0" hangingPunct="1">
      <a:defRPr sz="900" kern="1200">
        <a:solidFill>
          <a:schemeClr val="tx1"/>
        </a:solidFill>
        <a:latin typeface="+mn-lt"/>
        <a:ea typeface="+mn-ea"/>
        <a:cs typeface="+mn-cs"/>
      </a:defRPr>
    </a:lvl4pPr>
    <a:lvl5pPr marL="1371600" algn="l" defTabSz="685800" rtl="0" eaLnBrk="1" latinLnBrk="0" hangingPunct="1">
      <a:defRPr sz="900" kern="1200">
        <a:solidFill>
          <a:schemeClr val="tx1"/>
        </a:solidFill>
        <a:latin typeface="+mn-lt"/>
        <a:ea typeface="+mn-ea"/>
        <a:cs typeface="+mn-cs"/>
      </a:defRPr>
    </a:lvl5pPr>
    <a:lvl6pPr marL="1714500" algn="l" defTabSz="685800" rtl="0" eaLnBrk="1" latinLnBrk="0" hangingPunct="1">
      <a:defRPr sz="900" kern="1200">
        <a:solidFill>
          <a:schemeClr val="tx1"/>
        </a:solidFill>
        <a:latin typeface="+mn-lt"/>
        <a:ea typeface="+mn-ea"/>
        <a:cs typeface="+mn-cs"/>
      </a:defRPr>
    </a:lvl6pPr>
    <a:lvl7pPr marL="2057400" algn="l" defTabSz="685800" rtl="0" eaLnBrk="1" latinLnBrk="0" hangingPunct="1">
      <a:defRPr sz="900" kern="1200">
        <a:solidFill>
          <a:schemeClr val="tx1"/>
        </a:solidFill>
        <a:latin typeface="+mn-lt"/>
        <a:ea typeface="+mn-ea"/>
        <a:cs typeface="+mn-cs"/>
      </a:defRPr>
    </a:lvl7pPr>
    <a:lvl8pPr marL="2400300" algn="l" defTabSz="685800" rtl="0" eaLnBrk="1" latinLnBrk="0" hangingPunct="1">
      <a:defRPr sz="900" kern="1200">
        <a:solidFill>
          <a:schemeClr val="tx1"/>
        </a:solidFill>
        <a:latin typeface="+mn-lt"/>
        <a:ea typeface="+mn-ea"/>
        <a:cs typeface="+mn-cs"/>
      </a:defRPr>
    </a:lvl8pPr>
    <a:lvl9pPr marL="2743200" algn="l" defTabSz="685800" rtl="0" eaLnBrk="1" latinLnBrk="0" hangingPunct="1">
      <a:defRPr sz="9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5"/>
          </p:nvPr>
        </p:nvSpPr>
        <p:spPr/>
        <p:txBody>
          <a:bodyPr/>
          <a:lstStyle/>
          <a:p>
            <a:fld id="{2877B75E-46DD-46CD-BFD7-01CE4A8660FC}" type="slidenum">
              <a:rPr lang="de-DE" smtClean="0"/>
              <a:t>1</a:t>
            </a:fld>
            <a:endParaRPr lang="de-DE"/>
          </a:p>
        </p:txBody>
      </p:sp>
    </p:spTree>
    <p:extLst>
      <p:ext uri="{BB962C8B-B14F-4D97-AF65-F5344CB8AC3E}">
        <p14:creationId xmlns:p14="http://schemas.microsoft.com/office/powerpoint/2010/main" val="121599529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slideMaster" Target="../slideMasters/slideMaster1.xml"/><Relationship Id="rId1" Type="http://schemas.openxmlformats.org/officeDocument/2006/relationships/tags" Target="../tags/tag1.xml"/></Relationships>
</file>

<file path=ppt/slideLayouts/slideLayout1.xml><?xml version="1.0" encoding="utf-8"?>
<p:sldLayout xmlns:a="http://schemas.openxmlformats.org/drawingml/2006/main" xmlns:r="http://schemas.openxmlformats.org/officeDocument/2006/relationships" xmlns:p="http://schemas.openxmlformats.org/presentationml/2006/main" userDrawn="1">
  <p:cSld name="Abschlusschart">
    <p:spTree>
      <p:nvGrpSpPr>
        <p:cNvPr id="1" name=""/>
        <p:cNvGrpSpPr/>
        <p:nvPr/>
      </p:nvGrpSpPr>
      <p:grpSpPr>
        <a:xfrm>
          <a:off x="0" y="0"/>
          <a:ext cx="0" cy="0"/>
          <a:chOff x="0" y="0"/>
          <a:chExt cx="0" cy="0"/>
        </a:xfrm>
      </p:grpSpPr>
      <p:sp>
        <p:nvSpPr>
          <p:cNvPr id="3" name="Rechteck 2"/>
          <p:cNvSpPr/>
          <p:nvPr userDrawn="1"/>
        </p:nvSpPr>
        <p:spPr>
          <a:xfrm>
            <a:off x="1" y="0"/>
            <a:ext cx="9143695" cy="5143500"/>
          </a:xfrm>
          <a:prstGeom prst="rect">
            <a:avLst/>
          </a:prstGeom>
          <a:solidFill>
            <a:srgbClr val="003D6A"/>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sz="1350"/>
          </a:p>
        </p:txBody>
      </p:sp>
    </p:spTree>
    <p:extLst>
      <p:ext uri="{BB962C8B-B14F-4D97-AF65-F5344CB8AC3E}">
        <p14:creationId xmlns:p14="http://schemas.microsoft.com/office/powerpoint/2010/main" val="368685974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userDrawn="1">
  <p:cSld name="1_Vertikaler Titel und Text">
    <p:spTree>
      <p:nvGrpSpPr>
        <p:cNvPr id="1" name=""/>
        <p:cNvGrpSpPr/>
        <p:nvPr/>
      </p:nvGrpSpPr>
      <p:grpSpPr>
        <a:xfrm>
          <a:off x="0" y="0"/>
          <a:ext cx="0" cy="0"/>
          <a:chOff x="0" y="0"/>
          <a:chExt cx="0" cy="0"/>
        </a:xfrm>
      </p:grpSpPr>
      <p:pic>
        <p:nvPicPr>
          <p:cNvPr id="7" name="Grafik 6"/>
          <p:cNvPicPr>
            <a:picLocks noChangeAspect="1"/>
          </p:cNvPicPr>
          <p:nvPr userDrawn="1"/>
        </p:nvPicPr>
        <p:blipFill rotWithShape="1">
          <a:blip r:embed="rId2" cstate="print">
            <a:extLst>
              <a:ext uri="{28A0092B-C50C-407E-A947-70E740481C1C}">
                <a14:useLocalDpi xmlns:a14="http://schemas.microsoft.com/office/drawing/2010/main" val="0"/>
              </a:ext>
            </a:extLst>
          </a:blip>
          <a:srcRect/>
          <a:stretch/>
        </p:blipFill>
        <p:spPr>
          <a:xfrm>
            <a:off x="0" y="-7453"/>
            <a:ext cx="9144000" cy="4523419"/>
          </a:xfrm>
          <a:prstGeom prst="rect">
            <a:avLst/>
          </a:prstGeom>
        </p:spPr>
      </p:pic>
      <p:sp>
        <p:nvSpPr>
          <p:cNvPr id="10" name="Rechteck 9"/>
          <p:cNvSpPr/>
          <p:nvPr userDrawn="1"/>
        </p:nvSpPr>
        <p:spPr>
          <a:xfrm>
            <a:off x="304" y="4515966"/>
            <a:ext cx="9143696" cy="627535"/>
          </a:xfrm>
          <a:prstGeom prst="rect">
            <a:avLst/>
          </a:prstGeom>
          <a:solidFill>
            <a:srgbClr val="003D6A"/>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sz="1350"/>
          </a:p>
        </p:txBody>
      </p:sp>
      <p:pic>
        <p:nvPicPr>
          <p:cNvPr id="8" name="Bild 4">
            <a:extLst>
              <a:ext uri="{FF2B5EF4-FFF2-40B4-BE49-F238E27FC236}">
                <a16:creationId xmlns:a16="http://schemas.microsoft.com/office/drawing/2014/main" id="{54945618-800C-40CF-B3D3-8E94214201B5}"/>
              </a:ext>
            </a:extLst>
          </p:cNvPr>
          <p:cNvPicPr>
            <a:picLocks noChangeAspect="1"/>
          </p:cNvPicPr>
          <p:nvPr userDrawn="1"/>
        </p:nvPicPr>
        <p:blipFill>
          <a:blip r:embed="rId3"/>
          <a:stretch>
            <a:fillRect/>
          </a:stretch>
        </p:blipFill>
        <p:spPr>
          <a:xfrm>
            <a:off x="0" y="4299418"/>
            <a:ext cx="9144000" cy="749300"/>
          </a:xfrm>
          <a:prstGeom prst="rect">
            <a:avLst/>
          </a:prstGeom>
        </p:spPr>
      </p:pic>
      <p:sp>
        <p:nvSpPr>
          <p:cNvPr id="11" name="Textfeld 10"/>
          <p:cNvSpPr txBox="1"/>
          <p:nvPr userDrawn="1"/>
        </p:nvSpPr>
        <p:spPr>
          <a:xfrm>
            <a:off x="539552" y="4749883"/>
            <a:ext cx="5699754" cy="273843"/>
          </a:xfrm>
          <a:prstGeom prst="rect">
            <a:avLst/>
          </a:prstGeom>
        </p:spPr>
        <p:txBody>
          <a:bodyPr vert="horz" lIns="68580" tIns="34290" rIns="68580" bIns="34290" rtlCol="0" anchor="ctr"/>
          <a:lstStyle/>
          <a:p>
            <a:pPr marL="0" marR="0" indent="0" algn="l" defTabSz="342900" rtl="0" eaLnBrk="1" fontAlgn="auto" latinLnBrk="0" hangingPunct="1">
              <a:lnSpc>
                <a:spcPct val="100000"/>
              </a:lnSpc>
              <a:spcBef>
                <a:spcPts val="0"/>
              </a:spcBef>
              <a:spcAft>
                <a:spcPts val="0"/>
              </a:spcAft>
              <a:buClrTx/>
              <a:buSzTx/>
              <a:buFontTx/>
              <a:buNone/>
              <a:tabLst/>
              <a:defRPr/>
            </a:pPr>
            <a:r>
              <a:rPr lang="de-DE" sz="900" kern="1200">
                <a:solidFill>
                  <a:schemeClr val="bg1"/>
                </a:solidFill>
                <a:latin typeface="+mn-lt"/>
                <a:ea typeface="+mn-ea"/>
                <a:cs typeface="+mn-cs"/>
              </a:rPr>
              <a:t>Bearbeiten I Entgratwerkzeug I PCFC</a:t>
            </a:r>
          </a:p>
        </p:txBody>
      </p:sp>
      <p:sp>
        <p:nvSpPr>
          <p:cNvPr id="14" name="Textfeld 13"/>
          <p:cNvSpPr txBox="1"/>
          <p:nvPr userDrawn="1"/>
        </p:nvSpPr>
        <p:spPr>
          <a:xfrm>
            <a:off x="4355976" y="894872"/>
            <a:ext cx="4788024" cy="458266"/>
          </a:xfrm>
          <a:prstGeom prst="rect">
            <a:avLst/>
          </a:prstGeom>
          <a:solidFill>
            <a:srgbClr val="009EE0"/>
          </a:solidFill>
        </p:spPr>
        <p:txBody>
          <a:bodyPr wrap="square" lIns="67500" tIns="67500" bIns="0" rtlCol="0" anchor="ctr" anchorCtr="0">
            <a:spAutoFit/>
          </a:bodyPr>
          <a:lstStyle/>
          <a:p>
            <a:pPr>
              <a:lnSpc>
                <a:spcPts val="3000"/>
              </a:lnSpc>
            </a:pPr>
            <a:r>
              <a:rPr lang="de-DE" sz="3000" b="1">
                <a:solidFill>
                  <a:schemeClr val="bg1"/>
                </a:solidFill>
              </a:rPr>
              <a:t>PCFC</a:t>
            </a:r>
          </a:p>
        </p:txBody>
      </p:sp>
    </p:spTree>
    <p:extLst>
      <p:ext uri="{BB962C8B-B14F-4D97-AF65-F5344CB8AC3E}">
        <p14:creationId xmlns:p14="http://schemas.microsoft.com/office/powerpoint/2010/main" val="156590162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userDrawn="1">
  <p:cSld name="Letzte Seit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C7BC19C-A1E6-4489-9BC3-C001F2DEFA38}"/>
              </a:ext>
            </a:extLst>
          </p:cNvPr>
          <p:cNvSpPr>
            <a:spLocks noGrp="1"/>
          </p:cNvSpPr>
          <p:nvPr>
            <p:ph type="title"/>
          </p:nvPr>
        </p:nvSpPr>
        <p:spPr/>
        <p:txBody>
          <a:bodyPr/>
          <a:lstStyle/>
          <a:p>
            <a:r>
              <a:rPr lang="de-DE"/>
              <a:t>Mastertitelformat bearbeiten</a:t>
            </a:r>
          </a:p>
        </p:txBody>
      </p:sp>
      <p:sp>
        <p:nvSpPr>
          <p:cNvPr id="3" name="Fußzeilenplatzhalter 2">
            <a:extLst>
              <a:ext uri="{FF2B5EF4-FFF2-40B4-BE49-F238E27FC236}">
                <a16:creationId xmlns:a16="http://schemas.microsoft.com/office/drawing/2014/main" id="{168D64DD-5E52-4094-B64C-864F594052A9}"/>
              </a:ext>
            </a:extLst>
          </p:cNvPr>
          <p:cNvSpPr>
            <a:spLocks noGrp="1"/>
          </p:cNvSpPr>
          <p:nvPr>
            <p:ph type="ftr" sz="quarter" idx="10"/>
          </p:nvPr>
        </p:nvSpPr>
        <p:spPr/>
        <p:txBody>
          <a:bodyPr/>
          <a:lstStyle/>
          <a:p>
            <a:r>
              <a:rPr lang="de-DE"/>
              <a:t>Titel, Verfasser, Datum</a:t>
            </a:r>
            <a:endParaRPr lang="de-DE" dirty="0"/>
          </a:p>
        </p:txBody>
      </p:sp>
      <p:pic>
        <p:nvPicPr>
          <p:cNvPr id="5" name="Grafik 4">
            <a:extLst>
              <a:ext uri="{FF2B5EF4-FFF2-40B4-BE49-F238E27FC236}">
                <a16:creationId xmlns:a16="http://schemas.microsoft.com/office/drawing/2014/main" id="{2CCAC922-7B04-487C-B885-EC290EAE3415}"/>
              </a:ext>
            </a:extLst>
          </p:cNvPr>
          <p:cNvPicPr>
            <a:picLocks noChangeAspect="1"/>
          </p:cNvPicPr>
          <p:nvPr userDrawn="1"/>
        </p:nvPicPr>
        <p:blipFill>
          <a:blip r:embed="rId3"/>
          <a:stretch>
            <a:fillRect/>
          </a:stretch>
        </p:blipFill>
        <p:spPr>
          <a:xfrm>
            <a:off x="-1" y="0"/>
            <a:ext cx="9184821" cy="5143500"/>
          </a:xfrm>
          <a:prstGeom prst="rect">
            <a:avLst/>
          </a:prstGeom>
        </p:spPr>
      </p:pic>
    </p:spTree>
    <p:custDataLst>
      <p:tags r:id="rId1"/>
    </p:custDataLst>
    <p:extLst>
      <p:ext uri="{BB962C8B-B14F-4D97-AF65-F5344CB8AC3E}">
        <p14:creationId xmlns:p14="http://schemas.microsoft.com/office/powerpoint/2010/main" val="3035996262"/>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elplatzhalt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de-DE"/>
              <a:t>Titelmasterformat durch Klicken bearbeiten</a:t>
            </a:r>
          </a:p>
        </p:txBody>
      </p:sp>
      <p:sp>
        <p:nvSpPr>
          <p:cNvPr id="3" name="Textplatzhalt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900">
                <a:solidFill>
                  <a:schemeClr val="tx1">
                    <a:tint val="75000"/>
                  </a:schemeClr>
                </a:solidFill>
              </a:defRPr>
            </a:lvl1pPr>
          </a:lstStyle>
          <a:p>
            <a:fld id="{473BCD97-0B87-4521-A781-F12B14A176C5}" type="datetimeFigureOut">
              <a:rPr lang="de-DE" smtClean="0"/>
              <a:t>19.04.2021</a:t>
            </a:fld>
            <a:endParaRPr lang="de-DE"/>
          </a:p>
        </p:txBody>
      </p:sp>
      <p:sp>
        <p:nvSpPr>
          <p:cNvPr id="5" name="Fußzeilenplatzhalter 4"/>
          <p:cNvSpPr>
            <a:spLocks noGrp="1"/>
          </p:cNvSpPr>
          <p:nvPr>
            <p:ph type="ftr" sz="quarter" idx="3"/>
          </p:nvPr>
        </p:nvSpPr>
        <p:spPr>
          <a:xfrm>
            <a:off x="3124200" y="4767264"/>
            <a:ext cx="2895600" cy="273844"/>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de-DE"/>
          </a:p>
        </p:txBody>
      </p:sp>
      <p:sp>
        <p:nvSpPr>
          <p:cNvPr id="6" name="Foliennummernplatzhalter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900">
                <a:solidFill>
                  <a:schemeClr val="tx1">
                    <a:tint val="75000"/>
                  </a:schemeClr>
                </a:solidFill>
              </a:defRPr>
            </a:lvl1pPr>
          </a:lstStyle>
          <a:p>
            <a:fld id="{833EF583-D48F-4DF6-A67F-76FA2942B778}" type="slidenum">
              <a:rPr lang="de-DE" smtClean="0"/>
              <a:t>‹Nr.›</a:t>
            </a:fld>
            <a:endParaRPr lang="de-DE"/>
          </a:p>
        </p:txBody>
      </p:sp>
    </p:spTree>
  </p:cSld>
  <p:clrMap bg1="lt1" tx1="dk1" bg2="lt2" tx2="dk2" accent1="accent1" accent2="accent2" accent3="accent3" accent4="accent4" accent5="accent5" accent6="accent6" hlink="hlink" folHlink="folHlink"/>
  <p:sldLayoutIdLst>
    <p:sldLayoutId id="2147483661" r:id="rId1"/>
    <p:sldLayoutId id="2147483678" r:id="rId2"/>
    <p:sldLayoutId id="2147483680" r:id="rId3"/>
  </p:sldLayoutIdLst>
  <p:txStyles>
    <p:titleStyle>
      <a:lvl1pPr algn="ctr" defTabSz="685800" rtl="0" eaLnBrk="1" latinLnBrk="0" hangingPunct="1">
        <a:spcBef>
          <a:spcPct val="0"/>
        </a:spcBef>
        <a:buNone/>
        <a:defRPr sz="3300" kern="1200">
          <a:solidFill>
            <a:schemeClr val="tx1"/>
          </a:solidFill>
          <a:latin typeface="+mj-lt"/>
          <a:ea typeface="+mj-ea"/>
          <a:cs typeface="+mj-cs"/>
        </a:defRPr>
      </a:lvl1pPr>
    </p:titleStyle>
    <p:bodyStyle>
      <a:lvl1pPr marL="257175" indent="-257175" algn="l" defTabSz="685800" rtl="0" eaLnBrk="1" latinLnBrk="0" hangingPunct="1">
        <a:spcBef>
          <a:spcPct val="20000"/>
        </a:spcBef>
        <a:buFont typeface="Arial" pitchFamily="34" charset="0"/>
        <a:buChar char="•"/>
        <a:defRPr sz="2400" kern="1200">
          <a:solidFill>
            <a:schemeClr val="tx1"/>
          </a:solidFill>
          <a:latin typeface="+mn-lt"/>
          <a:ea typeface="+mn-ea"/>
          <a:cs typeface="+mn-cs"/>
        </a:defRPr>
      </a:lvl1pPr>
      <a:lvl2pPr marL="557213" indent="-214313" algn="l" defTabSz="685800" rtl="0" eaLnBrk="1" latinLnBrk="0" hangingPunct="1">
        <a:spcBef>
          <a:spcPct val="20000"/>
        </a:spcBef>
        <a:buFont typeface="Arial" pitchFamily="34" charset="0"/>
        <a:buChar char="–"/>
        <a:defRPr sz="2100" kern="1200">
          <a:solidFill>
            <a:schemeClr val="tx1"/>
          </a:solidFill>
          <a:latin typeface="+mn-lt"/>
          <a:ea typeface="+mn-ea"/>
          <a:cs typeface="+mn-cs"/>
        </a:defRPr>
      </a:lvl2pPr>
      <a:lvl3pPr marL="857250" indent="-171450" algn="l" defTabSz="685800" rtl="0" eaLnBrk="1" latinLnBrk="0" hangingPunct="1">
        <a:spcBef>
          <a:spcPct val="20000"/>
        </a:spcBef>
        <a:buFont typeface="Arial" pitchFamily="34" charset="0"/>
        <a:buChar char="•"/>
        <a:defRPr sz="1800" kern="1200">
          <a:solidFill>
            <a:schemeClr val="tx1"/>
          </a:solidFill>
          <a:latin typeface="+mn-lt"/>
          <a:ea typeface="+mn-ea"/>
          <a:cs typeface="+mn-cs"/>
        </a:defRPr>
      </a:lvl3pPr>
      <a:lvl4pPr marL="12001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4pPr>
      <a:lvl5pPr marL="15430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5pPr>
      <a:lvl6pPr marL="18859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9pPr>
    </p:bodyStyle>
    <p:otherStyle>
      <a:defPPr>
        <a:defRPr lang="de-DE"/>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5.emf"/><Relationship Id="rId4" Type="http://schemas.openxmlformats.org/officeDocument/2006/relationships/image" Target="../media/image2.emf"/></Relationships>
</file>

<file path=ppt/slides/_rels/slide2.xml.rels><?xml version="1.0" encoding="UTF-8"?><Relationships xmlns="http://schemas.openxmlformats.org/package/2006/relationships"><Relationship Id="rId2" Type="http://schemas.openxmlformats.org/officeDocument/2006/relationships/image" Target="../media/IM0029591.PNG"/><Relationship Id="rId1" Type="http://schemas.openxmlformats.org/officeDocument/2006/relationships/slideLayout" Target="../slideLayouts/slideLayout2.xml"/></Relationships>
</file>

<file path=ppt/slides/_rels/slide3.xml.rels><?xml version="1.0" encoding="UTF-8"?><Relationships xmlns="http://schemas.openxmlformats.org/package/2006/relationships"><Relationship Id="rId3" Type="http://schemas.openxmlformats.org/officeDocument/2006/relationships/image" Target="../media/IM0029591.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4.xml.rels><?xml version="1.0" encoding="UTF-8"?><Relationships xmlns="http://schemas.openxmlformats.org/package/2006/relationships"><Relationship Id="rId2" Type="http://schemas.openxmlformats.org/officeDocument/2006/relationships/image" Target="../media/IM0029590.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slideLayout" Target="../slideLayouts/slideLayout3.xml"/><Relationship Id="rId1" Type="http://schemas.openxmlformats.org/officeDocument/2006/relationships/tags" Target="../tags/tag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Grafik 10">
            <a:extLst>
              <a:ext uri="{FF2B5EF4-FFF2-40B4-BE49-F238E27FC236}">
                <a16:creationId xmlns:a16="http://schemas.microsoft.com/office/drawing/2014/main" id="{C5D2868B-D14E-4F2F-9669-F473840B3C8A}"/>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t="-136" b="21487"/>
          <a:stretch/>
        </p:blipFill>
        <p:spPr>
          <a:xfrm>
            <a:off x="-1" y="-62987"/>
            <a:ext cx="9143999" cy="4506945"/>
          </a:xfrm>
          <a:prstGeom prst="rect">
            <a:avLst/>
          </a:prstGeom>
        </p:spPr>
      </p:pic>
      <p:sp>
        <p:nvSpPr>
          <p:cNvPr id="14" name="Rechteck 13">
            <a:extLst>
              <a:ext uri="{FF2B5EF4-FFF2-40B4-BE49-F238E27FC236}">
                <a16:creationId xmlns:a16="http://schemas.microsoft.com/office/drawing/2014/main" id="{7A5FA37D-1D79-4F74-AD50-91495DC049F3}"/>
              </a:ext>
            </a:extLst>
          </p:cNvPr>
          <p:cNvSpPr/>
          <p:nvPr/>
        </p:nvSpPr>
        <p:spPr>
          <a:xfrm>
            <a:off x="0" y="3069711"/>
            <a:ext cx="9144000" cy="1446256"/>
          </a:xfrm>
          <a:prstGeom prst="rect">
            <a:avLst/>
          </a:prstGeom>
          <a:solidFill>
            <a:srgbClr val="003D6A">
              <a:alpha val="60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12" name="Titel 1"/>
          <p:cNvSpPr txBox="1">
            <a:spLocks/>
          </p:cNvSpPr>
          <p:nvPr/>
        </p:nvSpPr>
        <p:spPr>
          <a:xfrm>
            <a:off x="1499052" y="3695176"/>
            <a:ext cx="3136448" cy="450847"/>
          </a:xfrm>
          <a:prstGeom prst="rect">
            <a:avLst/>
          </a:prstGeom>
          <a:noFill/>
          <a:ln>
            <a:noFill/>
          </a:ln>
          <a:effectLst>
            <a:outerShdw blurRad="431800" dist="38100" dir="2700000">
              <a:srgbClr val="000000">
                <a:alpha val="43000"/>
              </a:srgbClr>
            </a:outerShdw>
          </a:effectLst>
        </p:spPr>
        <p:txBody>
          <a:bodyPr wrap="square" anchor="ctr" anchorCtr="0">
            <a:noAutofit/>
          </a:bodyPr>
          <a:lstStyle/>
          <a:p>
            <a:pPr marL="63104">
              <a:spcBef>
                <a:spcPct val="0"/>
              </a:spcBef>
              <a:spcAft>
                <a:spcPts val="900"/>
              </a:spcAft>
              <a:defRPr/>
            </a:pPr>
            <a:endParaRPr lang="de-DE" sz="1125">
              <a:solidFill>
                <a:srgbClr val="FFFFFF"/>
              </a:solidFill>
            </a:endParaRPr>
          </a:p>
        </p:txBody>
      </p:sp>
      <p:sp>
        <p:nvSpPr>
          <p:cNvPr id="9" name="Titel 1"/>
          <p:cNvSpPr txBox="1">
            <a:spLocks/>
          </p:cNvSpPr>
          <p:nvPr/>
        </p:nvSpPr>
        <p:spPr>
          <a:xfrm>
            <a:off x="1499051" y="3147814"/>
            <a:ext cx="6858000" cy="864659"/>
          </a:xfrm>
          <a:prstGeom prst="rect">
            <a:avLst/>
          </a:prstGeom>
          <a:noFill/>
          <a:ln>
            <a:noFill/>
          </a:ln>
          <a:effectLst>
            <a:outerShdw blurRad="431800" dist="38100" dir="2700000">
              <a:srgbClr val="000000">
                <a:alpha val="43000"/>
              </a:srgbClr>
            </a:outerShdw>
          </a:effectLst>
        </p:spPr>
        <p:txBody>
          <a:bodyPr wrap="square" anchor="ctr" anchorCtr="0">
            <a:noAutofit/>
          </a:bodyPr>
          <a:lstStyle/>
          <a:p>
            <a:pPr marL="63104">
              <a:lnSpc>
                <a:spcPts val="2400"/>
              </a:lnSpc>
              <a:spcBef>
                <a:spcPct val="0"/>
              </a:spcBef>
              <a:spcAft>
                <a:spcPts val="900"/>
              </a:spcAft>
              <a:defRPr/>
            </a:pPr>
            <a:r>
              <a:rPr lang="de-DE" sz="2250">
                <a:solidFill>
                  <a:srgbClr val="FFFFFF"/>
                </a:solidFill>
              </a:rPr>
              <a:t>Produktpräsentation</a:t>
            </a:r>
          </a:p>
          <a:p>
            <a:pPr marL="63104">
              <a:lnSpc>
                <a:spcPts val="2400"/>
              </a:lnSpc>
              <a:spcBef>
                <a:spcPct val="0"/>
              </a:spcBef>
              <a:spcAft>
                <a:spcPts val="900"/>
              </a:spcAft>
              <a:defRPr/>
            </a:pPr>
            <a:r>
              <a:rPr lang="de-DE" sz="2250">
                <a:solidFill>
                  <a:srgbClr val="FFFFFF"/>
                </a:solidFill>
              </a:rPr>
              <a:t>PCFC</a:t>
            </a:r>
          </a:p>
        </p:txBody>
      </p:sp>
      <p:sp>
        <p:nvSpPr>
          <p:cNvPr id="13" name="Titel 1"/>
          <p:cNvSpPr txBox="1">
            <a:spLocks/>
          </p:cNvSpPr>
          <p:nvPr/>
        </p:nvSpPr>
        <p:spPr>
          <a:xfrm>
            <a:off x="1499052" y="3934369"/>
            <a:ext cx="3136448" cy="450847"/>
          </a:xfrm>
          <a:prstGeom prst="rect">
            <a:avLst/>
          </a:prstGeom>
          <a:noFill/>
          <a:ln>
            <a:noFill/>
          </a:ln>
          <a:effectLst>
            <a:outerShdw blurRad="431800" dist="38100" dir="2700000">
              <a:srgbClr val="000000">
                <a:alpha val="43000"/>
              </a:srgbClr>
            </a:outerShdw>
          </a:effectLst>
        </p:spPr>
        <p:txBody>
          <a:bodyPr wrap="square" anchor="ctr" anchorCtr="0">
            <a:noAutofit/>
          </a:bodyPr>
          <a:lstStyle/>
          <a:p>
            <a:pPr marL="63104">
              <a:spcBef>
                <a:spcPct val="0"/>
              </a:spcBef>
              <a:spcAft>
                <a:spcPts val="900"/>
              </a:spcAft>
              <a:defRPr/>
            </a:pPr>
            <a:r>
              <a:rPr lang="de-DE" sz="1100">
                <a:solidFill>
                  <a:srgbClr val="FFFFFF"/>
                </a:solidFill>
              </a:rPr>
              <a:t>Entgratwerkzeug </a:t>
            </a:r>
          </a:p>
        </p:txBody>
      </p:sp>
      <p:pic>
        <p:nvPicPr>
          <p:cNvPr id="15" name="Bild 4">
            <a:extLst>
              <a:ext uri="{FF2B5EF4-FFF2-40B4-BE49-F238E27FC236}">
                <a16:creationId xmlns:a16="http://schemas.microsoft.com/office/drawing/2014/main" id="{40319A0D-5EB0-47B6-84E3-27DC1BA37582}"/>
              </a:ext>
            </a:extLst>
          </p:cNvPr>
          <p:cNvPicPr>
            <a:picLocks noChangeAspect="1"/>
          </p:cNvPicPr>
          <p:nvPr/>
        </p:nvPicPr>
        <p:blipFill>
          <a:blip r:embed="rId4"/>
          <a:stretch>
            <a:fillRect/>
          </a:stretch>
        </p:blipFill>
        <p:spPr>
          <a:xfrm>
            <a:off x="0" y="4299418"/>
            <a:ext cx="9144000" cy="749300"/>
          </a:xfrm>
          <a:prstGeom prst="rect">
            <a:avLst/>
          </a:prstGeom>
        </p:spPr>
      </p:pic>
      <p:pic>
        <p:nvPicPr>
          <p:cNvPr id="16" name="Grafik 15">
            <a:extLst>
              <a:ext uri="{FF2B5EF4-FFF2-40B4-BE49-F238E27FC236}">
                <a16:creationId xmlns:a16="http://schemas.microsoft.com/office/drawing/2014/main" id="{016886E3-0441-4342-8829-7D875E608D4F}"/>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712807" y="4872302"/>
            <a:ext cx="1346200" cy="89566"/>
          </a:xfrm>
          <a:prstGeom prst="rect">
            <a:avLst/>
          </a:prstGeom>
        </p:spPr>
      </p:pic>
    </p:spTree>
    <p:extLst>
      <p:ext uri="{BB962C8B-B14F-4D97-AF65-F5344CB8AC3E}">
        <p14:creationId xmlns:p14="http://schemas.microsoft.com/office/powerpoint/2010/main" val="156665906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feld 7"/>
          <p:cNvSpPr txBox="1"/>
          <p:nvPr/>
        </p:nvSpPr>
        <p:spPr>
          <a:xfrm>
            <a:off x="3203848" y="354812"/>
            <a:ext cx="5940000" cy="458266"/>
          </a:xfrm>
          <a:prstGeom prst="rect">
            <a:avLst/>
          </a:prstGeom>
          <a:solidFill>
            <a:srgbClr val="003D6A"/>
          </a:solidFill>
        </p:spPr>
        <p:txBody>
          <a:bodyPr wrap="square" lIns="67500" tIns="67500" bIns="0" rtlCol="0" anchor="ctr" anchorCtr="0">
            <a:spAutoFit/>
          </a:bodyPr>
          <a:lstStyle/>
          <a:p>
            <a:pPr>
              <a:lnSpc>
                <a:spcPts val="3000"/>
              </a:lnSpc>
            </a:pPr>
            <a:r>
              <a:rPr lang="de-DE" sz="3000" b="1">
                <a:solidFill>
                  <a:schemeClr val="bg1"/>
                </a:solidFill>
              </a:rPr>
              <a:t>Entgratwerkzeug </a:t>
            </a:r>
          </a:p>
        </p:txBody>
      </p:sp>
      <p:sp>
        <p:nvSpPr>
          <p:cNvPr id="36" name="Textfeld 35"/>
          <p:cNvSpPr txBox="1"/>
          <p:nvPr/>
        </p:nvSpPr>
        <p:spPr>
          <a:xfrm>
            <a:off x="4283967" y="2473319"/>
            <a:ext cx="4464745" cy="559961"/>
          </a:xfrm>
          <a:prstGeom prst="rect">
            <a:avLst/>
          </a:prstGeom>
          <a:noFill/>
        </p:spPr>
        <p:txBody>
          <a:bodyPr wrap="square" rtlCol="0">
            <a:spAutoFit/>
          </a:bodyPr>
          <a:lstStyle/>
          <a:p>
            <a:r>
              <a:rPr lang="de-DE" sz="1013" b="1" noProof="1">
                <a:solidFill>
                  <a:srgbClr val="003D6A"/>
                </a:solidFill>
              </a:rPr>
              <a:t>Universell einsetzbare Ausgleichseinheit mit integriertem Wegmesssystem für eine konstante Ausgleichskraft in jeder Lage.</a:t>
            </a:r>
            <a:endParaRPr lang="de-DE" sz="1013" b="1">
              <a:solidFill>
                <a:srgbClr val="003D6A"/>
              </a:solidFill>
            </a:endParaRPr>
          </a:p>
          <a:p>
            <a:endParaRPr lang="de-DE" sz="1013" b="1">
              <a:solidFill>
                <a:srgbClr val="00446B"/>
              </a:solidFill>
            </a:endParaRPr>
          </a:p>
          <a:p>
            <a:r>
              <a:rPr lang="de-DE" sz="1013" b="1">
                <a:solidFill>
                  <a:srgbClr val="00446B"/>
                </a:solidFill>
              </a:rPr>
              <a:t>Bis zu 12 mm Ausgleichsweg in z-Richtung</a:t>
            </a:r>
            <a:endParaRPr lang="de-DE" sz="1013" b="1">
              <a:solidFill>
                <a:srgbClr val="003D6A"/>
              </a:solidFill>
            </a:endParaRPr>
          </a:p>
        </p:txBody>
      </p:sp>
      <p:sp>
        <p:nvSpPr>
          <p:cNvPr id="18" name="Textfeld 17"/>
          <p:cNvSpPr txBox="1"/>
          <p:nvPr/>
        </p:nvSpPr>
        <p:spPr>
          <a:xfrm>
            <a:off x="4283967" y="1510293"/>
            <a:ext cx="4464745" cy="963026"/>
          </a:xfrm>
          <a:prstGeom prst="rect">
            <a:avLst/>
          </a:prstGeom>
          <a:noFill/>
        </p:spPr>
        <p:txBody>
          <a:bodyPr wrap="square" rtlCol="0">
            <a:noAutofit/>
          </a:bodyPr>
          <a:lstStyle/>
          <a:p>
            <a:r>
              <a:rPr lang="de-DE" sz="1200" b="1">
                <a:solidFill>
                  <a:srgbClr val="003D6A"/>
                </a:solidFill>
              </a:rPr>
              <a:t>Pneumatische, axiale Ausgleichseinheit zur flexiblen Einstellung von Ausgleichs- bzw. Anpresskräften</a:t>
            </a:r>
          </a:p>
        </p:txBody>
      </p:sp>
      <p:pic>
        <p:nvPicPr>
          <p:cNvPr id="6" name="Grafik 5"/>
          <p:cNvPicPr>
            <a:picLocks/>
          </p:cNvPicPr>
          <p:nvPr/>
        </p:nvPicPr>
        <p:blipFill>
          <a:blip r:embed="rId2" cstate="print">
            <a:extLst>
              <a:ext uri="{28A0092B-C50C-407E-A947-70E740481C1C}">
                <a14:useLocalDpi xmlns:a14="http://schemas.microsoft.com/office/drawing/2010/main" val="0"/>
              </a:ext>
            </a:extLst>
          </a:blip>
          <a:stretch>
            <a:fillRect/>
          </a:stretch>
        </p:blipFill>
        <p:spPr>
          <a:xfrm>
            <a:off x="467544" y="1403299"/>
            <a:ext cx="3240000" cy="2700000"/>
          </a:xfrm>
          <a:prstGeom prst="rect">
            <a:avLst/>
          </a:prstGeom>
        </p:spPr>
      </p:pic>
    </p:spTree>
    <p:extLst>
      <p:ext uri="{BB962C8B-B14F-4D97-AF65-F5344CB8AC3E}">
        <p14:creationId xmlns:p14="http://schemas.microsoft.com/office/powerpoint/2010/main" val="213493988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8" name="Textfeld 7"/>
          <p:cNvSpPr txBox="1"/>
          <p:nvPr/>
        </p:nvSpPr>
        <p:spPr>
          <a:xfrm>
            <a:off x="3203848" y="356095"/>
            <a:ext cx="5940000" cy="455701"/>
          </a:xfrm>
          <a:prstGeom prst="rect">
            <a:avLst/>
          </a:prstGeom>
          <a:solidFill>
            <a:srgbClr val="003D6A"/>
          </a:solidFill>
        </p:spPr>
        <p:txBody>
          <a:bodyPr wrap="square" lIns="67500" tIns="67500" bIns="0" rtlCol="0" anchor="ctr" anchorCtr="0">
            <a:spAutoFit/>
          </a:bodyPr>
          <a:lstStyle/>
          <a:p>
            <a:pPr>
              <a:lnSpc>
                <a:spcPts val="3000"/>
              </a:lnSpc>
            </a:pPr>
            <a:r>
              <a:rPr lang="de-DE" sz="2900" b="1">
                <a:solidFill>
                  <a:schemeClr val="bg1"/>
                </a:solidFill>
              </a:rPr>
              <a:t>Nachgiebig. Flexibel. Kompakt.</a:t>
            </a:r>
          </a:p>
        </p:txBody>
      </p:sp>
      <p:sp>
        <p:nvSpPr>
          <p:cNvPr id="55" name="Textfeld 54"/>
          <p:cNvSpPr txBox="1"/>
          <p:nvPr/>
        </p:nvSpPr>
        <p:spPr>
          <a:xfrm>
            <a:off x="4284367" y="1544545"/>
            <a:ext cx="4464345" cy="2054409"/>
          </a:xfrm>
          <a:prstGeom prst="rect">
            <a:avLst/>
          </a:prstGeom>
          <a:noFill/>
        </p:spPr>
        <p:txBody>
          <a:bodyPr wrap="square" rtlCol="0">
            <a:spAutoFit/>
          </a:bodyPr>
          <a:lstStyle/>
          <a:p>
            <a:pPr marL="214313" indent="-270000">
              <a:spcAft>
                <a:spcPts val="900"/>
              </a:spcAft>
              <a:buSzPct val="200000"/>
              <a:buBlip>
                <a:blip r:embed="rId2"/>
              </a:buBlip>
            </a:pPr>
            <a:endParaRPr lang="de-DE" sz="1050" i="1">
              <a:solidFill>
                <a:prstClr val="black"/>
              </a:solidFill>
            </a:endParaRPr>
          </a:p>
          <a:p>
            <a:pPr marL="214313" indent="-270000">
              <a:spcAft>
                <a:spcPts val="900"/>
              </a:spcAft>
              <a:buSzPct val="200000"/>
              <a:buBlip>
                <a:blip r:embed="rId2"/>
              </a:buBlip>
            </a:pPr>
            <a:endParaRPr lang="de-DE" sz="1200" b="1">
              <a:solidFill>
                <a:srgbClr val="003D6A"/>
              </a:solidFill>
            </a:endParaRPr>
          </a:p>
        </p:txBody>
      </p:sp>
      <p:pic>
        <p:nvPicPr>
          <p:cNvPr id="5" name="Grafik 4"/>
          <p:cNvPicPr>
            <a:picLocks/>
          </p:cNvPicPr>
          <p:nvPr/>
        </p:nvPicPr>
        <p:blipFill>
          <a:blip r:embed="rId3" cstate="print">
            <a:extLst>
              <a:ext uri="{28A0092B-C50C-407E-A947-70E740481C1C}">
                <a14:useLocalDpi xmlns:a14="http://schemas.microsoft.com/office/drawing/2010/main" val="0"/>
              </a:ext>
            </a:extLst>
          </a:blip>
          <a:stretch>
            <a:fillRect/>
          </a:stretch>
        </p:blipFill>
        <p:spPr>
          <a:xfrm>
            <a:off x="467544" y="1404000"/>
            <a:ext cx="3240000" cy="2700000"/>
          </a:xfrm>
          <a:prstGeom prst="rect">
            <a:avLst/>
          </a:prstGeom>
        </p:spPr>
      </p:pic>
    </p:spTree>
    <p:extLst>
      <p:ext uri="{BB962C8B-B14F-4D97-AF65-F5344CB8AC3E}">
        <p14:creationId xmlns:p14="http://schemas.microsoft.com/office/powerpoint/2010/main" val="152113480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feld 7"/>
          <p:cNvSpPr txBox="1"/>
          <p:nvPr/>
        </p:nvSpPr>
        <p:spPr>
          <a:xfrm>
            <a:off x="3203848" y="354813"/>
            <a:ext cx="5940000" cy="458266"/>
          </a:xfrm>
          <a:prstGeom prst="rect">
            <a:avLst/>
          </a:prstGeom>
          <a:solidFill>
            <a:srgbClr val="003D6A"/>
          </a:solidFill>
        </p:spPr>
        <p:txBody>
          <a:bodyPr wrap="square" lIns="67500" tIns="67500" bIns="0" rtlCol="0" anchor="ctr" anchorCtr="0">
            <a:spAutoFit/>
          </a:bodyPr>
          <a:lstStyle/>
          <a:p>
            <a:pPr>
              <a:lnSpc>
                <a:spcPts val="3000"/>
              </a:lnSpc>
            </a:pPr>
            <a:r>
              <a:rPr lang="de-DE" sz="3000" b="1">
                <a:solidFill>
                  <a:schemeClr val="bg1"/>
                </a:solidFill>
              </a:rPr>
              <a:t>Funktionsprinzip</a:t>
            </a:r>
          </a:p>
        </p:txBody>
      </p:sp>
      <p:grpSp>
        <p:nvGrpSpPr>
          <p:cNvPr id="5" name="Gruppieren 4"/>
          <p:cNvGrpSpPr/>
          <p:nvPr/>
        </p:nvGrpSpPr>
        <p:grpSpPr>
          <a:xfrm>
            <a:off x="4324131" y="3057161"/>
            <a:ext cx="4424221" cy="276999"/>
            <a:chOff x="336317" y="1167083"/>
            <a:chExt cx="6035933" cy="369332"/>
          </a:xfrm>
        </p:grpSpPr>
        <p:sp>
          <p:nvSpPr>
            <p:cNvPr id="6" name="Textfeld 5"/>
            <p:cNvSpPr txBox="1"/>
            <p:nvPr/>
          </p:nvSpPr>
          <p:spPr>
            <a:xfrm>
              <a:off x="576734" y="1167083"/>
              <a:ext cx="5795516" cy="369332"/>
            </a:xfrm>
            <a:prstGeom prst="rect">
              <a:avLst/>
            </a:prstGeom>
            <a:noFill/>
          </p:spPr>
          <p:txBody>
            <a:bodyPr wrap="square" rtlCol="0">
              <a:spAutoFit/>
            </a:bodyPr>
            <a:lstStyle/>
            <a:p>
              <a:pPr>
                <a:spcAft>
                  <a:spcPts val="450"/>
                </a:spcAft>
                <a:buSzPct val="130000"/>
              </a:pPr>
              <a:r>
                <a:rPr lang="de-DE" sz="1200" b="1">
                  <a:solidFill>
                    <a:srgbClr val="003D6A"/>
                  </a:solidFill>
                </a:rPr>
                <a:t>Befestigung</a:t>
              </a:r>
            </a:p>
          </p:txBody>
        </p:sp>
        <p:grpSp>
          <p:nvGrpSpPr>
            <p:cNvPr id="7" name="Gruppieren 6"/>
            <p:cNvGrpSpPr/>
            <p:nvPr/>
          </p:nvGrpSpPr>
          <p:grpSpPr>
            <a:xfrm>
              <a:off x="336317" y="1170870"/>
              <a:ext cx="318475" cy="338554"/>
              <a:chOff x="329531" y="779735"/>
              <a:chExt cx="318475" cy="338554"/>
            </a:xfrm>
          </p:grpSpPr>
          <p:sp>
            <p:nvSpPr>
              <p:cNvPr id="9" name="Oval 8"/>
              <p:cNvSpPr>
                <a:spLocks noChangeArrowheads="1"/>
              </p:cNvSpPr>
              <p:nvPr/>
            </p:nvSpPr>
            <p:spPr bwMode="auto">
              <a:xfrm>
                <a:off x="384437" y="845415"/>
                <a:ext cx="216000" cy="216000"/>
              </a:xfrm>
              <a:prstGeom prst="ellipse">
                <a:avLst/>
              </a:prstGeom>
              <a:solidFill>
                <a:srgbClr val="009EE2"/>
              </a:solidFill>
              <a:ln w="9525">
                <a:solidFill>
                  <a:schemeClr val="bg1"/>
                </a:solidFill>
                <a:round/>
                <a:headEnd/>
                <a:tailEnd/>
              </a:ln>
            </p:spPr>
            <p:txBody>
              <a:bodyPr vert="horz" wrap="square" lIns="68580" tIns="34290" rIns="68580" bIns="34290" numCol="1" anchor="t" anchorCtr="0" compatLnSpc="1">
                <a:prstTxWarp prst="textNoShape">
                  <a:avLst/>
                </a:prstTxWarp>
              </a:bodyPr>
              <a:lstStyle/>
              <a:p>
                <a:endParaRPr lang="de-DE" sz="1013"/>
              </a:p>
            </p:txBody>
          </p:sp>
          <p:sp>
            <p:nvSpPr>
              <p:cNvPr id="10" name="Textfeld 9"/>
              <p:cNvSpPr txBox="1"/>
              <p:nvPr/>
            </p:nvSpPr>
            <p:spPr>
              <a:xfrm>
                <a:off x="329531" y="779735"/>
                <a:ext cx="318475" cy="338554"/>
              </a:xfrm>
              <a:prstGeom prst="rect">
                <a:avLst/>
              </a:prstGeom>
              <a:noFill/>
            </p:spPr>
            <p:txBody>
              <a:bodyPr wrap="square" rtlCol="0">
                <a:spAutoFit/>
              </a:bodyPr>
              <a:lstStyle/>
              <a:p>
                <a:r>
                  <a:rPr lang="de-DE" sz="1050" b="1">
                    <a:solidFill>
                      <a:schemeClr val="bg1"/>
                    </a:solidFill>
                  </a:rPr>
                  <a:t>3</a:t>
                </a:r>
              </a:p>
            </p:txBody>
          </p:sp>
        </p:grpSp>
      </p:grpSp>
      <p:grpSp>
        <p:nvGrpSpPr>
          <p:cNvPr id="11" name="Gruppieren 10"/>
          <p:cNvGrpSpPr/>
          <p:nvPr/>
        </p:nvGrpSpPr>
        <p:grpSpPr>
          <a:xfrm>
            <a:off x="4322710" y="2832546"/>
            <a:ext cx="4425642" cy="276999"/>
            <a:chOff x="327553" y="867597"/>
            <a:chExt cx="6207953" cy="369332"/>
          </a:xfrm>
        </p:grpSpPr>
        <p:sp>
          <p:nvSpPr>
            <p:cNvPr id="12" name="Textfeld 11"/>
            <p:cNvSpPr txBox="1"/>
            <p:nvPr/>
          </p:nvSpPr>
          <p:spPr>
            <a:xfrm>
              <a:off x="576736" y="867597"/>
              <a:ext cx="5958770" cy="369332"/>
            </a:xfrm>
            <a:prstGeom prst="rect">
              <a:avLst/>
            </a:prstGeom>
            <a:noFill/>
          </p:spPr>
          <p:txBody>
            <a:bodyPr wrap="square" rtlCol="0">
              <a:spAutoFit/>
            </a:bodyPr>
            <a:lstStyle/>
            <a:p>
              <a:pPr>
                <a:spcAft>
                  <a:spcPts val="450"/>
                </a:spcAft>
                <a:buSzPct val="130000"/>
              </a:pPr>
              <a:r>
                <a:rPr lang="de-DE" sz="1200" b="1">
                  <a:solidFill>
                    <a:srgbClr val="003D6A"/>
                  </a:solidFill>
                </a:rPr>
                <a:t>Linearführung</a:t>
              </a:r>
            </a:p>
          </p:txBody>
        </p:sp>
        <p:grpSp>
          <p:nvGrpSpPr>
            <p:cNvPr id="13" name="Gruppieren 12"/>
            <p:cNvGrpSpPr/>
            <p:nvPr/>
          </p:nvGrpSpPr>
          <p:grpSpPr>
            <a:xfrm>
              <a:off x="327553" y="879794"/>
              <a:ext cx="318475" cy="338554"/>
              <a:chOff x="320767" y="788145"/>
              <a:chExt cx="318475" cy="338554"/>
            </a:xfrm>
          </p:grpSpPr>
          <p:sp>
            <p:nvSpPr>
              <p:cNvPr id="14" name="Oval 8"/>
              <p:cNvSpPr>
                <a:spLocks noChangeArrowheads="1"/>
              </p:cNvSpPr>
              <p:nvPr/>
            </p:nvSpPr>
            <p:spPr bwMode="auto">
              <a:xfrm>
                <a:off x="384437" y="845415"/>
                <a:ext cx="216000" cy="216000"/>
              </a:xfrm>
              <a:prstGeom prst="ellipse">
                <a:avLst/>
              </a:prstGeom>
              <a:solidFill>
                <a:srgbClr val="009EE2"/>
              </a:solidFill>
              <a:ln w="9525">
                <a:solidFill>
                  <a:schemeClr val="bg1"/>
                </a:solidFill>
                <a:round/>
                <a:headEnd/>
                <a:tailEnd/>
              </a:ln>
            </p:spPr>
            <p:txBody>
              <a:bodyPr vert="horz" wrap="square" lIns="68580" tIns="34290" rIns="68580" bIns="34290" numCol="1" anchor="t" anchorCtr="0" compatLnSpc="1">
                <a:prstTxWarp prst="textNoShape">
                  <a:avLst/>
                </a:prstTxWarp>
              </a:bodyPr>
              <a:lstStyle/>
              <a:p>
                <a:endParaRPr lang="de-DE" sz="1013"/>
              </a:p>
            </p:txBody>
          </p:sp>
          <p:sp>
            <p:nvSpPr>
              <p:cNvPr id="15" name="Textfeld 14"/>
              <p:cNvSpPr txBox="1"/>
              <p:nvPr/>
            </p:nvSpPr>
            <p:spPr>
              <a:xfrm>
                <a:off x="320767" y="788145"/>
                <a:ext cx="318475" cy="338554"/>
              </a:xfrm>
              <a:prstGeom prst="rect">
                <a:avLst/>
              </a:prstGeom>
              <a:noFill/>
            </p:spPr>
            <p:txBody>
              <a:bodyPr wrap="square" rtlCol="0">
                <a:spAutoFit/>
              </a:bodyPr>
              <a:lstStyle/>
              <a:p>
                <a:r>
                  <a:rPr lang="de-DE" sz="1050" b="1">
                    <a:solidFill>
                      <a:schemeClr val="bg1"/>
                    </a:solidFill>
                  </a:rPr>
                  <a:t>2</a:t>
                </a:r>
              </a:p>
            </p:txBody>
          </p:sp>
        </p:grpSp>
      </p:grpSp>
      <p:grpSp>
        <p:nvGrpSpPr>
          <p:cNvPr id="16" name="Gruppieren 15"/>
          <p:cNvGrpSpPr/>
          <p:nvPr/>
        </p:nvGrpSpPr>
        <p:grpSpPr>
          <a:xfrm>
            <a:off x="4322620" y="2600786"/>
            <a:ext cx="4425732" cy="276999"/>
            <a:chOff x="327425" y="558584"/>
            <a:chExt cx="6208081" cy="369332"/>
          </a:xfrm>
        </p:grpSpPr>
        <p:sp>
          <p:nvSpPr>
            <p:cNvPr id="17" name="Textfeld 16"/>
            <p:cNvSpPr txBox="1"/>
            <p:nvPr/>
          </p:nvSpPr>
          <p:spPr>
            <a:xfrm>
              <a:off x="576734" y="558584"/>
              <a:ext cx="5958772" cy="369332"/>
            </a:xfrm>
            <a:prstGeom prst="rect">
              <a:avLst/>
            </a:prstGeom>
            <a:noFill/>
          </p:spPr>
          <p:txBody>
            <a:bodyPr wrap="square" rtlCol="0">
              <a:spAutoFit/>
            </a:bodyPr>
            <a:lstStyle/>
            <a:p>
              <a:pPr>
                <a:spcAft>
                  <a:spcPts val="450"/>
                </a:spcAft>
                <a:buSzPct val="130000"/>
              </a:pPr>
              <a:r>
                <a:rPr lang="de-DE" sz="1200" b="1">
                  <a:solidFill>
                    <a:srgbClr val="003D6A"/>
                  </a:solidFill>
                </a:rPr>
                <a:t>Kolben</a:t>
              </a:r>
            </a:p>
          </p:txBody>
        </p:sp>
        <p:grpSp>
          <p:nvGrpSpPr>
            <p:cNvPr id="18" name="Gruppieren 17"/>
            <p:cNvGrpSpPr/>
            <p:nvPr/>
          </p:nvGrpSpPr>
          <p:grpSpPr>
            <a:xfrm>
              <a:off x="327425" y="565360"/>
              <a:ext cx="318475" cy="338554"/>
              <a:chOff x="320639" y="782724"/>
              <a:chExt cx="318475" cy="338554"/>
            </a:xfrm>
          </p:grpSpPr>
          <p:sp>
            <p:nvSpPr>
              <p:cNvPr id="19" name="Oval 8"/>
              <p:cNvSpPr>
                <a:spLocks noChangeArrowheads="1"/>
              </p:cNvSpPr>
              <p:nvPr/>
            </p:nvSpPr>
            <p:spPr bwMode="auto">
              <a:xfrm>
                <a:off x="384437" y="845415"/>
                <a:ext cx="216000" cy="216000"/>
              </a:xfrm>
              <a:prstGeom prst="ellipse">
                <a:avLst/>
              </a:prstGeom>
              <a:solidFill>
                <a:srgbClr val="009EE2"/>
              </a:solidFill>
              <a:ln w="9525">
                <a:solidFill>
                  <a:schemeClr val="bg1"/>
                </a:solidFill>
                <a:round/>
                <a:headEnd/>
                <a:tailEnd/>
              </a:ln>
            </p:spPr>
            <p:txBody>
              <a:bodyPr vert="horz" wrap="square" lIns="68580" tIns="34290" rIns="68580" bIns="34290" numCol="1" anchor="t" anchorCtr="0" compatLnSpc="1">
                <a:prstTxWarp prst="textNoShape">
                  <a:avLst/>
                </a:prstTxWarp>
              </a:bodyPr>
              <a:lstStyle/>
              <a:p>
                <a:endParaRPr lang="de-DE" sz="1013"/>
              </a:p>
            </p:txBody>
          </p:sp>
          <p:sp>
            <p:nvSpPr>
              <p:cNvPr id="20" name="Textfeld 19"/>
              <p:cNvSpPr txBox="1"/>
              <p:nvPr/>
            </p:nvSpPr>
            <p:spPr>
              <a:xfrm>
                <a:off x="320639" y="782724"/>
                <a:ext cx="318475" cy="338554"/>
              </a:xfrm>
              <a:prstGeom prst="rect">
                <a:avLst/>
              </a:prstGeom>
              <a:noFill/>
            </p:spPr>
            <p:txBody>
              <a:bodyPr wrap="square" rtlCol="0">
                <a:spAutoFit/>
              </a:bodyPr>
              <a:lstStyle/>
              <a:p>
                <a:r>
                  <a:rPr lang="de-DE" sz="1050" b="1">
                    <a:solidFill>
                      <a:schemeClr val="bg1"/>
                    </a:solidFill>
                  </a:rPr>
                  <a:t>1</a:t>
                </a:r>
              </a:p>
            </p:txBody>
          </p:sp>
        </p:grpSp>
      </p:grpSp>
      <p:grpSp>
        <p:nvGrpSpPr>
          <p:cNvPr id="21" name="Gruppieren 20"/>
          <p:cNvGrpSpPr/>
          <p:nvPr/>
        </p:nvGrpSpPr>
        <p:grpSpPr>
          <a:xfrm>
            <a:off x="4320351" y="3285153"/>
            <a:ext cx="4428001" cy="276999"/>
            <a:chOff x="331161" y="1471075"/>
            <a:chExt cx="6041089" cy="369332"/>
          </a:xfrm>
        </p:grpSpPr>
        <p:sp>
          <p:nvSpPr>
            <p:cNvPr id="22" name="Textfeld 21"/>
            <p:cNvSpPr txBox="1"/>
            <p:nvPr/>
          </p:nvSpPr>
          <p:spPr>
            <a:xfrm>
              <a:off x="576735" y="1471075"/>
              <a:ext cx="5795515" cy="369332"/>
            </a:xfrm>
            <a:prstGeom prst="rect">
              <a:avLst/>
            </a:prstGeom>
            <a:noFill/>
          </p:spPr>
          <p:txBody>
            <a:bodyPr wrap="square" rtlCol="0">
              <a:spAutoFit/>
            </a:bodyPr>
            <a:lstStyle/>
            <a:p>
              <a:pPr>
                <a:spcAft>
                  <a:spcPts val="450"/>
                </a:spcAft>
                <a:buSzPct val="130000"/>
              </a:pPr>
              <a:r>
                <a:rPr lang="de-DE" sz="1200" b="1">
                  <a:solidFill>
                    <a:srgbClr val="003D6A"/>
                  </a:solidFill>
                </a:rPr>
                <a:t>Anschluss roboterseitig </a:t>
              </a:r>
            </a:p>
          </p:txBody>
        </p:sp>
        <p:grpSp>
          <p:nvGrpSpPr>
            <p:cNvPr id="23" name="Gruppieren 22"/>
            <p:cNvGrpSpPr/>
            <p:nvPr/>
          </p:nvGrpSpPr>
          <p:grpSpPr>
            <a:xfrm>
              <a:off x="331161" y="1478071"/>
              <a:ext cx="318475" cy="338555"/>
              <a:chOff x="316755" y="787279"/>
              <a:chExt cx="318475" cy="338555"/>
            </a:xfrm>
          </p:grpSpPr>
          <p:sp>
            <p:nvSpPr>
              <p:cNvPr id="24" name="Oval 8"/>
              <p:cNvSpPr>
                <a:spLocks noChangeArrowheads="1"/>
              </p:cNvSpPr>
              <p:nvPr/>
            </p:nvSpPr>
            <p:spPr bwMode="auto">
              <a:xfrm>
                <a:off x="384437" y="845415"/>
                <a:ext cx="216000" cy="216000"/>
              </a:xfrm>
              <a:prstGeom prst="ellipse">
                <a:avLst/>
              </a:prstGeom>
              <a:solidFill>
                <a:srgbClr val="009EE2"/>
              </a:solidFill>
              <a:ln w="9525">
                <a:solidFill>
                  <a:schemeClr val="bg1"/>
                </a:solidFill>
                <a:round/>
                <a:headEnd/>
                <a:tailEnd/>
              </a:ln>
            </p:spPr>
            <p:txBody>
              <a:bodyPr vert="horz" wrap="square" lIns="68580" tIns="34290" rIns="68580" bIns="34290" numCol="1" anchor="t" anchorCtr="0" compatLnSpc="1">
                <a:prstTxWarp prst="textNoShape">
                  <a:avLst/>
                </a:prstTxWarp>
              </a:bodyPr>
              <a:lstStyle/>
              <a:p>
                <a:endParaRPr lang="de-DE" sz="1013"/>
              </a:p>
            </p:txBody>
          </p:sp>
          <p:sp>
            <p:nvSpPr>
              <p:cNvPr id="25" name="Textfeld 24"/>
              <p:cNvSpPr txBox="1"/>
              <p:nvPr/>
            </p:nvSpPr>
            <p:spPr>
              <a:xfrm>
                <a:off x="316755" y="787279"/>
                <a:ext cx="318475" cy="338555"/>
              </a:xfrm>
              <a:prstGeom prst="rect">
                <a:avLst/>
              </a:prstGeom>
              <a:noFill/>
            </p:spPr>
            <p:txBody>
              <a:bodyPr wrap="square" rtlCol="0">
                <a:spAutoFit/>
              </a:bodyPr>
              <a:lstStyle/>
              <a:p>
                <a:r>
                  <a:rPr lang="de-DE" sz="1050" b="1">
                    <a:solidFill>
                      <a:schemeClr val="bg1"/>
                    </a:solidFill>
                  </a:rPr>
                  <a:t>4</a:t>
                </a:r>
              </a:p>
            </p:txBody>
          </p:sp>
        </p:grpSp>
      </p:grpSp>
      <p:grpSp>
        <p:nvGrpSpPr>
          <p:cNvPr id="26" name="Gruppieren 25"/>
          <p:cNvGrpSpPr/>
          <p:nvPr/>
        </p:nvGrpSpPr>
        <p:grpSpPr>
          <a:xfrm>
            <a:off x="4327186" y="3511458"/>
            <a:ext cx="4421166" cy="276999"/>
            <a:chOff x="333830" y="1772816"/>
            <a:chExt cx="6201674" cy="369332"/>
          </a:xfrm>
        </p:grpSpPr>
        <p:sp>
          <p:nvSpPr>
            <p:cNvPr id="27" name="Textfeld 26"/>
            <p:cNvSpPr txBox="1"/>
            <p:nvPr/>
          </p:nvSpPr>
          <p:spPr>
            <a:xfrm>
              <a:off x="576734" y="1772816"/>
              <a:ext cx="5958770" cy="369332"/>
            </a:xfrm>
            <a:prstGeom prst="rect">
              <a:avLst/>
            </a:prstGeom>
            <a:noFill/>
          </p:spPr>
          <p:txBody>
            <a:bodyPr wrap="square" rtlCol="0">
              <a:spAutoFit/>
            </a:bodyPr>
            <a:lstStyle/>
            <a:p>
              <a:pPr>
                <a:spcAft>
                  <a:spcPts val="450"/>
                </a:spcAft>
                <a:buSzPct val="130000"/>
              </a:pPr>
              <a:r>
                <a:rPr lang="de-DE" sz="1200" b="1">
                  <a:solidFill>
                    <a:srgbClr val="003D6A"/>
                  </a:solidFill>
                </a:rPr>
                <a:t>Integriertes Wegmesssystem</a:t>
              </a:r>
            </a:p>
          </p:txBody>
        </p:sp>
        <p:grpSp>
          <p:nvGrpSpPr>
            <p:cNvPr id="28" name="Gruppieren 27"/>
            <p:cNvGrpSpPr/>
            <p:nvPr/>
          </p:nvGrpSpPr>
          <p:grpSpPr>
            <a:xfrm>
              <a:off x="333830" y="1775672"/>
              <a:ext cx="318475" cy="338555"/>
              <a:chOff x="327266" y="783139"/>
              <a:chExt cx="318475" cy="338555"/>
            </a:xfrm>
          </p:grpSpPr>
          <p:sp>
            <p:nvSpPr>
              <p:cNvPr id="29" name="Oval 8"/>
              <p:cNvSpPr>
                <a:spLocks noChangeArrowheads="1"/>
              </p:cNvSpPr>
              <p:nvPr/>
            </p:nvSpPr>
            <p:spPr bwMode="auto">
              <a:xfrm>
                <a:off x="384437" y="845415"/>
                <a:ext cx="216000" cy="216000"/>
              </a:xfrm>
              <a:prstGeom prst="ellipse">
                <a:avLst/>
              </a:prstGeom>
              <a:solidFill>
                <a:srgbClr val="009EE2"/>
              </a:solidFill>
              <a:ln w="9525">
                <a:solidFill>
                  <a:schemeClr val="bg1"/>
                </a:solidFill>
                <a:round/>
                <a:headEnd/>
                <a:tailEnd/>
              </a:ln>
            </p:spPr>
            <p:txBody>
              <a:bodyPr vert="horz" wrap="square" lIns="68580" tIns="34290" rIns="68580" bIns="34290" numCol="1" anchor="t" anchorCtr="0" compatLnSpc="1">
                <a:prstTxWarp prst="textNoShape">
                  <a:avLst/>
                </a:prstTxWarp>
              </a:bodyPr>
              <a:lstStyle/>
              <a:p>
                <a:endParaRPr lang="de-DE" sz="1013"/>
              </a:p>
            </p:txBody>
          </p:sp>
          <p:sp>
            <p:nvSpPr>
              <p:cNvPr id="30" name="Textfeld 29"/>
              <p:cNvSpPr txBox="1"/>
              <p:nvPr/>
            </p:nvSpPr>
            <p:spPr>
              <a:xfrm>
                <a:off x="327266" y="783139"/>
                <a:ext cx="318475" cy="338555"/>
              </a:xfrm>
              <a:prstGeom prst="rect">
                <a:avLst/>
              </a:prstGeom>
              <a:noFill/>
            </p:spPr>
            <p:txBody>
              <a:bodyPr wrap="square" rtlCol="0">
                <a:spAutoFit/>
              </a:bodyPr>
              <a:lstStyle/>
              <a:p>
                <a:r>
                  <a:rPr lang="de-DE" sz="1050" b="1">
                    <a:solidFill>
                      <a:schemeClr val="bg1"/>
                    </a:solidFill>
                  </a:rPr>
                  <a:t>5</a:t>
                </a:r>
              </a:p>
            </p:txBody>
          </p:sp>
        </p:grpSp>
      </p:grpSp>
      <p:sp>
        <p:nvSpPr>
          <p:cNvPr id="59" name="Textfeld 58"/>
          <p:cNvSpPr txBox="1"/>
          <p:nvPr/>
        </p:nvSpPr>
        <p:spPr>
          <a:xfrm>
            <a:off x="4283968" y="1723768"/>
            <a:ext cx="4464745" cy="828000"/>
          </a:xfrm>
          <a:prstGeom prst="rect">
            <a:avLst/>
          </a:prstGeom>
          <a:noFill/>
        </p:spPr>
        <p:txBody>
          <a:bodyPr wrap="square" rtlCol="0">
            <a:normAutofit/>
          </a:bodyPr>
          <a:lstStyle/>
          <a:p>
            <a:r>
              <a:rPr lang="de-DE" sz="800">
                <a:solidFill>
                  <a:srgbClr val="003D6A"/>
                </a:solidFill>
              </a:rPr>
              <a:t>Die Ausgleichseinheit wird mit einem doppelt wirkenden Pneumatikzylinder betrieben. Die Einheit besitzt einen Ausgleichshub und ist axial nachgiebig. Der Ausgleichsdruck wird mit trockener und gefilterter Luft eingestellt, um eine konstante Ausgleichs- bzw. Anpresskraft zu gewährleisten. Die Anpresskraft kann in zwei Richtungen (Einfahren und Ausfahren) über zwei Luftanschlüsse separat angesteuert werden. Je nach Kolbenkonfiguration kann eine variable Anpresskraft erreicht werden. Durch das integrierte Wegmesssystem wird die Position der Ausgleichseinheit über ein analoges Signal rückgemeldet und kann für die weitere Prozesskontrolle genutzt werden.</a:t>
            </a:r>
          </a:p>
          <a:p>
            <a:r>
              <a:rPr lang="de-DE" sz="800">
                <a:solidFill>
                  <a:srgbClr val="003D6A"/>
                </a:solidFill>
              </a:rPr>
              <a:t/>
            </a:r>
          </a:p>
          <a:p>
            <a:r>
              <a:rPr lang="de-DE" sz="800">
                <a:solidFill>
                  <a:srgbClr val="003D6A"/>
                </a:solidFill>
              </a:rPr>
              <a:t/>
            </a:r>
          </a:p>
          <a:p>
            <a:r>
              <a:rPr lang="de-DE" sz="800">
                <a:solidFill>
                  <a:srgbClr val="003D6A"/>
                </a:solidFill>
              </a:rPr>
              <a:t/>
            </a:r>
          </a:p>
        </p:txBody>
      </p:sp>
      <p:pic>
        <p:nvPicPr>
          <p:cNvPr id="60" name="Grafik 59"/>
          <p:cNvPicPr>
            <a:picLocks/>
          </p:cNvPicPr>
          <p:nvPr/>
        </p:nvPicPr>
        <p:blipFill>
          <a:blip r:embed="rId2" cstate="print">
            <a:extLst>
              <a:ext uri="{28A0092B-C50C-407E-A947-70E740481C1C}">
                <a14:useLocalDpi xmlns:a14="http://schemas.microsoft.com/office/drawing/2010/main" val="0"/>
              </a:ext>
            </a:extLst>
          </a:blip>
          <a:stretch>
            <a:fillRect/>
          </a:stretch>
        </p:blipFill>
        <p:spPr>
          <a:xfrm>
            <a:off x="558847" y="1461784"/>
            <a:ext cx="3240000" cy="2700000"/>
          </a:xfrm>
          <a:prstGeom prst="rect">
            <a:avLst/>
          </a:prstGeom>
        </p:spPr>
      </p:pic>
      <p:grpSp>
        <p:nvGrpSpPr>
          <p:cNvPr id="36" name="Gruppieren 35"/>
          <p:cNvGrpSpPr/>
          <p:nvPr/>
        </p:nvGrpSpPr>
        <p:grpSpPr>
          <a:xfrm>
            <a:off x="4320559" y="3733199"/>
            <a:ext cx="4427793" cy="278713"/>
            <a:chOff x="324535" y="1770531"/>
            <a:chExt cx="6210971" cy="371617"/>
          </a:xfrm>
        </p:grpSpPr>
        <p:sp>
          <p:nvSpPr>
            <p:cNvPr id="37" name="Textfeld 36"/>
            <p:cNvSpPr txBox="1"/>
            <p:nvPr/>
          </p:nvSpPr>
          <p:spPr>
            <a:xfrm>
              <a:off x="576735" y="1772816"/>
              <a:ext cx="5958771" cy="369332"/>
            </a:xfrm>
            <a:prstGeom prst="rect">
              <a:avLst/>
            </a:prstGeom>
            <a:noFill/>
          </p:spPr>
          <p:txBody>
            <a:bodyPr wrap="square" rtlCol="0">
              <a:spAutoFit/>
            </a:bodyPr>
            <a:lstStyle/>
            <a:p>
              <a:pPr>
                <a:spcAft>
                  <a:spcPts val="450"/>
                </a:spcAft>
                <a:buSzPct val="130000"/>
              </a:pPr>
              <a:r>
                <a:rPr lang="de-DE" sz="1200" b="1">
                  <a:solidFill>
                    <a:srgbClr val="003D6A"/>
                  </a:solidFill>
                </a:rPr>
                <a:t>Luftanschluss Ausgleich einfahren</a:t>
              </a:r>
            </a:p>
          </p:txBody>
        </p:sp>
        <p:grpSp>
          <p:nvGrpSpPr>
            <p:cNvPr id="38" name="Gruppieren 37"/>
            <p:cNvGrpSpPr/>
            <p:nvPr/>
          </p:nvGrpSpPr>
          <p:grpSpPr>
            <a:xfrm>
              <a:off x="324535" y="1770531"/>
              <a:ext cx="318475" cy="338555"/>
              <a:chOff x="317971" y="777998"/>
              <a:chExt cx="318475" cy="338555"/>
            </a:xfrm>
          </p:grpSpPr>
          <p:sp>
            <p:nvSpPr>
              <p:cNvPr id="39" name="Oval 8"/>
              <p:cNvSpPr>
                <a:spLocks noChangeArrowheads="1"/>
              </p:cNvSpPr>
              <p:nvPr/>
            </p:nvSpPr>
            <p:spPr bwMode="auto">
              <a:xfrm>
                <a:off x="384437" y="845415"/>
                <a:ext cx="216000" cy="216000"/>
              </a:xfrm>
              <a:prstGeom prst="ellipse">
                <a:avLst/>
              </a:prstGeom>
              <a:solidFill>
                <a:srgbClr val="009EE2"/>
              </a:solidFill>
              <a:ln w="9525">
                <a:solidFill>
                  <a:schemeClr val="bg1"/>
                </a:solidFill>
                <a:round/>
                <a:headEnd/>
                <a:tailEnd/>
              </a:ln>
            </p:spPr>
            <p:txBody>
              <a:bodyPr vert="horz" wrap="square" lIns="68580" tIns="34290" rIns="68580" bIns="34290" numCol="1" anchor="t" anchorCtr="0" compatLnSpc="1">
                <a:prstTxWarp prst="textNoShape">
                  <a:avLst/>
                </a:prstTxWarp>
              </a:bodyPr>
              <a:lstStyle/>
              <a:p>
                <a:endParaRPr lang="de-DE" sz="1013"/>
              </a:p>
            </p:txBody>
          </p:sp>
          <p:sp>
            <p:nvSpPr>
              <p:cNvPr id="40" name="Textfeld 39"/>
              <p:cNvSpPr txBox="1"/>
              <p:nvPr/>
            </p:nvSpPr>
            <p:spPr>
              <a:xfrm>
                <a:off x="317971" y="777998"/>
                <a:ext cx="318475" cy="338555"/>
              </a:xfrm>
              <a:prstGeom prst="rect">
                <a:avLst/>
              </a:prstGeom>
              <a:noFill/>
            </p:spPr>
            <p:txBody>
              <a:bodyPr wrap="square" rtlCol="0">
                <a:spAutoFit/>
              </a:bodyPr>
              <a:lstStyle/>
              <a:p>
                <a:r>
                  <a:rPr lang="de-DE" sz="1050" b="1">
                    <a:solidFill>
                      <a:schemeClr val="bg1"/>
                    </a:solidFill>
                  </a:rPr>
                  <a:t>6</a:t>
                </a:r>
              </a:p>
            </p:txBody>
          </p:sp>
        </p:grpSp>
      </p:grpSp>
      <p:grpSp>
        <p:nvGrpSpPr>
          <p:cNvPr id="41" name="Gruppieren 40"/>
          <p:cNvGrpSpPr/>
          <p:nvPr/>
        </p:nvGrpSpPr>
        <p:grpSpPr>
          <a:xfrm>
            <a:off x="4326310" y="3950935"/>
            <a:ext cx="4422042" cy="276999"/>
            <a:chOff x="332602" y="1772816"/>
            <a:chExt cx="6202904" cy="369332"/>
          </a:xfrm>
        </p:grpSpPr>
        <p:sp>
          <p:nvSpPr>
            <p:cNvPr id="42" name="Textfeld 41"/>
            <p:cNvSpPr txBox="1"/>
            <p:nvPr/>
          </p:nvSpPr>
          <p:spPr>
            <a:xfrm>
              <a:off x="576735" y="1772816"/>
              <a:ext cx="5958771" cy="369332"/>
            </a:xfrm>
            <a:prstGeom prst="rect">
              <a:avLst/>
            </a:prstGeom>
            <a:noFill/>
          </p:spPr>
          <p:txBody>
            <a:bodyPr wrap="square" rtlCol="0">
              <a:spAutoFit/>
            </a:bodyPr>
            <a:lstStyle/>
            <a:p>
              <a:pPr>
                <a:spcAft>
                  <a:spcPts val="450"/>
                </a:spcAft>
                <a:buSzPct val="130000"/>
              </a:pPr>
              <a:r>
                <a:rPr lang="de-DE" sz="1200" b="1">
                  <a:solidFill>
                    <a:srgbClr val="003D6A"/>
                  </a:solidFill>
                </a:rPr>
                <a:t>Luftanschluss Ausgleich ausfahren</a:t>
              </a:r>
            </a:p>
          </p:txBody>
        </p:sp>
        <p:grpSp>
          <p:nvGrpSpPr>
            <p:cNvPr id="43" name="Gruppieren 42"/>
            <p:cNvGrpSpPr/>
            <p:nvPr/>
          </p:nvGrpSpPr>
          <p:grpSpPr>
            <a:xfrm>
              <a:off x="332602" y="1782196"/>
              <a:ext cx="318475" cy="338555"/>
              <a:chOff x="326038" y="789663"/>
              <a:chExt cx="318475" cy="338555"/>
            </a:xfrm>
          </p:grpSpPr>
          <p:sp>
            <p:nvSpPr>
              <p:cNvPr id="44" name="Oval 8"/>
              <p:cNvSpPr>
                <a:spLocks noChangeArrowheads="1"/>
              </p:cNvSpPr>
              <p:nvPr/>
            </p:nvSpPr>
            <p:spPr bwMode="auto">
              <a:xfrm>
                <a:off x="384437" y="845415"/>
                <a:ext cx="216000" cy="216000"/>
              </a:xfrm>
              <a:prstGeom prst="ellipse">
                <a:avLst/>
              </a:prstGeom>
              <a:solidFill>
                <a:srgbClr val="009EE2"/>
              </a:solidFill>
              <a:ln w="9525">
                <a:solidFill>
                  <a:schemeClr val="bg1"/>
                </a:solidFill>
                <a:round/>
                <a:headEnd/>
                <a:tailEnd/>
              </a:ln>
            </p:spPr>
            <p:txBody>
              <a:bodyPr vert="horz" wrap="square" lIns="68580" tIns="34290" rIns="68580" bIns="34290" numCol="1" anchor="t" anchorCtr="0" compatLnSpc="1">
                <a:prstTxWarp prst="textNoShape">
                  <a:avLst/>
                </a:prstTxWarp>
              </a:bodyPr>
              <a:lstStyle/>
              <a:p>
                <a:endParaRPr lang="de-DE" sz="1013"/>
              </a:p>
            </p:txBody>
          </p:sp>
          <p:sp>
            <p:nvSpPr>
              <p:cNvPr id="45" name="Textfeld 44"/>
              <p:cNvSpPr txBox="1"/>
              <p:nvPr/>
            </p:nvSpPr>
            <p:spPr>
              <a:xfrm>
                <a:off x="326038" y="789663"/>
                <a:ext cx="318475" cy="338555"/>
              </a:xfrm>
              <a:prstGeom prst="rect">
                <a:avLst/>
              </a:prstGeom>
              <a:noFill/>
            </p:spPr>
            <p:txBody>
              <a:bodyPr wrap="square" rtlCol="0">
                <a:spAutoFit/>
              </a:bodyPr>
              <a:lstStyle/>
              <a:p>
                <a:r>
                  <a:rPr lang="de-DE" sz="1050" b="1">
                    <a:solidFill>
                      <a:schemeClr val="bg1"/>
                    </a:solidFill>
                  </a:rPr>
                  <a:t>7</a:t>
                </a:r>
              </a:p>
            </p:txBody>
          </p:sp>
        </p:grpSp>
      </p:grpSp>
      <p:sp>
        <p:nvSpPr>
          <p:cNvPr id="2" name="Textfeld 1">
            <a:extLst>
              <a:ext uri="{FF2B5EF4-FFF2-40B4-BE49-F238E27FC236}">
                <a16:creationId xmlns:a16="http://schemas.microsoft.com/office/drawing/2014/main" id="{E7F25F82-6531-4C55-B053-3A1B9BCD98AF}"/>
              </a:ext>
            </a:extLst>
          </p:cNvPr>
          <p:cNvSpPr txBox="1"/>
          <p:nvPr/>
        </p:nvSpPr>
        <p:spPr>
          <a:xfrm>
            <a:off x="4283968" y="1512000"/>
            <a:ext cx="4464745" cy="276999"/>
          </a:xfrm>
          <a:prstGeom prst="rect">
            <a:avLst/>
          </a:prstGeom>
          <a:noFill/>
        </p:spPr>
        <p:txBody>
          <a:bodyPr wrap="square" rtlCol="0">
            <a:spAutoFit/>
          </a:bodyPr>
          <a:lstStyle/>
          <a:p>
            <a:r>
              <a:rPr lang="de-DE" sz="1200" b="1">
                <a:solidFill>
                  <a:srgbClr val="00446B"/>
                </a:solidFill>
              </a:rPr>
              <a:t>Funktionsbeschreibung</a:t>
            </a:r>
          </a:p>
        </p:txBody>
      </p:sp>
    </p:spTree>
    <p:extLst>
      <p:ext uri="{BB962C8B-B14F-4D97-AF65-F5344CB8AC3E}">
        <p14:creationId xmlns:p14="http://schemas.microsoft.com/office/powerpoint/2010/main" val="270257393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feld 7"/>
          <p:cNvSpPr txBox="1"/>
          <p:nvPr/>
        </p:nvSpPr>
        <p:spPr>
          <a:xfrm>
            <a:off x="3203848" y="354812"/>
            <a:ext cx="5940000" cy="458266"/>
          </a:xfrm>
          <a:prstGeom prst="rect">
            <a:avLst/>
          </a:prstGeom>
          <a:solidFill>
            <a:srgbClr val="003D6A"/>
          </a:solidFill>
        </p:spPr>
        <p:txBody>
          <a:bodyPr wrap="square" lIns="67500" tIns="67500" bIns="0" rtlCol="0" anchor="ctr" anchorCtr="0">
            <a:spAutoFit/>
          </a:bodyPr>
          <a:lstStyle/>
          <a:p>
            <a:pPr>
              <a:lnSpc>
                <a:spcPts val="3000"/>
              </a:lnSpc>
            </a:pPr>
            <a:r>
              <a:rPr lang="de-DE" sz="3000" b="1">
                <a:solidFill>
                  <a:schemeClr val="bg1"/>
                </a:solidFill>
              </a:rPr>
              <a:t>Vorteile – Ihr Nutzen</a:t>
            </a:r>
          </a:p>
        </p:txBody>
      </p:sp>
      <p:sp>
        <p:nvSpPr>
          <p:cNvPr id="26" name="Textfeld 25"/>
          <p:cNvSpPr txBox="1"/>
          <p:nvPr/>
        </p:nvSpPr>
        <p:spPr>
          <a:xfrm>
            <a:off x="179912" y="1491630"/>
            <a:ext cx="3960000" cy="3096000"/>
          </a:xfrm>
          <a:prstGeom prst="rect">
            <a:avLst/>
          </a:prstGeom>
          <a:noFill/>
        </p:spPr>
        <p:txBody>
          <a:bodyPr wrap="square" rtlCol="0">
            <a:noAutofit/>
          </a:bodyPr>
          <a:lstStyle/>
          <a:p>
            <a:pPr marL="347663" indent="-214313">
              <a:spcAft>
                <a:spcPts val="450"/>
              </a:spcAft>
              <a:buClr>
                <a:srgbClr val="009EE2"/>
              </a:buClr>
              <a:buSzPct val="100000"/>
              <a:buFont typeface="Calibri" panose="020F0502020204030204" pitchFamily="34" charset="0"/>
              <a:buChar char="●"/>
            </a:pPr>
            <a:r>
              <a:rPr lang="de-DE" sz="1200" b="1">
                <a:solidFill>
                  <a:srgbClr val="003D6A"/>
                </a:solidFill>
              </a:rPr>
              <a:t>Einstellbarer Ausgleich mittels doppelwirkendem Pneumatikzylinder </a:t>
            </a:r>
            <a:r>
              <a:rPr lang="de-DE" sz="1200">
                <a:solidFill>
                  <a:srgbClr val="003D6A"/>
                </a:solidFill>
              </a:rPr>
              <a:t>für eine konstante Anpresskraft</a:t>
            </a:r>
          </a:p>
          <a:p>
            <a:pPr marL="347663" indent="-214313">
              <a:spcAft>
                <a:spcPts val="450"/>
              </a:spcAft>
              <a:buClr>
                <a:srgbClr val="009EE2"/>
              </a:buClr>
              <a:buSzPct val="100000"/>
              <a:buFont typeface="Calibri" panose="020F0502020204030204" pitchFamily="34" charset="0"/>
              <a:buChar char="●"/>
            </a:pPr>
            <a:r>
              <a:rPr lang="de-DE" sz="1200" b="1">
                <a:solidFill>
                  <a:srgbClr val="003D6A"/>
                </a:solidFill>
              </a:rPr>
              <a:t>Integriertes Wegmesssystem </a:t>
            </a:r>
            <a:r>
              <a:rPr lang="de-DE" sz="1200">
                <a:solidFill>
                  <a:srgbClr val="003D6A"/>
                </a:solidFill>
              </a:rPr>
              <a:t>für eine Überwachung und Steuerung des Prozesses</a:t>
            </a:r>
          </a:p>
          <a:p>
            <a:pPr marL="347663" indent="-214313">
              <a:spcAft>
                <a:spcPts val="450"/>
              </a:spcAft>
              <a:buClr>
                <a:srgbClr val="009EE2"/>
              </a:buClr>
              <a:buSzPct val="100000"/>
              <a:buFont typeface="Calibri" panose="020F0502020204030204" pitchFamily="34" charset="0"/>
              <a:buChar char="●"/>
            </a:pPr>
            <a:r>
              <a:rPr lang="de-DE" sz="1200" b="1">
                <a:solidFill>
                  <a:srgbClr val="003D6A"/>
                </a:solidFill>
              </a:rPr>
              <a:t>Integrierte Gewichtskraft-Kompensation </a:t>
            </a:r>
            <a:r>
              <a:rPr lang="de-DE" sz="1200">
                <a:solidFill>
                  <a:srgbClr val="003D6A"/>
                </a:solidFill>
              </a:rPr>
              <a:t>für konstante Anpresskräfte unabhängig von der Orientierung des Werkzeugs, besonders bei robotergeführten Applikationen</a:t>
            </a:r>
          </a:p>
          <a:p>
            <a:pPr marL="347663" indent="-214313">
              <a:spcAft>
                <a:spcPts val="450"/>
              </a:spcAft>
              <a:buClr>
                <a:srgbClr val="009EE2"/>
              </a:buClr>
              <a:buSzPct val="100000"/>
              <a:buFont typeface="Calibri" panose="020F0502020204030204" pitchFamily="34" charset="0"/>
              <a:buChar char="●"/>
            </a:pPr>
            <a:r>
              <a:rPr lang="de-DE" sz="1200" b="1">
                <a:solidFill>
                  <a:srgbClr val="003D6A"/>
                </a:solidFill>
              </a:rPr>
              <a:t>Nachgiebigkeit in axialer Richtung </a:t>
            </a:r>
            <a:r>
              <a:rPr lang="de-DE" sz="1200">
                <a:solidFill>
                  <a:srgbClr val="003D6A"/>
                </a:solidFill>
              </a:rPr>
              <a:t>für eine vereinfachte Roboterprogrammierung</a:t>
            </a:r>
          </a:p>
        </p:txBody>
      </p:sp>
      <p:sp>
        <p:nvSpPr>
          <p:cNvPr id="6" name="Textfeld 5"/>
          <p:cNvSpPr txBox="1"/>
          <p:nvPr/>
        </p:nvSpPr>
        <p:spPr>
          <a:xfrm>
            <a:off x="4140351" y="1491630"/>
            <a:ext cx="4320000" cy="2592000"/>
          </a:xfrm>
          <a:prstGeom prst="rect">
            <a:avLst/>
          </a:prstGeom>
          <a:noFill/>
        </p:spPr>
        <p:txBody>
          <a:bodyPr wrap="square" rtlCol="0">
            <a:noAutofit/>
          </a:bodyPr>
          <a:lstStyle/>
          <a:p>
            <a:pPr marL="347663" indent="-214313">
              <a:spcAft>
                <a:spcPts val="450"/>
              </a:spcAft>
              <a:buClr>
                <a:srgbClr val="009EE2"/>
              </a:buClr>
              <a:buSzPct val="100000"/>
              <a:buFont typeface="Calibri" panose="020F0502020204030204" pitchFamily="34" charset="0"/>
              <a:buChar char="●"/>
            </a:pPr>
            <a:r>
              <a:rPr lang="de-DE" sz="1200" b="1">
                <a:solidFill>
                  <a:srgbClr val="003D6A"/>
                </a:solidFill>
              </a:rPr>
              <a:t>Einfache Erweiterung des Kraftbereichs </a:t>
            </a:r>
            <a:r>
              <a:rPr lang="de-DE" sz="1200">
                <a:solidFill>
                  <a:srgbClr val="003D6A"/>
                </a:solidFill>
              </a:rPr>
              <a:t>durch Anpassen der Kolben-Konfiguration</a:t>
            </a:r>
          </a:p>
          <a:p>
            <a:pPr marL="347663" indent="-214313">
              <a:spcAft>
                <a:spcPts val="450"/>
              </a:spcAft>
              <a:buClr>
                <a:srgbClr val="009EE2"/>
              </a:buClr>
              <a:buSzPct val="100000"/>
              <a:buFont typeface="Calibri" panose="020F0502020204030204" pitchFamily="34" charset="0"/>
              <a:buChar char="●"/>
            </a:pPr>
            <a:r>
              <a:rPr lang="de-DE" sz="1200" b="1">
                <a:solidFill>
                  <a:srgbClr val="003D6A"/>
                </a:solidFill>
              </a:rPr>
              <a:t>Flexibel einsetzbar </a:t>
            </a:r>
            <a:r>
              <a:rPr lang="de-DE" sz="1200">
                <a:solidFill>
                  <a:srgbClr val="003D6A"/>
                </a:solidFill>
              </a:rPr>
              <a:t>dank Anschraubmöglichkeit für Kundenwerkzeuge an Adapterplatte oder in Durchgangsbohrung</a:t>
            </a:r>
          </a:p>
          <a:p>
            <a:pPr marL="347663" indent="-214313">
              <a:spcAft>
                <a:spcPts val="450"/>
              </a:spcAft>
              <a:buClr>
                <a:srgbClr val="009EE2"/>
              </a:buClr>
              <a:buSzPct val="100000"/>
              <a:buFont typeface="Calibri" panose="020F0502020204030204" pitchFamily="34" charset="0"/>
              <a:buChar char="●"/>
            </a:pPr>
            <a:r>
              <a:rPr lang="de-DE" sz="1200" b="1">
                <a:solidFill>
                  <a:srgbClr val="003D6A"/>
                </a:solidFill>
              </a:rPr>
              <a:t>Kompakte Bauweise </a:t>
            </a:r>
            <a:r>
              <a:rPr lang="de-DE" sz="1200">
                <a:solidFill>
                  <a:srgbClr val="003D6A"/>
                </a:solidFill>
              </a:rPr>
              <a:t>für minimale Aufbauhöhe</a:t>
            </a:r>
          </a:p>
        </p:txBody>
      </p:sp>
    </p:spTree>
    <p:extLst>
      <p:ext uri="{BB962C8B-B14F-4D97-AF65-F5344CB8AC3E}">
        <p14:creationId xmlns:p14="http://schemas.microsoft.com/office/powerpoint/2010/main" val="389194588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feld 7"/>
          <p:cNvSpPr txBox="1"/>
          <p:nvPr/>
        </p:nvSpPr>
        <p:spPr>
          <a:xfrm>
            <a:off x="3203848" y="354812"/>
            <a:ext cx="5940000" cy="458266"/>
          </a:xfrm>
          <a:prstGeom prst="rect">
            <a:avLst/>
          </a:prstGeom>
          <a:solidFill>
            <a:srgbClr val="003D6A"/>
          </a:solidFill>
        </p:spPr>
        <p:txBody>
          <a:bodyPr wrap="square" lIns="67500" tIns="67500" bIns="0" rtlCol="0" anchor="ctr" anchorCtr="0">
            <a:spAutoFit/>
          </a:bodyPr>
          <a:lstStyle/>
          <a:p>
            <a:pPr>
              <a:lnSpc>
                <a:spcPts val="3000"/>
              </a:lnSpc>
            </a:pPr>
            <a:r>
              <a:rPr lang="de-DE" sz="3000" b="1">
                <a:solidFill>
                  <a:schemeClr val="bg1"/>
                </a:solidFill>
              </a:rPr>
              <a:t>Technische Daten</a:t>
            </a:r>
          </a:p>
        </p:txBody>
      </p:sp>
      <p:graphicFrame>
        <p:nvGraphicFramePr>
          <p:cNvPr id="5" name="Inhaltsplatzhalter 13"/>
          <p:cNvGraphicFramePr>
            <a:graphicFrameLocks/>
          </p:cNvGraphicFramePr>
          <p:nvPr>
            <p:extLst>
              <p:ext uri="{D42A27DB-BD31-4B8C-83A1-F6EECF244321}">
                <p14:modId xmlns:p14="http://schemas.microsoft.com/office/powerpoint/2010/main" val="365516082"/>
              </p:ext>
            </p:extLst>
          </p:nvPr>
        </p:nvGraphicFramePr>
        <p:xfrm>
          <a:off x="395535" y="1347614"/>
          <a:ext cx="8353177" cy="938880"/>
        </p:xfrm>
        <a:graphic>
          <a:graphicData uri="http://schemas.openxmlformats.org/drawingml/2006/table">
            <a:tbl>
              <a:tblPr firstRow="1" bandRow="1">
                <a:effectLst/>
                <a:tableStyleId>{2D5ABB26-0587-4C30-8999-92F81FD0307C}</a:tableStyleId>
              </a:tblPr>
              <a:tblGrid>
                <a:gridCol xmlns:rel="http://schemas.openxmlformats.org/package/2006/relationships" xmlns:f="http://www.f.com" w="1670635"/>
                <a:gridCol xmlns:rel="http://schemas.openxmlformats.org/package/2006/relationships" xmlns:f="http://www.f.com" w="1670635"/>
                <a:gridCol xmlns:rel="http://schemas.openxmlformats.org/package/2006/relationships" xmlns:f="http://www.f.com" w="1670635"/>
                <a:gridCol xmlns:rel="http://schemas.openxmlformats.org/package/2006/relationships" xmlns:f="http://www.f.com" w="1670635"/>
                <a:gridCol xmlns:rel="http://schemas.openxmlformats.org/package/2006/relationships" xmlns:f="http://www.f.com" w="1670635"/>
              </a:tblGrid>
              <a:tr xmlns:rel="http://schemas.openxmlformats.org/package/2006/relationships" xmlns:f="http://www.f.com" h="253080">
                <a:tc gridSpan="5">
                  <a:txBody>
                    <a:bodyPr/>
                    <a:lstStyle/>
                    <a:p>
                      <a:pPr marL="0" marR="0" indent="0" algn="l" defTabSz="914400" rtl="0" eaLnBrk="1" fontAlgn="auto" latinLnBrk="0" hangingPunct="1">
                        <a:lnSpc>
                          <a:spcPct val="100000"/>
                        </a:lnSpc>
                        <a:spcBef>
                          <a:spcPts val="0"/>
                        </a:spcBef>
                        <a:spcAft>
                          <a:spcPts val="600"/>
                        </a:spcAft>
                        <a:buClrTx/>
                        <a:buSzPct val="130000"/>
                        <a:buFontTx/>
                        <a:buNone/>
                        <a:tabLst/>
                        <a:defRPr/>
                      </a:pPr>
                      <a:r>
                        <a:rPr lang="de-DE" sz="1200" b="1" kern="1200">
                          <a:solidFill>
                            <a:srgbClr val="003D6A"/>
                          </a:solidFill>
                          <a:latin typeface="+mn-lt"/>
                          <a:ea typeface="+mn-ea"/>
                          <a:cs typeface="+mn-cs"/>
                        </a:rPr>
                        <a:t>Technische Daten Übersicht</a:t>
                      </a:r>
                    </a:p>
                  </a:txBody>
                  <a:tcPr marL="54000" marR="140400" marT="35100" marB="351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hMerge="1"/>
                <a:tc hMerge="1"/>
                <a:tc hMerge="1"/>
                <a:tc hMerge="1"/>
              </a:tr>
              <a:tr xmlns:rel="http://schemas.openxmlformats.org/package/2006/relationships" xmlns:f="http://www.f.com" h="228600">
                <a:tc>
                  <a:txBody>
                    <a:bodyPr/>
                    <a:lstStyle/>
                    <a:p>
                      <a:pPr marL="0" marR="0" indent="0" algn="l" defTabSz="914400" rtl="0" eaLnBrk="1" fontAlgn="auto" latinLnBrk="0" hangingPunct="1">
                        <a:lnSpc>
                          <a:spcPct val="100000"/>
                        </a:lnSpc>
                        <a:spcBef>
                          <a:spcPts val="0"/>
                        </a:spcBef>
                        <a:spcAft>
                          <a:spcPts val="600"/>
                        </a:spcAft>
                        <a:buClrTx/>
                        <a:buSzPct val="130000"/>
                        <a:buFontTx/>
                        <a:buNone/>
                        <a:tabLst/>
                        <a:defRPr/>
                      </a:pPr>
                      <a:r>
                        <a:rPr lang="de-DE" sz="1050" b="0" kern="1200">
                          <a:solidFill>
                            <a:srgbClr val="003D6A"/>
                          </a:solidFill>
                          <a:latin typeface="+mn-lt"/>
                          <a:ea typeface="+mn-ea"/>
                          <a:cs typeface="+mn-cs"/>
                        </a:rPr>
                        <a:t>Baugröße</a:t>
                      </a:r>
                    </a:p>
                  </a:txBody>
                  <a:tcPr marL="54000" marR="54000" marT="34290" marB="34290" anchor="b">
                    <a:lnL w="12700" cap="flat" cmpd="sng" algn="ctr">
                      <a:noFill/>
                      <a:prstDash val="solid"/>
                      <a:round/>
                      <a:headEnd type="none" w="med" len="med"/>
                      <a:tailEnd type="none" w="med" len="med"/>
                    </a:lnL>
                    <a:lnR w="12700" cap="flat" cmpd="sng" algn="ctr">
                      <a:solidFill>
                        <a:srgbClr val="00B0F0"/>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00B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600"/>
                        </a:spcAft>
                        <a:buClrTx/>
                        <a:buSzPct val="130000"/>
                        <a:buFontTx/>
                        <a:buNone/>
                        <a:tabLst/>
                        <a:defRPr/>
                      </a:pPr>
                      <a:r>
                        <a:rPr lang="de-DE" sz="1050" b="0" kern="1200">
                          <a:solidFill>
                            <a:srgbClr val="003D6A"/>
                          </a:solidFill>
                          <a:latin typeface="+mn-lt"/>
                          <a:ea typeface="+mn-ea"/>
                          <a:cs typeface="+mn-cs"/>
                        </a:rPr>
                        <a:t>Ausgleichsweg Z</a:t>
                      </a:r>
                    </a:p>
                  </a:txBody>
                  <a:tcPr marL="54000" marR="54000" marT="34290" marB="34290" anchor="b">
                    <a:lnL w="12700" cap="flat" cmpd="sng" algn="ctr">
                      <a:noFill/>
                      <a:prstDash val="solid"/>
                      <a:round/>
                      <a:headEnd type="none" w="med" len="med"/>
                      <a:tailEnd type="none" w="med" len="med"/>
                    </a:lnL>
                    <a:lnR w="12700" cap="flat" cmpd="sng" algn="ctr">
                      <a:solidFill>
                        <a:srgbClr val="00B0F0"/>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00B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600"/>
                        </a:spcAft>
                        <a:buClrTx/>
                        <a:buSzPct val="130000"/>
                        <a:buFontTx/>
                        <a:buNone/>
                        <a:tabLst/>
                        <a:defRPr/>
                      </a:pPr>
                      <a:r>
                        <a:rPr lang="de-DE" sz="1050" b="0" kern="1200">
                          <a:solidFill>
                            <a:srgbClr val="003D6A"/>
                          </a:solidFill>
                          <a:latin typeface="+mn-lt"/>
                          <a:ea typeface="+mn-ea"/>
                          <a:cs typeface="+mn-cs"/>
                        </a:rPr>
                        <a:t>Min. Ausgleichskraft</a:t>
                      </a:r>
                    </a:p>
                  </a:txBody>
                  <a:tcPr marL="54000" marR="54000" marT="34290" marB="34290" anchor="b">
                    <a:lnL w="12700" cap="flat" cmpd="sng" algn="ctr">
                      <a:noFill/>
                      <a:prstDash val="solid"/>
                      <a:round/>
                      <a:headEnd type="none" w="med" len="med"/>
                      <a:tailEnd type="none" w="med" len="med"/>
                    </a:lnL>
                    <a:lnR w="12700" cap="flat" cmpd="sng" algn="ctr">
                      <a:solidFill>
                        <a:srgbClr val="00B0F0"/>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00B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600"/>
                        </a:spcAft>
                        <a:buClrTx/>
                        <a:buSzPct val="130000"/>
                        <a:buFontTx/>
                        <a:buNone/>
                        <a:tabLst/>
                        <a:defRPr/>
                      </a:pPr>
                      <a:r>
                        <a:rPr lang="de-DE" sz="1050" b="0" kern="1200">
                          <a:solidFill>
                            <a:srgbClr val="003D6A"/>
                          </a:solidFill>
                          <a:latin typeface="+mn-lt"/>
                          <a:ea typeface="+mn-ea"/>
                          <a:cs typeface="+mn-cs"/>
                        </a:rPr>
                        <a:t>Max. Ausgleichskraft</a:t>
                      </a:r>
                    </a:p>
                  </a:txBody>
                  <a:tcPr marL="54000" marR="54000" marT="34290" marB="34290" anchor="b">
                    <a:lnL w="12700" cap="flat" cmpd="sng" algn="ctr">
                      <a:noFill/>
                      <a:prstDash val="solid"/>
                      <a:round/>
                      <a:headEnd type="none" w="med" len="med"/>
                      <a:tailEnd type="none" w="med" len="med"/>
                    </a:lnL>
                    <a:lnR w="12700" cap="flat" cmpd="sng" algn="ctr">
                      <a:solidFill>
                        <a:srgbClr val="00B0F0"/>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00B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de-DE" sz="1050" b="0" kern="1200">
                          <a:solidFill>
                            <a:srgbClr val="003D6A"/>
                          </a:solidFill>
                          <a:latin typeface="+mn-lt"/>
                          <a:ea typeface="+mn-ea"/>
                          <a:cs typeface="+mn-cs"/>
                        </a:rPr>
                        <a:t>Eigenmasse</a:t>
                      </a:r>
                    </a:p>
                  </a:txBody>
                  <a:tcPr marL="54000" marR="54000" marT="34290" marB="34290" anchor="b">
                    <a:lnL w="12700" cap="flat" cmpd="sng" algn="ctr">
                      <a:solidFill>
                        <a:srgbClr val="00B0F0"/>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00B0F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xmlns:rel="http://schemas.openxmlformats.org/package/2006/relationships" xmlns:f="http://www.f.com" h="228600">
                <a:tc>
                  <a:txBody>
                    <a:bodyPr/>
                    <a:lstStyle/>
                    <a:p>
                      <a:pPr marL="0" marR="0" indent="0" algn="l" defTabSz="914400" rtl="0" eaLnBrk="1" fontAlgn="auto" latinLnBrk="0" hangingPunct="1">
                        <a:lnSpc>
                          <a:spcPct val="100000"/>
                        </a:lnSpc>
                        <a:spcBef>
                          <a:spcPts val="0"/>
                        </a:spcBef>
                        <a:spcAft>
                          <a:spcPts val="600"/>
                        </a:spcAft>
                        <a:buClrTx/>
                        <a:buSzPct val="130000"/>
                        <a:buFontTx/>
                        <a:buNone/>
                        <a:tabLst/>
                        <a:defRPr/>
                      </a:pPr>
                      <a:r>
                        <a:rPr lang="de-DE" sz="1050" b="0" kern="1200">
                          <a:solidFill>
                            <a:srgbClr val="003D6A"/>
                          </a:solidFill>
                          <a:latin typeface="+mn-lt"/>
                          <a:ea typeface="+mn-ea"/>
                          <a:cs typeface="+mn-cs"/>
                        </a:rPr>
                        <a:t> </a:t>
                      </a:r>
                    </a:p>
                  </a:txBody>
                  <a:tcPr marL="54000" marR="54000" marT="34290" marB="34290">
                    <a:lnL w="12700" cap="flat" cmpd="sng" algn="ctr">
                      <a:noFill/>
                      <a:prstDash val="solid"/>
                      <a:round/>
                      <a:headEnd type="none" w="med" len="med"/>
                      <a:tailEnd type="none" w="med" len="med"/>
                    </a:lnL>
                    <a:lnR w="12700" cap="flat" cmpd="sng" algn="ctr">
                      <a:solidFill>
                        <a:srgbClr val="00B0F0"/>
                      </a:solid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600"/>
                        </a:spcAft>
                        <a:buClrTx/>
                        <a:buSzPct val="130000"/>
                        <a:buFontTx/>
                        <a:buNone/>
                        <a:tabLst/>
                        <a:defRPr/>
                      </a:pPr>
                      <a:r>
                        <a:rPr lang="de-DE" sz="1050" b="0" kern="1200">
                          <a:solidFill>
                            <a:srgbClr val="003D6A"/>
                          </a:solidFill>
                          <a:latin typeface="+mn-lt"/>
                          <a:ea typeface="+mn-ea"/>
                          <a:cs typeface="+mn-cs"/>
                        </a:rPr>
                        <a:t>[mm]</a:t>
                      </a:r>
                    </a:p>
                  </a:txBody>
                  <a:tcPr marL="54000" marR="54000" marT="34290" marB="34290">
                    <a:lnL w="12700" cap="flat" cmpd="sng" algn="ctr">
                      <a:noFill/>
                      <a:prstDash val="solid"/>
                      <a:round/>
                      <a:headEnd type="none" w="med" len="med"/>
                      <a:tailEnd type="none" w="med" len="med"/>
                    </a:lnL>
                    <a:lnR w="12700" cap="flat" cmpd="sng" algn="ctr">
                      <a:solidFill>
                        <a:srgbClr val="00B0F0"/>
                      </a:solid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600"/>
                        </a:spcAft>
                        <a:buClrTx/>
                        <a:buSzPct val="130000"/>
                        <a:buFontTx/>
                        <a:buNone/>
                        <a:tabLst/>
                        <a:defRPr/>
                      </a:pPr>
                      <a:r>
                        <a:rPr lang="de-DE" sz="1050" b="0" kern="1200">
                          <a:solidFill>
                            <a:srgbClr val="003D6A"/>
                          </a:solidFill>
                          <a:latin typeface="+mn-lt"/>
                          <a:ea typeface="+mn-ea"/>
                          <a:cs typeface="+mn-cs"/>
                        </a:rPr>
                        <a:t>[N]</a:t>
                      </a:r>
                    </a:p>
                  </a:txBody>
                  <a:tcPr marL="54000" marR="54000" marT="34290" marB="34290">
                    <a:lnL w="12700" cap="flat" cmpd="sng" algn="ctr">
                      <a:noFill/>
                      <a:prstDash val="solid"/>
                      <a:round/>
                      <a:headEnd type="none" w="med" len="med"/>
                      <a:tailEnd type="none" w="med" len="med"/>
                    </a:lnL>
                    <a:lnR w="12700" cap="flat" cmpd="sng" algn="ctr">
                      <a:solidFill>
                        <a:srgbClr val="00B0F0"/>
                      </a:solid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600"/>
                        </a:spcAft>
                        <a:buClrTx/>
                        <a:buSzPct val="130000"/>
                        <a:buFontTx/>
                        <a:buNone/>
                        <a:tabLst/>
                        <a:defRPr/>
                      </a:pPr>
                      <a:r>
                        <a:rPr lang="de-DE" sz="1050" b="0" kern="1200">
                          <a:solidFill>
                            <a:srgbClr val="003D6A"/>
                          </a:solidFill>
                          <a:latin typeface="+mn-lt"/>
                          <a:ea typeface="+mn-ea"/>
                          <a:cs typeface="+mn-cs"/>
                        </a:rPr>
                        <a:t>[N]</a:t>
                      </a:r>
                    </a:p>
                  </a:txBody>
                  <a:tcPr marL="54000" marR="54000" marT="34290" marB="34290">
                    <a:lnL w="12700" cap="flat" cmpd="sng" algn="ctr">
                      <a:noFill/>
                      <a:prstDash val="solid"/>
                      <a:round/>
                      <a:headEnd type="none" w="med" len="med"/>
                      <a:tailEnd type="none" w="med" len="med"/>
                    </a:lnL>
                    <a:lnR w="12700" cap="flat" cmpd="sng" algn="ctr">
                      <a:solidFill>
                        <a:srgbClr val="00B0F0"/>
                      </a:solid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de-DE" sz="1050" b="0" kern="1200">
                          <a:solidFill>
                            <a:srgbClr val="003D6A"/>
                          </a:solidFill>
                          <a:latin typeface="+mn-lt"/>
                          <a:ea typeface="+mn-ea"/>
                          <a:cs typeface="+mn-cs"/>
                        </a:rPr>
                        <a:t>[kg]</a:t>
                      </a:r>
                    </a:p>
                  </a:txBody>
                  <a:tcPr marL="54000" marR="54000" marT="34290" marB="34290">
                    <a:lnL w="12700" cap="flat" cmpd="sng" algn="ctr">
                      <a:solidFill>
                        <a:srgbClr val="00B0F0"/>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de-DE" sz="1050" b="0" kern="1200">
                          <a:solidFill>
                            <a:srgbClr val="003D6A"/>
                          </a:solidFill>
                          <a:latin typeface="+mn-lt"/>
                          <a:ea typeface="+mn-ea"/>
                          <a:cs typeface="+mn-cs"/>
                        </a:rPr>
                        <a:t> </a:t>
                      </a:r>
                    </a:p>
                  </a:txBody>
                  <a:tcPr marL="54000" marR="54000" marT="34290" marB="34290">
                    <a:lnL w="12700" cap="flat" cmpd="sng" algn="ctr">
                      <a:solidFill>
                        <a:srgbClr val="00B0F0"/>
                      </a:solidFill>
                      <a:prstDash val="solid"/>
                      <a:round/>
                      <a:headEnd type="none" w="med" len="med"/>
                      <a:tailEnd type="none" w="med" len="med"/>
                    </a:lnL>
                    <a:lnR w="12700" cap="flat" cmpd="sng" algn="ctr">
                      <a:solidFill>
                        <a:srgbClr val="00B0F0"/>
                      </a:solid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de-DE" sz="1050" b="0" kern="1200">
                          <a:solidFill>
                            <a:srgbClr val="003D6A"/>
                          </a:solidFill>
                          <a:latin typeface="+mn-lt"/>
                          <a:ea typeface="+mn-ea"/>
                          <a:cs typeface="+mn-cs"/>
                        </a:rPr>
                        <a:t> </a:t>
                      </a:r>
                    </a:p>
                  </a:txBody>
                  <a:tcPr marL="54000" marR="54000" marT="34290" marB="34290">
                    <a:lnL w="12700" cap="flat" cmpd="sng" algn="ctr">
                      <a:solidFill>
                        <a:srgbClr val="00B0F0"/>
                      </a:solidFill>
                      <a:prstDash val="solid"/>
                      <a:round/>
                      <a:headEnd type="none" w="med" len="med"/>
                      <a:tailEnd type="none" w="med" len="med"/>
                    </a:lnL>
                    <a:lnR w="12700" cap="flat" cmpd="sng" algn="ctr">
                      <a:solidFill>
                        <a:srgbClr val="00B0F0"/>
                      </a:solid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de-DE" sz="1050" b="0" kern="1200">
                          <a:solidFill>
                            <a:srgbClr val="003D6A"/>
                          </a:solidFill>
                          <a:latin typeface="+mn-lt"/>
                          <a:ea typeface="+mn-ea"/>
                          <a:cs typeface="+mn-cs"/>
                        </a:rPr>
                        <a:t> </a:t>
                      </a:r>
                    </a:p>
                  </a:txBody>
                  <a:tcPr marL="54000" marR="54000" marT="34290" marB="34290">
                    <a:lnL w="12700" cap="flat" cmpd="sng" algn="ctr">
                      <a:solidFill>
                        <a:srgbClr val="00B0F0"/>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xmlns:rel="http://schemas.openxmlformats.org/package/2006/relationships" xmlns:f="http://www.f.com" h="228600">
                <a:tc>
                  <a:txBody>
                    <a:bodyPr/>
                    <a:lstStyle/>
                    <a:p>
                      <a:pPr marL="0" marR="0" indent="0" algn="l" defTabSz="914400" rtl="0" eaLnBrk="1" fontAlgn="auto" latinLnBrk="0" hangingPunct="1">
                        <a:lnSpc>
                          <a:spcPct val="100000"/>
                        </a:lnSpc>
                        <a:spcBef>
                          <a:spcPts val="0"/>
                        </a:spcBef>
                        <a:spcAft>
                          <a:spcPts val="600"/>
                        </a:spcAft>
                        <a:buClrTx/>
                        <a:buSzPct val="130000"/>
                        <a:buFontTx/>
                        <a:buNone/>
                        <a:tabLst/>
                        <a:defRPr/>
                      </a:pPr>
                      <a:r>
                        <a:rPr lang="de-DE" sz="1050" b="0" kern="1200">
                          <a:solidFill>
                            <a:srgbClr val="003D6A"/>
                          </a:solidFill>
                          <a:latin typeface="+mn-lt"/>
                          <a:ea typeface="+mn-ea"/>
                          <a:cs typeface="+mn-cs"/>
                        </a:rPr>
                        <a:t>12</a:t>
                      </a:r>
                    </a:p>
                  </a:txBody>
                  <a:tcPr marL="54000" marR="54000" marT="34290" marB="34290">
                    <a:lnL w="12700" cap="flat" cmpd="sng" algn="ctr">
                      <a:noFill/>
                      <a:prstDash val="solid"/>
                      <a:round/>
                      <a:headEnd type="none" w="med" len="med"/>
                      <a:tailEnd type="none" w="med" len="med"/>
                    </a:lnL>
                    <a:lnR w="12700" cap="flat" cmpd="sng" algn="ctr">
                      <a:solidFill>
                        <a:srgbClr val="00B0F0"/>
                      </a:solid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600"/>
                        </a:spcAft>
                        <a:buClrTx/>
                        <a:buSzPct val="130000"/>
                        <a:buFontTx/>
                        <a:buNone/>
                        <a:tabLst/>
                        <a:defRPr/>
                      </a:pPr>
                      <a:r>
                        <a:rPr lang="de-DE" sz="1050" b="0" kern="1200">
                          <a:solidFill>
                            <a:srgbClr val="003D6A"/>
                          </a:solidFill>
                          <a:latin typeface="+mn-lt"/>
                          <a:ea typeface="+mn-ea"/>
                          <a:cs typeface="+mn-cs"/>
                        </a:rPr>
                        <a:t>12</a:t>
                      </a:r>
                    </a:p>
                  </a:txBody>
                  <a:tcPr marL="54000" marR="54000" marT="34290" marB="34290">
                    <a:lnL w="12700" cap="flat" cmpd="sng" algn="ctr">
                      <a:noFill/>
                      <a:prstDash val="solid"/>
                      <a:round/>
                      <a:headEnd type="none" w="med" len="med"/>
                      <a:tailEnd type="none" w="med" len="med"/>
                    </a:lnL>
                    <a:lnR w="12700" cap="flat" cmpd="sng" algn="ctr">
                      <a:solidFill>
                        <a:srgbClr val="00B0F0"/>
                      </a:solid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600"/>
                        </a:spcAft>
                        <a:buClrTx/>
                        <a:buSzPct val="130000"/>
                        <a:buFontTx/>
                        <a:buNone/>
                        <a:tabLst/>
                        <a:defRPr/>
                      </a:pPr>
                      <a:r>
                        <a:rPr lang="de-DE" sz="1050" b="0" kern="1200">
                          <a:solidFill>
                            <a:srgbClr val="003D6A"/>
                          </a:solidFill>
                          <a:latin typeface="+mn-lt"/>
                          <a:ea typeface="+mn-ea"/>
                          <a:cs typeface="+mn-cs"/>
                        </a:rPr>
                        <a:t>18 .. 49</a:t>
                      </a:r>
                    </a:p>
                  </a:txBody>
                  <a:tcPr marL="54000" marR="54000" marT="34290" marB="34290">
                    <a:lnL w="12700" cap="flat" cmpd="sng" algn="ctr">
                      <a:noFill/>
                      <a:prstDash val="solid"/>
                      <a:round/>
                      <a:headEnd type="none" w="med" len="med"/>
                      <a:tailEnd type="none" w="med" len="med"/>
                    </a:lnL>
                    <a:lnR w="12700" cap="flat" cmpd="sng" algn="ctr">
                      <a:solidFill>
                        <a:srgbClr val="00B0F0"/>
                      </a:solid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600"/>
                        </a:spcAft>
                        <a:buClrTx/>
                        <a:buSzPct val="130000"/>
                        <a:buFontTx/>
                        <a:buNone/>
                        <a:tabLst/>
                        <a:defRPr/>
                      </a:pPr>
                      <a:r>
                        <a:rPr lang="de-DE" sz="1050" b="0" kern="1200">
                          <a:solidFill>
                            <a:srgbClr val="003D6A"/>
                          </a:solidFill>
                          <a:latin typeface="+mn-lt"/>
                          <a:ea typeface="+mn-ea"/>
                          <a:cs typeface="+mn-cs"/>
                        </a:rPr>
                        <a:t>85 .. 240</a:t>
                      </a:r>
                    </a:p>
                  </a:txBody>
                  <a:tcPr marL="54000" marR="54000" marT="34290" marB="34290">
                    <a:lnL w="12700" cap="flat" cmpd="sng" algn="ctr">
                      <a:noFill/>
                      <a:prstDash val="solid"/>
                      <a:round/>
                      <a:headEnd type="none" w="med" len="med"/>
                      <a:tailEnd type="none" w="med" len="med"/>
                    </a:lnL>
                    <a:lnR w="12700" cap="flat" cmpd="sng" algn="ctr">
                      <a:solidFill>
                        <a:srgbClr val="00B0F0"/>
                      </a:solid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de-DE" sz="1050" b="0" kern="1200">
                          <a:solidFill>
                            <a:srgbClr val="003D6A"/>
                          </a:solidFill>
                          <a:latin typeface="+mn-lt"/>
                          <a:ea typeface="+mn-ea"/>
                          <a:cs typeface="+mn-cs"/>
                        </a:rPr>
                        <a:t>3.54 .. 3.63</a:t>
                      </a:r>
                    </a:p>
                  </a:txBody>
                  <a:tcPr marL="54000" marR="54000" marT="34290" marB="34290">
                    <a:lnL w="12700" cap="flat" cmpd="sng" algn="ctr">
                      <a:solidFill>
                        <a:srgbClr val="00B0F0"/>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95927752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platzhalter 2"/>
          <p:cNvSpPr txBox="1">
            <a:spLocks/>
          </p:cNvSpPr>
          <p:nvPr/>
        </p:nvSpPr>
        <p:spPr>
          <a:xfrm>
            <a:off x="4841877" y="3569400"/>
            <a:ext cx="2034381" cy="1457921"/>
          </a:xfrm>
          <a:prstGeom prst="rect">
            <a:avLst/>
          </a:prstGeom>
          <a:ln>
            <a:noFill/>
          </a:ln>
        </p:spPr>
        <p:txBody>
          <a:bodyPr vert="horz" lIns="91434" tIns="45717" rIns="91434" bIns="45717" rtlCol="0">
            <a:noAutofit/>
          </a:bodyPr>
          <a:lstStyle>
            <a:lvl1pPr marL="0" indent="0" algn="l" defTabSz="914400" rtl="0" eaLnBrk="1" latinLnBrk="0" hangingPunct="1">
              <a:spcBef>
                <a:spcPct val="20000"/>
              </a:spcBef>
              <a:buFont typeface="Arial" pitchFamily="34" charset="0"/>
              <a:buNone/>
              <a:defRPr sz="2000" kern="1200">
                <a:solidFill>
                  <a:srgbClr val="FFFFFF"/>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buFont typeface="Wingdings" pitchFamily="2" charset="2"/>
              <a:buChar char="§"/>
              <a:tabLst>
                <a:tab pos="4214543" algn="l"/>
              </a:tabLst>
            </a:pPr>
            <a:endParaRPr lang="de-DE" dirty="0"/>
          </a:p>
        </p:txBody>
      </p:sp>
    </p:spTree>
    <p:custDataLst>
      <p:tags r:id="rId1"/>
    </p:custDataLst>
    <p:extLst>
      <p:ext uri="{BB962C8B-B14F-4D97-AF65-F5344CB8AC3E}">
        <p14:creationId xmlns:p14="http://schemas.microsoft.com/office/powerpoint/2010/main" val="677047829"/>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Larissa-Design">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Larissa-Design">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249</Words>
  <Application>Microsoft Office PowerPoint</Application>
  <PresentationFormat>Bildschirmpräsentation (16:9)</PresentationFormat>
  <Paragraphs>60</Paragraphs>
  <Slides>7</Slides>
  <Notes>1</Notes>
  <HiddenSlides>0</HiddenSlides>
  <MMClips>0</MMClips>
  <ScaleCrop>false</ScaleCrop>
  <HeadingPairs>
    <vt:vector size="6" baseType="variant">
      <vt:variant>
        <vt:lpstr>Verwendete Schriftarten</vt:lpstr>
      </vt:variant>
      <vt:variant>
        <vt:i4>3</vt:i4>
      </vt:variant>
      <vt:variant>
        <vt:lpstr>Design</vt:lpstr>
      </vt:variant>
      <vt:variant>
        <vt:i4>1</vt:i4>
      </vt:variant>
      <vt:variant>
        <vt:lpstr>Folientitel</vt:lpstr>
      </vt:variant>
      <vt:variant>
        <vt:i4>7</vt:i4>
      </vt:variant>
    </vt:vector>
  </HeadingPairs>
  <TitlesOfParts>
    <vt:vector size="11" baseType="lpstr">
      <vt:lpstr>Arial</vt:lpstr>
      <vt:lpstr>Calibri</vt:lpstr>
      <vt:lpstr>Wingdings</vt:lpstr>
      <vt:lpstr>Larissa-Design</vt:lpstr>
      <vt:lpstr>PowerPoint-Präsentation</vt:lpstr>
      <vt:lpstr>PowerPoint-Präsentation</vt:lpstr>
      <vt:lpstr>PowerPoint-Präsentation</vt:lpstr>
      <vt:lpstr>PowerPoint-Präsentation</vt:lpstr>
      <vt:lpstr>PowerPoint-Präsentation</vt:lpstr>
      <vt:lpstr>PowerPoint-Präsentation</vt:lpstr>
      <vt:lpstr>PowerPoint-Präsentation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2017-06-22T13:57:14Z</dcterms:created>
  <dcterms:modified xsi:type="dcterms:W3CDTF">2021-04-19T13:28:49Z</dcterms:modified>
</cp:coreProperties>
</file>