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3" r:id="rId9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3E3D40"/>
    <a:srgbClr val="84D0F0"/>
    <a:srgbClr val="1BBBE9"/>
    <a:srgbClr val="003D6A"/>
    <a:srgbClr val="4F81BD"/>
    <a:srgbClr val="A6A6A6"/>
    <a:srgbClr val="A8ADB7"/>
    <a:srgbClr val="00446B"/>
    <a:srgbClr val="173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2" autoAdjust="0"/>
    <p:restoredTop sz="94591" autoAdjust="0"/>
  </p:normalViewPr>
  <p:slideViewPr>
    <p:cSldViewPr snapToGrid="0" snapToObjects="1">
      <p:cViewPr varScale="1">
        <p:scale>
          <a:sx n="137" d="100"/>
          <a:sy n="137" d="100"/>
        </p:scale>
        <p:origin x="450" y="120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04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99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Anmerkung: </a:t>
            </a:r>
            <a:br>
              <a:rPr lang="de-DE" dirty="0"/>
            </a:br>
            <a:r>
              <a:rPr lang="de-DE" dirty="0"/>
              <a:t>Bei SRH-plus-D gibt es keine gesonderte „-D1“ Version wie bei SRU-plus-D.</a:t>
            </a:r>
          </a:p>
          <a:p>
            <a:r>
              <a:rPr lang="de-DE" dirty="0"/>
              <a:t>Die Baugrößen SRH-plus-D 40, 50, 60 entsprechend von der Verdrahtung her bereits der „richtigen Version –D1“ werden aber trotzdem „-D“ benannt da sie unter dieser </a:t>
            </a:r>
            <a:r>
              <a:rPr lang="de-DE" dirty="0" err="1"/>
              <a:t>MatNr</a:t>
            </a:r>
            <a:r>
              <a:rPr lang="de-DE" dirty="0"/>
              <a:t> und Bezeichnung bei Daimler bereits in MDM gelistet sind.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74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124450" cy="274637"/>
          </a:xfrm>
        </p:spPr>
        <p:txBody>
          <a:bodyPr/>
          <a:lstStyle/>
          <a:p>
            <a:r>
              <a:rPr lang="de-DE"/>
              <a:t>SRH-plus-D | Product information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768394" cy="274637"/>
          </a:xfrm>
        </p:spPr>
        <p:txBody>
          <a:bodyPr/>
          <a:lstStyle/>
          <a:p>
            <a:r>
              <a:rPr lang="de-DE"/>
              <a:t>SRH-plus-D | Product 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933154" cy="274637"/>
          </a:xfrm>
        </p:spPr>
        <p:txBody>
          <a:bodyPr/>
          <a:lstStyle/>
          <a:p>
            <a:r>
              <a:rPr lang="de-DE"/>
              <a:t>SRH-plus-D | Product 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527470" cy="274637"/>
          </a:xfrm>
        </p:spPr>
        <p:txBody>
          <a:bodyPr/>
          <a:lstStyle/>
          <a:p>
            <a:r>
              <a:rPr lang="de-DE"/>
              <a:t>SRH-plus-D | Product 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SRH-plus-D | Product information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5" b="14695"/>
          <a:stretch/>
        </p:blipFill>
        <p:spPr>
          <a:xfrm>
            <a:off x="0" y="0"/>
            <a:ext cx="9144000" cy="4305300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22415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2510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400" b="1" dirty="0">
                <a:solidFill>
                  <a:srgbClr val="FFFFFF"/>
                </a:solidFill>
              </a:rPr>
              <a:t>SRH-plus-D</a:t>
            </a:r>
            <a:br>
              <a:rPr lang="de-DE" sz="2400" b="1" dirty="0">
                <a:solidFill>
                  <a:srgbClr val="FFFFFF"/>
                </a:solidFill>
              </a:rPr>
            </a:br>
            <a:r>
              <a:rPr lang="de-DE" sz="2400" b="1" dirty="0" err="1">
                <a:solidFill>
                  <a:srgbClr val="FFFFFF"/>
                </a:solidFill>
              </a:rPr>
              <a:t>Product</a:t>
            </a:r>
            <a:r>
              <a:rPr lang="de-DE" sz="2400" b="1" dirty="0">
                <a:solidFill>
                  <a:srgbClr val="FFFFFF"/>
                </a:solidFill>
              </a:rPr>
              <a:t> </a:t>
            </a:r>
            <a:r>
              <a:rPr lang="de-DE" sz="2400" b="1" dirty="0" err="1">
                <a:solidFill>
                  <a:srgbClr val="FFFFFF"/>
                </a:solidFill>
              </a:rPr>
              <a:t>information</a:t>
            </a:r>
            <a:endParaRPr lang="de-DE" sz="2400" dirty="0">
              <a:solidFill>
                <a:srgbClr val="FFFFFF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6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SRH-plus-D |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57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3E3D40"/>
                </a:solidFill>
              </a:rPr>
              <a:t>SRH-plus-D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 err="1">
                <a:solidFill>
                  <a:srgbClr val="3E3D40"/>
                </a:solidFill>
              </a:rPr>
              <a:t>Product</a:t>
            </a:r>
            <a:r>
              <a:rPr lang="de-DE" dirty="0">
                <a:solidFill>
                  <a:srgbClr val="3E3D40"/>
                </a:solidFill>
              </a:rPr>
              <a:t> </a:t>
            </a:r>
            <a:r>
              <a:rPr lang="de-DE" dirty="0" err="1">
                <a:solidFill>
                  <a:srgbClr val="3E3D40"/>
                </a:solidFill>
              </a:rPr>
              <a:t>information</a:t>
            </a:r>
            <a:endParaRPr lang="de-DE" dirty="0">
              <a:solidFill>
                <a:srgbClr val="3E3D4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09549" y="1364122"/>
            <a:ext cx="4924425" cy="28543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E3D40"/>
                </a:solidFill>
              </a:rPr>
              <a:t>Universal swivel head optimized for the requirements of the automotive industry.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E3D40"/>
                </a:solidFill>
              </a:rPr>
              <a:t>The basis is the proven SCHUNK universal swivel head SRH-plus.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3E3D40"/>
                </a:solidFill>
              </a:rPr>
              <a:t>In </a:t>
            </a:r>
            <a:r>
              <a:rPr lang="de-DE" sz="1800" dirty="0" err="1">
                <a:solidFill>
                  <a:srgbClr val="3E3D40"/>
                </a:solidFill>
              </a:rPr>
              <a:t>addition</a:t>
            </a:r>
            <a:r>
              <a:rPr lang="de-DE" sz="1800" dirty="0">
                <a:solidFill>
                  <a:srgbClr val="3E3D40"/>
                </a:solidFill>
              </a:rPr>
              <a:t> </a:t>
            </a:r>
            <a:r>
              <a:rPr lang="de-DE" sz="1800" dirty="0" err="1">
                <a:solidFill>
                  <a:srgbClr val="3E3D40"/>
                </a:solidFill>
              </a:rPr>
              <a:t>to</a:t>
            </a:r>
            <a:r>
              <a:rPr lang="de-DE" sz="1800" dirty="0">
                <a:solidFill>
                  <a:srgbClr val="3E3D40"/>
                </a:solidFill>
              </a:rPr>
              <a:t> </a:t>
            </a:r>
            <a:r>
              <a:rPr lang="de-DE" sz="1800" dirty="0" err="1">
                <a:solidFill>
                  <a:srgbClr val="3E3D40"/>
                </a:solidFill>
              </a:rPr>
              <a:t>the</a:t>
            </a:r>
            <a:r>
              <a:rPr lang="de-DE" sz="1800" dirty="0">
                <a:solidFill>
                  <a:srgbClr val="3E3D40"/>
                </a:solidFill>
              </a:rPr>
              <a:t> </a:t>
            </a:r>
            <a:r>
              <a:rPr lang="de-DE" sz="1800" dirty="0" err="1">
                <a:solidFill>
                  <a:srgbClr val="3E3D40"/>
                </a:solidFill>
              </a:rPr>
              <a:t>available</a:t>
            </a:r>
            <a:r>
              <a:rPr lang="de-DE" sz="1800" dirty="0">
                <a:solidFill>
                  <a:srgbClr val="3E3D40"/>
                </a:solidFill>
              </a:rPr>
              <a:t> </a:t>
            </a:r>
            <a:r>
              <a:rPr lang="de-DE" sz="1800" dirty="0" err="1">
                <a:solidFill>
                  <a:srgbClr val="3E3D40"/>
                </a:solidFill>
              </a:rPr>
              <a:t>standard</a:t>
            </a:r>
            <a:r>
              <a:rPr lang="de-DE" sz="1800" dirty="0">
                <a:solidFill>
                  <a:srgbClr val="3E3D40"/>
                </a:solidFill>
              </a:rPr>
              <a:t> </a:t>
            </a:r>
            <a:r>
              <a:rPr lang="de-DE" sz="1800" dirty="0" err="1">
                <a:solidFill>
                  <a:srgbClr val="3E3D40"/>
                </a:solidFill>
              </a:rPr>
              <a:t>version</a:t>
            </a:r>
            <a:r>
              <a:rPr lang="de-DE" sz="1800" dirty="0">
                <a:solidFill>
                  <a:srgbClr val="3E3D40"/>
                </a:solidFill>
              </a:rPr>
              <a:t>, </a:t>
            </a:r>
            <a:r>
              <a:rPr lang="de-DE" sz="1800" dirty="0" err="1">
                <a:solidFill>
                  <a:srgbClr val="3E3D40"/>
                </a:solidFill>
              </a:rPr>
              <a:t>various</a:t>
            </a:r>
            <a:r>
              <a:rPr lang="de-DE" sz="1800" dirty="0">
                <a:solidFill>
                  <a:srgbClr val="3E3D40"/>
                </a:solidFill>
              </a:rPr>
              <a:t> </a:t>
            </a:r>
            <a:r>
              <a:rPr lang="de-DE" sz="1800" dirty="0" err="1">
                <a:solidFill>
                  <a:srgbClr val="3E3D40"/>
                </a:solidFill>
              </a:rPr>
              <a:t>modifications</a:t>
            </a:r>
            <a:r>
              <a:rPr lang="de-DE" sz="1800" dirty="0">
                <a:solidFill>
                  <a:srgbClr val="3E3D40"/>
                </a:solidFill>
              </a:rPr>
              <a:t> and </a:t>
            </a:r>
            <a:r>
              <a:rPr lang="en-US" sz="1800" dirty="0">
                <a:solidFill>
                  <a:srgbClr val="3E3D40"/>
                </a:solidFill>
              </a:rPr>
              <a:t>adjustments according to customer requirements are possible, please contact us.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SRH-plus-D | Product information</a:t>
            </a:r>
            <a:endParaRPr lang="de-DE" dirty="0"/>
          </a:p>
        </p:txBody>
      </p:sp>
      <p:pic>
        <p:nvPicPr>
          <p:cNvPr id="3074" name="Picture 2" descr="http://10.49.5.15/preview/SCHUNK/Image/IM0029350.jpg?1604997723058">
            <a:extLst>
              <a:ext uri="{FF2B5EF4-FFF2-40B4-BE49-F238E27FC236}">
                <a16:creationId xmlns:a16="http://schemas.microsoft.com/office/drawing/2014/main" id="{2BCB22C8-A869-4A06-AF3A-35110827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68" y="429740"/>
            <a:ext cx="3676080" cy="370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1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3E3D40"/>
                </a:solidFill>
              </a:rPr>
              <a:t>SRH-plus-D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 err="1">
                <a:solidFill>
                  <a:srgbClr val="3E3D40"/>
                </a:solidFill>
              </a:rPr>
              <a:t>Example</a:t>
            </a:r>
            <a:r>
              <a:rPr lang="de-DE" dirty="0">
                <a:solidFill>
                  <a:srgbClr val="3E3D40"/>
                </a:solidFill>
              </a:rPr>
              <a:t> </a:t>
            </a:r>
            <a:r>
              <a:rPr lang="de-DE" dirty="0" err="1">
                <a:solidFill>
                  <a:srgbClr val="3E3D40"/>
                </a:solidFill>
              </a:rPr>
              <a:t>application</a:t>
            </a:r>
            <a:endParaRPr lang="de-DE" dirty="0">
              <a:solidFill>
                <a:srgbClr val="3E3D4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71942" y="2571750"/>
            <a:ext cx="3804481" cy="1617009"/>
          </a:xfrm>
        </p:spPr>
        <p:txBody>
          <a:bodyPr/>
          <a:lstStyle/>
          <a:p>
            <a:r>
              <a:rPr lang="de-DE" dirty="0">
                <a:solidFill>
                  <a:srgbClr val="3E3D40"/>
                </a:solidFill>
              </a:rPr>
              <a:t>2 </a:t>
            </a:r>
            <a:r>
              <a:rPr lang="de-DE" dirty="0" err="1">
                <a:solidFill>
                  <a:srgbClr val="3E3D40"/>
                </a:solidFill>
              </a:rPr>
              <a:t>finger</a:t>
            </a:r>
            <a:r>
              <a:rPr lang="de-DE" dirty="0">
                <a:solidFill>
                  <a:srgbClr val="3E3D40"/>
                </a:solidFill>
              </a:rPr>
              <a:t> parallel </a:t>
            </a:r>
            <a:r>
              <a:rPr lang="de-DE" dirty="0" err="1">
                <a:solidFill>
                  <a:srgbClr val="3E3D40"/>
                </a:solidFill>
              </a:rPr>
              <a:t>gripper</a:t>
            </a:r>
            <a:r>
              <a:rPr lang="de-DE" dirty="0">
                <a:solidFill>
                  <a:srgbClr val="3E3D40"/>
                </a:solidFill>
              </a:rPr>
              <a:t> JGP </a:t>
            </a:r>
          </a:p>
          <a:p>
            <a:r>
              <a:rPr lang="de-DE" dirty="0" err="1">
                <a:solidFill>
                  <a:srgbClr val="3E3D40"/>
                </a:solidFill>
              </a:rPr>
              <a:t>Swivel</a:t>
            </a:r>
            <a:r>
              <a:rPr lang="de-DE" dirty="0">
                <a:solidFill>
                  <a:srgbClr val="3E3D40"/>
                </a:solidFill>
              </a:rPr>
              <a:t> </a:t>
            </a:r>
            <a:r>
              <a:rPr lang="de-DE" dirty="0" err="1">
                <a:solidFill>
                  <a:srgbClr val="3E3D40"/>
                </a:solidFill>
              </a:rPr>
              <a:t>head</a:t>
            </a:r>
            <a:r>
              <a:rPr lang="de-DE" dirty="0">
                <a:solidFill>
                  <a:srgbClr val="3E3D40"/>
                </a:solidFill>
              </a:rPr>
              <a:t> SRH-plus-D</a:t>
            </a:r>
          </a:p>
          <a:p>
            <a:r>
              <a:rPr lang="de-DE" dirty="0" err="1">
                <a:solidFill>
                  <a:srgbClr val="3E3D40"/>
                </a:solidFill>
              </a:rPr>
              <a:t>workpiece</a:t>
            </a:r>
            <a:endParaRPr lang="de-DE" dirty="0">
              <a:solidFill>
                <a:srgbClr val="3E3D4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SRH-plus-D | Product information</a:t>
            </a:r>
            <a:endParaRPr lang="de-DE" dirty="0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356759" y="2665357"/>
            <a:ext cx="250239" cy="250238"/>
          </a:xfrm>
          <a:prstGeom prst="ellipse">
            <a:avLst/>
          </a:prstGeom>
          <a:solidFill>
            <a:srgbClr val="003D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1</a:t>
            </a: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356759" y="3016048"/>
            <a:ext cx="250239" cy="250238"/>
          </a:xfrm>
          <a:prstGeom prst="ellipse">
            <a:avLst/>
          </a:prstGeom>
          <a:solidFill>
            <a:srgbClr val="003D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2</a:t>
            </a: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356759" y="3379931"/>
            <a:ext cx="250239" cy="250238"/>
          </a:xfrm>
          <a:prstGeom prst="ellipse">
            <a:avLst/>
          </a:prstGeom>
          <a:solidFill>
            <a:srgbClr val="003D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3</a:t>
            </a:r>
          </a:p>
        </p:txBody>
      </p:sp>
      <p:pic>
        <p:nvPicPr>
          <p:cNvPr id="2050" name="Picture 2" descr="http://10.49.5.15/preview/SCHUNK/Image/IM0029354.jpg?1604997456256">
            <a:extLst>
              <a:ext uri="{FF2B5EF4-FFF2-40B4-BE49-F238E27FC236}">
                <a16:creationId xmlns:a16="http://schemas.microsoft.com/office/drawing/2014/main" id="{C9BB95A8-52E9-44C7-86AC-0C8D8D254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31" y="2529"/>
            <a:ext cx="4193071" cy="37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2568B0E-375D-44B1-BF78-0DD83CC9B6BF}"/>
              </a:ext>
            </a:extLst>
          </p:cNvPr>
          <p:cNvSpPr txBox="1"/>
          <p:nvPr/>
        </p:nvSpPr>
        <p:spPr>
          <a:xfrm>
            <a:off x="209550" y="1082912"/>
            <a:ext cx="4310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E3D40"/>
                </a:solidFill>
              </a:rPr>
              <a:t>Swivel head with double parallel gripper for simultaneous loading and unloading of workpieces in a machine.</a:t>
            </a:r>
            <a:endParaRPr lang="de-DE" sz="2000" dirty="0">
              <a:solidFill>
                <a:srgbClr val="3E3D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2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0.49.5.15/preview/SCHUNK/Image/IM0029353.jpg?1604997002770">
            <a:extLst>
              <a:ext uri="{FF2B5EF4-FFF2-40B4-BE49-F238E27FC236}">
                <a16:creationId xmlns:a16="http://schemas.microsoft.com/office/drawing/2014/main" id="{6362B5DB-D2D4-4A71-B808-639B5867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75" y="101871"/>
            <a:ext cx="3669993" cy="41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3E3D40"/>
                </a:solidFill>
              </a:rPr>
              <a:t>SRH-plus-D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 err="1">
                <a:solidFill>
                  <a:srgbClr val="3E3D40"/>
                </a:solidFill>
              </a:rPr>
              <a:t>Function</a:t>
            </a:r>
            <a:endParaRPr lang="de-DE" dirty="0">
              <a:solidFill>
                <a:srgbClr val="3E3D4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SRH-plus-D | Product information</a:t>
            </a:r>
            <a:endParaRPr lang="de-DE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378836" y="993098"/>
            <a:ext cx="5170139" cy="3229061"/>
            <a:chOff x="8189347" y="141309"/>
            <a:chExt cx="3512611" cy="5485923"/>
          </a:xfrm>
        </p:grpSpPr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8189347" y="209050"/>
              <a:ext cx="170013" cy="425135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8189347" y="1329970"/>
              <a:ext cx="170013" cy="425135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8369252" y="141309"/>
              <a:ext cx="3225479" cy="74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3E3D40"/>
                  </a:solidFill>
                </a:rPr>
                <a:t>Output </a:t>
              </a:r>
              <a:r>
                <a:rPr lang="de-DE" sz="1200" b="1" dirty="0" err="1">
                  <a:solidFill>
                    <a:srgbClr val="3E3D40"/>
                  </a:solidFill>
                </a:rPr>
                <a:t>side</a:t>
              </a:r>
              <a:endParaRPr lang="de-DE" sz="1200" b="1" dirty="0">
                <a:solidFill>
                  <a:srgbClr val="3E3D40"/>
                </a:solidFill>
              </a:endParaRPr>
            </a:p>
            <a:p>
              <a:r>
                <a:rPr lang="en-US" sz="1050" dirty="0">
                  <a:solidFill>
                    <a:srgbClr val="3E3D40"/>
                  </a:solidFill>
                </a:rPr>
                <a:t>for fastening end actuators such as grippers</a:t>
              </a:r>
              <a:endParaRPr lang="de-DE" sz="1050" dirty="0">
                <a:solidFill>
                  <a:srgbClr val="3E3D40"/>
                </a:solidFill>
              </a:endParaRPr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8189347" y="2143427"/>
              <a:ext cx="170013" cy="425135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8189347" y="3070161"/>
              <a:ext cx="170013" cy="425135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8189347" y="3996894"/>
              <a:ext cx="170013" cy="425135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8189347" y="4923630"/>
              <a:ext cx="170013" cy="425135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369252" y="1246336"/>
              <a:ext cx="3225479" cy="784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3E3D40"/>
                  </a:solidFill>
                </a:rPr>
                <a:t>Media feed-through MDF</a:t>
              </a:r>
            </a:p>
            <a:p>
              <a:r>
                <a:rPr lang="en-US" sz="1200" dirty="0">
                  <a:solidFill>
                    <a:srgbClr val="3E3D40"/>
                  </a:solidFill>
                </a:rPr>
                <a:t>guided up to the screw-on surfaces of the swivel head</a:t>
              </a:r>
              <a:endParaRPr lang="de-DE" sz="1050" dirty="0">
                <a:solidFill>
                  <a:srgbClr val="3E3D40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8369252" y="2907358"/>
              <a:ext cx="3225479" cy="784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3E3D40"/>
                  </a:solidFill>
                </a:rPr>
                <a:t>Connectors</a:t>
              </a:r>
            </a:p>
            <a:p>
              <a:r>
                <a:rPr lang="en-US" sz="1200" dirty="0">
                  <a:solidFill>
                    <a:srgbClr val="3E3D40"/>
                  </a:solidFill>
                </a:rPr>
                <a:t>for the use of the integrated electric feed-through</a:t>
              </a:r>
              <a:endParaRPr lang="de-DE" sz="1050" dirty="0">
                <a:solidFill>
                  <a:srgbClr val="3E3D40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8369252" y="3737869"/>
              <a:ext cx="3332706" cy="784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3E3D40"/>
                  </a:solidFill>
                </a:rPr>
                <a:t>Distributor board</a:t>
              </a:r>
            </a:p>
            <a:p>
              <a:r>
                <a:rPr lang="en-US" sz="1200" dirty="0">
                  <a:solidFill>
                    <a:srgbClr val="3E3D40"/>
                  </a:solidFill>
                </a:rPr>
                <a:t>for bundling the input lines</a:t>
              </a:r>
              <a:endParaRPr lang="de-DE" sz="1050" dirty="0">
                <a:solidFill>
                  <a:srgbClr val="3E3D40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8369252" y="4842899"/>
              <a:ext cx="3225479" cy="784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3E3D40"/>
                  </a:solidFill>
                </a:rPr>
                <a:t>Drive principle of pinions and racks</a:t>
              </a:r>
            </a:p>
            <a:p>
              <a:r>
                <a:rPr lang="en-US" sz="1200" dirty="0">
                  <a:solidFill>
                    <a:srgbClr val="3E3D40"/>
                  </a:solidFill>
                </a:rPr>
                <a:t>for powerful swiveling and a robust and reliable module</a:t>
              </a:r>
              <a:endParaRPr lang="de-DE" sz="1050" dirty="0">
                <a:solidFill>
                  <a:srgbClr val="3E3D40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8369252" y="2076847"/>
              <a:ext cx="3225479" cy="784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3E3D40"/>
                  </a:solidFill>
                </a:rPr>
                <a:t>Electrical feed-through EDF</a:t>
              </a:r>
            </a:p>
            <a:p>
              <a:r>
                <a:rPr lang="en-US" sz="1200" dirty="0">
                  <a:solidFill>
                    <a:srgbClr val="3E3D40"/>
                  </a:solidFill>
                </a:rPr>
                <a:t>completely integrated, for sensor, </a:t>
              </a:r>
              <a:r>
                <a:rPr lang="en-US" sz="1200" dirty="0" err="1">
                  <a:solidFill>
                    <a:srgbClr val="3E3D40"/>
                  </a:solidFill>
                </a:rPr>
                <a:t>acuator</a:t>
              </a:r>
              <a:r>
                <a:rPr lang="en-US" sz="1200" dirty="0">
                  <a:solidFill>
                    <a:srgbClr val="3E3D40"/>
                  </a:solidFill>
                </a:rPr>
                <a:t> signal, and energy transmission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94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3E3D40"/>
                </a:solidFill>
              </a:rPr>
              <a:t>SRH-plus-D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Main </a:t>
            </a:r>
            <a:r>
              <a:rPr lang="de-DE" dirty="0" err="1">
                <a:solidFill>
                  <a:srgbClr val="3E3D40"/>
                </a:solidFill>
              </a:rPr>
              <a:t>differences</a:t>
            </a:r>
            <a:r>
              <a:rPr lang="de-DE" dirty="0">
                <a:solidFill>
                  <a:srgbClr val="3E3D40"/>
                </a:solidFill>
              </a:rPr>
              <a:t> </a:t>
            </a:r>
            <a:r>
              <a:rPr lang="de-DE" dirty="0" err="1">
                <a:solidFill>
                  <a:srgbClr val="3E3D40"/>
                </a:solidFill>
              </a:rPr>
              <a:t>to</a:t>
            </a:r>
            <a:r>
              <a:rPr lang="de-DE" dirty="0">
                <a:solidFill>
                  <a:srgbClr val="3E3D40"/>
                </a:solidFill>
              </a:rPr>
              <a:t> SRH-plus </a:t>
            </a:r>
            <a:r>
              <a:rPr lang="de-DE" dirty="0" err="1">
                <a:solidFill>
                  <a:srgbClr val="3E3D40"/>
                </a:solidFill>
              </a:rPr>
              <a:t>series</a:t>
            </a:r>
            <a:endParaRPr lang="de-DE" dirty="0">
              <a:solidFill>
                <a:srgbClr val="3E3D4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3E3D40"/>
                </a:solidFill>
              </a:rPr>
              <a:t>Prepared for inductive position sensing </a:t>
            </a:r>
            <a:br>
              <a:rPr lang="en-US" b="1" dirty="0">
                <a:solidFill>
                  <a:srgbClr val="3E3D40"/>
                </a:solidFill>
              </a:rPr>
            </a:br>
            <a:r>
              <a:rPr lang="en-US" dirty="0">
                <a:solidFill>
                  <a:srgbClr val="3E3D40"/>
                </a:solidFill>
              </a:rPr>
              <a:t>The mounting kit is already assembled</a:t>
            </a:r>
          </a:p>
          <a:p>
            <a:pPr marL="342900" indent="-342900">
              <a:buFont typeface="+mj-lt"/>
              <a:buAutoNum type="arabicPeriod"/>
            </a:pPr>
            <a:endParaRPr lang="de-DE" dirty="0">
              <a:solidFill>
                <a:srgbClr val="3E3D4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3E3D40"/>
                </a:solidFill>
              </a:rPr>
              <a:t>Other plugs/sockets for electrical feed-through EDF</a:t>
            </a:r>
            <a:br>
              <a:rPr lang="en-US" b="1" dirty="0">
                <a:solidFill>
                  <a:srgbClr val="3E3D40"/>
                </a:solidFill>
              </a:rPr>
            </a:br>
            <a:r>
              <a:rPr lang="en-US" dirty="0">
                <a:solidFill>
                  <a:srgbClr val="3E3D40"/>
                </a:solidFill>
              </a:rPr>
              <a:t>M12 connector on drive side instead of M16:</a:t>
            </a:r>
            <a:br>
              <a:rPr lang="en-US" dirty="0">
                <a:solidFill>
                  <a:srgbClr val="3E3D40"/>
                </a:solidFill>
              </a:rPr>
            </a:br>
            <a:r>
              <a:rPr lang="en-US" dirty="0">
                <a:solidFill>
                  <a:srgbClr val="3E3D40"/>
                </a:solidFill>
              </a:rPr>
              <a:t>2xM12 instead of 1xM16 for SRH-plus-D 20, 25, 30, 35</a:t>
            </a:r>
            <a:br>
              <a:rPr lang="en-US" dirty="0">
                <a:solidFill>
                  <a:srgbClr val="3E3D40"/>
                </a:solidFill>
              </a:rPr>
            </a:br>
            <a:r>
              <a:rPr lang="en-US" dirty="0">
                <a:solidFill>
                  <a:srgbClr val="3E3D40"/>
                </a:solidFill>
              </a:rPr>
              <a:t>3xM12 instead of 1xM16 for SRH-plus-D 40, 50, 60</a:t>
            </a:r>
            <a:endParaRPr lang="de-DE" sz="1400" dirty="0">
              <a:solidFill>
                <a:srgbClr val="3E3D40"/>
              </a:solidFill>
            </a:endParaRPr>
          </a:p>
          <a:p>
            <a:endParaRPr lang="de-DE" dirty="0">
              <a:solidFill>
                <a:srgbClr val="3E3D4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SRH-plus-D | Product information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E2ABE7C-7AAB-4A16-83CF-BAD5FC07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488" y="618565"/>
            <a:ext cx="1953101" cy="1457772"/>
          </a:xfrm>
          <a:prstGeom prst="ellipse">
            <a:avLst/>
          </a:prstGeom>
          <a:ln w="28575" cap="rnd">
            <a:solidFill>
              <a:srgbClr val="00ADE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://10.49.5.15/preview/SCHUNK/Image/IM0029350.jpg?1604997723058">
            <a:extLst>
              <a:ext uri="{FF2B5EF4-FFF2-40B4-BE49-F238E27FC236}">
                <a16:creationId xmlns:a16="http://schemas.microsoft.com/office/drawing/2014/main" id="{91A6903B-14C3-4E2D-B33A-01939876B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3" b="45719"/>
          <a:stretch/>
        </p:blipFill>
        <p:spPr bwMode="auto">
          <a:xfrm>
            <a:off x="6978276" y="2226940"/>
            <a:ext cx="1583526" cy="1680448"/>
          </a:xfrm>
          <a:prstGeom prst="ellipse">
            <a:avLst/>
          </a:prstGeom>
          <a:ln w="28575" cap="rnd">
            <a:solidFill>
              <a:srgbClr val="00ADE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4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D678B51-17FC-4D85-B1AC-30A3BB6B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469" y="1037908"/>
            <a:ext cx="3106169" cy="331501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27748" y="1025426"/>
            <a:ext cx="2333064" cy="3163327"/>
          </a:xfrm>
        </p:spPr>
        <p:txBody>
          <a:bodyPr>
            <a:noAutofit/>
          </a:bodyPr>
          <a:lstStyle/>
          <a:p>
            <a:r>
              <a:rPr lang="en-US" sz="1700" dirty="0">
                <a:solidFill>
                  <a:srgbClr val="3E3D40"/>
                </a:solidFill>
              </a:rPr>
              <a:t>In contrast to SRH-plus, the mounting kit for the inductive sensing is included in the SRH-plus-D delivery and is already pre-assembled.</a:t>
            </a:r>
          </a:p>
          <a:p>
            <a:endParaRPr lang="en-US" sz="1700" dirty="0">
              <a:solidFill>
                <a:srgbClr val="3E3D40"/>
              </a:solidFill>
            </a:endParaRPr>
          </a:p>
          <a:p>
            <a:r>
              <a:rPr lang="en-US" sz="1700" dirty="0">
                <a:solidFill>
                  <a:srgbClr val="3E3D40"/>
                </a:solidFill>
              </a:rPr>
              <a:t>The sensors are not part of the scope of delivery and must still be ordered separately.</a:t>
            </a:r>
            <a:endParaRPr lang="de-DE" sz="1700" dirty="0">
              <a:solidFill>
                <a:srgbClr val="3E3D4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3E3D40"/>
                </a:solidFill>
              </a:rPr>
              <a:t>SRH-plus-D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1. </a:t>
            </a:r>
            <a:r>
              <a:rPr lang="en-US" dirty="0">
                <a:solidFill>
                  <a:srgbClr val="3E3D40"/>
                </a:solidFill>
              </a:rPr>
              <a:t>Prepared for inductive position sensing </a:t>
            </a:r>
            <a:endParaRPr lang="de-DE" dirty="0">
              <a:solidFill>
                <a:srgbClr val="3E3D4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SRH-plus-D | Product information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1ECEC7E-6A81-4611-A334-304E19205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601" y="2540000"/>
            <a:ext cx="2411613" cy="1800000"/>
          </a:xfrm>
          <a:prstGeom prst="ellipse">
            <a:avLst/>
          </a:prstGeom>
          <a:ln w="28575" cap="rnd">
            <a:solidFill>
              <a:srgbClr val="00ADE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6802B631-4ECF-4E4E-8475-B7C09D57E1F8}"/>
              </a:ext>
            </a:extLst>
          </p:cNvPr>
          <p:cNvSpPr/>
          <p:nvPr/>
        </p:nvSpPr>
        <p:spPr>
          <a:xfrm>
            <a:off x="4379020" y="3408751"/>
            <a:ext cx="914400" cy="692297"/>
          </a:xfrm>
          <a:prstGeom prst="ellipse">
            <a:avLst/>
          </a:prstGeom>
          <a:noFill/>
          <a:ln w="28575">
            <a:solidFill>
              <a:srgbClr val="00AD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D052323-9E07-4198-B408-E9444FF80968}"/>
              </a:ext>
            </a:extLst>
          </p:cNvPr>
          <p:cNvSpPr/>
          <p:nvPr/>
        </p:nvSpPr>
        <p:spPr>
          <a:xfrm>
            <a:off x="4108251" y="2075437"/>
            <a:ext cx="476738" cy="300330"/>
          </a:xfrm>
          <a:prstGeom prst="ellipse">
            <a:avLst/>
          </a:prstGeom>
          <a:noFill/>
          <a:ln w="28575">
            <a:solidFill>
              <a:srgbClr val="00AD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53C3249-6341-42ED-8087-4ECF2A2E2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8" t="20381" r="10164" b="53556"/>
          <a:stretch/>
        </p:blipFill>
        <p:spPr>
          <a:xfrm>
            <a:off x="6075610" y="639091"/>
            <a:ext cx="2457596" cy="1800000"/>
          </a:xfrm>
          <a:prstGeom prst="ellipse">
            <a:avLst/>
          </a:prstGeom>
          <a:ln w="28575" cap="rnd">
            <a:solidFill>
              <a:srgbClr val="00ADE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8560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9549" y="160339"/>
            <a:ext cx="8262097" cy="8640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3E3D40"/>
                </a:solidFill>
              </a:rPr>
              <a:t>SRH-plus-D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2. </a:t>
            </a:r>
            <a:r>
              <a:rPr lang="en-US" dirty="0">
                <a:solidFill>
                  <a:srgbClr val="3E3D40"/>
                </a:solidFill>
              </a:rPr>
              <a:t>Other plugs/sockets for electrical feed-through EDF</a:t>
            </a:r>
            <a:endParaRPr lang="de-DE" dirty="0">
              <a:solidFill>
                <a:srgbClr val="3E3D4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09550" y="1098146"/>
            <a:ext cx="7886700" cy="2854325"/>
          </a:xfrm>
        </p:spPr>
        <p:txBody>
          <a:bodyPr/>
          <a:lstStyle/>
          <a:p>
            <a:endParaRPr lang="de-DE" sz="1400" dirty="0"/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SRH-plus-D | Product information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26439"/>
              </p:ext>
            </p:extLst>
          </p:nvPr>
        </p:nvGraphicFramePr>
        <p:xfrm>
          <a:off x="330740" y="1146010"/>
          <a:ext cx="7765510" cy="2832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0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3E3D40"/>
                          </a:solidFill>
                        </a:rPr>
                        <a:t>SRH-plus</a:t>
                      </a:r>
                    </a:p>
                  </a:txBody>
                  <a:tcPr>
                    <a:solidFill>
                      <a:srgbClr val="1BBB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3E3D40"/>
                          </a:solidFill>
                        </a:rPr>
                        <a:t>SRH-plus-D</a:t>
                      </a:r>
                    </a:p>
                  </a:txBody>
                  <a:tcPr>
                    <a:solidFill>
                      <a:srgbClr val="84D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Size </a:t>
                      </a:r>
                    </a:p>
                  </a:txBody>
                  <a:tcPr>
                    <a:solidFill>
                      <a:srgbClr val="003D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3E3D40"/>
                          </a:solidFill>
                        </a:rPr>
                        <a:t>Drive </a:t>
                      </a:r>
                      <a:r>
                        <a:rPr lang="de-DE" sz="1400" b="1" dirty="0" err="1">
                          <a:solidFill>
                            <a:srgbClr val="3E3D40"/>
                          </a:solidFill>
                        </a:rPr>
                        <a:t>side</a:t>
                      </a:r>
                      <a:endParaRPr lang="de-DE" sz="1400" b="1" dirty="0">
                        <a:solidFill>
                          <a:srgbClr val="3E3D40"/>
                        </a:solidFill>
                      </a:endParaRPr>
                    </a:p>
                  </a:txBody>
                  <a:tcPr>
                    <a:solidFill>
                      <a:srgbClr val="1BB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3E3D40"/>
                          </a:solidFill>
                        </a:rPr>
                        <a:t>Output </a:t>
                      </a:r>
                      <a:r>
                        <a:rPr lang="de-DE" sz="1400" b="1" dirty="0" err="1">
                          <a:solidFill>
                            <a:srgbClr val="3E3D40"/>
                          </a:solidFill>
                        </a:rPr>
                        <a:t>side</a:t>
                      </a:r>
                      <a:endParaRPr lang="de-DE" sz="1400" b="1" dirty="0">
                        <a:solidFill>
                          <a:srgbClr val="3E3D40"/>
                        </a:solidFill>
                      </a:endParaRPr>
                    </a:p>
                  </a:txBody>
                  <a:tcPr>
                    <a:solidFill>
                      <a:srgbClr val="1BB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Drive 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</a:rPr>
                        <a:t>side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4D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Output 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</a:rPr>
                        <a:t>side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4D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788">
                <a:tc gridSpan="2"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20, 25, 30, 35</a:t>
                      </a:r>
                    </a:p>
                  </a:txBody>
                  <a:tcPr>
                    <a:solidFill>
                      <a:srgbClr val="003D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Plug: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1xM16 – 12 pole</a:t>
                      </a:r>
                    </a:p>
                    <a:p>
                      <a:pPr algn="ctr"/>
                      <a:endParaRPr lang="de-DE" sz="1200" dirty="0">
                        <a:solidFill>
                          <a:srgbClr val="3E3D40"/>
                        </a:solidFill>
                      </a:endParaRPr>
                    </a:p>
                    <a:p>
                      <a:pPr algn="ctr"/>
                      <a:endParaRPr lang="de-DE" sz="1200" dirty="0">
                        <a:solidFill>
                          <a:srgbClr val="3E3D40"/>
                        </a:solidFill>
                      </a:endParaRPr>
                    </a:p>
                  </a:txBody>
                  <a:tcPr anchor="ctr">
                    <a:solidFill>
                      <a:srgbClr val="1BB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Socket: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4xM8</a:t>
                      </a:r>
                      <a:r>
                        <a:rPr lang="de-DE" sz="1200" baseline="0" dirty="0">
                          <a:solidFill>
                            <a:srgbClr val="3E3D40"/>
                          </a:solidFill>
                        </a:rPr>
                        <a:t> – 3 pole</a:t>
                      </a:r>
                    </a:p>
                    <a:p>
                      <a:pPr algn="ctr"/>
                      <a:r>
                        <a:rPr lang="de-DE" sz="1200" baseline="0" dirty="0">
                          <a:solidFill>
                            <a:srgbClr val="3E3D40"/>
                          </a:solidFill>
                        </a:rPr>
                        <a:t>2x M8 – 4 pole</a:t>
                      </a:r>
                      <a:endParaRPr lang="de-DE" sz="1200" dirty="0">
                        <a:solidFill>
                          <a:srgbClr val="3E3D40"/>
                        </a:solidFill>
                      </a:endParaRPr>
                    </a:p>
                  </a:txBody>
                  <a:tcPr anchor="ctr">
                    <a:solidFill>
                      <a:srgbClr val="1BB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Plug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2xM12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4 pole</a:t>
                      </a:r>
                    </a:p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4D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Socket: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4xM8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– 3 pole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4D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249">
                <a:tc gridSpan="2"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40, 50, 60</a:t>
                      </a:r>
                    </a:p>
                  </a:txBody>
                  <a:tcPr anchor="ctr">
                    <a:solidFill>
                      <a:srgbClr val="003D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3E3D40"/>
                        </a:solidFill>
                      </a:endParaRPr>
                    </a:p>
                  </a:txBody>
                  <a:tcPr anchor="ctr">
                    <a:solidFill>
                      <a:srgbClr val="1BB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Socket</a:t>
                      </a:r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8xM8 – 3 pole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1xM8 – 4 pole</a:t>
                      </a:r>
                    </a:p>
                  </a:txBody>
                  <a:tcPr anchor="ctr">
                    <a:solidFill>
                      <a:srgbClr val="1BB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Plug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2xM12 – 8 pole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1xM12 – 4 pole</a:t>
                      </a:r>
                    </a:p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4D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Socket: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8xM12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– 4 pole</a:t>
                      </a:r>
                    </a:p>
                    <a:p>
                      <a:pPr algn="ctr"/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1xM8 – 4 pole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4D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039828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FB177901-6C01-4AC3-9065-FD6F2A265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703" y="3015210"/>
            <a:ext cx="1008990" cy="6869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CBC8147-9B24-4501-A0A1-586A30210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557" y="3455663"/>
            <a:ext cx="761098" cy="47433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B341E21-E9E6-4A40-8516-D1D54ADAC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998" y="2261974"/>
            <a:ext cx="638865" cy="3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2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812916"/>
      </p:ext>
    </p:extLst>
  </p:cSld>
  <p:clrMapOvr>
    <a:masterClrMapping/>
  </p:clrMapOvr>
</p:sld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316</Words>
  <Application>Microsoft Office PowerPoint</Application>
  <PresentationFormat>Bildschirmpräsentation (16:9)</PresentationFormat>
  <Paragraphs>80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SCH_PPT_Vorlage_16-9_230112</vt:lpstr>
      <vt:lpstr>PowerPoint-Präsentation</vt:lpstr>
      <vt:lpstr>SRH-plus-D Product information</vt:lpstr>
      <vt:lpstr>SRH-plus-D Example application</vt:lpstr>
      <vt:lpstr>SRH-plus-D Function</vt:lpstr>
      <vt:lpstr>SRH-plus-D Main differences to SRH-plus series</vt:lpstr>
      <vt:lpstr>SRH-plus-D 1. Prepared for inductive position sensing </vt:lpstr>
      <vt:lpstr>SRH-plus-D 2. Other plugs/sockets for electrical feed-through EDF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Wütherich, Samuel</cp:lastModifiedBy>
  <cp:revision>190</cp:revision>
  <cp:lastPrinted>2018-11-16T11:00:25Z</cp:lastPrinted>
  <dcterms:created xsi:type="dcterms:W3CDTF">2012-06-26T15:13:48Z</dcterms:created>
  <dcterms:modified xsi:type="dcterms:W3CDTF">2020-11-10T09:40:11Z</dcterms:modified>
</cp:coreProperties>
</file>