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3" r:id="rId9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3E3D40"/>
    <a:srgbClr val="84D0F0"/>
    <a:srgbClr val="1BBBE9"/>
    <a:srgbClr val="003D6A"/>
    <a:srgbClr val="4F81BD"/>
    <a:srgbClr val="A6A6A6"/>
    <a:srgbClr val="A8ADB7"/>
    <a:srgbClr val="00446B"/>
    <a:srgbClr val="17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42" d="100"/>
          <a:sy n="142" d="100"/>
        </p:scale>
        <p:origin x="936" y="120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4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9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Anmerkung: </a:t>
            </a:r>
            <a:br>
              <a:rPr lang="de-DE" dirty="0"/>
            </a:br>
            <a:r>
              <a:rPr lang="de-DE" dirty="0"/>
              <a:t>Bei SRH-plus-D gibt es keine gesonderte „-D1“ Version wie bei SRU-plus-D.</a:t>
            </a:r>
          </a:p>
          <a:p>
            <a:r>
              <a:rPr lang="de-DE" dirty="0"/>
              <a:t>Die Baugrößen SRH-plus-D 40, 50, 60 entsprechend von der Verdrahtung her bereits der „richtigen Version –D1“ werden aber trotzdem „-D“ benannt da sie unter dieser </a:t>
            </a:r>
            <a:r>
              <a:rPr lang="de-DE" dirty="0" err="1"/>
              <a:t>MatNr</a:t>
            </a:r>
            <a:r>
              <a:rPr lang="de-DE" dirty="0"/>
              <a:t> und Bezeichnung bei Daimler bereits in MDM gelistet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74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124450" cy="274637"/>
          </a:xfrm>
        </p:spPr>
        <p:txBody>
          <a:bodyPr/>
          <a:lstStyle/>
          <a:p>
            <a:r>
              <a:rPr lang="de-DE"/>
              <a:t>SRU-plus-D | Produktinformation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768394" cy="274637"/>
          </a:xfrm>
        </p:spPr>
        <p:txBody>
          <a:bodyPr/>
          <a:lstStyle/>
          <a:p>
            <a:r>
              <a:rPr lang="de-DE"/>
              <a:t>SRU-plus-D | Produktinformation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933154" cy="274637"/>
          </a:xfrm>
        </p:spPr>
        <p:txBody>
          <a:bodyPr/>
          <a:lstStyle/>
          <a:p>
            <a:r>
              <a:rPr lang="de-DE"/>
              <a:t>SRU-plus-D | Produktinformation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527470" cy="274637"/>
          </a:xfrm>
        </p:spPr>
        <p:txBody>
          <a:bodyPr/>
          <a:lstStyle/>
          <a:p>
            <a:r>
              <a:rPr lang="de-DE"/>
              <a:t>SRU-plus-D | Produktinformation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SRU-plus-D | Produktinformation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5" b="14695"/>
          <a:stretch/>
        </p:blipFill>
        <p:spPr>
          <a:xfrm>
            <a:off x="0" y="0"/>
            <a:ext cx="9144000" cy="4305300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22415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2510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SRH-plus-D</a:t>
            </a:r>
            <a:br>
              <a:rPr lang="de-DE" sz="2400" b="1" dirty="0">
                <a:solidFill>
                  <a:srgbClr val="FFFFFF"/>
                </a:solidFill>
              </a:rPr>
            </a:br>
            <a:r>
              <a:rPr lang="de-DE" sz="2400" b="1" dirty="0">
                <a:solidFill>
                  <a:srgbClr val="FFFFFF"/>
                </a:solidFill>
              </a:rPr>
              <a:t>Produktinformation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SRH-plus-D | Produktinformation</a:t>
            </a:r>
          </a:p>
        </p:txBody>
      </p:sp>
    </p:spTree>
    <p:extLst>
      <p:ext uri="{BB962C8B-B14F-4D97-AF65-F5344CB8AC3E}">
        <p14:creationId xmlns:p14="http://schemas.microsoft.com/office/powerpoint/2010/main" val="408657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Produktinformation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4924425" cy="285432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E3D40"/>
                </a:solidFill>
              </a:rPr>
              <a:t>Universalschwenkkopf optimiert auf die Anforderungen in der Automobilindustrie.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E3D40"/>
                </a:solidFill>
              </a:rPr>
              <a:t>Basis ist der bewährte SCHUNK Universalschwenkkopf SRH-plus.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3E3D40"/>
                </a:solidFill>
              </a:rPr>
              <a:t>Neben den verfügbaren Standardvarianten sind zahlreiche Modifikationen und Anpassungen nach Kundenwunsch umsetzbar, bitte sprechen Sie uns an.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SRH-plus-D | Produktinformation</a:t>
            </a:r>
          </a:p>
        </p:txBody>
      </p:sp>
      <p:pic>
        <p:nvPicPr>
          <p:cNvPr id="3074" name="Picture 2" descr="http://10.49.5.15/preview/SCHUNK/Image/IM0029350.jpg?1604997723058">
            <a:extLst>
              <a:ext uri="{FF2B5EF4-FFF2-40B4-BE49-F238E27FC236}">
                <a16:creationId xmlns:a16="http://schemas.microsoft.com/office/drawing/2014/main" id="{2BCB22C8-A869-4A06-AF3A-35110827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68" y="429740"/>
            <a:ext cx="3676080" cy="37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1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Beispielanwendung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71942" y="2571750"/>
            <a:ext cx="3804481" cy="1617009"/>
          </a:xfrm>
        </p:spPr>
        <p:txBody>
          <a:bodyPr/>
          <a:lstStyle/>
          <a:p>
            <a:r>
              <a:rPr lang="de-DE" dirty="0">
                <a:solidFill>
                  <a:srgbClr val="3E3D40"/>
                </a:solidFill>
              </a:rPr>
              <a:t>2-Finger-Parallelgreifer JGP Schwenkkopf SRH-plus-D</a:t>
            </a:r>
          </a:p>
          <a:p>
            <a:r>
              <a:rPr lang="de-DE" dirty="0">
                <a:solidFill>
                  <a:srgbClr val="3E3D40"/>
                </a:solidFill>
              </a:rPr>
              <a:t>Werkstück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SRH-plus-D | Produktinformation</a:t>
            </a: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356759" y="2665357"/>
            <a:ext cx="250239" cy="250238"/>
          </a:xfrm>
          <a:prstGeom prst="ellipse">
            <a:avLst/>
          </a:prstGeom>
          <a:solidFill>
            <a:srgbClr val="003D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1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356759" y="2974168"/>
            <a:ext cx="250239" cy="250238"/>
          </a:xfrm>
          <a:prstGeom prst="ellipse">
            <a:avLst/>
          </a:prstGeom>
          <a:solidFill>
            <a:srgbClr val="003D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2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56759" y="3303151"/>
            <a:ext cx="250239" cy="250238"/>
          </a:xfrm>
          <a:prstGeom prst="ellipse">
            <a:avLst/>
          </a:prstGeom>
          <a:solidFill>
            <a:srgbClr val="003D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3</a:t>
            </a:r>
          </a:p>
        </p:txBody>
      </p:sp>
      <p:pic>
        <p:nvPicPr>
          <p:cNvPr id="2050" name="Picture 2" descr="http://10.49.5.15/preview/SCHUNK/Image/IM0029354.jpg?1604997456256">
            <a:extLst>
              <a:ext uri="{FF2B5EF4-FFF2-40B4-BE49-F238E27FC236}">
                <a16:creationId xmlns:a16="http://schemas.microsoft.com/office/drawing/2014/main" id="{C9BB95A8-52E9-44C7-86AC-0C8D8D25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31" y="2529"/>
            <a:ext cx="4193071" cy="37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2568B0E-375D-44B1-BF78-0DD83CC9B6BF}"/>
              </a:ext>
            </a:extLst>
          </p:cNvPr>
          <p:cNvSpPr txBox="1"/>
          <p:nvPr/>
        </p:nvSpPr>
        <p:spPr>
          <a:xfrm>
            <a:off x="209550" y="1082912"/>
            <a:ext cx="516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3E3D40"/>
                </a:solidFill>
              </a:rPr>
              <a:t>Schwenkkopf mit Doppel-Parallelgreifer</a:t>
            </a:r>
          </a:p>
          <a:p>
            <a:r>
              <a:rPr lang="de-DE" sz="2000" dirty="0">
                <a:solidFill>
                  <a:srgbClr val="3E3D40"/>
                </a:solidFill>
              </a:rPr>
              <a:t>zum gleichzeitigen Be- und</a:t>
            </a:r>
          </a:p>
          <a:p>
            <a:r>
              <a:rPr lang="de-DE" sz="2000" dirty="0">
                <a:solidFill>
                  <a:srgbClr val="3E3D40"/>
                </a:solidFill>
              </a:rPr>
              <a:t>Entladen von Werkstücken in eine</a:t>
            </a:r>
          </a:p>
          <a:p>
            <a:r>
              <a:rPr lang="de-DE" sz="2000" dirty="0">
                <a:solidFill>
                  <a:srgbClr val="3E3D40"/>
                </a:solidFill>
              </a:rPr>
              <a:t>Maschine.</a:t>
            </a:r>
          </a:p>
        </p:txBody>
      </p:sp>
    </p:spTree>
    <p:extLst>
      <p:ext uri="{BB962C8B-B14F-4D97-AF65-F5344CB8AC3E}">
        <p14:creationId xmlns:p14="http://schemas.microsoft.com/office/powerpoint/2010/main" val="138792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Funktion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SRU-plus-D | Produktinformation</a:t>
            </a:r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378836" y="986239"/>
            <a:ext cx="5170139" cy="3205978"/>
            <a:chOff x="8189347" y="141309"/>
            <a:chExt cx="3512611" cy="5446707"/>
          </a:xfrm>
        </p:grpSpPr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8189347" y="209050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8189347" y="1329970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369252" y="141309"/>
              <a:ext cx="3225479" cy="74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>
                  <a:solidFill>
                    <a:srgbClr val="3E3D40"/>
                  </a:solidFill>
                </a:rPr>
                <a:t>Abtriebsseite</a:t>
              </a:r>
              <a:endParaRPr lang="de-DE" sz="1200" b="1" dirty="0">
                <a:solidFill>
                  <a:srgbClr val="3E3D40"/>
                </a:solidFill>
              </a:endParaRPr>
            </a:p>
            <a:p>
              <a:r>
                <a:rPr lang="en-US" sz="1050" dirty="0" err="1">
                  <a:solidFill>
                    <a:srgbClr val="3E3D40"/>
                  </a:solidFill>
                </a:rPr>
                <a:t>Zur</a:t>
              </a:r>
              <a:r>
                <a:rPr lang="en-US" sz="1050" dirty="0">
                  <a:solidFill>
                    <a:srgbClr val="3E3D40"/>
                  </a:solidFill>
                </a:rPr>
                <a:t> </a:t>
              </a:r>
              <a:r>
                <a:rPr lang="en-US" sz="1050" dirty="0" err="1">
                  <a:solidFill>
                    <a:srgbClr val="3E3D40"/>
                  </a:solidFill>
                </a:rPr>
                <a:t>Befestigung</a:t>
              </a:r>
              <a:r>
                <a:rPr lang="en-US" sz="1050" dirty="0">
                  <a:solidFill>
                    <a:srgbClr val="3E3D40"/>
                  </a:solidFill>
                </a:rPr>
                <a:t> von </a:t>
              </a:r>
              <a:r>
                <a:rPr lang="en-US" sz="1050" dirty="0" err="1">
                  <a:solidFill>
                    <a:srgbClr val="3E3D40"/>
                  </a:solidFill>
                </a:rPr>
                <a:t>Endaktuatoren</a:t>
              </a:r>
              <a:r>
                <a:rPr lang="en-US" sz="1050" dirty="0">
                  <a:solidFill>
                    <a:srgbClr val="3E3D40"/>
                  </a:solidFill>
                </a:rPr>
                <a:t> </a:t>
              </a:r>
              <a:r>
                <a:rPr lang="en-US" sz="1050" dirty="0" err="1">
                  <a:solidFill>
                    <a:srgbClr val="3E3D40"/>
                  </a:solidFill>
                </a:rPr>
                <a:t>wie</a:t>
              </a:r>
              <a:r>
                <a:rPr lang="en-US" sz="1050" dirty="0">
                  <a:solidFill>
                    <a:srgbClr val="3E3D40"/>
                  </a:solidFill>
                </a:rPr>
                <a:t> z. B. </a:t>
              </a:r>
              <a:r>
                <a:rPr lang="en-US" sz="1050" dirty="0" err="1">
                  <a:solidFill>
                    <a:srgbClr val="3E3D40"/>
                  </a:solidFill>
                </a:rPr>
                <a:t>Greifern</a:t>
              </a:r>
              <a:endParaRPr lang="de-DE" sz="1050" dirty="0">
                <a:solidFill>
                  <a:srgbClr val="3E3D40"/>
                </a:solidFill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8189347" y="2143427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8189347" y="3070161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8189347" y="3996894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8189347" y="4923630"/>
              <a:ext cx="170013" cy="425135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369252" y="1246335"/>
              <a:ext cx="3225479" cy="74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3E3D40"/>
                  </a:solidFill>
                </a:rPr>
                <a:t>Mediendurchführung MDF</a:t>
              </a:r>
            </a:p>
            <a:p>
              <a:r>
                <a:rPr lang="de-DE" sz="1050" dirty="0">
                  <a:solidFill>
                    <a:srgbClr val="3E3D40"/>
                  </a:solidFill>
                </a:rPr>
                <a:t>Bis an die Anschraubflächen des Schwenkkopfes geführt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369252" y="2076847"/>
              <a:ext cx="3225479" cy="74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3E3D40"/>
                  </a:solidFill>
                </a:rPr>
                <a:t>Elektrische Durchführung EDF</a:t>
              </a:r>
              <a:br>
                <a:rPr lang="de-DE" sz="1200" dirty="0">
                  <a:solidFill>
                    <a:srgbClr val="3E3D40"/>
                  </a:solidFill>
                </a:rPr>
              </a:br>
              <a:r>
                <a:rPr lang="de-DE" sz="1050" dirty="0">
                  <a:solidFill>
                    <a:srgbClr val="3E3D40"/>
                  </a:solidFill>
                </a:rPr>
                <a:t>komplett integriert, für Sensor-, </a:t>
              </a:r>
              <a:r>
                <a:rPr lang="de-DE" sz="1050" dirty="0" err="1">
                  <a:solidFill>
                    <a:srgbClr val="3E3D40"/>
                  </a:solidFill>
                </a:rPr>
                <a:t>Aktorsignale</a:t>
              </a:r>
              <a:r>
                <a:rPr lang="de-DE" sz="1050" dirty="0">
                  <a:solidFill>
                    <a:srgbClr val="3E3D40"/>
                  </a:solidFill>
                </a:rPr>
                <a:t> und Energieübertragung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369252" y="2907358"/>
              <a:ext cx="3225479" cy="74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3E3D40"/>
                  </a:solidFill>
                </a:rPr>
                <a:t>Buchsen</a:t>
              </a:r>
            </a:p>
            <a:p>
              <a:r>
                <a:rPr lang="de-DE" sz="1050" dirty="0">
                  <a:solidFill>
                    <a:srgbClr val="3E3D40"/>
                  </a:solidFill>
                </a:rPr>
                <a:t>Für die Nutzung der integrierten elektrischen Durchführung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8369252" y="3737869"/>
              <a:ext cx="3332706" cy="74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3E3D40"/>
                  </a:solidFill>
                </a:rPr>
                <a:t>Verteilerplatine</a:t>
              </a:r>
            </a:p>
            <a:p>
              <a:r>
                <a:rPr lang="de-DE" sz="1050" dirty="0">
                  <a:solidFill>
                    <a:srgbClr val="3E3D40"/>
                  </a:solidFill>
                </a:rPr>
                <a:t>Zur Bündelung der Eingangsleitungen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8369252" y="4842899"/>
              <a:ext cx="3225479" cy="74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3E3D40"/>
                  </a:solidFill>
                </a:rPr>
                <a:t>Ritzel-Zahnstangen-Antrieb</a:t>
              </a:r>
            </a:p>
            <a:p>
              <a:r>
                <a:rPr lang="de-DE" sz="1050" dirty="0">
                  <a:solidFill>
                    <a:srgbClr val="3E3D40"/>
                  </a:solidFill>
                </a:rPr>
                <a:t>Für ein kraftvolles Schwenken und ein robustes, zuverlässiges Modul</a:t>
              </a:r>
            </a:p>
          </p:txBody>
        </p:sp>
      </p:grpSp>
      <p:pic>
        <p:nvPicPr>
          <p:cNvPr id="1026" name="Picture 2" descr="http://10.49.5.15/preview/SCHUNK/Image/IM0029353.jpg?1604997002770">
            <a:extLst>
              <a:ext uri="{FF2B5EF4-FFF2-40B4-BE49-F238E27FC236}">
                <a16:creationId xmlns:a16="http://schemas.microsoft.com/office/drawing/2014/main" id="{6362B5DB-D2D4-4A71-B808-639B5867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5" y="101871"/>
            <a:ext cx="3669993" cy="41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4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Hauptdifferenzierung zu Baureihe SRH-plus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>
                <a:solidFill>
                  <a:srgbClr val="3E3D40"/>
                </a:solidFill>
              </a:rPr>
              <a:t>Vorbereitet für Induktive Positionsabfrage 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Der Anbausatz ist bereits montiert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rgbClr val="3E3D4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b="1" dirty="0">
                <a:solidFill>
                  <a:srgbClr val="3E3D40"/>
                </a:solidFill>
              </a:rPr>
              <a:t>Andere Stecker/Buchsen für Elektrische Durchführung EDF</a:t>
            </a:r>
            <a:br>
              <a:rPr lang="de-DE" b="1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M12 Stecker Antriebsseitig statt M16: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2xM12 Stecker statt 1xM16 bei SRH-plus-D 20, 25, 30, 35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3xM12 Stecker statt 1xM16 bei SRH-plus-D 40, 50, 60</a:t>
            </a:r>
            <a:endParaRPr lang="de-DE" sz="1600" dirty="0">
              <a:solidFill>
                <a:srgbClr val="3E3D40"/>
              </a:solidFill>
            </a:endParaRPr>
          </a:p>
          <a:p>
            <a:pPr marL="285750" indent="-285750">
              <a:buFontTx/>
              <a:buChar char="-"/>
            </a:pPr>
            <a:endParaRPr lang="de-DE" sz="1400" dirty="0">
              <a:solidFill>
                <a:srgbClr val="3E3D40"/>
              </a:solidFill>
            </a:endParaRPr>
          </a:p>
          <a:p>
            <a:endParaRPr lang="de-DE" dirty="0">
              <a:solidFill>
                <a:srgbClr val="3E3D4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SRH-plus-D | Produktinformation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2ABE7C-7AAB-4A16-83CF-BAD5FC07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88" y="618565"/>
            <a:ext cx="1953101" cy="1457772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10.49.5.15/preview/SCHUNK/Image/IM0029350.jpg?1604997723058">
            <a:extLst>
              <a:ext uri="{FF2B5EF4-FFF2-40B4-BE49-F238E27FC236}">
                <a16:creationId xmlns:a16="http://schemas.microsoft.com/office/drawing/2014/main" id="{91A6903B-14C3-4E2D-B33A-01939876B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3" b="45719"/>
          <a:stretch/>
        </p:blipFill>
        <p:spPr bwMode="auto">
          <a:xfrm>
            <a:off x="6978276" y="2226940"/>
            <a:ext cx="1583526" cy="1680448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D678B51-17FC-4D85-B1AC-30A3BB6B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69" y="1037908"/>
            <a:ext cx="3106169" cy="331501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27748" y="1025426"/>
            <a:ext cx="2333064" cy="3163327"/>
          </a:xfrm>
        </p:spPr>
        <p:txBody>
          <a:bodyPr>
            <a:noAutofit/>
          </a:bodyPr>
          <a:lstStyle/>
          <a:p>
            <a:r>
              <a:rPr lang="de-DE" sz="1700" dirty="0">
                <a:solidFill>
                  <a:srgbClr val="3E3D40"/>
                </a:solidFill>
              </a:rPr>
              <a:t>Im Gegensatz zu SRH-plus ist bei  SRH-plus-D der Anbausatz für die Induktive Abfrage im Lieferumfang enthalten und bereits vor montiert.</a:t>
            </a:r>
          </a:p>
          <a:p>
            <a:r>
              <a:rPr lang="de-DE" sz="1700" dirty="0">
                <a:solidFill>
                  <a:srgbClr val="3E3D40"/>
                </a:solidFill>
              </a:rPr>
              <a:t>Die Sensoren sind nicht teil des Lieferumfangs und müssen weiterhin separat bestellt werden.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1. Vorbereitet für Induktive Positionsabfrage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SRH-plus-D | Produktinformation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ECEC7E-6A81-4611-A334-304E1920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601" y="2540000"/>
            <a:ext cx="2411613" cy="1800000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802B631-4ECF-4E4E-8475-B7C09D57E1F8}"/>
              </a:ext>
            </a:extLst>
          </p:cNvPr>
          <p:cNvSpPr/>
          <p:nvPr/>
        </p:nvSpPr>
        <p:spPr>
          <a:xfrm>
            <a:off x="4379020" y="3408751"/>
            <a:ext cx="914400" cy="692297"/>
          </a:xfrm>
          <a:prstGeom prst="ellipse">
            <a:avLst/>
          </a:prstGeom>
          <a:noFill/>
          <a:ln w="28575">
            <a:solidFill>
              <a:srgbClr val="00AD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D052323-9E07-4198-B408-E9444FF80968}"/>
              </a:ext>
            </a:extLst>
          </p:cNvPr>
          <p:cNvSpPr/>
          <p:nvPr/>
        </p:nvSpPr>
        <p:spPr>
          <a:xfrm>
            <a:off x="4108251" y="2075437"/>
            <a:ext cx="476738" cy="300330"/>
          </a:xfrm>
          <a:prstGeom prst="ellipse">
            <a:avLst/>
          </a:prstGeom>
          <a:noFill/>
          <a:ln w="28575">
            <a:solidFill>
              <a:srgbClr val="00AD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53C3249-6341-42ED-8087-4ECF2A2E2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8" t="20381" r="10164" b="53556"/>
          <a:stretch/>
        </p:blipFill>
        <p:spPr>
          <a:xfrm>
            <a:off x="6075610" y="639091"/>
            <a:ext cx="2457596" cy="1800000"/>
          </a:xfrm>
          <a:prstGeom prst="ellipse">
            <a:avLst/>
          </a:prstGeom>
          <a:ln w="28575" cap="rnd">
            <a:solidFill>
              <a:srgbClr val="00ADE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560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9549" y="160339"/>
            <a:ext cx="8262097" cy="864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3E3D40"/>
                </a:solidFill>
              </a:rPr>
              <a:t>SRH-plus-D</a:t>
            </a:r>
            <a:br>
              <a:rPr lang="de-DE" dirty="0">
                <a:solidFill>
                  <a:srgbClr val="3E3D40"/>
                </a:solidFill>
              </a:rPr>
            </a:br>
            <a:r>
              <a:rPr lang="de-DE" dirty="0">
                <a:solidFill>
                  <a:srgbClr val="3E3D40"/>
                </a:solidFill>
              </a:rPr>
              <a:t>2. Andere Stecker/Buchsen für Elektrische Durchführung EDF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09550" y="1098146"/>
            <a:ext cx="7886700" cy="2854325"/>
          </a:xfrm>
        </p:spPr>
        <p:txBody>
          <a:bodyPr/>
          <a:lstStyle/>
          <a:p>
            <a:endParaRPr lang="de-DE" sz="1400" dirty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SRH-plus-D | Produktinformation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78285"/>
              </p:ext>
            </p:extLst>
          </p:nvPr>
        </p:nvGraphicFramePr>
        <p:xfrm>
          <a:off x="330740" y="1146010"/>
          <a:ext cx="7765510" cy="283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3E3D40"/>
                          </a:solidFill>
                        </a:rPr>
                        <a:t>SRH-plus</a:t>
                      </a:r>
                    </a:p>
                  </a:txBody>
                  <a:tcPr>
                    <a:solidFill>
                      <a:srgbClr val="1BBB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3E3D40"/>
                          </a:solidFill>
                        </a:rPr>
                        <a:t>SRH-plus-D</a:t>
                      </a:r>
                    </a:p>
                  </a:txBody>
                  <a:tcPr>
                    <a:solidFill>
                      <a:srgbClr val="84D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Baugröße </a:t>
                      </a:r>
                    </a:p>
                  </a:txBody>
                  <a:tcPr>
                    <a:solidFill>
                      <a:srgbClr val="003D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3E3D40"/>
                          </a:solidFill>
                        </a:rPr>
                        <a:t>Antrieb</a:t>
                      </a:r>
                    </a:p>
                  </a:txBody>
                  <a:tcPr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3E3D40"/>
                          </a:solidFill>
                        </a:rPr>
                        <a:t>Abtrieb</a:t>
                      </a:r>
                    </a:p>
                  </a:txBody>
                  <a:tcPr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Antrieb</a:t>
                      </a:r>
                    </a:p>
                  </a:txBody>
                  <a:tcPr>
                    <a:solidFill>
                      <a:srgbClr val="84D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Abtrieb</a:t>
                      </a:r>
                    </a:p>
                  </a:txBody>
                  <a:tcPr>
                    <a:solidFill>
                      <a:srgbClr val="84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788">
                <a:tc gridSpan="2"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20, 25, 30, 35</a:t>
                      </a:r>
                    </a:p>
                  </a:txBody>
                  <a:tcPr>
                    <a:solidFill>
                      <a:srgbClr val="003D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Stecker: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1xM16 – 12polig</a:t>
                      </a:r>
                    </a:p>
                    <a:p>
                      <a:pPr algn="ctr"/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  <a:p>
                      <a:pPr algn="ctr"/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Buchse: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4xM8</a:t>
                      </a:r>
                      <a:r>
                        <a:rPr lang="de-DE" sz="1200" baseline="0" dirty="0">
                          <a:solidFill>
                            <a:srgbClr val="3E3D40"/>
                          </a:solidFill>
                        </a:rPr>
                        <a:t> – 3polig</a:t>
                      </a:r>
                    </a:p>
                    <a:p>
                      <a:pPr algn="ctr"/>
                      <a:r>
                        <a:rPr lang="de-DE" sz="1200" baseline="0" dirty="0">
                          <a:solidFill>
                            <a:srgbClr val="3E3D40"/>
                          </a:solidFill>
                        </a:rPr>
                        <a:t>2x M8 – 4 polig</a:t>
                      </a:r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Stecker: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2xM12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4polig</a:t>
                      </a: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Buchse: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4xM8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– 3polig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249">
                <a:tc gridSpan="2"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40, 50, 60</a:t>
                      </a:r>
                    </a:p>
                  </a:txBody>
                  <a:tcPr anchor="ctr">
                    <a:solidFill>
                      <a:srgbClr val="003D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3E3D40"/>
                        </a:solidFill>
                      </a:endParaRP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Buchse: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8xM8 – 3polig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3E3D40"/>
                          </a:solidFill>
                        </a:rPr>
                        <a:t>1xM8 – 4polig</a:t>
                      </a:r>
                    </a:p>
                  </a:txBody>
                  <a:tcPr anchor="ctr">
                    <a:solidFill>
                      <a:srgbClr val="1BB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Stecker: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2xM12 - 8polig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1xM12 - 4polig</a:t>
                      </a: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Buchse: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8xM12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– 4polig</a:t>
                      </a:r>
                    </a:p>
                    <a:p>
                      <a:pPr algn="ctr"/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1xM8 – 4polig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4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039828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FB177901-6C01-4AC3-9065-FD6F2A26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03" y="3015210"/>
            <a:ext cx="1008990" cy="6869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CBC8147-9B24-4501-A0A1-586A30210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57" y="3455663"/>
            <a:ext cx="761098" cy="4743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B341E21-E9E6-4A40-8516-D1D54ADAC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998" y="2261974"/>
            <a:ext cx="638865" cy="3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812916"/>
      </p:ext>
    </p:extLst>
  </p:cSld>
  <p:clrMapOvr>
    <a:masterClrMapping/>
  </p:clrMapOvr>
</p:sld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251</Words>
  <Application>Microsoft Office PowerPoint</Application>
  <PresentationFormat>Bildschirmpräsentation (16:9)</PresentationFormat>
  <Paragraphs>80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SCH_PPT_Vorlage_16-9_230112</vt:lpstr>
      <vt:lpstr>PowerPoint-Präsentation</vt:lpstr>
      <vt:lpstr>SRH-plus-D Produktinformation</vt:lpstr>
      <vt:lpstr>SRH-plus-D Beispielanwendung</vt:lpstr>
      <vt:lpstr>SRH-plus-D Funktion</vt:lpstr>
      <vt:lpstr>SRH-plus-D Hauptdifferenzierung zu Baureihe SRH-plus</vt:lpstr>
      <vt:lpstr>SRH-plus-D 1. Vorbereitet für Induktive Positionsabfrage </vt:lpstr>
      <vt:lpstr>SRH-plus-D 2. Andere Stecker/Buchsen für Elektrische Durchführung EDF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Wütherich, Samuel</cp:lastModifiedBy>
  <cp:revision>180</cp:revision>
  <cp:lastPrinted>2018-11-16T11:00:25Z</cp:lastPrinted>
  <dcterms:created xsi:type="dcterms:W3CDTF">2012-06-26T15:13:48Z</dcterms:created>
  <dcterms:modified xsi:type="dcterms:W3CDTF">2020-11-10T09:13:07Z</dcterms:modified>
</cp:coreProperties>
</file>