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9"/>
  </p:notesMasterIdLst>
  <p:handoutMasterIdLst>
    <p:handoutMasterId r:id="rId10"/>
  </p:handoutMasterIdLst>
  <p:sldIdLst>
    <p:sldId id="279" r:id="rId2"/>
    <p:sldId id="269" r:id="rId3"/>
    <p:sldId id="281" r:id="rId4"/>
    <p:sldId id="262" r:id="rId5"/>
    <p:sldId id="274" r:id="rId6"/>
    <p:sldId id="275" r:id="rId7"/>
    <p:sldId id="280" r:id="rId8"/>
  </p:sldIdLst>
  <p:sldSz cx="9144000" cy="5143500" type="screen16x9"/>
  <p:notesSz cx="6797675" cy="9872663"/>
  <p:defaultTex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85" userDrawn="1">
          <p15:clr>
            <a:srgbClr val="A4A3A4"/>
          </p15:clr>
        </p15:guide>
        <p15:guide id="2" pos="3294" userDrawn="1">
          <p15:clr>
            <a:srgbClr val="A4A3A4"/>
          </p15:clr>
        </p15:guide>
        <p15:guide id="3" orient="horz" pos="1382" userDrawn="1">
          <p15:clr>
            <a:srgbClr val="A4A3A4"/>
          </p15:clr>
        </p15:guide>
        <p15:guide id="4" orient="horz" pos="1598" userDrawn="1">
          <p15:clr>
            <a:srgbClr val="A4A3A4"/>
          </p15:clr>
        </p15:guide>
        <p15:guide id="5" pos="5511" userDrawn="1">
          <p15:clr>
            <a:srgbClr val="A4A3A4"/>
          </p15:clr>
        </p15:guide>
        <p15:guide id="6" orient="horz" pos="1722" userDrawn="1">
          <p15:clr>
            <a:srgbClr val="A4A3A4"/>
          </p15:clr>
        </p15:guide>
        <p15:guide id="7" pos="249" userDrawn="1">
          <p15:clr>
            <a:srgbClr val="A4A3A4"/>
          </p15:clr>
        </p15:guide>
        <p15:guide id="8" orient="horz" pos="562" userDrawn="1">
          <p15:clr>
            <a:srgbClr val="A4A3A4"/>
          </p15:clr>
        </p15:guide>
        <p15:guide id="9" orient="horz" pos="2697" userDrawn="1">
          <p15:clr>
            <a:srgbClr val="A4A3A4"/>
          </p15:clr>
        </p15:guide>
        <p15:guide id="10" orient="horz" pos="2845" userDrawn="1">
          <p15:clr>
            <a:srgbClr val="A4A3A4"/>
          </p15:clr>
        </p15:guide>
        <p15:guide id="11" pos="2744" userDrawn="1">
          <p15:clr>
            <a:srgbClr val="A4A3A4"/>
          </p15:clr>
        </p15:guide>
        <p15:guide id="1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46B"/>
    <a:srgbClr val="003D6A"/>
    <a:srgbClr val="009EE0"/>
    <a:srgbClr val="007D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Helle Formatvorlage 1 - Akz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645" autoAdjust="0"/>
  </p:normalViewPr>
  <p:slideViewPr>
    <p:cSldViewPr>
      <p:cViewPr varScale="1">
        <p:scale>
          <a:sx n="142" d="100"/>
          <a:sy n="142" d="100"/>
        </p:scale>
        <p:origin x="714" y="78"/>
      </p:cViewPr>
      <p:guideLst>
        <p:guide orient="horz" pos="985"/>
        <p:guide pos="3294"/>
        <p:guide orient="horz" pos="1382"/>
        <p:guide orient="horz" pos="1598"/>
        <p:guide pos="5511"/>
        <p:guide orient="horz" pos="1722"/>
        <p:guide pos="249"/>
        <p:guide orient="horz" pos="562"/>
        <p:guide orient="horz" pos="2697"/>
        <p:guide orient="horz" pos="2845"/>
        <p:guide pos="2744"/>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4114"/>
    </p:cViewPr>
  </p:sorterViewPr>
  <p:notesViewPr>
    <p:cSldViewPr showGuides="1">
      <p:cViewPr varScale="1">
        <p:scale>
          <a:sx n="76" d="100"/>
          <a:sy n="76" d="100"/>
        </p:scale>
        <p:origin x="3306"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2946400" cy="494186"/>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sz="quarter" idx="1"/>
          </p:nvPr>
        </p:nvSpPr>
        <p:spPr>
          <a:xfrm>
            <a:off x="3849688" y="0"/>
            <a:ext cx="2946400" cy="494186"/>
          </a:xfrm>
          <a:prstGeom prst="rect">
            <a:avLst/>
          </a:prstGeom>
        </p:spPr>
        <p:txBody>
          <a:bodyPr vert="horz" lIns="91440" tIns="45720" rIns="91440" bIns="45720" rtlCol="0"/>
          <a:lstStyle>
            <a:lvl1pPr algn="r">
              <a:defRPr sz="1200"/>
            </a:lvl1pPr>
          </a:lstStyle>
          <a:p>
            <a:fld id="{F052AB7C-84DC-4FEA-B5CC-0FF051FFA645}" type="datetimeFigureOut">
              <a:rPr lang="de-DE" smtClean="0"/>
              <a:t>27.10.2020</a:t>
            </a:fld>
            <a:endParaRPr lang="de-DE" dirty="0"/>
          </a:p>
        </p:txBody>
      </p:sp>
      <p:sp>
        <p:nvSpPr>
          <p:cNvPr id="4" name="Fußzeilenplatzhalter 3"/>
          <p:cNvSpPr>
            <a:spLocks noGrp="1"/>
          </p:cNvSpPr>
          <p:nvPr>
            <p:ph type="ftr" sz="quarter" idx="2"/>
          </p:nvPr>
        </p:nvSpPr>
        <p:spPr>
          <a:xfrm>
            <a:off x="1" y="9378477"/>
            <a:ext cx="2946400" cy="494186"/>
          </a:xfrm>
          <a:prstGeom prst="rect">
            <a:avLst/>
          </a:prstGeom>
        </p:spPr>
        <p:txBody>
          <a:bodyPr vert="horz" lIns="91440" tIns="45720" rIns="91440" bIns="45720" rtlCol="0" anchor="b"/>
          <a:lstStyle>
            <a:lvl1pPr algn="l">
              <a:defRPr sz="1200"/>
            </a:lvl1pPr>
          </a:lstStyle>
          <a:p>
            <a:endParaRPr lang="de-DE" dirty="0"/>
          </a:p>
        </p:txBody>
      </p:sp>
      <p:sp>
        <p:nvSpPr>
          <p:cNvPr id="5" name="Foliennummernplatzhalter 4"/>
          <p:cNvSpPr>
            <a:spLocks noGrp="1"/>
          </p:cNvSpPr>
          <p:nvPr>
            <p:ph type="sldNum" sz="quarter" idx="3"/>
          </p:nvPr>
        </p:nvSpPr>
        <p:spPr>
          <a:xfrm>
            <a:off x="3849688" y="9378477"/>
            <a:ext cx="2946400" cy="494186"/>
          </a:xfrm>
          <a:prstGeom prst="rect">
            <a:avLst/>
          </a:prstGeom>
        </p:spPr>
        <p:txBody>
          <a:bodyPr vert="horz" lIns="91440" tIns="45720" rIns="91440" bIns="45720" rtlCol="0" anchor="b"/>
          <a:lstStyle>
            <a:lvl1pPr algn="r">
              <a:defRPr sz="1200"/>
            </a:lvl1pPr>
          </a:lstStyle>
          <a:p>
            <a:fld id="{96AC2059-A8CC-42A3-AC65-A15CE1949EB1}" type="slidenum">
              <a:rPr lang="de-DE" smtClean="0"/>
              <a:t>‹Nr.›</a:t>
            </a:fld>
            <a:endParaRPr lang="de-DE" dirty="0"/>
          </a:p>
        </p:txBody>
      </p:sp>
    </p:spTree>
    <p:extLst>
      <p:ext uri="{BB962C8B-B14F-4D97-AF65-F5344CB8AC3E}">
        <p14:creationId xmlns:p14="http://schemas.microsoft.com/office/powerpoint/2010/main" val="28042977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3633"/>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idx="1"/>
          </p:nvPr>
        </p:nvSpPr>
        <p:spPr>
          <a:xfrm>
            <a:off x="3850443" y="0"/>
            <a:ext cx="2945659" cy="493633"/>
          </a:xfrm>
          <a:prstGeom prst="rect">
            <a:avLst/>
          </a:prstGeom>
        </p:spPr>
        <p:txBody>
          <a:bodyPr vert="horz" lIns="91440" tIns="45720" rIns="91440" bIns="45720" rtlCol="0"/>
          <a:lstStyle>
            <a:lvl1pPr algn="r">
              <a:defRPr sz="1200"/>
            </a:lvl1pPr>
          </a:lstStyle>
          <a:p>
            <a:fld id="{2564ECA4-36CA-419D-931F-CE2C91F7EA5D}" type="datetimeFigureOut">
              <a:rPr lang="de-DE" smtClean="0"/>
              <a:t>27.10.2020</a:t>
            </a:fld>
            <a:endParaRPr lang="de-DE" dirty="0"/>
          </a:p>
        </p:txBody>
      </p:sp>
      <p:sp>
        <p:nvSpPr>
          <p:cNvPr id="4" name="Folienbildplatzhalter 3"/>
          <p:cNvSpPr>
            <a:spLocks noGrp="1" noRot="1" noChangeAspect="1"/>
          </p:cNvSpPr>
          <p:nvPr>
            <p:ph type="sldImg" idx="2"/>
          </p:nvPr>
        </p:nvSpPr>
        <p:spPr>
          <a:xfrm>
            <a:off x="107950" y="739775"/>
            <a:ext cx="6581775" cy="3703638"/>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679768" y="4689516"/>
            <a:ext cx="5438140" cy="4442698"/>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377316"/>
            <a:ext cx="2945659" cy="493633"/>
          </a:xfrm>
          <a:prstGeom prst="rect">
            <a:avLst/>
          </a:prstGeom>
        </p:spPr>
        <p:txBody>
          <a:bodyPr vert="horz" lIns="91440" tIns="45720" rIns="91440" bIns="45720" rtlCol="0" anchor="b"/>
          <a:lstStyle>
            <a:lvl1pPr algn="l">
              <a:defRPr sz="1200"/>
            </a:lvl1pPr>
          </a:lstStyle>
          <a:p>
            <a:endParaRPr lang="de-DE" dirty="0"/>
          </a:p>
        </p:txBody>
      </p:sp>
      <p:sp>
        <p:nvSpPr>
          <p:cNvPr id="7" name="Foliennummernplatzhalter 6"/>
          <p:cNvSpPr>
            <a:spLocks noGrp="1"/>
          </p:cNvSpPr>
          <p:nvPr>
            <p:ph type="sldNum" sz="quarter" idx="5"/>
          </p:nvPr>
        </p:nvSpPr>
        <p:spPr>
          <a:xfrm>
            <a:off x="3850443" y="9377316"/>
            <a:ext cx="2945659" cy="493633"/>
          </a:xfrm>
          <a:prstGeom prst="rect">
            <a:avLst/>
          </a:prstGeom>
        </p:spPr>
        <p:txBody>
          <a:bodyPr vert="horz" lIns="91440" tIns="45720" rIns="91440" bIns="45720" rtlCol="0" anchor="b"/>
          <a:lstStyle>
            <a:lvl1pPr algn="r">
              <a:defRPr sz="1200"/>
            </a:lvl1pPr>
          </a:lstStyle>
          <a:p>
            <a:fld id="{2877B75E-46DD-46CD-BFD7-01CE4A8660FC}" type="slidenum">
              <a:rPr lang="de-DE" smtClean="0"/>
              <a:t>‹Nr.›</a:t>
            </a:fld>
            <a:endParaRPr lang="de-DE" dirty="0"/>
          </a:p>
        </p:txBody>
      </p:sp>
    </p:spTree>
    <p:extLst>
      <p:ext uri="{BB962C8B-B14F-4D97-AF65-F5344CB8AC3E}">
        <p14:creationId xmlns:p14="http://schemas.microsoft.com/office/powerpoint/2010/main" val="3595651604"/>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877B75E-46DD-46CD-BFD7-01CE4A8660FC}" type="slidenum">
              <a:rPr lang="de-DE" smtClean="0"/>
              <a:t>1</a:t>
            </a:fld>
            <a:endParaRPr lang="de-DE" dirty="0"/>
          </a:p>
        </p:txBody>
      </p:sp>
    </p:spTree>
    <p:extLst>
      <p:ext uri="{BB962C8B-B14F-4D97-AF65-F5344CB8AC3E}">
        <p14:creationId xmlns:p14="http://schemas.microsoft.com/office/powerpoint/2010/main" val="12159952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07950" y="739775"/>
            <a:ext cx="6581775" cy="3703638"/>
          </a:xfrm>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22E218C4-41A8-684B-AF4F-B9D499E35F6B}" type="slidenum">
              <a:rPr lang="de-DE" smtClean="0"/>
              <a:pPr/>
              <a:t>7</a:t>
            </a:fld>
            <a:endParaRPr lang="de-DE" dirty="0"/>
          </a:p>
        </p:txBody>
      </p:sp>
    </p:spTree>
    <p:extLst>
      <p:ext uri="{BB962C8B-B14F-4D97-AF65-F5344CB8AC3E}">
        <p14:creationId xmlns:p14="http://schemas.microsoft.com/office/powerpoint/2010/main" val="39321770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Abschlusschart">
    <p:spTree>
      <p:nvGrpSpPr>
        <p:cNvPr id="1" name=""/>
        <p:cNvGrpSpPr/>
        <p:nvPr/>
      </p:nvGrpSpPr>
      <p:grpSpPr>
        <a:xfrm>
          <a:off x="0" y="0"/>
          <a:ext cx="0" cy="0"/>
          <a:chOff x="0" y="0"/>
          <a:chExt cx="0" cy="0"/>
        </a:xfrm>
      </p:grpSpPr>
      <p:sp>
        <p:nvSpPr>
          <p:cNvPr id="3" name="Rechteck 2"/>
          <p:cNvSpPr/>
          <p:nvPr userDrawn="1"/>
        </p:nvSpPr>
        <p:spPr>
          <a:xfrm>
            <a:off x="1" y="0"/>
            <a:ext cx="9143695" cy="5143500"/>
          </a:xfrm>
          <a:prstGeom prst="rect">
            <a:avLst/>
          </a:prstGeom>
          <a:solidFill>
            <a:srgbClr val="003D6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350" dirty="0"/>
          </a:p>
        </p:txBody>
      </p:sp>
    </p:spTree>
    <p:extLst>
      <p:ext uri="{BB962C8B-B14F-4D97-AF65-F5344CB8AC3E}">
        <p14:creationId xmlns:p14="http://schemas.microsoft.com/office/powerpoint/2010/main" val="36868597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Vertikaler Titel und Text">
    <p:spTree>
      <p:nvGrpSpPr>
        <p:cNvPr id="1" name=""/>
        <p:cNvGrpSpPr/>
        <p:nvPr/>
      </p:nvGrpSpPr>
      <p:grpSpPr>
        <a:xfrm>
          <a:off x="0" y="0"/>
          <a:ext cx="0" cy="0"/>
          <a:chOff x="0" y="0"/>
          <a:chExt cx="0" cy="0"/>
        </a:xfrm>
      </p:grpSpPr>
      <p:pic>
        <p:nvPicPr>
          <p:cNvPr id="7" name="Grafik 6"/>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7453"/>
            <a:ext cx="9144000" cy="4523419"/>
          </a:xfrm>
          <a:prstGeom prst="rect">
            <a:avLst/>
          </a:prstGeom>
        </p:spPr>
      </p:pic>
      <p:sp>
        <p:nvSpPr>
          <p:cNvPr id="10" name="Rechteck 9"/>
          <p:cNvSpPr/>
          <p:nvPr userDrawn="1"/>
        </p:nvSpPr>
        <p:spPr>
          <a:xfrm>
            <a:off x="304" y="4515966"/>
            <a:ext cx="9143696" cy="627535"/>
          </a:xfrm>
          <a:prstGeom prst="rect">
            <a:avLst/>
          </a:prstGeom>
          <a:solidFill>
            <a:srgbClr val="003D6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350" dirty="0"/>
          </a:p>
        </p:txBody>
      </p:sp>
      <p:pic>
        <p:nvPicPr>
          <p:cNvPr id="8" name="Bild 4">
            <a:extLst>
              <a:ext uri="{FF2B5EF4-FFF2-40B4-BE49-F238E27FC236}">
                <a16:creationId xmlns:a16="http://schemas.microsoft.com/office/drawing/2014/main" id="{54945618-800C-40CF-B3D3-8E94214201B5}"/>
              </a:ext>
            </a:extLst>
          </p:cNvPr>
          <p:cNvPicPr>
            <a:picLocks noChangeAspect="1"/>
          </p:cNvPicPr>
          <p:nvPr userDrawn="1"/>
        </p:nvPicPr>
        <p:blipFill>
          <a:blip r:embed="rId3"/>
          <a:stretch>
            <a:fillRect/>
          </a:stretch>
        </p:blipFill>
        <p:spPr>
          <a:xfrm>
            <a:off x="0" y="4299418"/>
            <a:ext cx="9144000" cy="749300"/>
          </a:xfrm>
          <a:prstGeom prst="rect">
            <a:avLst/>
          </a:prstGeom>
        </p:spPr>
      </p:pic>
      <p:sp>
        <p:nvSpPr>
          <p:cNvPr id="11" name="Textfeld 10"/>
          <p:cNvSpPr txBox="1"/>
          <p:nvPr userDrawn="1"/>
        </p:nvSpPr>
        <p:spPr>
          <a:xfrm>
            <a:off x="539552" y="4749883"/>
            <a:ext cx="5699754" cy="273843"/>
          </a:xfrm>
          <a:prstGeom prst="rect">
            <a:avLst/>
          </a:prstGeom>
        </p:spPr>
        <p:txBody>
          <a:bodyPr vert="horz" lIns="68580" tIns="34290" rIns="68580" bIns="34290" rtlCol="0" anchor="ctr"/>
          <a:lstStyle/>
          <a:p>
            <a:pPr marL="0" marR="0" indent="0" algn="l" defTabSz="342900" rtl="0" eaLnBrk="1" fontAlgn="auto" latinLnBrk="0" hangingPunct="1">
              <a:lnSpc>
                <a:spcPct val="100000"/>
              </a:lnSpc>
              <a:spcBef>
                <a:spcPts val="0"/>
              </a:spcBef>
              <a:spcAft>
                <a:spcPts val="0"/>
              </a:spcAft>
              <a:buClrTx/>
              <a:buSzTx/>
              <a:buFontTx/>
              <a:buNone/>
              <a:tabLst/>
              <a:defRPr/>
            </a:pPr>
            <a:r>
              <a:rPr lang="de-DE" sz="900" kern="1200" dirty="0">
                <a:solidFill>
                  <a:schemeClr val="bg1"/>
                </a:solidFill>
                <a:latin typeface="+mn-lt"/>
                <a:ea typeface="+mn-ea"/>
                <a:cs typeface="+mn-cs"/>
              </a:rPr>
              <a:t>LDH</a:t>
            </a:r>
          </a:p>
        </p:txBody>
      </p:sp>
      <p:sp>
        <p:nvSpPr>
          <p:cNvPr id="14" name="Textfeld 13"/>
          <p:cNvSpPr txBox="1"/>
          <p:nvPr userDrawn="1"/>
        </p:nvSpPr>
        <p:spPr>
          <a:xfrm>
            <a:off x="4355976" y="894872"/>
            <a:ext cx="4788024" cy="458266"/>
          </a:xfrm>
          <a:prstGeom prst="rect">
            <a:avLst/>
          </a:prstGeom>
          <a:solidFill>
            <a:srgbClr val="009EE0"/>
          </a:solidFill>
        </p:spPr>
        <p:txBody>
          <a:bodyPr wrap="square" lIns="67500" tIns="67500" bIns="0" rtlCol="0" anchor="ctr" anchorCtr="0">
            <a:spAutoFit/>
          </a:bodyPr>
          <a:lstStyle/>
          <a:p>
            <a:pPr>
              <a:lnSpc>
                <a:spcPts val="3000"/>
              </a:lnSpc>
            </a:pPr>
            <a:r>
              <a:rPr lang="de-DE" sz="3000" b="1">
                <a:solidFill>
                  <a:schemeClr val="bg1"/>
                </a:solidFill>
              </a:rPr>
              <a:t>LDH</a:t>
            </a:r>
            <a:endParaRPr lang="de-DE" sz="3000" b="1" dirty="0">
              <a:solidFill>
                <a:schemeClr val="bg1"/>
              </a:solidFill>
            </a:endParaRPr>
          </a:p>
        </p:txBody>
      </p:sp>
    </p:spTree>
    <p:extLst>
      <p:ext uri="{BB962C8B-B14F-4D97-AF65-F5344CB8AC3E}">
        <p14:creationId xmlns:p14="http://schemas.microsoft.com/office/powerpoint/2010/main" val="15659016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Abschlussfolie">
    <p:bg>
      <p:bgPr>
        <a:solidFill>
          <a:srgbClr val="003D6A"/>
        </a:solidFill>
        <a:effectLst/>
      </p:bgPr>
    </p:bg>
    <p:spTree>
      <p:nvGrpSpPr>
        <p:cNvPr id="1" name=""/>
        <p:cNvGrpSpPr/>
        <p:nvPr/>
      </p:nvGrpSpPr>
      <p:grpSpPr>
        <a:xfrm>
          <a:off x="0" y="0"/>
          <a:ext cx="0" cy="0"/>
          <a:chOff x="0" y="0"/>
          <a:chExt cx="0" cy="0"/>
        </a:xfrm>
      </p:grpSpPr>
      <p:pic>
        <p:nvPicPr>
          <p:cNvPr id="8" name="Grafik 7" descr="Ein Bild, das Person, Wasser, haltend, Mann enthält.&#10;&#10;Automatisch generierte Beschreibung">
            <a:extLst>
              <a:ext uri="{FF2B5EF4-FFF2-40B4-BE49-F238E27FC236}">
                <a16:creationId xmlns:a16="http://schemas.microsoft.com/office/drawing/2014/main" id="{64D67B99-88A2-42E1-B5EC-AA7AB17963B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1520" y="-1012500"/>
            <a:ext cx="8208912" cy="6156000"/>
          </a:xfrm>
          <a:prstGeom prst="rect">
            <a:avLst/>
          </a:prstGeom>
        </p:spPr>
      </p:pic>
      <p:pic>
        <p:nvPicPr>
          <p:cNvPr id="14" name="Grafik 13">
            <a:extLst>
              <a:ext uri="{FF2B5EF4-FFF2-40B4-BE49-F238E27FC236}">
                <a16:creationId xmlns:a16="http://schemas.microsoft.com/office/drawing/2014/main" id="{459E645F-9045-4430-B116-407DC514A5E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6552" y="3866334"/>
            <a:ext cx="823655" cy="915000"/>
          </a:xfrm>
          <a:prstGeom prst="rect">
            <a:avLst/>
          </a:prstGeom>
        </p:spPr>
      </p:pic>
      <p:pic>
        <p:nvPicPr>
          <p:cNvPr id="15" name="Grafik 14">
            <a:extLst>
              <a:ext uri="{FF2B5EF4-FFF2-40B4-BE49-F238E27FC236}">
                <a16:creationId xmlns:a16="http://schemas.microsoft.com/office/drawing/2014/main" id="{538CF9D8-27C3-493D-AD0F-DA58F946130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87356" y="3500370"/>
            <a:ext cx="825689" cy="1333285"/>
          </a:xfrm>
          <a:prstGeom prst="rect">
            <a:avLst/>
          </a:prstGeom>
        </p:spPr>
      </p:pic>
      <p:pic>
        <p:nvPicPr>
          <p:cNvPr id="11" name="Grafik 10">
            <a:extLst>
              <a:ext uri="{FF2B5EF4-FFF2-40B4-BE49-F238E27FC236}">
                <a16:creationId xmlns:a16="http://schemas.microsoft.com/office/drawing/2014/main" id="{0DB1744C-A7A8-4950-B197-1599A2045F06}"/>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285372"/>
            <a:ext cx="9144000" cy="1024236"/>
          </a:xfrm>
          <a:prstGeom prst="rect">
            <a:avLst/>
          </a:prstGeom>
        </p:spPr>
      </p:pic>
    </p:spTree>
    <p:extLst>
      <p:ext uri="{BB962C8B-B14F-4D97-AF65-F5344CB8AC3E}">
        <p14:creationId xmlns:p14="http://schemas.microsoft.com/office/powerpoint/2010/main" val="169704157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473BCD97-0B87-4521-A781-F12B14A176C5}" type="datetimeFigureOut">
              <a:rPr lang="de-DE" smtClean="0"/>
              <a:t>27.10.2020</a:t>
            </a:fld>
            <a:endParaRPr lang="de-DE" dirty="0"/>
          </a:p>
        </p:txBody>
      </p:sp>
      <p:sp>
        <p:nvSpPr>
          <p:cNvPr id="5" name="Fußzeilenplatzhalt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de-DE" dirty="0"/>
          </a:p>
        </p:txBody>
      </p:sp>
      <p:sp>
        <p:nvSpPr>
          <p:cNvPr id="6" name="Foliennummernplatzhalt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833EF583-D48F-4DF6-A67F-76FA2942B778}" type="slidenum">
              <a:rPr lang="de-DE" smtClean="0"/>
              <a:t>‹Nr.›</a:t>
            </a:fld>
            <a:endParaRPr lang="de-DE" dirty="0"/>
          </a:p>
        </p:txBody>
      </p:sp>
    </p:spTree>
  </p:cSld>
  <p:clrMap bg1="lt1" tx1="dk1" bg2="lt2" tx2="dk2" accent1="accent1" accent2="accent2" accent3="accent3" accent4="accent4" accent5="accent5" accent6="accent6" hlink="hlink" folHlink="folHlink"/>
  <p:sldLayoutIdLst>
    <p:sldLayoutId id="2147483661" r:id="rId1"/>
    <p:sldLayoutId id="2147483678" r:id="rId2"/>
    <p:sldLayoutId id="2147483679" r:id="rId3"/>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8.emf"/><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C5D2868B-D14E-4F2F-9669-F473840B3C8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36" b="21487"/>
          <a:stretch/>
        </p:blipFill>
        <p:spPr>
          <a:xfrm>
            <a:off x="-1" y="-62987"/>
            <a:ext cx="9143999" cy="4506945"/>
          </a:xfrm>
          <a:prstGeom prst="rect">
            <a:avLst/>
          </a:prstGeom>
        </p:spPr>
      </p:pic>
      <p:sp>
        <p:nvSpPr>
          <p:cNvPr id="14" name="Rechteck 13">
            <a:extLst>
              <a:ext uri="{FF2B5EF4-FFF2-40B4-BE49-F238E27FC236}">
                <a16:creationId xmlns:a16="http://schemas.microsoft.com/office/drawing/2014/main" id="{7A5FA37D-1D79-4F74-AD50-91495DC049F3}"/>
              </a:ext>
            </a:extLst>
          </p:cNvPr>
          <p:cNvSpPr/>
          <p:nvPr/>
        </p:nvSpPr>
        <p:spPr>
          <a:xfrm>
            <a:off x="0" y="3069711"/>
            <a:ext cx="9144000" cy="1446256"/>
          </a:xfrm>
          <a:prstGeom prst="rect">
            <a:avLst/>
          </a:prstGeom>
          <a:solidFill>
            <a:srgbClr val="003D6A">
              <a:alpha val="6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2" name="Titel 1"/>
          <p:cNvSpPr txBox="1">
            <a:spLocks/>
          </p:cNvSpPr>
          <p:nvPr/>
        </p:nvSpPr>
        <p:spPr>
          <a:xfrm>
            <a:off x="1499052" y="3695176"/>
            <a:ext cx="3136448" cy="450847"/>
          </a:xfrm>
          <a:prstGeom prst="rect">
            <a:avLst/>
          </a:prstGeom>
          <a:noFill/>
          <a:ln>
            <a:noFill/>
          </a:ln>
          <a:effectLst>
            <a:outerShdw blurRad="431800" dist="38100" dir="2700000">
              <a:srgbClr val="000000">
                <a:alpha val="43000"/>
              </a:srgbClr>
            </a:outerShdw>
          </a:effectLst>
        </p:spPr>
        <p:txBody>
          <a:bodyPr wrap="square" anchor="ctr" anchorCtr="0">
            <a:noAutofit/>
          </a:bodyPr>
          <a:lstStyle/>
          <a:p>
            <a:pPr marL="63104">
              <a:spcBef>
                <a:spcPct val="0"/>
              </a:spcBef>
              <a:spcAft>
                <a:spcPts val="900"/>
              </a:spcAft>
              <a:defRPr/>
            </a:pPr>
            <a:endParaRPr lang="de-DE" sz="1125" dirty="0">
              <a:solidFill>
                <a:srgbClr val="FFFFFF"/>
              </a:solidFill>
            </a:endParaRPr>
          </a:p>
        </p:txBody>
      </p:sp>
      <p:sp>
        <p:nvSpPr>
          <p:cNvPr id="9" name="Titel 1"/>
          <p:cNvSpPr txBox="1">
            <a:spLocks/>
          </p:cNvSpPr>
          <p:nvPr/>
        </p:nvSpPr>
        <p:spPr>
          <a:xfrm>
            <a:off x="1499051" y="3147814"/>
            <a:ext cx="6858000" cy="864659"/>
          </a:xfrm>
          <a:prstGeom prst="rect">
            <a:avLst/>
          </a:prstGeom>
          <a:noFill/>
          <a:ln>
            <a:noFill/>
          </a:ln>
          <a:effectLst>
            <a:outerShdw blurRad="431800" dist="38100" dir="2700000">
              <a:srgbClr val="000000">
                <a:alpha val="43000"/>
              </a:srgbClr>
            </a:outerShdw>
          </a:effectLst>
        </p:spPr>
        <p:txBody>
          <a:bodyPr wrap="square" anchor="ctr" anchorCtr="0">
            <a:noAutofit/>
          </a:bodyPr>
          <a:lstStyle/>
          <a:p>
            <a:pPr marL="63104">
              <a:lnSpc>
                <a:spcPts val="2400"/>
              </a:lnSpc>
              <a:spcBef>
                <a:spcPct val="0"/>
              </a:spcBef>
              <a:spcAft>
                <a:spcPts val="900"/>
              </a:spcAft>
              <a:defRPr/>
            </a:pPr>
            <a:r>
              <a:rPr lang="de-DE" sz="2250" dirty="0">
                <a:solidFill>
                  <a:srgbClr val="FFFFFF"/>
                </a:solidFill>
              </a:rPr>
              <a:t>Produktpräsentation</a:t>
            </a:r>
          </a:p>
          <a:p>
            <a:pPr marL="63104">
              <a:lnSpc>
                <a:spcPts val="2400"/>
              </a:lnSpc>
              <a:spcBef>
                <a:spcPct val="0"/>
              </a:spcBef>
              <a:spcAft>
                <a:spcPts val="900"/>
              </a:spcAft>
              <a:defRPr/>
            </a:pPr>
            <a:r>
              <a:rPr lang="de-DE" sz="2250" dirty="0">
                <a:solidFill>
                  <a:srgbClr val="FFFFFF"/>
                </a:solidFill>
              </a:rPr>
              <a:t>LDH</a:t>
            </a:r>
          </a:p>
        </p:txBody>
      </p:sp>
      <p:sp>
        <p:nvSpPr>
          <p:cNvPr id="13" name="Titel 1"/>
          <p:cNvSpPr txBox="1">
            <a:spLocks/>
          </p:cNvSpPr>
          <p:nvPr/>
        </p:nvSpPr>
        <p:spPr>
          <a:xfrm>
            <a:off x="1499052" y="3934369"/>
            <a:ext cx="3136448" cy="450847"/>
          </a:xfrm>
          <a:prstGeom prst="rect">
            <a:avLst/>
          </a:prstGeom>
          <a:noFill/>
          <a:ln>
            <a:noFill/>
          </a:ln>
          <a:effectLst>
            <a:outerShdw blurRad="431800" dist="38100" dir="2700000">
              <a:srgbClr val="000000">
                <a:alpha val="43000"/>
              </a:srgbClr>
            </a:outerShdw>
          </a:effectLst>
        </p:spPr>
        <p:txBody>
          <a:bodyPr wrap="square" anchor="ctr" anchorCtr="0">
            <a:noAutofit/>
          </a:bodyPr>
          <a:lstStyle/>
          <a:p>
            <a:pPr marL="63104">
              <a:spcBef>
                <a:spcPct val="0"/>
              </a:spcBef>
              <a:spcAft>
                <a:spcPts val="900"/>
              </a:spcAft>
              <a:defRPr/>
            </a:pPr>
            <a:r>
              <a:rPr lang="de-DE" sz="1100">
                <a:solidFill>
                  <a:srgbClr val="FFFFFF"/>
                </a:solidFill>
              </a:rPr>
              <a:t> </a:t>
            </a:r>
            <a:endParaRPr lang="de-DE" sz="1125" dirty="0">
              <a:solidFill>
                <a:srgbClr val="FFFFFF"/>
              </a:solidFill>
            </a:endParaRPr>
          </a:p>
        </p:txBody>
      </p:sp>
      <p:pic>
        <p:nvPicPr>
          <p:cNvPr id="15" name="Bild 4">
            <a:extLst>
              <a:ext uri="{FF2B5EF4-FFF2-40B4-BE49-F238E27FC236}">
                <a16:creationId xmlns:a16="http://schemas.microsoft.com/office/drawing/2014/main" id="{40319A0D-5EB0-47B6-84E3-27DC1BA37582}"/>
              </a:ext>
            </a:extLst>
          </p:cNvPr>
          <p:cNvPicPr>
            <a:picLocks noChangeAspect="1"/>
          </p:cNvPicPr>
          <p:nvPr/>
        </p:nvPicPr>
        <p:blipFill>
          <a:blip r:embed="rId4"/>
          <a:stretch>
            <a:fillRect/>
          </a:stretch>
        </p:blipFill>
        <p:spPr>
          <a:xfrm>
            <a:off x="0" y="4299418"/>
            <a:ext cx="9144000" cy="749300"/>
          </a:xfrm>
          <a:prstGeom prst="rect">
            <a:avLst/>
          </a:prstGeom>
        </p:spPr>
      </p:pic>
      <p:pic>
        <p:nvPicPr>
          <p:cNvPr id="16" name="Grafik 15">
            <a:extLst>
              <a:ext uri="{FF2B5EF4-FFF2-40B4-BE49-F238E27FC236}">
                <a16:creationId xmlns:a16="http://schemas.microsoft.com/office/drawing/2014/main" id="{016886E3-0441-4342-8829-7D875E608D4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12807" y="4872302"/>
            <a:ext cx="1346200" cy="89566"/>
          </a:xfrm>
          <a:prstGeom prst="rect">
            <a:avLst/>
          </a:prstGeom>
        </p:spPr>
      </p:pic>
    </p:spTree>
    <p:extLst>
      <p:ext uri="{BB962C8B-B14F-4D97-AF65-F5344CB8AC3E}">
        <p14:creationId xmlns:p14="http://schemas.microsoft.com/office/powerpoint/2010/main" val="15666590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3203848" y="354812"/>
            <a:ext cx="5940000" cy="458266"/>
          </a:xfrm>
          <a:prstGeom prst="rect">
            <a:avLst/>
          </a:prstGeom>
          <a:solidFill>
            <a:srgbClr val="003D6A"/>
          </a:solidFill>
        </p:spPr>
        <p:txBody>
          <a:bodyPr wrap="square" lIns="67500" tIns="67500" bIns="0" rtlCol="0" anchor="ctr" anchorCtr="0">
            <a:spAutoFit/>
          </a:bodyPr>
          <a:lstStyle/>
          <a:p>
            <a:pPr>
              <a:lnSpc>
                <a:spcPts val="3000"/>
              </a:lnSpc>
            </a:pPr>
            <a:r>
              <a:rPr lang="de-DE" sz="3000" b="1">
                <a:solidFill>
                  <a:schemeClr val="bg1"/>
                </a:solidFill>
              </a:rPr>
              <a:t>Linearachse</a:t>
            </a:r>
            <a:endParaRPr lang="de-DE" sz="3000" b="1" dirty="0">
              <a:solidFill>
                <a:schemeClr val="bg1"/>
              </a:solidFill>
            </a:endParaRPr>
          </a:p>
        </p:txBody>
      </p:sp>
      <p:sp>
        <p:nvSpPr>
          <p:cNvPr id="36" name="Textfeld 35"/>
          <p:cNvSpPr txBox="1"/>
          <p:nvPr/>
        </p:nvSpPr>
        <p:spPr>
          <a:xfrm>
            <a:off x="4283967" y="2473319"/>
            <a:ext cx="4464745" cy="559961"/>
          </a:xfrm>
          <a:prstGeom prst="rect">
            <a:avLst/>
          </a:prstGeom>
          <a:noFill/>
        </p:spPr>
        <p:txBody>
          <a:bodyPr wrap="square" rtlCol="0">
            <a:spAutoFit/>
          </a:bodyPr>
          <a:lstStyle/>
          <a:p>
            <a:endParaRPr lang="de-DE" sz="1013" b="1" dirty="0">
              <a:solidFill>
                <a:srgbClr val="003D6A"/>
              </a:solidFill>
            </a:endParaRPr>
          </a:p>
          <a:p>
            <a:endParaRPr lang="de-DE" sz="1013" b="1" dirty="0">
              <a:solidFill>
                <a:srgbClr val="00446B"/>
              </a:solidFill>
            </a:endParaRPr>
          </a:p>
          <a:p>
            <a:endParaRPr lang="de-DE" sz="1013" b="1" dirty="0">
              <a:solidFill>
                <a:srgbClr val="003D6A"/>
              </a:solidFill>
            </a:endParaRPr>
          </a:p>
        </p:txBody>
      </p:sp>
      <p:sp>
        <p:nvSpPr>
          <p:cNvPr id="18" name="Textfeld 17"/>
          <p:cNvSpPr txBox="1"/>
          <p:nvPr/>
        </p:nvSpPr>
        <p:spPr>
          <a:xfrm>
            <a:off x="4283967" y="1510293"/>
            <a:ext cx="4464745" cy="963026"/>
          </a:xfrm>
          <a:prstGeom prst="rect">
            <a:avLst/>
          </a:prstGeom>
          <a:noFill/>
        </p:spPr>
        <p:txBody>
          <a:bodyPr wrap="square" rtlCol="0">
            <a:noAutofit/>
          </a:bodyPr>
          <a:lstStyle/>
          <a:p>
            <a:r>
              <a:rPr lang="de-DE" sz="1200" b="1" dirty="0">
                <a:solidFill>
                  <a:srgbClr val="003D6A"/>
                </a:solidFill>
              </a:rPr>
              <a:t>Kompakte Z-Achse mit Linearmotor und Rollenführung</a:t>
            </a:r>
          </a:p>
        </p:txBody>
      </p:sp>
      <p:pic>
        <p:nvPicPr>
          <p:cNvPr id="6" name="Grafik 5"/>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467544" y="1403299"/>
            <a:ext cx="3240000" cy="2700000"/>
          </a:xfrm>
          <a:prstGeom prst="rect">
            <a:avLst/>
          </a:prstGeom>
        </p:spPr>
      </p:pic>
    </p:spTree>
    <p:extLst>
      <p:ext uri="{BB962C8B-B14F-4D97-AF65-F5344CB8AC3E}">
        <p14:creationId xmlns:p14="http://schemas.microsoft.com/office/powerpoint/2010/main" val="21349398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Textfeld 7"/>
          <p:cNvSpPr txBox="1"/>
          <p:nvPr/>
        </p:nvSpPr>
        <p:spPr>
          <a:xfrm>
            <a:off x="3203848" y="356095"/>
            <a:ext cx="5940000" cy="455701"/>
          </a:xfrm>
          <a:prstGeom prst="rect">
            <a:avLst/>
          </a:prstGeom>
          <a:solidFill>
            <a:srgbClr val="003D6A"/>
          </a:solidFill>
        </p:spPr>
        <p:txBody>
          <a:bodyPr wrap="square" lIns="67500" tIns="67500" bIns="0" rtlCol="0" anchor="ctr" anchorCtr="0">
            <a:spAutoFit/>
          </a:bodyPr>
          <a:lstStyle/>
          <a:p>
            <a:pPr>
              <a:lnSpc>
                <a:spcPts val="3000"/>
              </a:lnSpc>
            </a:pPr>
            <a:r>
              <a:rPr lang="de-DE" sz="2900" b="1" dirty="0">
                <a:solidFill>
                  <a:schemeClr val="bg1"/>
                </a:solidFill>
              </a:rPr>
              <a:t>Rasant. Flexibel. Leistungsstark.</a:t>
            </a:r>
          </a:p>
        </p:txBody>
      </p:sp>
      <p:sp>
        <p:nvSpPr>
          <p:cNvPr id="55" name="Textfeld 54"/>
          <p:cNvSpPr txBox="1"/>
          <p:nvPr/>
        </p:nvSpPr>
        <p:spPr>
          <a:xfrm>
            <a:off x="4284367" y="1544545"/>
            <a:ext cx="4464345" cy="2054409"/>
          </a:xfrm>
          <a:prstGeom prst="rect">
            <a:avLst/>
          </a:prstGeom>
          <a:noFill/>
        </p:spPr>
        <p:txBody>
          <a:bodyPr wrap="square" rtlCol="0">
            <a:spAutoFit/>
          </a:bodyPr>
          <a:lstStyle/>
          <a:p>
            <a:pPr marL="214313" indent="-270000">
              <a:spcAft>
                <a:spcPts val="900"/>
              </a:spcAft>
              <a:buSzPct val="200000"/>
              <a:buBlip>
                <a:blip r:embed="rId2"/>
              </a:buBlip>
            </a:pPr>
            <a:endParaRPr lang="de-DE" sz="1050" i="1" dirty="0">
              <a:solidFill>
                <a:prstClr val="black"/>
              </a:solidFill>
            </a:endParaRPr>
          </a:p>
          <a:p>
            <a:pPr marL="214313" indent="-270000">
              <a:spcAft>
                <a:spcPts val="900"/>
              </a:spcAft>
              <a:buSzPct val="200000"/>
              <a:buBlip>
                <a:blip r:embed="rId2"/>
              </a:buBlip>
            </a:pPr>
            <a:endParaRPr lang="de-DE" sz="1200" b="1" dirty="0">
              <a:solidFill>
                <a:srgbClr val="003D6A"/>
              </a:solidFill>
            </a:endParaRPr>
          </a:p>
        </p:txBody>
      </p:sp>
      <p:pic>
        <p:nvPicPr>
          <p:cNvPr id="5" name="Grafik 4"/>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467544" y="1404000"/>
            <a:ext cx="3240000" cy="2700000"/>
          </a:xfrm>
          <a:prstGeom prst="rect">
            <a:avLst/>
          </a:prstGeom>
        </p:spPr>
      </p:pic>
    </p:spTree>
    <p:extLst>
      <p:ext uri="{BB962C8B-B14F-4D97-AF65-F5344CB8AC3E}">
        <p14:creationId xmlns:p14="http://schemas.microsoft.com/office/powerpoint/2010/main" val="15211348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3203848" y="354813"/>
            <a:ext cx="5940000" cy="458266"/>
          </a:xfrm>
          <a:prstGeom prst="rect">
            <a:avLst/>
          </a:prstGeom>
          <a:solidFill>
            <a:srgbClr val="003D6A"/>
          </a:solidFill>
        </p:spPr>
        <p:txBody>
          <a:bodyPr wrap="square" lIns="67500" tIns="67500" bIns="0" rtlCol="0" anchor="ctr" anchorCtr="0">
            <a:spAutoFit/>
          </a:bodyPr>
          <a:lstStyle/>
          <a:p>
            <a:pPr>
              <a:lnSpc>
                <a:spcPts val="3000"/>
              </a:lnSpc>
            </a:pPr>
            <a:r>
              <a:rPr lang="de-DE" sz="3000" b="1" dirty="0">
                <a:solidFill>
                  <a:schemeClr val="bg1"/>
                </a:solidFill>
              </a:rPr>
              <a:t>Funktionsprinzip</a:t>
            </a:r>
          </a:p>
        </p:txBody>
      </p:sp>
      <p:grpSp>
        <p:nvGrpSpPr>
          <p:cNvPr id="5" name="Gruppieren 4"/>
          <p:cNvGrpSpPr/>
          <p:nvPr/>
        </p:nvGrpSpPr>
        <p:grpSpPr>
          <a:xfrm>
            <a:off x="4324131" y="3057161"/>
            <a:ext cx="4424221" cy="276999"/>
            <a:chOff x="336317" y="1167083"/>
            <a:chExt cx="6035933" cy="369332"/>
          </a:xfrm>
        </p:grpSpPr>
        <p:sp>
          <p:nvSpPr>
            <p:cNvPr id="6" name="Textfeld 5"/>
            <p:cNvSpPr txBox="1"/>
            <p:nvPr/>
          </p:nvSpPr>
          <p:spPr>
            <a:xfrm>
              <a:off x="576734" y="1167083"/>
              <a:ext cx="5795516" cy="369332"/>
            </a:xfrm>
            <a:prstGeom prst="rect">
              <a:avLst/>
            </a:prstGeom>
            <a:noFill/>
          </p:spPr>
          <p:txBody>
            <a:bodyPr wrap="square" rtlCol="0">
              <a:spAutoFit/>
            </a:bodyPr>
            <a:lstStyle/>
            <a:p>
              <a:pPr>
                <a:spcAft>
                  <a:spcPts val="450"/>
                </a:spcAft>
                <a:buSzPct val="130000"/>
              </a:pPr>
              <a:r>
                <a:rPr lang="de-DE" sz="1100" b="1" dirty="0">
                  <a:solidFill>
                    <a:srgbClr val="003D6A"/>
                  </a:solidFill>
                </a:rPr>
                <a:t>Integrierte Sekundärteile</a:t>
              </a:r>
            </a:p>
          </p:txBody>
        </p:sp>
        <p:grpSp>
          <p:nvGrpSpPr>
            <p:cNvPr id="7" name="Gruppieren 6"/>
            <p:cNvGrpSpPr/>
            <p:nvPr/>
          </p:nvGrpSpPr>
          <p:grpSpPr>
            <a:xfrm>
              <a:off x="336317" y="1170870"/>
              <a:ext cx="318475" cy="338554"/>
              <a:chOff x="329531" y="779735"/>
              <a:chExt cx="318475" cy="338554"/>
            </a:xfrm>
          </p:grpSpPr>
          <p:sp>
            <p:nvSpPr>
              <p:cNvPr id="9" name="Oval 8"/>
              <p:cNvSpPr>
                <a:spLocks noChangeArrowheads="1"/>
              </p:cNvSpPr>
              <p:nvPr/>
            </p:nvSpPr>
            <p:spPr bwMode="auto">
              <a:xfrm>
                <a:off x="384437" y="845415"/>
                <a:ext cx="216000" cy="216000"/>
              </a:xfrm>
              <a:prstGeom prst="ellipse">
                <a:avLst/>
              </a:prstGeom>
              <a:solidFill>
                <a:srgbClr val="009EE2"/>
              </a:solidFill>
              <a:ln w="9525">
                <a:solidFill>
                  <a:schemeClr val="bg1"/>
                </a:solidFill>
                <a:round/>
                <a:headEnd/>
                <a:tailEnd/>
              </a:ln>
            </p:spPr>
            <p:txBody>
              <a:bodyPr vert="horz" wrap="square" lIns="68580" tIns="34290" rIns="68580" bIns="34290" numCol="1" anchor="t" anchorCtr="0" compatLnSpc="1">
                <a:prstTxWarp prst="textNoShape">
                  <a:avLst/>
                </a:prstTxWarp>
              </a:bodyPr>
              <a:lstStyle/>
              <a:p>
                <a:endParaRPr lang="de-DE" sz="1013" dirty="0"/>
              </a:p>
            </p:txBody>
          </p:sp>
          <p:sp>
            <p:nvSpPr>
              <p:cNvPr id="10" name="Textfeld 9"/>
              <p:cNvSpPr txBox="1"/>
              <p:nvPr/>
            </p:nvSpPr>
            <p:spPr>
              <a:xfrm>
                <a:off x="329531" y="779735"/>
                <a:ext cx="318475" cy="338554"/>
              </a:xfrm>
              <a:prstGeom prst="rect">
                <a:avLst/>
              </a:prstGeom>
              <a:noFill/>
            </p:spPr>
            <p:txBody>
              <a:bodyPr wrap="square" rtlCol="0">
                <a:spAutoFit/>
              </a:bodyPr>
              <a:lstStyle/>
              <a:p>
                <a:r>
                  <a:rPr lang="de-DE" sz="1050" b="1" dirty="0">
                    <a:solidFill>
                      <a:schemeClr val="bg1"/>
                    </a:solidFill>
                  </a:rPr>
                  <a:t>3</a:t>
                </a:r>
              </a:p>
            </p:txBody>
          </p:sp>
        </p:grpSp>
      </p:grpSp>
      <p:grpSp>
        <p:nvGrpSpPr>
          <p:cNvPr id="11" name="Gruppieren 10"/>
          <p:cNvGrpSpPr/>
          <p:nvPr/>
        </p:nvGrpSpPr>
        <p:grpSpPr>
          <a:xfrm>
            <a:off x="4322710" y="2832546"/>
            <a:ext cx="4425642" cy="276999"/>
            <a:chOff x="327553" y="867597"/>
            <a:chExt cx="6207953" cy="369332"/>
          </a:xfrm>
        </p:grpSpPr>
        <p:sp>
          <p:nvSpPr>
            <p:cNvPr id="12" name="Textfeld 11"/>
            <p:cNvSpPr txBox="1"/>
            <p:nvPr/>
          </p:nvSpPr>
          <p:spPr>
            <a:xfrm>
              <a:off x="576736" y="867597"/>
              <a:ext cx="5958770" cy="369332"/>
            </a:xfrm>
            <a:prstGeom prst="rect">
              <a:avLst/>
            </a:prstGeom>
            <a:noFill/>
          </p:spPr>
          <p:txBody>
            <a:bodyPr wrap="square" rtlCol="0">
              <a:spAutoFit/>
            </a:bodyPr>
            <a:lstStyle/>
            <a:p>
              <a:pPr>
                <a:spcAft>
                  <a:spcPts val="450"/>
                </a:spcAft>
                <a:buSzPct val="130000"/>
              </a:pPr>
              <a:r>
                <a:rPr lang="de-DE" sz="1100" b="1" dirty="0">
                  <a:solidFill>
                    <a:srgbClr val="003D6A"/>
                  </a:solidFill>
                </a:rPr>
                <a:t>Hochpräzise, gehärtete und geschliffene Stahlführungsschienen</a:t>
              </a:r>
            </a:p>
          </p:txBody>
        </p:sp>
        <p:grpSp>
          <p:nvGrpSpPr>
            <p:cNvPr id="13" name="Gruppieren 12"/>
            <p:cNvGrpSpPr/>
            <p:nvPr/>
          </p:nvGrpSpPr>
          <p:grpSpPr>
            <a:xfrm>
              <a:off x="327553" y="879794"/>
              <a:ext cx="318475" cy="338554"/>
              <a:chOff x="320767" y="788145"/>
              <a:chExt cx="318475" cy="338554"/>
            </a:xfrm>
          </p:grpSpPr>
          <p:sp>
            <p:nvSpPr>
              <p:cNvPr id="14" name="Oval 8"/>
              <p:cNvSpPr>
                <a:spLocks noChangeArrowheads="1"/>
              </p:cNvSpPr>
              <p:nvPr/>
            </p:nvSpPr>
            <p:spPr bwMode="auto">
              <a:xfrm>
                <a:off x="384437" y="845415"/>
                <a:ext cx="216000" cy="216000"/>
              </a:xfrm>
              <a:prstGeom prst="ellipse">
                <a:avLst/>
              </a:prstGeom>
              <a:solidFill>
                <a:srgbClr val="009EE2"/>
              </a:solidFill>
              <a:ln w="9525">
                <a:solidFill>
                  <a:schemeClr val="bg1"/>
                </a:solidFill>
                <a:round/>
                <a:headEnd/>
                <a:tailEnd/>
              </a:ln>
            </p:spPr>
            <p:txBody>
              <a:bodyPr vert="horz" wrap="square" lIns="68580" tIns="34290" rIns="68580" bIns="34290" numCol="1" anchor="t" anchorCtr="0" compatLnSpc="1">
                <a:prstTxWarp prst="textNoShape">
                  <a:avLst/>
                </a:prstTxWarp>
              </a:bodyPr>
              <a:lstStyle/>
              <a:p>
                <a:endParaRPr lang="de-DE" sz="1013" dirty="0"/>
              </a:p>
            </p:txBody>
          </p:sp>
          <p:sp>
            <p:nvSpPr>
              <p:cNvPr id="15" name="Textfeld 14"/>
              <p:cNvSpPr txBox="1"/>
              <p:nvPr/>
            </p:nvSpPr>
            <p:spPr>
              <a:xfrm>
                <a:off x="320767" y="788145"/>
                <a:ext cx="318475" cy="338554"/>
              </a:xfrm>
              <a:prstGeom prst="rect">
                <a:avLst/>
              </a:prstGeom>
              <a:noFill/>
            </p:spPr>
            <p:txBody>
              <a:bodyPr wrap="square" rtlCol="0">
                <a:spAutoFit/>
              </a:bodyPr>
              <a:lstStyle/>
              <a:p>
                <a:r>
                  <a:rPr lang="de-DE" sz="1050" b="1" dirty="0">
                    <a:solidFill>
                      <a:schemeClr val="bg1"/>
                    </a:solidFill>
                  </a:rPr>
                  <a:t>2</a:t>
                </a:r>
              </a:p>
            </p:txBody>
          </p:sp>
        </p:grpSp>
      </p:grpSp>
      <p:grpSp>
        <p:nvGrpSpPr>
          <p:cNvPr id="16" name="Gruppieren 15"/>
          <p:cNvGrpSpPr/>
          <p:nvPr/>
        </p:nvGrpSpPr>
        <p:grpSpPr>
          <a:xfrm>
            <a:off x="4322620" y="2600786"/>
            <a:ext cx="4425732" cy="276999"/>
            <a:chOff x="327425" y="558584"/>
            <a:chExt cx="6208081" cy="369332"/>
          </a:xfrm>
        </p:grpSpPr>
        <p:sp>
          <p:nvSpPr>
            <p:cNvPr id="17" name="Textfeld 16"/>
            <p:cNvSpPr txBox="1"/>
            <p:nvPr/>
          </p:nvSpPr>
          <p:spPr>
            <a:xfrm>
              <a:off x="576734" y="558584"/>
              <a:ext cx="5958772" cy="369332"/>
            </a:xfrm>
            <a:prstGeom prst="rect">
              <a:avLst/>
            </a:prstGeom>
            <a:noFill/>
          </p:spPr>
          <p:txBody>
            <a:bodyPr wrap="square" rtlCol="0">
              <a:spAutoFit/>
            </a:bodyPr>
            <a:lstStyle/>
            <a:p>
              <a:pPr>
                <a:spcAft>
                  <a:spcPts val="450"/>
                </a:spcAft>
                <a:buSzPct val="130000"/>
              </a:pPr>
              <a:r>
                <a:rPr lang="de-DE" sz="1100" b="1" dirty="0">
                  <a:solidFill>
                    <a:srgbClr val="003D6A"/>
                  </a:solidFill>
                </a:rPr>
                <a:t>Pneumatische Haltebremse</a:t>
              </a:r>
            </a:p>
          </p:txBody>
        </p:sp>
        <p:grpSp>
          <p:nvGrpSpPr>
            <p:cNvPr id="18" name="Gruppieren 17"/>
            <p:cNvGrpSpPr/>
            <p:nvPr/>
          </p:nvGrpSpPr>
          <p:grpSpPr>
            <a:xfrm>
              <a:off x="327425" y="565360"/>
              <a:ext cx="318475" cy="338554"/>
              <a:chOff x="320639" y="782724"/>
              <a:chExt cx="318475" cy="338554"/>
            </a:xfrm>
          </p:grpSpPr>
          <p:sp>
            <p:nvSpPr>
              <p:cNvPr id="19" name="Oval 8"/>
              <p:cNvSpPr>
                <a:spLocks noChangeArrowheads="1"/>
              </p:cNvSpPr>
              <p:nvPr/>
            </p:nvSpPr>
            <p:spPr bwMode="auto">
              <a:xfrm>
                <a:off x="384437" y="845415"/>
                <a:ext cx="216000" cy="216000"/>
              </a:xfrm>
              <a:prstGeom prst="ellipse">
                <a:avLst/>
              </a:prstGeom>
              <a:solidFill>
                <a:srgbClr val="009EE2"/>
              </a:solidFill>
              <a:ln w="9525">
                <a:solidFill>
                  <a:schemeClr val="bg1"/>
                </a:solidFill>
                <a:round/>
                <a:headEnd/>
                <a:tailEnd/>
              </a:ln>
            </p:spPr>
            <p:txBody>
              <a:bodyPr vert="horz" wrap="square" lIns="68580" tIns="34290" rIns="68580" bIns="34290" numCol="1" anchor="t" anchorCtr="0" compatLnSpc="1">
                <a:prstTxWarp prst="textNoShape">
                  <a:avLst/>
                </a:prstTxWarp>
              </a:bodyPr>
              <a:lstStyle/>
              <a:p>
                <a:endParaRPr lang="de-DE" sz="1013" dirty="0"/>
              </a:p>
            </p:txBody>
          </p:sp>
          <p:sp>
            <p:nvSpPr>
              <p:cNvPr id="20" name="Textfeld 19"/>
              <p:cNvSpPr txBox="1"/>
              <p:nvPr/>
            </p:nvSpPr>
            <p:spPr>
              <a:xfrm>
                <a:off x="320639" y="782724"/>
                <a:ext cx="318475" cy="338554"/>
              </a:xfrm>
              <a:prstGeom prst="rect">
                <a:avLst/>
              </a:prstGeom>
              <a:noFill/>
            </p:spPr>
            <p:txBody>
              <a:bodyPr wrap="square" rtlCol="0">
                <a:spAutoFit/>
              </a:bodyPr>
              <a:lstStyle/>
              <a:p>
                <a:r>
                  <a:rPr lang="de-DE" sz="1050" b="1" dirty="0">
                    <a:solidFill>
                      <a:schemeClr val="bg1"/>
                    </a:solidFill>
                  </a:rPr>
                  <a:t>1</a:t>
                </a:r>
              </a:p>
            </p:txBody>
          </p:sp>
        </p:grpSp>
      </p:grpSp>
      <p:grpSp>
        <p:nvGrpSpPr>
          <p:cNvPr id="21" name="Gruppieren 20"/>
          <p:cNvGrpSpPr/>
          <p:nvPr/>
        </p:nvGrpSpPr>
        <p:grpSpPr>
          <a:xfrm>
            <a:off x="4320351" y="3285153"/>
            <a:ext cx="4428001" cy="276999"/>
            <a:chOff x="331161" y="1471075"/>
            <a:chExt cx="6041089" cy="369332"/>
          </a:xfrm>
        </p:grpSpPr>
        <p:sp>
          <p:nvSpPr>
            <p:cNvPr id="22" name="Textfeld 21"/>
            <p:cNvSpPr txBox="1"/>
            <p:nvPr/>
          </p:nvSpPr>
          <p:spPr>
            <a:xfrm>
              <a:off x="576735" y="1471075"/>
              <a:ext cx="5795515" cy="369332"/>
            </a:xfrm>
            <a:prstGeom prst="rect">
              <a:avLst/>
            </a:prstGeom>
            <a:noFill/>
          </p:spPr>
          <p:txBody>
            <a:bodyPr wrap="square" rtlCol="0">
              <a:spAutoFit/>
            </a:bodyPr>
            <a:lstStyle/>
            <a:p>
              <a:pPr>
                <a:spcAft>
                  <a:spcPts val="450"/>
                </a:spcAft>
                <a:buSzPct val="130000"/>
              </a:pPr>
              <a:r>
                <a:rPr lang="de-DE" sz="1100" b="1" dirty="0">
                  <a:solidFill>
                    <a:srgbClr val="003D6A"/>
                  </a:solidFill>
                </a:rPr>
                <a:t>Kompakter Primärteilschlitten </a:t>
              </a:r>
            </a:p>
          </p:txBody>
        </p:sp>
        <p:grpSp>
          <p:nvGrpSpPr>
            <p:cNvPr id="23" name="Gruppieren 22"/>
            <p:cNvGrpSpPr/>
            <p:nvPr/>
          </p:nvGrpSpPr>
          <p:grpSpPr>
            <a:xfrm>
              <a:off x="331161" y="1478071"/>
              <a:ext cx="318475" cy="338555"/>
              <a:chOff x="316755" y="787279"/>
              <a:chExt cx="318475" cy="338555"/>
            </a:xfrm>
          </p:grpSpPr>
          <p:sp>
            <p:nvSpPr>
              <p:cNvPr id="24" name="Oval 8"/>
              <p:cNvSpPr>
                <a:spLocks noChangeArrowheads="1"/>
              </p:cNvSpPr>
              <p:nvPr/>
            </p:nvSpPr>
            <p:spPr bwMode="auto">
              <a:xfrm>
                <a:off x="384437" y="845415"/>
                <a:ext cx="216000" cy="216000"/>
              </a:xfrm>
              <a:prstGeom prst="ellipse">
                <a:avLst/>
              </a:prstGeom>
              <a:solidFill>
                <a:srgbClr val="009EE2"/>
              </a:solidFill>
              <a:ln w="9525">
                <a:solidFill>
                  <a:schemeClr val="bg1"/>
                </a:solidFill>
                <a:round/>
                <a:headEnd/>
                <a:tailEnd/>
              </a:ln>
            </p:spPr>
            <p:txBody>
              <a:bodyPr vert="horz" wrap="square" lIns="68580" tIns="34290" rIns="68580" bIns="34290" numCol="1" anchor="t" anchorCtr="0" compatLnSpc="1">
                <a:prstTxWarp prst="textNoShape">
                  <a:avLst/>
                </a:prstTxWarp>
              </a:bodyPr>
              <a:lstStyle/>
              <a:p>
                <a:endParaRPr lang="de-DE" sz="1013" dirty="0"/>
              </a:p>
            </p:txBody>
          </p:sp>
          <p:sp>
            <p:nvSpPr>
              <p:cNvPr id="25" name="Textfeld 24"/>
              <p:cNvSpPr txBox="1"/>
              <p:nvPr/>
            </p:nvSpPr>
            <p:spPr>
              <a:xfrm>
                <a:off x="316755" y="787279"/>
                <a:ext cx="318475" cy="338555"/>
              </a:xfrm>
              <a:prstGeom prst="rect">
                <a:avLst/>
              </a:prstGeom>
              <a:noFill/>
            </p:spPr>
            <p:txBody>
              <a:bodyPr wrap="square" rtlCol="0">
                <a:spAutoFit/>
              </a:bodyPr>
              <a:lstStyle/>
              <a:p>
                <a:r>
                  <a:rPr lang="de-DE" sz="1050" b="1" dirty="0">
                    <a:solidFill>
                      <a:schemeClr val="bg1"/>
                    </a:solidFill>
                  </a:rPr>
                  <a:t>4</a:t>
                </a:r>
              </a:p>
            </p:txBody>
          </p:sp>
        </p:grpSp>
      </p:grpSp>
      <p:grpSp>
        <p:nvGrpSpPr>
          <p:cNvPr id="26" name="Gruppieren 25"/>
          <p:cNvGrpSpPr/>
          <p:nvPr/>
        </p:nvGrpSpPr>
        <p:grpSpPr>
          <a:xfrm>
            <a:off x="4327186" y="3511458"/>
            <a:ext cx="4421166" cy="276999"/>
            <a:chOff x="333830" y="1772816"/>
            <a:chExt cx="6201674" cy="369332"/>
          </a:xfrm>
        </p:grpSpPr>
        <p:sp>
          <p:nvSpPr>
            <p:cNvPr id="27" name="Textfeld 26"/>
            <p:cNvSpPr txBox="1"/>
            <p:nvPr/>
          </p:nvSpPr>
          <p:spPr>
            <a:xfrm>
              <a:off x="576734" y="1772816"/>
              <a:ext cx="5958770" cy="369332"/>
            </a:xfrm>
            <a:prstGeom prst="rect">
              <a:avLst/>
            </a:prstGeom>
            <a:noFill/>
          </p:spPr>
          <p:txBody>
            <a:bodyPr wrap="square" rtlCol="0">
              <a:spAutoFit/>
            </a:bodyPr>
            <a:lstStyle/>
            <a:p>
              <a:pPr>
                <a:spcAft>
                  <a:spcPts val="450"/>
                </a:spcAft>
                <a:buSzPct val="130000"/>
              </a:pPr>
              <a:r>
                <a:rPr lang="de-DE" sz="1100" b="1" dirty="0">
                  <a:solidFill>
                    <a:srgbClr val="003D6A"/>
                  </a:solidFill>
                </a:rPr>
                <a:t>Endplatten</a:t>
              </a:r>
            </a:p>
          </p:txBody>
        </p:sp>
        <p:grpSp>
          <p:nvGrpSpPr>
            <p:cNvPr id="28" name="Gruppieren 27"/>
            <p:cNvGrpSpPr/>
            <p:nvPr/>
          </p:nvGrpSpPr>
          <p:grpSpPr>
            <a:xfrm>
              <a:off x="333830" y="1775672"/>
              <a:ext cx="318475" cy="338555"/>
              <a:chOff x="327266" y="783139"/>
              <a:chExt cx="318475" cy="338555"/>
            </a:xfrm>
          </p:grpSpPr>
          <p:sp>
            <p:nvSpPr>
              <p:cNvPr id="29" name="Oval 8"/>
              <p:cNvSpPr>
                <a:spLocks noChangeArrowheads="1"/>
              </p:cNvSpPr>
              <p:nvPr/>
            </p:nvSpPr>
            <p:spPr bwMode="auto">
              <a:xfrm>
                <a:off x="384437" y="845415"/>
                <a:ext cx="216000" cy="216000"/>
              </a:xfrm>
              <a:prstGeom prst="ellipse">
                <a:avLst/>
              </a:prstGeom>
              <a:solidFill>
                <a:srgbClr val="009EE2"/>
              </a:solidFill>
              <a:ln w="9525">
                <a:solidFill>
                  <a:schemeClr val="bg1"/>
                </a:solidFill>
                <a:round/>
                <a:headEnd/>
                <a:tailEnd/>
              </a:ln>
            </p:spPr>
            <p:txBody>
              <a:bodyPr vert="horz" wrap="square" lIns="68580" tIns="34290" rIns="68580" bIns="34290" numCol="1" anchor="t" anchorCtr="0" compatLnSpc="1">
                <a:prstTxWarp prst="textNoShape">
                  <a:avLst/>
                </a:prstTxWarp>
              </a:bodyPr>
              <a:lstStyle/>
              <a:p>
                <a:endParaRPr lang="de-DE" sz="1013" dirty="0"/>
              </a:p>
            </p:txBody>
          </p:sp>
          <p:sp>
            <p:nvSpPr>
              <p:cNvPr id="30" name="Textfeld 29"/>
              <p:cNvSpPr txBox="1"/>
              <p:nvPr/>
            </p:nvSpPr>
            <p:spPr>
              <a:xfrm>
                <a:off x="327266" y="783139"/>
                <a:ext cx="318475" cy="338555"/>
              </a:xfrm>
              <a:prstGeom prst="rect">
                <a:avLst/>
              </a:prstGeom>
              <a:noFill/>
            </p:spPr>
            <p:txBody>
              <a:bodyPr wrap="square" rtlCol="0">
                <a:spAutoFit/>
              </a:bodyPr>
              <a:lstStyle/>
              <a:p>
                <a:r>
                  <a:rPr lang="de-DE" sz="1050" b="1" dirty="0">
                    <a:solidFill>
                      <a:schemeClr val="bg1"/>
                    </a:solidFill>
                  </a:rPr>
                  <a:t>5</a:t>
                </a:r>
              </a:p>
            </p:txBody>
          </p:sp>
        </p:grpSp>
      </p:grpSp>
      <p:sp>
        <p:nvSpPr>
          <p:cNvPr id="59" name="Textfeld 58"/>
          <p:cNvSpPr txBox="1"/>
          <p:nvPr/>
        </p:nvSpPr>
        <p:spPr>
          <a:xfrm>
            <a:off x="4283968" y="1723768"/>
            <a:ext cx="4464745" cy="828000"/>
          </a:xfrm>
          <a:prstGeom prst="rect">
            <a:avLst/>
          </a:prstGeom>
          <a:noFill/>
        </p:spPr>
        <p:txBody>
          <a:bodyPr wrap="square" rtlCol="0">
            <a:normAutofit/>
          </a:bodyPr>
          <a:lstStyle/>
          <a:p>
            <a:r>
              <a:rPr lang="de-DE" sz="1100" dirty="0">
                <a:solidFill>
                  <a:srgbClr val="003D6A"/>
                </a:solidFill>
              </a:rPr>
              <a:t>Der elektrische Antrieb besteht aus einem Primärteil (Motorwicklungen) und einem Sekundärteil (Permanentmagnete). Im Regler werden die Phase und Amplitude des angelegten elektrischen Stroms geregelt. Dadurch wird das mit Magneten besetzte Profil in Bewegung gebracht.</a:t>
            </a:r>
          </a:p>
          <a:p>
            <a:endParaRPr lang="de-DE" sz="1100" dirty="0">
              <a:solidFill>
                <a:srgbClr val="003D6A"/>
              </a:solidFill>
            </a:endParaRPr>
          </a:p>
          <a:p>
            <a:endParaRPr lang="de-DE" sz="1100" dirty="0">
              <a:solidFill>
                <a:srgbClr val="003D6A"/>
              </a:solidFill>
            </a:endParaRPr>
          </a:p>
          <a:p>
            <a:endParaRPr lang="de-DE" sz="1100" dirty="0">
              <a:solidFill>
                <a:srgbClr val="003D6A"/>
              </a:solidFill>
            </a:endParaRPr>
          </a:p>
        </p:txBody>
      </p:sp>
      <p:pic>
        <p:nvPicPr>
          <p:cNvPr id="60" name="Grafik 59"/>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558847" y="1461784"/>
            <a:ext cx="3240000" cy="2700000"/>
          </a:xfrm>
          <a:prstGeom prst="rect">
            <a:avLst/>
          </a:prstGeom>
        </p:spPr>
      </p:pic>
      <p:grpSp>
        <p:nvGrpSpPr>
          <p:cNvPr id="36" name="Gruppieren 35"/>
          <p:cNvGrpSpPr/>
          <p:nvPr/>
        </p:nvGrpSpPr>
        <p:grpSpPr>
          <a:xfrm>
            <a:off x="4320559" y="3733199"/>
            <a:ext cx="4427793" cy="278713"/>
            <a:chOff x="324535" y="1770531"/>
            <a:chExt cx="6210971" cy="371617"/>
          </a:xfrm>
        </p:grpSpPr>
        <p:sp>
          <p:nvSpPr>
            <p:cNvPr id="37" name="Textfeld 36"/>
            <p:cNvSpPr txBox="1"/>
            <p:nvPr/>
          </p:nvSpPr>
          <p:spPr>
            <a:xfrm>
              <a:off x="576735" y="1772816"/>
              <a:ext cx="5958771" cy="369332"/>
            </a:xfrm>
            <a:prstGeom prst="rect">
              <a:avLst/>
            </a:prstGeom>
            <a:noFill/>
          </p:spPr>
          <p:txBody>
            <a:bodyPr wrap="square" rtlCol="0">
              <a:spAutoFit/>
            </a:bodyPr>
            <a:lstStyle/>
            <a:p>
              <a:pPr>
                <a:spcAft>
                  <a:spcPts val="450"/>
                </a:spcAft>
                <a:buSzPct val="130000"/>
              </a:pPr>
              <a:r>
                <a:rPr lang="de-DE" sz="1100" b="1" dirty="0">
                  <a:solidFill>
                    <a:srgbClr val="003D6A"/>
                  </a:solidFill>
                </a:rPr>
                <a:t>Motorstecker</a:t>
              </a:r>
            </a:p>
          </p:txBody>
        </p:sp>
        <p:grpSp>
          <p:nvGrpSpPr>
            <p:cNvPr id="38" name="Gruppieren 37"/>
            <p:cNvGrpSpPr/>
            <p:nvPr/>
          </p:nvGrpSpPr>
          <p:grpSpPr>
            <a:xfrm>
              <a:off x="324535" y="1770531"/>
              <a:ext cx="318475" cy="338555"/>
              <a:chOff x="317971" y="777998"/>
              <a:chExt cx="318475" cy="338555"/>
            </a:xfrm>
          </p:grpSpPr>
          <p:sp>
            <p:nvSpPr>
              <p:cNvPr id="39" name="Oval 8"/>
              <p:cNvSpPr>
                <a:spLocks noChangeArrowheads="1"/>
              </p:cNvSpPr>
              <p:nvPr/>
            </p:nvSpPr>
            <p:spPr bwMode="auto">
              <a:xfrm>
                <a:off x="384437" y="845415"/>
                <a:ext cx="216000" cy="216000"/>
              </a:xfrm>
              <a:prstGeom prst="ellipse">
                <a:avLst/>
              </a:prstGeom>
              <a:solidFill>
                <a:srgbClr val="009EE2"/>
              </a:solidFill>
              <a:ln w="9525">
                <a:solidFill>
                  <a:schemeClr val="bg1"/>
                </a:solidFill>
                <a:round/>
                <a:headEnd/>
                <a:tailEnd/>
              </a:ln>
            </p:spPr>
            <p:txBody>
              <a:bodyPr vert="horz" wrap="square" lIns="68580" tIns="34290" rIns="68580" bIns="34290" numCol="1" anchor="t" anchorCtr="0" compatLnSpc="1">
                <a:prstTxWarp prst="textNoShape">
                  <a:avLst/>
                </a:prstTxWarp>
              </a:bodyPr>
              <a:lstStyle/>
              <a:p>
                <a:endParaRPr lang="de-DE" sz="1013" dirty="0"/>
              </a:p>
            </p:txBody>
          </p:sp>
          <p:sp>
            <p:nvSpPr>
              <p:cNvPr id="40" name="Textfeld 39"/>
              <p:cNvSpPr txBox="1"/>
              <p:nvPr/>
            </p:nvSpPr>
            <p:spPr>
              <a:xfrm>
                <a:off x="317971" y="777998"/>
                <a:ext cx="318475" cy="338555"/>
              </a:xfrm>
              <a:prstGeom prst="rect">
                <a:avLst/>
              </a:prstGeom>
              <a:noFill/>
            </p:spPr>
            <p:txBody>
              <a:bodyPr wrap="square" rtlCol="0">
                <a:spAutoFit/>
              </a:bodyPr>
              <a:lstStyle/>
              <a:p>
                <a:r>
                  <a:rPr lang="de-DE" sz="1050" b="1" dirty="0">
                    <a:solidFill>
                      <a:schemeClr val="bg1"/>
                    </a:solidFill>
                  </a:rPr>
                  <a:t>6</a:t>
                </a:r>
              </a:p>
            </p:txBody>
          </p:sp>
        </p:grpSp>
      </p:grpSp>
      <p:sp>
        <p:nvSpPr>
          <p:cNvPr id="2" name="Textfeld 1">
            <a:extLst>
              <a:ext uri="{FF2B5EF4-FFF2-40B4-BE49-F238E27FC236}">
                <a16:creationId xmlns:a16="http://schemas.microsoft.com/office/drawing/2014/main" id="{E7F25F82-6531-4C55-B053-3A1B9BCD98AF}"/>
              </a:ext>
            </a:extLst>
          </p:cNvPr>
          <p:cNvSpPr txBox="1"/>
          <p:nvPr/>
        </p:nvSpPr>
        <p:spPr>
          <a:xfrm>
            <a:off x="4283968" y="1512000"/>
            <a:ext cx="4464745" cy="276999"/>
          </a:xfrm>
          <a:prstGeom prst="rect">
            <a:avLst/>
          </a:prstGeom>
          <a:noFill/>
        </p:spPr>
        <p:txBody>
          <a:bodyPr wrap="square" rtlCol="0">
            <a:spAutoFit/>
          </a:bodyPr>
          <a:lstStyle/>
          <a:p>
            <a:r>
              <a:rPr lang="de-DE" sz="1200" b="1" dirty="0">
                <a:solidFill>
                  <a:srgbClr val="00446B"/>
                </a:solidFill>
              </a:rPr>
              <a:t>Funktionsbeschreibung</a:t>
            </a:r>
          </a:p>
        </p:txBody>
      </p:sp>
    </p:spTree>
    <p:extLst>
      <p:ext uri="{BB962C8B-B14F-4D97-AF65-F5344CB8AC3E}">
        <p14:creationId xmlns:p14="http://schemas.microsoft.com/office/powerpoint/2010/main" val="27025739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3203848" y="354812"/>
            <a:ext cx="5940000" cy="458266"/>
          </a:xfrm>
          <a:prstGeom prst="rect">
            <a:avLst/>
          </a:prstGeom>
          <a:solidFill>
            <a:srgbClr val="003D6A"/>
          </a:solidFill>
        </p:spPr>
        <p:txBody>
          <a:bodyPr wrap="square" lIns="67500" tIns="67500" bIns="0" rtlCol="0" anchor="ctr" anchorCtr="0">
            <a:spAutoFit/>
          </a:bodyPr>
          <a:lstStyle/>
          <a:p>
            <a:pPr>
              <a:lnSpc>
                <a:spcPts val="3000"/>
              </a:lnSpc>
            </a:pPr>
            <a:r>
              <a:rPr lang="de-DE" sz="3000" b="1">
                <a:solidFill>
                  <a:schemeClr val="bg1"/>
                </a:solidFill>
              </a:rPr>
              <a:t>Vorteile – Ihr Nutzen</a:t>
            </a:r>
            <a:endParaRPr lang="de-DE" sz="3000" b="1" dirty="0">
              <a:solidFill>
                <a:schemeClr val="bg1"/>
              </a:solidFill>
            </a:endParaRPr>
          </a:p>
        </p:txBody>
      </p:sp>
      <p:sp>
        <p:nvSpPr>
          <p:cNvPr id="26" name="Textfeld 25"/>
          <p:cNvSpPr txBox="1"/>
          <p:nvPr/>
        </p:nvSpPr>
        <p:spPr>
          <a:xfrm>
            <a:off x="179912" y="1491630"/>
            <a:ext cx="3960000" cy="3096000"/>
          </a:xfrm>
          <a:prstGeom prst="rect">
            <a:avLst/>
          </a:prstGeom>
          <a:noFill/>
        </p:spPr>
        <p:txBody>
          <a:bodyPr wrap="square" rtlCol="0">
            <a:noAutofit/>
          </a:bodyPr>
          <a:lstStyle/>
          <a:p>
            <a:pPr marL="347663" indent="-214313">
              <a:spcAft>
                <a:spcPts val="450"/>
              </a:spcAft>
              <a:buClr>
                <a:srgbClr val="009EE2"/>
              </a:buClr>
              <a:buSzPct val="100000"/>
              <a:buFont typeface="Calibri" panose="020F0502020204030204" pitchFamily="34" charset="0"/>
              <a:buChar char="●"/>
            </a:pPr>
            <a:r>
              <a:rPr lang="de-DE" sz="1200" b="1" dirty="0">
                <a:solidFill>
                  <a:srgbClr val="003D6A"/>
                </a:solidFill>
              </a:rPr>
              <a:t>Nahezu keine Verschleißteile </a:t>
            </a:r>
            <a:r>
              <a:rPr lang="de-DE" sz="1200" dirty="0">
                <a:solidFill>
                  <a:srgbClr val="003D6A"/>
                </a:solidFill>
              </a:rPr>
              <a:t>für hohe Standzeit und Zuverlässigkeit des Systems</a:t>
            </a:r>
          </a:p>
          <a:p>
            <a:pPr marL="347663" indent="-214313">
              <a:spcAft>
                <a:spcPts val="450"/>
              </a:spcAft>
              <a:buClr>
                <a:srgbClr val="009EE2"/>
              </a:buClr>
              <a:buSzPct val="100000"/>
              <a:buFont typeface="Calibri" panose="020F0502020204030204" pitchFamily="34" charset="0"/>
              <a:buChar char="●"/>
            </a:pPr>
            <a:r>
              <a:rPr lang="de-DE" sz="1200" b="1" dirty="0">
                <a:solidFill>
                  <a:srgbClr val="003D6A"/>
                </a:solidFill>
              </a:rPr>
              <a:t>Kein mechanisches Spiel zwischen den Antriebselementen </a:t>
            </a:r>
            <a:r>
              <a:rPr lang="de-DE" sz="1200" dirty="0">
                <a:solidFill>
                  <a:srgbClr val="003D6A"/>
                </a:solidFill>
              </a:rPr>
              <a:t>für schnelles Ansprechverhalten und hohe Positioniergenauigkeit</a:t>
            </a:r>
          </a:p>
          <a:p>
            <a:pPr marL="347663" indent="-214313">
              <a:spcAft>
                <a:spcPts val="450"/>
              </a:spcAft>
              <a:buClr>
                <a:srgbClr val="009EE2"/>
              </a:buClr>
              <a:buSzPct val="100000"/>
              <a:buFont typeface="Calibri" panose="020F0502020204030204" pitchFamily="34" charset="0"/>
              <a:buChar char="●"/>
            </a:pPr>
            <a:r>
              <a:rPr lang="de-DE" sz="1200" b="1" dirty="0">
                <a:solidFill>
                  <a:srgbClr val="003D6A"/>
                </a:solidFill>
              </a:rPr>
              <a:t>Geringes Schwingen und hohe Haltekraft </a:t>
            </a:r>
            <a:r>
              <a:rPr lang="de-DE" sz="1200" dirty="0">
                <a:solidFill>
                  <a:srgbClr val="003D6A"/>
                </a:solidFill>
              </a:rPr>
              <a:t>für kürzeste Positionierzeiten und Prozessstabilität</a:t>
            </a:r>
          </a:p>
          <a:p>
            <a:pPr marL="347663" indent="-214313">
              <a:spcAft>
                <a:spcPts val="450"/>
              </a:spcAft>
              <a:buClr>
                <a:srgbClr val="009EE2"/>
              </a:buClr>
              <a:buSzPct val="100000"/>
              <a:buFont typeface="Calibri" panose="020F0502020204030204" pitchFamily="34" charset="0"/>
              <a:buChar char="●"/>
            </a:pPr>
            <a:r>
              <a:rPr lang="de-DE" sz="1200" b="1" dirty="0">
                <a:solidFill>
                  <a:srgbClr val="003D6A"/>
                </a:solidFill>
              </a:rPr>
              <a:t>Integrierter Motor und Messsystem in der Achse </a:t>
            </a:r>
            <a:r>
              <a:rPr lang="de-DE" sz="1200" dirty="0">
                <a:solidFill>
                  <a:srgbClr val="003D6A"/>
                </a:solidFill>
              </a:rPr>
              <a:t>minimiert Störkonturen und Platzbedarf</a:t>
            </a:r>
          </a:p>
        </p:txBody>
      </p:sp>
      <p:sp>
        <p:nvSpPr>
          <p:cNvPr id="6" name="Textfeld 5"/>
          <p:cNvSpPr txBox="1"/>
          <p:nvPr/>
        </p:nvSpPr>
        <p:spPr>
          <a:xfrm>
            <a:off x="4140351" y="1491630"/>
            <a:ext cx="4320000" cy="2592000"/>
          </a:xfrm>
          <a:prstGeom prst="rect">
            <a:avLst/>
          </a:prstGeom>
          <a:noFill/>
        </p:spPr>
        <p:txBody>
          <a:bodyPr wrap="square" rtlCol="0">
            <a:noAutofit/>
          </a:bodyPr>
          <a:lstStyle/>
          <a:p>
            <a:pPr marL="347663" indent="-214313">
              <a:spcAft>
                <a:spcPts val="450"/>
              </a:spcAft>
              <a:buClr>
                <a:srgbClr val="009EE2"/>
              </a:buClr>
              <a:buSzPct val="100000"/>
              <a:buFont typeface="Calibri" panose="020F0502020204030204" pitchFamily="34" charset="0"/>
              <a:buChar char="●"/>
            </a:pPr>
            <a:r>
              <a:rPr lang="de-DE" sz="1200" b="1" dirty="0">
                <a:solidFill>
                  <a:srgbClr val="003D6A"/>
                </a:solidFill>
              </a:rPr>
              <a:t>Ausrüstbar mit absolutem Wegmesssystem </a:t>
            </a:r>
            <a:r>
              <a:rPr lang="de-DE" sz="1200" dirty="0">
                <a:solidFill>
                  <a:srgbClr val="003D6A"/>
                </a:solidFill>
              </a:rPr>
              <a:t>für weniger Programmieraufwand und Zeitersparnis bei der Inbetriebnahme und im Betrieb</a:t>
            </a:r>
          </a:p>
          <a:p>
            <a:pPr marL="347663" indent="-214313">
              <a:spcAft>
                <a:spcPts val="450"/>
              </a:spcAft>
              <a:buClr>
                <a:srgbClr val="009EE2"/>
              </a:buClr>
              <a:buSzPct val="100000"/>
              <a:buFont typeface="Calibri" panose="020F0502020204030204" pitchFamily="34" charset="0"/>
              <a:buChar char="●"/>
            </a:pPr>
            <a:r>
              <a:rPr lang="de-DE" sz="1200" b="1" dirty="0">
                <a:solidFill>
                  <a:srgbClr val="003D6A"/>
                </a:solidFill>
              </a:rPr>
              <a:t>Hohe Dynamik für kürzere Zykluszeiten </a:t>
            </a:r>
            <a:r>
              <a:rPr lang="de-DE" sz="1200" dirty="0">
                <a:solidFill>
                  <a:srgbClr val="003D6A"/>
                </a:solidFill>
              </a:rPr>
              <a:t>dadurch hohe Produktivität</a:t>
            </a:r>
          </a:p>
          <a:p>
            <a:pPr marL="347663" indent="-214313">
              <a:spcAft>
                <a:spcPts val="450"/>
              </a:spcAft>
              <a:buClr>
                <a:srgbClr val="009EE2"/>
              </a:buClr>
              <a:buSzPct val="100000"/>
              <a:buFont typeface="Calibri" panose="020F0502020204030204" pitchFamily="34" charset="0"/>
              <a:buChar char="●"/>
            </a:pPr>
            <a:r>
              <a:rPr lang="de-DE" sz="1200" b="1" dirty="0">
                <a:solidFill>
                  <a:srgbClr val="003D6A"/>
                </a:solidFill>
              </a:rPr>
              <a:t>Optional pneumatische Haltebremse als Absenksperre </a:t>
            </a:r>
            <a:r>
              <a:rPr lang="de-DE" sz="1200" dirty="0">
                <a:solidFill>
                  <a:srgbClr val="003D6A"/>
                </a:solidFill>
              </a:rPr>
              <a:t>für Prozesssicherheit bei Anlagenstillstand</a:t>
            </a:r>
          </a:p>
          <a:p>
            <a:pPr marL="347663" indent="-214313">
              <a:spcAft>
                <a:spcPts val="450"/>
              </a:spcAft>
              <a:buClr>
                <a:srgbClr val="009EE2"/>
              </a:buClr>
              <a:buSzPct val="100000"/>
              <a:buFont typeface="Calibri" panose="020F0502020204030204" pitchFamily="34" charset="0"/>
              <a:buChar char="●"/>
            </a:pPr>
            <a:r>
              <a:rPr lang="de-DE" sz="1200" b="1" dirty="0">
                <a:solidFill>
                  <a:srgbClr val="003D6A"/>
                </a:solidFill>
              </a:rPr>
              <a:t>Optional zertifizierte Sicherheitsgeber nach SIL2/PLd </a:t>
            </a:r>
            <a:r>
              <a:rPr lang="de-DE" sz="1200" dirty="0">
                <a:solidFill>
                  <a:srgbClr val="003D6A"/>
                </a:solidFill>
              </a:rPr>
              <a:t>bei den Schnittstellen HIPERFACE® und DRIVE-CliQ für Anwendungen mit erhöhten Anforderungen an die Maschinensicherheit</a:t>
            </a:r>
          </a:p>
        </p:txBody>
      </p:sp>
    </p:spTree>
    <p:extLst>
      <p:ext uri="{BB962C8B-B14F-4D97-AF65-F5344CB8AC3E}">
        <p14:creationId xmlns:p14="http://schemas.microsoft.com/office/powerpoint/2010/main" val="38919458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3203848" y="354812"/>
            <a:ext cx="5940000" cy="458266"/>
          </a:xfrm>
          <a:prstGeom prst="rect">
            <a:avLst/>
          </a:prstGeom>
          <a:solidFill>
            <a:srgbClr val="003D6A"/>
          </a:solidFill>
        </p:spPr>
        <p:txBody>
          <a:bodyPr wrap="square" lIns="67500" tIns="67500" bIns="0" rtlCol="0" anchor="ctr" anchorCtr="0">
            <a:spAutoFit/>
          </a:bodyPr>
          <a:lstStyle/>
          <a:p>
            <a:pPr>
              <a:lnSpc>
                <a:spcPts val="3000"/>
              </a:lnSpc>
            </a:pPr>
            <a:r>
              <a:rPr lang="de-DE" sz="3000" b="1">
                <a:solidFill>
                  <a:schemeClr val="bg1"/>
                </a:solidFill>
              </a:rPr>
              <a:t>Technische Daten</a:t>
            </a:r>
            <a:endParaRPr lang="de-DE" sz="3000" b="1" dirty="0">
              <a:solidFill>
                <a:schemeClr val="bg1"/>
              </a:solidFill>
            </a:endParaRPr>
          </a:p>
        </p:txBody>
      </p:sp>
      <p:graphicFrame>
        <p:nvGraphicFramePr>
          <p:cNvPr id="5" name="Inhaltsplatzhalter 13"/>
          <p:cNvGraphicFramePr>
            <a:graphicFrameLocks/>
          </p:cNvGraphicFramePr>
          <p:nvPr>
            <p:extLst>
              <p:ext uri="{D42A27DB-BD31-4B8C-83A1-F6EECF244321}">
                <p14:modId xmlns:p14="http://schemas.microsoft.com/office/powerpoint/2010/main" val="1664183038"/>
              </p:ext>
            </p:extLst>
          </p:nvPr>
        </p:nvGraphicFramePr>
        <p:xfrm>
          <a:off x="395535" y="1610010"/>
          <a:ext cx="8353176" cy="1173480"/>
        </p:xfrm>
        <a:graphic>
          <a:graphicData uri="http://schemas.openxmlformats.org/drawingml/2006/table">
            <a:tbl>
              <a:tblPr firstRow="1" bandRow="1">
                <a:effectLst/>
                <a:tableStyleId>{2D5ABB26-0587-4C30-8999-92F81FD0307C}</a:tableStyleId>
              </a:tblPr>
              <a:tblGrid>
                <a:gridCol w="1392196">
                  <a:extLst>
                    <a:ext uri="{9D8B030D-6E8A-4147-A177-3AD203B41FA5}">
                      <a16:colId xmlns:a16="http://schemas.microsoft.com/office/drawing/2014/main" val="20000"/>
                    </a:ext>
                  </a:extLst>
                </a:gridCol>
                <a:gridCol w="1392196">
                  <a:extLst>
                    <a:ext uri="{9D8B030D-6E8A-4147-A177-3AD203B41FA5}">
                      <a16:colId xmlns:a16="http://schemas.microsoft.com/office/drawing/2014/main" val="20001"/>
                    </a:ext>
                  </a:extLst>
                </a:gridCol>
                <a:gridCol w="1392196">
                  <a:extLst>
                    <a:ext uri="{9D8B030D-6E8A-4147-A177-3AD203B41FA5}">
                      <a16:colId xmlns:a16="http://schemas.microsoft.com/office/drawing/2014/main" val="20002"/>
                    </a:ext>
                  </a:extLst>
                </a:gridCol>
                <a:gridCol w="1392196">
                  <a:extLst>
                    <a:ext uri="{9D8B030D-6E8A-4147-A177-3AD203B41FA5}">
                      <a16:colId xmlns:a16="http://schemas.microsoft.com/office/drawing/2014/main" val="20003"/>
                    </a:ext>
                  </a:extLst>
                </a:gridCol>
                <a:gridCol w="1392196">
                  <a:extLst>
                    <a:ext uri="{9D8B030D-6E8A-4147-A177-3AD203B41FA5}">
                      <a16:colId xmlns:a16="http://schemas.microsoft.com/office/drawing/2014/main" val="20004"/>
                    </a:ext>
                  </a:extLst>
                </a:gridCol>
                <a:gridCol w="1392196">
                  <a:extLst>
                    <a:ext uri="{9D8B030D-6E8A-4147-A177-3AD203B41FA5}">
                      <a16:colId xmlns:a16="http://schemas.microsoft.com/office/drawing/2014/main" val="30309399"/>
                    </a:ext>
                  </a:extLst>
                </a:gridCol>
              </a:tblGrid>
              <a:tr h="253080">
                <a:tc gridSpan="4">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200" b="1" kern="1200" dirty="0">
                          <a:solidFill>
                            <a:srgbClr val="003D6A"/>
                          </a:solidFill>
                          <a:latin typeface="+mn-lt"/>
                          <a:ea typeface="+mn-ea"/>
                          <a:cs typeface="+mn-cs"/>
                        </a:rPr>
                        <a:t>Technische Daten Übersicht</a:t>
                      </a:r>
                    </a:p>
                  </a:txBody>
                  <a:tcPr marL="54000" marR="140400" marT="35100" marB="351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de-DE" dirty="0"/>
                    </a:p>
                  </a:txBody>
                  <a:tcPr/>
                </a:tc>
                <a:tc hMerge="1">
                  <a:txBody>
                    <a:bodyPr/>
                    <a:lstStyle/>
                    <a:p>
                      <a:endParaRPr lang="de-DE"/>
                    </a:p>
                  </a:txBody>
                  <a:tcPr/>
                </a:tc>
                <a:tc hMerge="1">
                  <a:txBody>
                    <a:bodyPr/>
                    <a:lstStyle/>
                    <a:p>
                      <a:endParaRPr lang="de-DE" dirty="0"/>
                    </a:p>
                  </a:txBody>
                  <a:tcPr/>
                </a:tc>
                <a:tc>
                  <a:txBody>
                    <a:bodyPr/>
                    <a:lstStyle/>
                    <a:p>
                      <a:endParaRPr lang="de-DE"/>
                    </a:p>
                  </a:txBody>
                  <a:tcPr>
                    <a:lnL>
                      <a:noFill/>
                    </a:lnL>
                    <a:lnR>
                      <a:noFill/>
                    </a:lnR>
                  </a:tcPr>
                </a:tc>
                <a:tc>
                  <a:txBody>
                    <a:bodyPr/>
                    <a:lstStyle/>
                    <a:p>
                      <a:endParaRPr lang="de-DE"/>
                    </a:p>
                  </a:txBody>
                  <a:tcPr>
                    <a:lnL>
                      <a:noFill/>
                    </a:lnL>
                  </a:tcPr>
                </a:tc>
                <a:extLst>
                  <a:ext uri="{0D108BD9-81ED-4DB2-BD59-A6C34878D82A}">
                    <a16:rowId xmlns:a16="http://schemas.microsoft.com/office/drawing/2014/main" val="10000"/>
                  </a:ext>
                </a:extLst>
              </a:tr>
              <a:tr h="228600">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100" b="0" kern="1200" dirty="0">
                          <a:solidFill>
                            <a:srgbClr val="003D6A"/>
                          </a:solidFill>
                          <a:latin typeface="+mn-lt"/>
                          <a:ea typeface="+mn-ea"/>
                          <a:cs typeface="+mn-cs"/>
                        </a:rPr>
                        <a:t>Max. Hub H</a:t>
                      </a:r>
                    </a:p>
                  </a:txBody>
                  <a:tcPr marL="54000" marR="54000" marT="34290" marB="34290" anchor="b">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100" b="0" kern="1200" dirty="0">
                          <a:solidFill>
                            <a:srgbClr val="003D6A"/>
                          </a:solidFill>
                          <a:latin typeface="+mn-lt"/>
                          <a:ea typeface="+mn-ea"/>
                          <a:cs typeface="+mn-cs"/>
                        </a:rPr>
                        <a:t>Max. Antriebskraft</a:t>
                      </a:r>
                    </a:p>
                  </a:txBody>
                  <a:tcPr marL="54000" marR="54000" marT="34290" marB="34290" anchor="b">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100" b="0" kern="1200" dirty="0">
                          <a:solidFill>
                            <a:srgbClr val="003D6A"/>
                          </a:solidFill>
                          <a:latin typeface="+mn-lt"/>
                          <a:ea typeface="+mn-ea"/>
                          <a:cs typeface="+mn-cs"/>
                        </a:rPr>
                        <a:t>Nennkraft</a:t>
                      </a:r>
                    </a:p>
                  </a:txBody>
                  <a:tcPr marL="54000" marR="54000" marT="34290" marB="34290" anchor="b">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100" b="0" kern="1200" dirty="0">
                          <a:solidFill>
                            <a:srgbClr val="003D6A"/>
                          </a:solidFill>
                          <a:latin typeface="+mn-lt"/>
                          <a:ea typeface="+mn-ea"/>
                          <a:cs typeface="+mn-cs"/>
                        </a:rPr>
                        <a:t>Max. Nutzlast (vertikal)</a:t>
                      </a:r>
                    </a:p>
                  </a:txBody>
                  <a:tcPr marL="54000" marR="54000" marT="34290" marB="34290" anchor="b">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e-DE" sz="1100" b="0" kern="1200" dirty="0">
                          <a:solidFill>
                            <a:srgbClr val="003D6A"/>
                          </a:solidFill>
                          <a:latin typeface="+mn-lt"/>
                          <a:ea typeface="+mn-ea"/>
                          <a:cs typeface="+mn-cs"/>
                        </a:rPr>
                        <a:t>Max. Beschleunigung</a:t>
                      </a:r>
                    </a:p>
                  </a:txBody>
                  <a:tcPr marL="54000" marR="54000" marT="34290" marB="34290" anchor="b">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e-DE" sz="1100" b="0" kern="1200" dirty="0">
                          <a:solidFill>
                            <a:srgbClr val="003D6A"/>
                          </a:solidFill>
                          <a:latin typeface="+mn-lt"/>
                          <a:ea typeface="+mn-ea"/>
                          <a:cs typeface="+mn-cs"/>
                        </a:rPr>
                        <a:t>Wiederholgenauigkeit</a:t>
                      </a:r>
                    </a:p>
                  </a:txBody>
                  <a:tcPr marL="54000" marR="54000" marT="34290" marB="34290" anchor="b">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28600">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100" b="0" kern="1200" dirty="0">
                          <a:solidFill>
                            <a:srgbClr val="003D6A"/>
                          </a:solidFill>
                          <a:latin typeface="+mn-lt"/>
                          <a:ea typeface="+mn-ea"/>
                          <a:cs typeface="+mn-cs"/>
                        </a:rPr>
                        <a:t>[mm]</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100" b="0" kern="1200" dirty="0">
                          <a:solidFill>
                            <a:srgbClr val="003D6A"/>
                          </a:solidFill>
                          <a:latin typeface="+mn-lt"/>
                          <a:ea typeface="+mn-ea"/>
                          <a:cs typeface="+mn-cs"/>
                        </a:rPr>
                        <a:t>[N]</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100" b="0" kern="1200" dirty="0">
                          <a:solidFill>
                            <a:srgbClr val="003D6A"/>
                          </a:solidFill>
                          <a:latin typeface="+mn-lt"/>
                          <a:ea typeface="+mn-ea"/>
                          <a:cs typeface="+mn-cs"/>
                        </a:rPr>
                        <a:t>[N]</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100" b="0" kern="1200" dirty="0">
                          <a:solidFill>
                            <a:srgbClr val="003D6A"/>
                          </a:solidFill>
                          <a:latin typeface="+mn-lt"/>
                          <a:ea typeface="+mn-ea"/>
                          <a:cs typeface="+mn-cs"/>
                        </a:rPr>
                        <a:t>[kg]</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100" b="0" kern="1200">
                          <a:solidFill>
                            <a:srgbClr val="003D6A"/>
                          </a:solidFill>
                          <a:latin typeface="+mn-lt"/>
                          <a:ea typeface="+mn-ea"/>
                          <a:cs typeface="+mn-cs"/>
                        </a:rPr>
                        <a:t>[m/s²]</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100" b="0" kern="1200" dirty="0">
                          <a:solidFill>
                            <a:srgbClr val="003D6A"/>
                          </a:solidFill>
                          <a:latin typeface="+mn-lt"/>
                          <a:ea typeface="+mn-ea"/>
                          <a:cs typeface="+mn-cs"/>
                        </a:rPr>
                        <a:t>[mm]</a:t>
                      </a:r>
                    </a:p>
                  </a:txBody>
                  <a:tcPr marL="54000" marR="54000" marT="34290" marB="34290">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28600">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100" b="0" kern="1200" dirty="0">
                          <a:solidFill>
                            <a:srgbClr val="003D6A"/>
                          </a:solidFill>
                          <a:latin typeface="+mn-lt"/>
                          <a:ea typeface="+mn-ea"/>
                          <a:cs typeface="+mn-cs"/>
                        </a:rPr>
                        <a:t>200</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100" b="0" kern="1200" dirty="0">
                          <a:solidFill>
                            <a:srgbClr val="003D6A"/>
                          </a:solidFill>
                          <a:latin typeface="+mn-lt"/>
                          <a:ea typeface="+mn-ea"/>
                          <a:cs typeface="+mn-cs"/>
                        </a:rPr>
                        <a:t>125</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100" b="0" kern="1200" dirty="0">
                          <a:solidFill>
                            <a:srgbClr val="003D6A"/>
                          </a:solidFill>
                          <a:latin typeface="+mn-lt"/>
                          <a:ea typeface="+mn-ea"/>
                          <a:cs typeface="+mn-cs"/>
                        </a:rPr>
                        <a:t>52</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100" b="0" kern="1200" dirty="0">
                          <a:solidFill>
                            <a:srgbClr val="003D6A"/>
                          </a:solidFill>
                          <a:latin typeface="+mn-lt"/>
                          <a:ea typeface="+mn-ea"/>
                          <a:cs typeface="+mn-cs"/>
                        </a:rPr>
                        <a:t>1</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100" b="0" kern="1200" dirty="0">
                          <a:solidFill>
                            <a:srgbClr val="003D6A"/>
                          </a:solidFill>
                          <a:latin typeface="+mn-lt"/>
                          <a:ea typeface="+mn-ea"/>
                          <a:cs typeface="+mn-cs"/>
                        </a:rPr>
                        <a:t>40</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100" b="0" kern="1200">
                          <a:solidFill>
                            <a:srgbClr val="003D6A"/>
                          </a:solidFill>
                          <a:latin typeface="+mn-lt"/>
                          <a:ea typeface="+mn-ea"/>
                          <a:cs typeface="+mn-cs"/>
                        </a:rPr>
                        <a:t>±0.01</a:t>
                      </a:r>
                      <a:endParaRPr lang="de-DE" sz="1100" b="0" kern="1200" dirty="0">
                        <a:solidFill>
                          <a:srgbClr val="003D6A"/>
                        </a:solidFill>
                        <a:latin typeface="+mn-lt"/>
                        <a:ea typeface="+mn-ea"/>
                        <a:cs typeface="+mn-cs"/>
                      </a:endParaRPr>
                    </a:p>
                  </a:txBody>
                  <a:tcPr marL="54000" marR="54000" marT="34290" marB="34290">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9592775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rot="16200000">
            <a:off x="8302078" y="4286446"/>
            <a:ext cx="1373328" cy="273843"/>
          </a:xfrm>
          <a:prstGeom prst="rect">
            <a:avLst/>
          </a:prstGeom>
        </p:spPr>
        <p:txBody>
          <a:bodyPr vert="horz" lIns="68580" tIns="34290" rIns="68580" bIns="34290" rtlCol="0" anchor="ctr"/>
          <a:lstStyle/>
          <a:p>
            <a:pPr defTabSz="342900">
              <a:defRPr/>
            </a:pPr>
            <a:r>
              <a:rPr lang="de-DE" sz="750" dirty="0">
                <a:solidFill>
                  <a:schemeClr val="accent1">
                    <a:lumMod val="40000"/>
                    <a:lumOff val="60000"/>
                  </a:schemeClr>
                </a:solidFill>
              </a:rPr>
              <a:t>2020-10-27 09:53:55</a:t>
            </a:r>
          </a:p>
        </p:txBody>
      </p:sp>
      <p:sp>
        <p:nvSpPr>
          <p:cNvPr id="3" name="Textfeld 2"/>
          <p:cNvSpPr txBox="1"/>
          <p:nvPr/>
        </p:nvSpPr>
        <p:spPr>
          <a:xfrm>
            <a:off x="3347864" y="4480022"/>
            <a:ext cx="1929029" cy="540000"/>
          </a:xfrm>
          <a:prstGeom prst="rect">
            <a:avLst/>
          </a:prstGeom>
          <a:noFill/>
        </p:spPr>
        <p:txBody>
          <a:bodyPr wrap="square" rtlCol="0">
            <a:noAutofit/>
          </a:bodyPr>
          <a:lstStyle/>
          <a:p>
            <a:r>
              <a:rPr lang="de-DE" sz="788" dirty="0">
                <a:solidFill>
                  <a:schemeClr val="bg1"/>
                </a:solidFill>
              </a:rPr>
              <a:t>{</a:t>
            </a:r>
            <a:r>
              <a:rPr lang="de-DE" sz="700" dirty="0" err="1">
                <a:solidFill>
                  <a:schemeClr val="bg1"/>
                </a:solidFill>
              </a:rPr>
              <a:t>LehmannSatz</a:t>
            </a:r>
            <a:r>
              <a:rPr lang="de-DE" sz="788" dirty="0">
                <a:solidFill>
                  <a:schemeClr val="bg1"/>
                </a:solidFill>
              </a:rPr>
              <a:t>}</a:t>
            </a:r>
          </a:p>
          <a:p>
            <a:r>
              <a:rPr lang="de-DE" sz="788" b="1" dirty="0">
                <a:solidFill>
                  <a:schemeClr val="bg1"/>
                </a:solidFill>
              </a:rPr>
              <a:t>{</a:t>
            </a:r>
            <a:r>
              <a:rPr lang="de-DE" sz="788" b="1" dirty="0" err="1">
                <a:solidFill>
                  <a:schemeClr val="bg1"/>
                </a:solidFill>
              </a:rPr>
              <a:t>LehmannWeb</a:t>
            </a:r>
            <a:r>
              <a:rPr lang="de-DE" sz="788" b="1" dirty="0">
                <a:solidFill>
                  <a:schemeClr val="bg1"/>
                </a:solidFill>
              </a:rPr>
              <a:t>}</a:t>
            </a:r>
          </a:p>
        </p:txBody>
      </p:sp>
    </p:spTree>
    <p:extLst>
      <p:ext uri="{BB962C8B-B14F-4D97-AF65-F5344CB8AC3E}">
        <p14:creationId xmlns:p14="http://schemas.microsoft.com/office/powerpoint/2010/main" val="634051100"/>
      </p:ext>
    </p:extLst>
  </p:cSld>
  <p:clrMapOvr>
    <a:masterClrMapping/>
  </p:clrMapOvr>
</p:sld>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239</Words>
  <Application>Microsoft Office PowerPoint</Application>
  <PresentationFormat>Bildschirmpräsentation (16:9)</PresentationFormat>
  <Paragraphs>57</Paragraphs>
  <Slides>7</Slides>
  <Notes>2</Notes>
  <HiddenSlides>1</HiddenSlides>
  <MMClips>0</MMClips>
  <ScaleCrop>false</ScaleCrop>
  <HeadingPairs>
    <vt:vector size="6" baseType="variant">
      <vt:variant>
        <vt:lpstr>Verwendete Schriftarten</vt:lpstr>
      </vt:variant>
      <vt:variant>
        <vt:i4>2</vt:i4>
      </vt:variant>
      <vt:variant>
        <vt:lpstr>Design</vt:lpstr>
      </vt:variant>
      <vt:variant>
        <vt:i4>1</vt:i4>
      </vt:variant>
      <vt:variant>
        <vt:lpstr>Folientitel</vt:lpstr>
      </vt:variant>
      <vt:variant>
        <vt:i4>7</vt:i4>
      </vt:variant>
    </vt:vector>
  </HeadingPairs>
  <TitlesOfParts>
    <vt:vector size="10" baseType="lpstr">
      <vt:lpstr>Arial</vt:lpstr>
      <vt:lpstr>Calibri</vt:lpstr>
      <vt:lpstr>Larissa-Design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2017-06-22T13:57:14Z</dcterms:created>
  <dcterms:modified xsi:type="dcterms:W3CDTF">2020-10-27T14:31:20Z</dcterms:modified>
</cp:coreProperties>
</file>