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Linearmodul I Linearachse I LDM</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LDM</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19039.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1903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080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Produktpräsentation</a:t>
            </a:r>
          </a:p>
          <a:p>
            <a:pPr marL="63104">
              <a:lnSpc>
                <a:spcPts val="2400"/>
              </a:lnSpc>
              <a:spcBef>
                <a:spcPct val="0"/>
              </a:spcBef>
              <a:spcAft>
                <a:spcPts val="900"/>
              </a:spcAft>
              <a:defRPr/>
            </a:pPr>
            <a:r>
              <a:rPr lang="de-DE" sz="2250">
                <a:solidFill>
                  <a:srgbClr val="FFFFFF"/>
                </a:solidFill>
              </a:rPr>
              <a:t>LDM</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Linearachse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Linearachse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
            </a:r>
            <a:endParaRPr lang="de-DE" sz="1013" b="1">
              <a:solidFill>
                <a:srgbClr val="003D6A"/>
              </a:solidFill>
            </a:endParaRPr>
          </a:p>
          <a:p>
            <a:endParaRPr lang="de-DE" sz="1013" b="1">
              <a:solidFill>
                <a:srgbClr val="00446B"/>
              </a:solidFill>
            </a:endParaRPr>
          </a:p>
          <a:p>
            <a:r>
              <a:rPr lang="de-DE" sz="1013" b="1">
                <a:solidFill>
                  <a:srgbClr val="00446B"/>
                </a:solidFill>
              </a:rPr>
              <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Universelle Linearachse mit doppeltem X-Profil, Linearmotor und Rollenführung</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Rasant. Produktiv. Flexibel.</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Funktionsprinzip</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Integrierte Sekundärteile</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Hochpräzise, gehärtete und geschliffene Stahlführungsschienen</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Gestrecktes doppel-X-förmiges Aluminium-Strangpressprofil</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Kompakter Primärteilschlitten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grpSp>
        <p:nvGrpSpPr>
          <p:cNvPr id="26" name="Gruppieren 25"/>
          <p:cNvGrpSpPr/>
          <p:nvPr/>
        </p:nvGrpSpPr>
        <p:grpSpPr>
          <a:xfrm>
            <a:off x="4327186" y="3511458"/>
            <a:ext cx="4421166" cy="276999"/>
            <a:chOff x="333830" y="1772816"/>
            <a:chExt cx="6201674" cy="369332"/>
          </a:xfrm>
        </p:grpSpPr>
        <p:sp>
          <p:nvSpPr>
            <p:cNvPr id="27" name="Textfeld 26"/>
            <p:cNvSpPr txBox="1"/>
            <p:nvPr/>
          </p:nvSpPr>
          <p:spPr>
            <a:xfrm>
              <a:off x="576734" y="1772816"/>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Endplatten</a:t>
              </a:r>
            </a:p>
          </p:txBody>
        </p:sp>
        <p:grpSp>
          <p:nvGrpSpPr>
            <p:cNvPr id="28" name="Gruppieren 27"/>
            <p:cNvGrpSpPr/>
            <p:nvPr/>
          </p:nvGrpSpPr>
          <p:grpSpPr>
            <a:xfrm>
              <a:off x="333830" y="1775672"/>
              <a:ext cx="318475" cy="338555"/>
              <a:chOff x="327266" y="783139"/>
              <a:chExt cx="318475" cy="338555"/>
            </a:xfrm>
          </p:grpSpPr>
          <p:sp>
            <p:nvSpPr>
              <p:cNvPr id="2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30" name="Textfeld 29"/>
              <p:cNvSpPr txBox="1"/>
              <p:nvPr/>
            </p:nvSpPr>
            <p:spPr>
              <a:xfrm>
                <a:off x="327266" y="783139"/>
                <a:ext cx="318475" cy="338555"/>
              </a:xfrm>
              <a:prstGeom prst="rect">
                <a:avLst/>
              </a:prstGeom>
              <a:noFill/>
            </p:spPr>
            <p:txBody>
              <a:bodyPr wrap="square" rtlCol="0">
                <a:spAutoFit/>
              </a:bodyPr>
              <a:lstStyle/>
              <a:p>
                <a:r>
                  <a:rPr lang="de-DE" sz="1050" b="1">
                    <a:solidFill>
                      <a:schemeClr val="bg1"/>
                    </a:solidFill>
                  </a:rPr>
                  <a:t>5</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1100">
                <a:solidFill>
                  <a:srgbClr val="003D6A"/>
                </a:solidFill>
              </a:rPr>
              <a:t>Der elektrische Antrieb besteht aus einem Primärteil (Motorwicklungen) und einem Sekundärteil (Permanentmagnete). Im Regler werden die Phase und Amplitude des angelegten elektrischen Stroms geregelt. Dadurch wird das mit Magneten besetzte Profil in Bewegung gebracht.</a:t>
            </a:r>
          </a:p>
          <a:p>
            <a:r>
              <a:rPr lang="de-DE" sz="1100">
                <a:solidFill>
                  <a:srgbClr val="003D6A"/>
                </a:solidFill>
              </a:rPr>
              <a:t/>
            </a:r>
          </a:p>
          <a:p>
            <a:r>
              <a:rPr lang="de-DE" sz="1100">
                <a:solidFill>
                  <a:srgbClr val="003D6A"/>
                </a:solidFill>
              </a:rPr>
              <a:t/>
            </a:r>
          </a:p>
          <a:p>
            <a:r>
              <a:rPr lang="de-DE" sz="11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grpSp>
        <p:nvGrpSpPr>
          <p:cNvPr id="36" name="Gruppieren 35"/>
          <p:cNvGrpSpPr/>
          <p:nvPr/>
        </p:nvGrpSpPr>
        <p:grpSpPr>
          <a:xfrm>
            <a:off x="4320559" y="3733199"/>
            <a:ext cx="4427793" cy="278713"/>
            <a:chOff x="324535" y="1770531"/>
            <a:chExt cx="6210971" cy="371617"/>
          </a:xfrm>
        </p:grpSpPr>
        <p:sp>
          <p:nvSpPr>
            <p:cNvPr id="37" name="Textfeld 36"/>
            <p:cNvSpPr txBox="1"/>
            <p:nvPr/>
          </p:nvSpPr>
          <p:spPr>
            <a:xfrm>
              <a:off x="576735" y="1772816"/>
              <a:ext cx="5958771" cy="369332"/>
            </a:xfrm>
            <a:prstGeom prst="rect">
              <a:avLst/>
            </a:prstGeom>
            <a:noFill/>
          </p:spPr>
          <p:txBody>
            <a:bodyPr wrap="square" rtlCol="0">
              <a:spAutoFit/>
            </a:bodyPr>
            <a:lstStyle/>
            <a:p>
              <a:pPr>
                <a:spcAft>
                  <a:spcPts val="450"/>
                </a:spcAft>
                <a:buSzPct val="130000"/>
              </a:pPr>
              <a:r>
                <a:rPr lang="de-DE" sz="1200" b="1">
                  <a:solidFill>
                    <a:srgbClr val="003D6A"/>
                  </a:solidFill>
                </a:rPr>
                <a:t>Motorstecker</a:t>
              </a:r>
            </a:p>
          </p:txBody>
        </p:sp>
        <p:grpSp>
          <p:nvGrpSpPr>
            <p:cNvPr id="38" name="Gruppieren 37"/>
            <p:cNvGrpSpPr/>
            <p:nvPr/>
          </p:nvGrpSpPr>
          <p:grpSpPr>
            <a:xfrm>
              <a:off x="324535" y="1770531"/>
              <a:ext cx="318475" cy="338555"/>
              <a:chOff x="317971" y="777998"/>
              <a:chExt cx="318475" cy="338555"/>
            </a:xfrm>
          </p:grpSpPr>
          <p:sp>
            <p:nvSpPr>
              <p:cNvPr id="3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40" name="Textfeld 39"/>
              <p:cNvSpPr txBox="1"/>
              <p:nvPr/>
            </p:nvSpPr>
            <p:spPr>
              <a:xfrm>
                <a:off x="317971" y="777998"/>
                <a:ext cx="318475" cy="338555"/>
              </a:xfrm>
              <a:prstGeom prst="rect">
                <a:avLst/>
              </a:prstGeom>
              <a:noFill/>
            </p:spPr>
            <p:txBody>
              <a:bodyPr wrap="square" rtlCol="0">
                <a:spAutoFit/>
              </a:bodyPr>
              <a:lstStyle/>
              <a:p>
                <a:r>
                  <a:rPr lang="de-DE" sz="1050" b="1">
                    <a:solidFill>
                      <a:schemeClr val="bg1"/>
                    </a:solidFill>
                  </a:rPr>
                  <a:t>6</a:t>
                </a:r>
              </a:p>
            </p:txBody>
          </p:sp>
        </p:grpSp>
      </p:grpSp>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Funktionsbeschreibung</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Vorteile – Ihr Nutzen</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Nahezu keine Verschleißteile </a:t>
            </a:r>
            <a:r>
              <a:rPr lang="de-DE" sz="1200">
                <a:solidFill>
                  <a:srgbClr val="003D6A"/>
                </a:solidFill>
              </a:rPr>
              <a:t>für hohe Standzeit und Zuverlässigkeit des Systems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Kein mechanisches Spiel zwischen den Antriebselementen </a:t>
            </a:r>
            <a:r>
              <a:rPr lang="de-DE" sz="1200">
                <a:solidFill>
                  <a:srgbClr val="003D6A"/>
                </a:solidFill>
              </a:rPr>
              <a:t>für schnelles Ansprechverhalten und hohe Positioniergenauigkeit</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Geringes Schwingen und hohe Haltekraft </a:t>
            </a:r>
            <a:r>
              <a:rPr lang="de-DE" sz="1200">
                <a:solidFill>
                  <a:srgbClr val="003D6A"/>
                </a:solidFill>
              </a:rPr>
              <a:t>für kürzeste Positionierzeiten und Prozessstabilität</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Integrierter Motor und Messsystem in der Achse </a:t>
            </a:r>
            <a:r>
              <a:rPr lang="de-DE" sz="1200">
                <a:solidFill>
                  <a:srgbClr val="003D6A"/>
                </a:solidFill>
              </a:rPr>
              <a:t>minimiert Störkonturen und Platzbedarf</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Ausrüstbar mit absolutem Wegmesssystem </a:t>
            </a:r>
            <a:r>
              <a:rPr lang="de-DE" sz="1200">
                <a:solidFill>
                  <a:srgbClr val="003D6A"/>
                </a:solidFill>
              </a:rPr>
              <a:t>für weniger Programmieraufwand und Zeitersparnis bei der Inbetriebnahme und im Betrieb</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Hohe Dynamik für kürzere Zykluszeiten </a:t>
            </a:r>
            <a:r>
              <a:rPr lang="de-DE" sz="1200">
                <a:solidFill>
                  <a:srgbClr val="003D6A"/>
                </a:solidFill>
              </a:rPr>
              <a:t>dadurch hohe Produktivität</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Viele verschiedene Varianten möglich, z. B. Langschlitten </a:t>
            </a:r>
            <a:r>
              <a:rPr lang="de-DE" sz="1200">
                <a:solidFill>
                  <a:srgbClr val="003D6A"/>
                </a:solidFill>
              </a:rPr>
              <a:t>zur speziellen Optimierung auf genau Ihren Anwendungsfall hin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Optional pneumatische Haltebremse als Absenksperre </a:t>
            </a:r>
            <a:r>
              <a:rPr lang="de-DE" sz="1200">
                <a:solidFill>
                  <a:srgbClr val="003D6A"/>
                </a:solidFill>
              </a:rPr>
              <a:t>für Prozesssicherheit bei Anlagenstillstand</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Optional zertifizierte Sicherheitsgeber nach SIL2/PLd </a:t>
            </a:r>
            <a:r>
              <a:rPr lang="de-DE" sz="1200">
                <a:solidFill>
                  <a:srgbClr val="003D6A"/>
                </a:solidFill>
              </a:rPr>
              <a:t>bei den Schnittstellen HIPERFACE® und DRIVE-CliQ für Anwendungen mit erhöhten Anforderungen an die Maschinensicherheit</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Technische Daten</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2088294"/>
                <a:gridCol xmlns:rel="http://schemas.openxmlformats.org/package/2006/relationships" xmlns:f="http://www.f.com" w="2088294"/>
                <a:gridCol xmlns:rel="http://schemas.openxmlformats.org/package/2006/relationships" xmlns:f="http://www.f.com" w="2088294"/>
                <a:gridCol xmlns:rel="http://schemas.openxmlformats.org/package/2006/relationships" xmlns:f="http://www.f.com" w="2088294"/>
              </a:tblGrid>
              <a:tr xmlns:rel="http://schemas.openxmlformats.org/package/2006/relationships" xmlns:f="http://www.f.com" h="253080">
                <a:tc gridSpan="4">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Technische Daten Übersicht</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Hub H</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Antriebskraft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Nennkraft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Max. Beschleunigung</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[m/s²]</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2600 .. 2700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500 .. 1000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220 .. 370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40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