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97" r:id="rId2"/>
    <p:sldId id="370" r:id="rId3"/>
    <p:sldId id="327" r:id="rId4"/>
    <p:sldId id="328" r:id="rId5"/>
    <p:sldId id="329" r:id="rId6"/>
    <p:sldId id="330" r:id="rId7"/>
    <p:sldId id="372" r:id="rId8"/>
    <p:sldId id="331" r:id="rId9"/>
    <p:sldId id="366" r:id="rId10"/>
    <p:sldId id="367" r:id="rId11"/>
    <p:sldId id="368" r:id="rId12"/>
    <p:sldId id="335" r:id="rId13"/>
    <p:sldId id="371" r:id="rId14"/>
    <p:sldId id="356" r:id="rId15"/>
    <p:sldId id="343" r:id="rId16"/>
    <p:sldId id="344" r:id="rId17"/>
    <p:sldId id="365" r:id="rId18"/>
    <p:sldId id="340" r:id="rId19"/>
    <p:sldId id="353" r:id="rId20"/>
    <p:sldId id="341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73" r:id="rId29"/>
    <p:sldId id="345" r:id="rId30"/>
    <p:sldId id="354" r:id="rId31"/>
    <p:sldId id="369" r:id="rId32"/>
    <p:sldId id="346" r:id="rId33"/>
    <p:sldId id="347" r:id="rId34"/>
    <p:sldId id="349" r:id="rId35"/>
    <p:sldId id="348" r:id="rId36"/>
    <p:sldId id="355" r:id="rId37"/>
    <p:sldId id="278" r:id="rId3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0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8" autoAdjust="0"/>
    <p:restoredTop sz="97418" autoAdjust="0"/>
  </p:normalViewPr>
  <p:slideViewPr>
    <p:cSldViewPr snapToGrid="0" snapToObjects="1">
      <p:cViewPr varScale="1">
        <p:scale>
          <a:sx n="112" d="100"/>
          <a:sy n="112" d="100"/>
        </p:scale>
        <p:origin x="1206" y="7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 dirty="0">
                <a:solidFill>
                  <a:srgbClr val="003D6A"/>
                </a:solidFill>
              </a:rPr>
              <a:t>Greifkraft</a:t>
            </a:r>
            <a:r>
              <a:rPr lang="de-DE" baseline="0" dirty="0">
                <a:solidFill>
                  <a:srgbClr val="003D6A"/>
                </a:solidFill>
              </a:rPr>
              <a:t>vergleich </a:t>
            </a:r>
            <a:endParaRPr lang="de-DE" dirty="0">
              <a:solidFill>
                <a:srgbClr val="003D6A"/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Tabelle1!$B$5</c:f>
              <c:strCache>
                <c:ptCount val="1"/>
                <c:pt idx="0">
                  <c:v>Ablsolute Verbesserung </c:v>
                </c:pt>
              </c:strCache>
            </c:strRef>
          </c:tx>
          <c:invertIfNegative val="0"/>
          <c:val>
            <c:numRef>
              <c:f>Tabelle1!$C$5:$I$5</c:f>
              <c:numCache>
                <c:formatCode>General</c:formatCode>
                <c:ptCount val="7"/>
                <c:pt idx="0">
                  <c:v>4</c:v>
                </c:pt>
                <c:pt idx="1">
                  <c:v>6</c:v>
                </c:pt>
                <c:pt idx="2">
                  <c:v>7</c:v>
                </c:pt>
                <c:pt idx="3">
                  <c:v>15</c:v>
                </c:pt>
                <c:pt idx="4">
                  <c:v>25</c:v>
                </c:pt>
                <c:pt idx="5">
                  <c:v>40</c:v>
                </c:pt>
                <c:pt idx="6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180472"/>
        <c:axId val="154511952"/>
      </c:barChart>
      <c:lineChart>
        <c:grouping val="standard"/>
        <c:varyColors val="0"/>
        <c:ser>
          <c:idx val="0"/>
          <c:order val="0"/>
          <c:tx>
            <c:strRef>
              <c:f>Tabelle1!$B$3</c:f>
              <c:strCache>
                <c:ptCount val="1"/>
                <c:pt idx="0">
                  <c:v>Greifkraft MPG- classic</c:v>
                </c:pt>
              </c:strCache>
            </c:strRef>
          </c:tx>
          <c:cat>
            <c:numRef>
              <c:f>Tabelle1!$C$2:$I$2</c:f>
              <c:numCache>
                <c:formatCode>General</c:formatCode>
                <c:ptCount val="7"/>
                <c:pt idx="0">
                  <c:v>16</c:v>
                </c:pt>
                <c:pt idx="1">
                  <c:v>20</c:v>
                </c:pt>
                <c:pt idx="2">
                  <c:v>25</c:v>
                </c:pt>
                <c:pt idx="3">
                  <c:v>32</c:v>
                </c:pt>
                <c:pt idx="4">
                  <c:v>40</c:v>
                </c:pt>
                <c:pt idx="5">
                  <c:v>50</c:v>
                </c:pt>
                <c:pt idx="6">
                  <c:v>64</c:v>
                </c:pt>
              </c:numCache>
            </c:numRef>
          </c:cat>
          <c:val>
            <c:numRef>
              <c:f>Tabelle1!$C$3:$I$3</c:f>
              <c:numCache>
                <c:formatCode>General</c:formatCode>
                <c:ptCount val="7"/>
                <c:pt idx="0">
                  <c:v>25</c:v>
                </c:pt>
                <c:pt idx="1">
                  <c:v>28</c:v>
                </c:pt>
                <c:pt idx="2">
                  <c:v>31</c:v>
                </c:pt>
                <c:pt idx="3">
                  <c:v>65</c:v>
                </c:pt>
                <c:pt idx="4">
                  <c:v>110</c:v>
                </c:pt>
                <c:pt idx="5">
                  <c:v>175</c:v>
                </c:pt>
                <c:pt idx="6">
                  <c:v>200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Tabelle1!$B$4</c:f>
              <c:strCache>
                <c:ptCount val="1"/>
                <c:pt idx="0">
                  <c:v>Greifkraft MPG- plus </c:v>
                </c:pt>
              </c:strCache>
            </c:strRef>
          </c:tx>
          <c:cat>
            <c:numRef>
              <c:f>Tabelle1!$C$2:$I$2</c:f>
              <c:numCache>
                <c:formatCode>General</c:formatCode>
                <c:ptCount val="7"/>
                <c:pt idx="0">
                  <c:v>16</c:v>
                </c:pt>
                <c:pt idx="1">
                  <c:v>20</c:v>
                </c:pt>
                <c:pt idx="2">
                  <c:v>25</c:v>
                </c:pt>
                <c:pt idx="3">
                  <c:v>32</c:v>
                </c:pt>
                <c:pt idx="4">
                  <c:v>40</c:v>
                </c:pt>
                <c:pt idx="5">
                  <c:v>50</c:v>
                </c:pt>
                <c:pt idx="6">
                  <c:v>64</c:v>
                </c:pt>
              </c:numCache>
            </c:numRef>
          </c:cat>
          <c:val>
            <c:numRef>
              <c:f>Tabelle1!$C$4:$I$4</c:f>
              <c:numCache>
                <c:formatCode>General</c:formatCode>
                <c:ptCount val="7"/>
                <c:pt idx="0">
                  <c:v>29</c:v>
                </c:pt>
                <c:pt idx="1">
                  <c:v>34</c:v>
                </c:pt>
                <c:pt idx="2">
                  <c:v>38</c:v>
                </c:pt>
                <c:pt idx="3">
                  <c:v>80</c:v>
                </c:pt>
                <c:pt idx="4">
                  <c:v>135</c:v>
                </c:pt>
                <c:pt idx="5">
                  <c:v>215</c:v>
                </c:pt>
                <c:pt idx="6">
                  <c:v>300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180472"/>
        <c:axId val="154511952"/>
      </c:lineChart>
      <c:catAx>
        <c:axId val="1511804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/>
                  <a:t>Baurreihe 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4511952"/>
        <c:crosses val="autoZero"/>
        <c:auto val="1"/>
        <c:lblAlgn val="ctr"/>
        <c:lblOffset val="100"/>
        <c:noMultiLvlLbl val="0"/>
      </c:catAx>
      <c:valAx>
        <c:axId val="1545119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Greifkraft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11804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rgbClr val="003D6A"/>
              </a:solidFill>
            </a:defRPr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03.08.2016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03.08.2016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1" dirty="0" smtClean="0"/>
              <a:t>Vorteile:</a:t>
            </a:r>
          </a:p>
          <a:p>
            <a:r>
              <a:rPr lang="de-DE" sz="1200" dirty="0" smtClean="0"/>
              <a:t>- </a:t>
            </a:r>
            <a:r>
              <a:rPr lang="de-DE" sz="1200" b="1" dirty="0" smtClean="0"/>
              <a:t>Energieerzeugung dezentral </a:t>
            </a:r>
            <a:r>
              <a:rPr lang="de-DE" sz="1200" dirty="0" smtClean="0"/>
              <a:t>über Kompressor</a:t>
            </a:r>
          </a:p>
          <a:p>
            <a:r>
              <a:rPr lang="de-DE" sz="1200" dirty="0" smtClean="0"/>
              <a:t>=&gt; Antriebseinheit (Zylinderraum) baut im</a:t>
            </a:r>
            <a:r>
              <a:rPr lang="de-DE" sz="1200" baseline="0" dirty="0" smtClean="0"/>
              <a:t> Vergleich zu einem E-Motor</a:t>
            </a:r>
            <a:r>
              <a:rPr lang="de-DE" sz="1200" dirty="0" smtClean="0"/>
              <a:t> </a:t>
            </a:r>
            <a:r>
              <a:rPr lang="de-DE" sz="1200" b="1" dirty="0" smtClean="0"/>
              <a:t>sehr kompakt</a:t>
            </a:r>
          </a:p>
          <a:p>
            <a:pPr>
              <a:buFont typeface="Symbol"/>
              <a:buNone/>
            </a:pPr>
            <a:r>
              <a:rPr lang="de-DE" sz="1200" dirty="0" smtClean="0"/>
              <a:t>=&gt; Pneumatische </a:t>
            </a:r>
            <a:r>
              <a:rPr lang="de-DE" sz="1200" dirty="0" err="1" smtClean="0"/>
              <a:t>Greifer</a:t>
            </a:r>
            <a:r>
              <a:rPr lang="de-DE" sz="1200" dirty="0" smtClean="0"/>
              <a:t> und Schwenkeinheiten sind </a:t>
            </a:r>
            <a:r>
              <a:rPr lang="de-DE" sz="1200" b="1" dirty="0" smtClean="0"/>
              <a:t>kleiner und leichter</a:t>
            </a:r>
          </a:p>
          <a:p>
            <a:pPr>
              <a:buFontTx/>
              <a:buChar char="-"/>
            </a:pPr>
            <a:r>
              <a:rPr lang="de-DE" sz="1200" dirty="0" smtClean="0"/>
              <a:t> Einfache Antriebseinheit erlaubt eine </a:t>
            </a:r>
            <a:r>
              <a:rPr lang="de-DE" sz="1200" b="1" dirty="0" smtClean="0"/>
              <a:t>einfache und robuste Konstruktion und Bauweise</a:t>
            </a:r>
          </a:p>
          <a:p>
            <a:r>
              <a:rPr lang="de-DE" sz="1200" dirty="0" smtClean="0"/>
              <a:t>=&gt; Relativ zu anderen Antriebsarten </a:t>
            </a:r>
            <a:r>
              <a:rPr lang="de-DE" sz="1200" b="1" dirty="0" smtClean="0"/>
              <a:t>kostengünstig</a:t>
            </a:r>
            <a:r>
              <a:rPr lang="de-DE" sz="1200" dirty="0" smtClean="0"/>
              <a:t> bei der Herstellung</a:t>
            </a:r>
          </a:p>
          <a:p>
            <a:r>
              <a:rPr lang="de-DE" sz="1200" dirty="0" smtClean="0"/>
              <a:t>=&gt; </a:t>
            </a:r>
            <a:r>
              <a:rPr lang="de-DE" sz="1200" b="1" dirty="0" smtClean="0"/>
              <a:t>Hohe Zuverlässigkeit &amp; Lebensdauer</a:t>
            </a:r>
          </a:p>
          <a:p>
            <a:r>
              <a:rPr lang="de-DE" sz="1200" dirty="0" smtClean="0"/>
              <a:t>=&gt; Einsetzbar unter </a:t>
            </a:r>
            <a:r>
              <a:rPr lang="de-DE" sz="1200" b="1" dirty="0" smtClean="0"/>
              <a:t>härtesten Betriebsbedingungen </a:t>
            </a:r>
            <a:r>
              <a:rPr lang="de-DE" sz="1200" dirty="0" smtClean="0"/>
              <a:t>(z.B. Kühlmittel und Staub)</a:t>
            </a:r>
          </a:p>
          <a:p>
            <a:pPr>
              <a:buFont typeface="Symbol"/>
              <a:buNone/>
            </a:pPr>
            <a:r>
              <a:rPr lang="de-DE" sz="1200" dirty="0" smtClean="0"/>
              <a:t>=&gt; außerdem </a:t>
            </a:r>
            <a:r>
              <a:rPr lang="de-DE" sz="1200" b="1" dirty="0" smtClean="0"/>
              <a:t>störsicher </a:t>
            </a:r>
            <a:r>
              <a:rPr lang="de-DE" sz="1200" dirty="0" smtClean="0"/>
              <a:t>bei </a:t>
            </a:r>
            <a:r>
              <a:rPr lang="de-DE" sz="1200" b="1" dirty="0" smtClean="0"/>
              <a:t>starken elektrischen und magnetischen Feldern</a:t>
            </a:r>
          </a:p>
          <a:p>
            <a:r>
              <a:rPr lang="de-DE" sz="1200" dirty="0" smtClean="0"/>
              <a:t>- Druckluft ist abhängig von Ventilen sofort da und aufgrund der direkten Übersetzung ohne Getriebe spielfrei</a:t>
            </a:r>
          </a:p>
          <a:p>
            <a:r>
              <a:rPr lang="de-DE" sz="1200" dirty="0" smtClean="0"/>
              <a:t>=&gt; </a:t>
            </a:r>
            <a:r>
              <a:rPr lang="de-DE" sz="1200" b="1" dirty="0" smtClean="0"/>
              <a:t>Schnelle Greiferöffnungs- und </a:t>
            </a:r>
            <a:r>
              <a:rPr lang="de-DE" sz="1200" b="1" dirty="0" err="1" smtClean="0"/>
              <a:t>schließzeiten</a:t>
            </a:r>
            <a:endParaRPr lang="de-DE" sz="1200" dirty="0" smtClean="0"/>
          </a:p>
          <a:p>
            <a:pPr marL="171450" indent="-171450">
              <a:buFontTx/>
              <a:buChar char="-"/>
            </a:pPr>
            <a:r>
              <a:rPr lang="de-DE" sz="1200" b="1" dirty="0" smtClean="0"/>
              <a:t>Greifkrafterhaltung  einfach </a:t>
            </a:r>
            <a:r>
              <a:rPr lang="de-DE" sz="1200" dirty="0" smtClean="0"/>
              <a:t>über </a:t>
            </a:r>
            <a:r>
              <a:rPr lang="de-DE" sz="1200" b="1" dirty="0" smtClean="0"/>
              <a:t>Ventile oder Federn</a:t>
            </a:r>
            <a:r>
              <a:rPr lang="de-DE" sz="1200" dirty="0" smtClean="0"/>
              <a:t> möglich</a:t>
            </a:r>
          </a:p>
          <a:p>
            <a:pPr marL="0" indent="0">
              <a:buFontTx/>
              <a:buNone/>
            </a:pPr>
            <a:endParaRPr lang="de-DE" sz="1400" b="1" dirty="0" smtClean="0"/>
          </a:p>
          <a:p>
            <a:pPr marL="0" indent="0">
              <a:buFontTx/>
              <a:buNone/>
            </a:pPr>
            <a:r>
              <a:rPr lang="de-DE" sz="1400" b="1" dirty="0" smtClean="0"/>
              <a:t>Nachteile:</a:t>
            </a:r>
          </a:p>
          <a:p>
            <a:pPr marL="0" indent="0">
              <a:buFontTx/>
              <a:buNone/>
            </a:pPr>
            <a:r>
              <a:rPr lang="de-DE" sz="1400" b="1" dirty="0" smtClean="0"/>
              <a:t>- Benötigt</a:t>
            </a:r>
            <a:r>
              <a:rPr lang="de-DE" sz="1400" b="1" baseline="0" dirty="0" smtClean="0"/>
              <a:t> zusätzliche Komponenten (Kompressor, Druckluftaufbereitung, Sensoren, Schläuche)</a:t>
            </a:r>
            <a:endParaRPr lang="de-DE" sz="1400" b="1" dirty="0" smtClean="0"/>
          </a:p>
          <a:p>
            <a:pPr>
              <a:buFontTx/>
              <a:buChar char="-"/>
            </a:pPr>
            <a:r>
              <a:rPr lang="de-DE" sz="1200" dirty="0" smtClean="0"/>
              <a:t> Deutlich </a:t>
            </a:r>
            <a:r>
              <a:rPr lang="de-DE" sz="1200" b="1" dirty="0" smtClean="0"/>
              <a:t>eingeschränkte Regelbarkeit </a:t>
            </a:r>
            <a:r>
              <a:rPr lang="de-DE" sz="1200" dirty="0" smtClean="0"/>
              <a:t>(Auf oder Zu) der </a:t>
            </a:r>
            <a:r>
              <a:rPr lang="de-DE" sz="1200" b="1" dirty="0" smtClean="0"/>
              <a:t>Position und Greifkraft oder Drehmoment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b="1" dirty="0" smtClean="0"/>
              <a:t> Höhere Energiekosten </a:t>
            </a:r>
            <a:r>
              <a:rPr lang="de-DE" sz="1200" dirty="0" smtClean="0"/>
              <a:t>aufgrund von schlechterem</a:t>
            </a:r>
            <a:r>
              <a:rPr lang="de-DE" sz="1200" baseline="0" dirty="0" smtClean="0"/>
              <a:t> Wirkungsgrad, Leckagen, etc.</a:t>
            </a:r>
          </a:p>
          <a:p>
            <a:r>
              <a:rPr lang="de-DE" sz="1200" dirty="0" smtClean="0"/>
              <a:t>-</a:t>
            </a:r>
            <a:r>
              <a:rPr lang="de-DE" sz="1200" baseline="0" dirty="0" smtClean="0"/>
              <a:t> </a:t>
            </a:r>
            <a:r>
              <a:rPr lang="de-DE" sz="1200" dirty="0" smtClean="0"/>
              <a:t>Positionsabfrage muss über </a:t>
            </a:r>
            <a:r>
              <a:rPr lang="de-DE" sz="1200" b="1" dirty="0" smtClean="0"/>
              <a:t>teure Sensoren </a:t>
            </a:r>
            <a:r>
              <a:rPr lang="de-DE" sz="1200" dirty="0" smtClean="0"/>
              <a:t>erfolgen</a:t>
            </a:r>
          </a:p>
          <a:p>
            <a:r>
              <a:rPr lang="de-DE" sz="1200" dirty="0" smtClean="0"/>
              <a:t>=&gt; </a:t>
            </a:r>
            <a:r>
              <a:rPr lang="de-DE" sz="1200" b="1" dirty="0" smtClean="0"/>
              <a:t>Zusätzlicher Verkabelungsaufwand </a:t>
            </a:r>
            <a:r>
              <a:rPr lang="de-DE" sz="1200" dirty="0" smtClean="0"/>
              <a:t>für elektrische Leitungen</a:t>
            </a:r>
          </a:p>
          <a:p>
            <a:pPr>
              <a:buFontTx/>
              <a:buChar char="-"/>
            </a:pPr>
            <a:r>
              <a:rPr lang="de-DE" sz="1200" dirty="0" smtClean="0"/>
              <a:t> Hartes Einfahren in die </a:t>
            </a:r>
            <a:r>
              <a:rPr lang="de-DE" sz="1200" dirty="0" err="1" smtClean="0"/>
              <a:t>Endlagen</a:t>
            </a:r>
            <a:endParaRPr lang="de-DE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/>
              <a:t>=&gt;Höhere Geräuschbelastung als bei anderen Antriebsarten</a:t>
            </a:r>
          </a:p>
          <a:p>
            <a:r>
              <a:rPr lang="de-DE" sz="1200" dirty="0" smtClean="0"/>
              <a:t>- Komplexe</a:t>
            </a:r>
            <a:r>
              <a:rPr lang="de-DE" sz="1200" baseline="0" dirty="0" smtClean="0"/>
              <a:t> Sicherheitsfunktionen nicht realisierbar (SLS, etc.)</a:t>
            </a:r>
            <a:endParaRPr lang="de-DE" sz="1200" dirty="0" smtClean="0"/>
          </a:p>
          <a:p>
            <a:r>
              <a:rPr lang="de-DE" sz="1200" dirty="0" smtClean="0"/>
              <a:t>- </a:t>
            </a:r>
            <a:r>
              <a:rPr lang="de-DE" sz="1200" b="1" dirty="0" smtClean="0"/>
              <a:t>Abluft </a:t>
            </a:r>
            <a:r>
              <a:rPr lang="de-DE" sz="1200" dirty="0" smtClean="0"/>
              <a:t>muss in </a:t>
            </a:r>
            <a:r>
              <a:rPr lang="de-DE" sz="1200" dirty="0" err="1" smtClean="0"/>
              <a:t>Reinraum</a:t>
            </a:r>
            <a:r>
              <a:rPr lang="de-DE" sz="1200" dirty="0" smtClean="0"/>
              <a:t>- oder Hygienebereichen extra abgeführt werden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/>
              <a:t>=&gt; </a:t>
            </a:r>
            <a:r>
              <a:rPr lang="de-DE" sz="1200" b="1" dirty="0" smtClean="0"/>
              <a:t>Höhere </a:t>
            </a:r>
            <a:r>
              <a:rPr lang="de-DE" sz="1200" b="1" dirty="0" err="1" smtClean="0"/>
              <a:t>Verschlauchungsaufwände</a:t>
            </a:r>
            <a:endParaRPr lang="de-DE" sz="1200" b="1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4597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98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  <p:pic>
        <p:nvPicPr>
          <p:cNvPr id="5" name="Grafik 4" descr="70JAHRElogoSCHUNKRGB_DE_blau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9110" y="5580062"/>
            <a:ext cx="720000" cy="4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4"/>
          <p:cNvSpPr>
            <a:spLocks noGrp="1"/>
          </p:cNvSpPr>
          <p:nvPr>
            <p:ph sz="quarter" idx="12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  <p:pic>
        <p:nvPicPr>
          <p:cNvPr id="7" name="Grafik 6" descr="70JAHRElogoSCHUNKRGB_DE_blau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9110" y="5580062"/>
            <a:ext cx="720000" cy="4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  <p:pic>
        <p:nvPicPr>
          <p:cNvPr id="11" name="Grafik 10" descr="70JAHRElogoSCHUNKRGB_DE_weis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9900" y="5565021"/>
            <a:ext cx="720000" cy="480303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 ohne 70 Jah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smtClean="0"/>
              <a:t>Titel, Verfasser, Datum</a:t>
            </a:r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Schunk-mk\mkt\Daten\MKT\03_Multimedia\_PPT\PPT_Vorlage_2015\Vorlage_PPT_DE_0515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63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172200" cy="8382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88413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8"/>
          <p:cNvSpPr>
            <a:spLocks noGrp="1" noChangeArrowheads="1"/>
          </p:cNvSpPr>
          <p:nvPr>
            <p:ph type="dt" sz="half" idx="10"/>
          </p:nvPr>
        </p:nvSpPr>
        <p:spPr>
          <a:xfrm>
            <a:off x="4051300" y="6551613"/>
            <a:ext cx="10795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12.11.2010</a:t>
            </a:r>
          </a:p>
        </p:txBody>
      </p:sp>
      <p:sp>
        <p:nvSpPr>
          <p:cNvPr id="5" name="Rectangle 10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MPG Kurzpräsentation</a:t>
            </a:r>
          </a:p>
        </p:txBody>
      </p:sp>
    </p:spTree>
  </p:cSld>
  <p:clrMapOvr>
    <a:masterClrMapping/>
  </p:clrMapOvr>
  <p:transition spd="med"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52400" y="161925"/>
            <a:ext cx="6172200" cy="8382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4"/>
          <p:cNvSpPr>
            <a:spLocks noGrp="1"/>
          </p:cNvSpPr>
          <p:nvPr>
            <p:ph type="dt" sz="half" idx="10"/>
          </p:nvPr>
        </p:nvSpPr>
        <p:spPr>
          <a:xfrm>
            <a:off x="6786563" y="6553200"/>
            <a:ext cx="1143000" cy="2873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17.05.10</a:t>
            </a:r>
            <a:endParaRPr lang="de-DE" dirty="0"/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MPG-plus                 Marcel Nagel</a:t>
            </a:r>
          </a:p>
        </p:txBody>
      </p:sp>
    </p:spTree>
  </p:cSld>
  <p:clrMapOvr>
    <a:masterClrMapping/>
  </p:clrMapOvr>
  <p:transition spd="med"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>
          <a:xfrm>
            <a:off x="4762500" y="1604435"/>
            <a:ext cx="3941233" cy="423756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None/>
              <a:defRPr sz="2000">
                <a:solidFill>
                  <a:srgbClr val="404040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404040"/>
                </a:solidFill>
                <a:latin typeface="Calibri"/>
                <a:cs typeface="Calibri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44688" y="6496050"/>
            <a:ext cx="2503508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Greifer, R. Winkler, 01.04.2014 </a:t>
            </a:r>
            <a:endParaRPr lang="de-DE" dirty="0" smtClean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61444" y="389470"/>
            <a:ext cx="8142290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9" name="Inhaltsplatzhalter 14"/>
          <p:cNvSpPr>
            <a:spLocks noGrp="1"/>
          </p:cNvSpPr>
          <p:nvPr>
            <p:ph sz="quarter" idx="12"/>
          </p:nvPr>
        </p:nvSpPr>
        <p:spPr>
          <a:xfrm>
            <a:off x="586844" y="1604434"/>
            <a:ext cx="3951289" cy="4237567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5293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304" y="62203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Bild 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6046520"/>
            <a:ext cx="9144000" cy="749300"/>
          </a:xfrm>
          <a:prstGeom prst="rect">
            <a:avLst/>
          </a:prstGeom>
        </p:spPr>
      </p:pic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9" r:id="rId2"/>
    <p:sldLayoutId id="2147483654" r:id="rId3"/>
    <p:sldLayoutId id="2147483697" r:id="rId4"/>
    <p:sldLayoutId id="2147483698" r:id="rId5"/>
    <p:sldLayoutId id="2147483657" r:id="rId6"/>
    <p:sldLayoutId id="2147483701" r:id="rId7"/>
    <p:sldLayoutId id="2147483702" r:id="rId8"/>
    <p:sldLayoutId id="2147483703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eister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" y="978"/>
            <a:ext cx="9144000" cy="564346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smtClean="0">
                <a:solidFill>
                  <a:srgbClr val="FFFFFF"/>
                </a:solidFill>
              </a:rPr>
              <a:t>Besonderheiten  </a:t>
            </a:r>
            <a:br>
              <a:rPr lang="de-DE" sz="1500" dirty="0" smtClean="0">
                <a:solidFill>
                  <a:srgbClr val="FFFFFF"/>
                </a:solidFill>
              </a:rPr>
            </a:br>
            <a:r>
              <a:rPr lang="de-DE" sz="1500" dirty="0" smtClean="0">
                <a:solidFill>
                  <a:srgbClr val="FFFFFF"/>
                </a:solidFill>
              </a:rPr>
              <a:t>und Leistungsmerkmale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60623" y="39489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 smtClean="0">
                <a:solidFill>
                  <a:srgbClr val="FFFFFF"/>
                </a:solidFill>
              </a:rPr>
              <a:t>Vergleich Miniaturparallelgreifer</a:t>
            </a:r>
            <a:br>
              <a:rPr lang="de-DE" sz="3000" b="1" dirty="0" smtClean="0">
                <a:solidFill>
                  <a:srgbClr val="FFFFFF"/>
                </a:solidFill>
              </a:rPr>
            </a:br>
            <a:r>
              <a:rPr lang="de-DE" sz="3000" b="1" dirty="0" smtClean="0">
                <a:solidFill>
                  <a:srgbClr val="FFFFFF"/>
                </a:solidFill>
              </a:rPr>
              <a:t>MPG-plus	-	MPG-classic</a:t>
            </a:r>
            <a:endParaRPr lang="de-DE" sz="3000" dirty="0" smtClean="0">
              <a:solidFill>
                <a:srgbClr val="FFFFFF"/>
              </a:solidFill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pic>
        <p:nvPicPr>
          <p:cNvPr id="10" name="Grafik 9" descr="70JAHRElogoSCHUNKRGB_DE_wei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026565"/>
            <a:ext cx="2195510" cy="14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sz="quarter" idx="12"/>
          </p:nvPr>
        </p:nvGraphicFramePr>
        <p:xfrm>
          <a:off x="569913" y="1604963"/>
          <a:ext cx="8066088" cy="39608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066088"/>
              </a:tblGrid>
              <a:tr h="2367023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 marL="89866" marR="89866">
                    <a:solidFill>
                      <a:srgbClr val="003D6A"/>
                    </a:solidFill>
                  </a:tcPr>
                </a:tc>
              </a:tr>
              <a:tr h="15937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de-DE" sz="1400" b="0" dirty="0" smtClean="0"/>
                        <a:t>Wirkprinzip =</a:t>
                      </a:r>
                      <a:r>
                        <a:rPr lang="de-DE" sz="1400" b="1" dirty="0" smtClean="0"/>
                        <a:t> Keilhakenkinematik 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de-DE" sz="1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Abdeckgehäuse  = </a:t>
                      </a:r>
                      <a:r>
                        <a:rPr lang="de-DE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Stahl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de-DE" sz="1400" b="0" baseline="0" dirty="0" smtClean="0"/>
                        <a:t>Grundbackenmaterial =</a:t>
                      </a:r>
                      <a:r>
                        <a:rPr lang="de-DE" sz="1400" b="1" baseline="0" dirty="0" smtClean="0"/>
                        <a:t> Stahl</a:t>
                      </a:r>
                      <a:r>
                        <a:rPr lang="de-DE" sz="1400" b="1" dirty="0" smtClean="0"/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None/>
                      </a:pPr>
                      <a:r>
                        <a:rPr lang="de-DE" sz="1400" b="0" dirty="0" smtClean="0"/>
                        <a:t>Betätigung</a:t>
                      </a:r>
                      <a:r>
                        <a:rPr lang="de-DE" sz="1400" b="0" baseline="0" dirty="0" smtClean="0"/>
                        <a:t> =</a:t>
                      </a:r>
                      <a:r>
                        <a:rPr lang="de-DE" sz="1400" b="1" baseline="0" dirty="0" smtClean="0"/>
                        <a:t> pneumatisch über gefilterte Druckluft</a:t>
                      </a:r>
                      <a:endParaRPr lang="de-DE" sz="1400" b="1" dirty="0" smtClean="0"/>
                    </a:p>
                  </a:txBody>
                  <a:tcPr marL="89866" marR="89866">
                    <a:noFill/>
                  </a:tcPr>
                </a:tc>
              </a:tr>
            </a:tbl>
          </a:graphicData>
        </a:graphic>
      </p:graphicFrame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MPG Technische Basisdaten</a:t>
            </a:r>
            <a:br>
              <a:rPr lang="de-DE" dirty="0" smtClean="0"/>
            </a:br>
            <a:r>
              <a:rPr lang="de-DE" dirty="0" smtClean="0"/>
              <a:t> </a:t>
            </a:r>
          </a:p>
        </p:txBody>
      </p:sp>
      <p:pic>
        <p:nvPicPr>
          <p:cNvPr id="17420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638" y="1774825"/>
            <a:ext cx="7577137" cy="19446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953558" y="3440811"/>
            <a:ext cx="635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10…64</a:t>
            </a:r>
            <a:endParaRPr lang="de-DE" sz="1100" dirty="0"/>
          </a:p>
        </p:txBody>
      </p:sp>
      <p:sp>
        <p:nvSpPr>
          <p:cNvPr id="8" name="Textfeld 7"/>
          <p:cNvSpPr txBox="1"/>
          <p:nvPr/>
        </p:nvSpPr>
        <p:spPr>
          <a:xfrm>
            <a:off x="3911362" y="3444202"/>
            <a:ext cx="12319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7 … </a:t>
            </a:r>
            <a:r>
              <a:rPr lang="de-DE" sz="1100" dirty="0"/>
              <a:t>2</a:t>
            </a:r>
            <a:r>
              <a:rPr lang="de-DE" sz="1100" dirty="0" smtClean="0"/>
              <a:t>70 </a:t>
            </a:r>
            <a:r>
              <a:rPr lang="de-DE" sz="1100" dirty="0"/>
              <a:t>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384800" y="3440811"/>
            <a:ext cx="12319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1 ... </a:t>
            </a:r>
            <a:r>
              <a:rPr lang="de-DE" sz="1100" dirty="0"/>
              <a:t>10 mm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794500" y="3444202"/>
            <a:ext cx="12319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0.05 </a:t>
            </a:r>
            <a:r>
              <a:rPr lang="de-DE" sz="1100" dirty="0"/>
              <a:t>.. </a:t>
            </a:r>
            <a:r>
              <a:rPr lang="de-DE" sz="1100" dirty="0" smtClean="0"/>
              <a:t>1.0 </a:t>
            </a:r>
            <a:r>
              <a:rPr lang="de-DE" sz="1100" dirty="0"/>
              <a:t>kg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416678" y="3444202"/>
            <a:ext cx="12319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0.01 … 0.7 </a:t>
            </a:r>
            <a:r>
              <a:rPr lang="de-DE" sz="1100" dirty="0"/>
              <a:t>kg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MPG Funktionsprinzip</a:t>
            </a:r>
            <a:br>
              <a:rPr lang="de-DE" dirty="0" smtClean="0"/>
            </a:br>
            <a:r>
              <a:rPr lang="de-DE" dirty="0" smtClean="0"/>
              <a:t> </a:t>
            </a:r>
          </a:p>
        </p:txBody>
      </p:sp>
      <p:pic>
        <p:nvPicPr>
          <p:cNvPr id="18437" name="Picture 9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443" y="1875896"/>
            <a:ext cx="4321175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feld 7"/>
          <p:cNvSpPr txBox="1">
            <a:spLocks noChangeArrowheads="1"/>
          </p:cNvSpPr>
          <p:nvPr/>
        </p:nvSpPr>
        <p:spPr bwMode="auto">
          <a:xfrm>
            <a:off x="5003800" y="1875896"/>
            <a:ext cx="381635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/>
              <a:t>Grundbacke zur Adaption von werkstückspezifischen </a:t>
            </a:r>
            <a:r>
              <a:rPr lang="de-DE" sz="1400" dirty="0" err="1"/>
              <a:t>Greiferfinger</a:t>
            </a:r>
            <a:endParaRPr lang="de-DE" sz="1400" dirty="0"/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/>
              <a:t>Keilhakenprinzip für hohe Kraftübertragung und zentrisches Greifen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/>
              <a:t>Rollenführung für präzises Greifen durch spielarme Grundbackenführung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/>
              <a:t>Zentrier- und Befestigungsmöglichkeiten für die Montage des </a:t>
            </a:r>
            <a:r>
              <a:rPr lang="de-DE" sz="1400" dirty="0" err="1"/>
              <a:t>Greifers</a:t>
            </a:r>
            <a:r>
              <a:rPr lang="de-DE" sz="1400" dirty="0"/>
              <a:t> an der Grundfläche und der Längsseite 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/>
              <a:t>Antrieb doppelt </a:t>
            </a:r>
            <a:r>
              <a:rPr lang="de-DE" sz="1400" dirty="0" err="1"/>
              <a:t>beaufschlagtes</a:t>
            </a:r>
            <a:r>
              <a:rPr lang="de-DE" sz="1400" dirty="0"/>
              <a:t> Kolbenantriebssystem 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/>
              <a:t>Gehäuse gewichtsoptimiert durch Verwendung einer harteloxierten, hochfesten Aluminiumlegierung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de-DE" dirty="0" smtClean="0"/>
              <a:t>MPG-plus – MPG-classic </a:t>
            </a:r>
            <a:r>
              <a:rPr lang="de-DE" dirty="0" smtClean="0"/>
              <a:t>Unterscheidungsmerkmale</a:t>
            </a:r>
          </a:p>
        </p:txBody>
      </p:sp>
      <p:sp>
        <p:nvSpPr>
          <p:cNvPr id="16392" name="Textfeld 7"/>
          <p:cNvSpPr txBox="1">
            <a:spLocks noChangeArrowheads="1"/>
          </p:cNvSpPr>
          <p:nvPr/>
        </p:nvSpPr>
        <p:spPr bwMode="auto">
          <a:xfrm>
            <a:off x="561443" y="1521842"/>
            <a:ext cx="6618027" cy="444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2000" dirty="0" smtClean="0"/>
              <a:t>Besonderheiten / Leistungsmerkmale </a:t>
            </a:r>
          </a:p>
          <a:p>
            <a:pPr eaLnBrk="0" hangingPunct="0"/>
            <a:r>
              <a:rPr lang="de-DE" sz="2000" dirty="0" smtClean="0"/>
              <a:t>MPG-plus gegenüber bisherigem MPG-classic: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Ovalkolben - Greifkrafterhöhung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Anzahl Kreuzrollen – Tragzahlsteigerung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Erhöhte zulässige Fingerlänge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Steigerung der Leistungsdichte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Gewichtsreduzierung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Zahlreiche zusätzliche Befestigungsmöglichkeiten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Kompaktere Abfragemöglichkeiten verschiedener                        Positionen über Magnetschalter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Direkter Anbau Schaltventile</a:t>
            </a:r>
            <a:endParaRPr lang="de-DE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 l="9488" t="6417" r="20490" b="9660"/>
          <a:stretch>
            <a:fillRect/>
          </a:stretch>
        </p:blipFill>
        <p:spPr bwMode="auto">
          <a:xfrm>
            <a:off x="6666191" y="170920"/>
            <a:ext cx="2340000" cy="17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9495" t="6154" r="20247" b="8332"/>
          <a:stretch>
            <a:fillRect/>
          </a:stretch>
        </p:blipFill>
        <p:spPr bwMode="auto">
          <a:xfrm>
            <a:off x="6666191" y="1923783"/>
            <a:ext cx="2340000" cy="173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 l="9674" t="6478" r="20279" b="7684"/>
          <a:stretch>
            <a:fillRect/>
          </a:stretch>
        </p:blipFill>
        <p:spPr bwMode="auto">
          <a:xfrm>
            <a:off x="6666191" y="3663216"/>
            <a:ext cx="2340000" cy="175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Ovalkolben / Zentrierstift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2050" name="Picture 2" descr="M:\7_Studenten\FH-Studenten\Mundinger_Erik\P1010368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236703" y="1350171"/>
            <a:ext cx="6369196" cy="4776897"/>
          </a:xfrm>
          <a:prstGeom prst="rect">
            <a:avLst/>
          </a:prstGeom>
          <a:noFill/>
        </p:spPr>
      </p:pic>
      <p:sp>
        <p:nvSpPr>
          <p:cNvPr id="6" name="Ellipse 5"/>
          <p:cNvSpPr/>
          <p:nvPr/>
        </p:nvSpPr>
        <p:spPr>
          <a:xfrm>
            <a:off x="2196270" y="3845606"/>
            <a:ext cx="540000" cy="540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6605899" y="1692067"/>
            <a:ext cx="2538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Durch den Ovalkolben des MPG-plus können </a:t>
            </a:r>
            <a:r>
              <a:rPr lang="de-DE" sz="1600" dirty="0" smtClean="0">
                <a:solidFill>
                  <a:srgbClr val="003D6A"/>
                </a:solidFill>
              </a:rPr>
              <a:t>höhere Greifkräfte verwirklicht werden.</a:t>
            </a:r>
          </a:p>
          <a:p>
            <a:endParaRPr lang="de-DE" sz="16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0397" t="6219" r="20239" b="7749"/>
          <a:stretch>
            <a:fillRect/>
          </a:stretch>
        </p:blipFill>
        <p:spPr bwMode="auto">
          <a:xfrm>
            <a:off x="5398363" y="2711073"/>
            <a:ext cx="3745637" cy="283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236703" y="4674550"/>
            <a:ext cx="2615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600" dirty="0" smtClean="0">
                <a:solidFill>
                  <a:prstClr val="black"/>
                </a:solidFill>
              </a:rPr>
              <a:t>Durch den Zentrierstift sind die beiden Gehäuse besser verbunden. </a:t>
            </a:r>
          </a:p>
        </p:txBody>
      </p:sp>
      <p:cxnSp>
        <p:nvCxnSpPr>
          <p:cNvPr id="11" name="Gerade Verbindung mit Pfeil 10"/>
          <p:cNvCxnSpPr>
            <a:stCxn id="9" idx="0"/>
            <a:endCxn id="6" idx="3"/>
          </p:cNvCxnSpPr>
          <p:nvPr/>
        </p:nvCxnSpPr>
        <p:spPr>
          <a:xfrm flipV="1">
            <a:off x="1544210" y="4306525"/>
            <a:ext cx="731141" cy="36802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Vorteile Kreuzrollenführung</a:t>
            </a:r>
            <a:br>
              <a:rPr lang="de-DE" dirty="0" smtClean="0"/>
            </a:br>
            <a:r>
              <a:rPr lang="de-DE" dirty="0" smtClean="0"/>
              <a:t>	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61443" y="1581150"/>
            <a:ext cx="8376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Rollen besitzen eine größere Kontaktfläche als Kugeln, daher ist die elastische Verformung dieser geringer. Durch die geringere Flächenpressung der Linearberührung  sind höhere </a:t>
            </a:r>
            <a:r>
              <a:rPr lang="de-DE" dirty="0" err="1" smtClean="0"/>
              <a:t>Momentenbelastungen</a:t>
            </a:r>
            <a:r>
              <a:rPr lang="de-DE" dirty="0" smtClean="0"/>
              <a:t> auf den Grundbacken möglich. Folglich können </a:t>
            </a:r>
            <a:r>
              <a:rPr lang="de-DE" b="1" dirty="0" smtClean="0"/>
              <a:t>längere Greiffinger </a:t>
            </a:r>
            <a:r>
              <a:rPr lang="de-DE" dirty="0" smtClean="0"/>
              <a:t>mit einer </a:t>
            </a:r>
            <a:r>
              <a:rPr lang="de-DE" b="1" dirty="0" smtClean="0"/>
              <a:t>höheren Greifkraft </a:t>
            </a:r>
            <a:r>
              <a:rPr lang="de-DE" dirty="0" smtClean="0"/>
              <a:t>betrieben werden. Auch der </a:t>
            </a:r>
            <a:r>
              <a:rPr lang="de-DE" b="1" dirty="0" smtClean="0"/>
              <a:t>Verschleiß der Führung kann deutlich gesenkt </a:t>
            </a:r>
            <a:r>
              <a:rPr lang="de-DE" dirty="0" smtClean="0"/>
              <a:t>werden. </a:t>
            </a:r>
            <a:endParaRPr lang="de-DE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4699" y="3323532"/>
            <a:ext cx="1890112" cy="124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442" y="3321845"/>
            <a:ext cx="1248307" cy="12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3576" y="3323533"/>
            <a:ext cx="1249201" cy="124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 l="10397" t="5701" r="20397" b="7259"/>
          <a:stretch>
            <a:fillRect/>
          </a:stretch>
        </p:blipFill>
        <p:spPr bwMode="auto">
          <a:xfrm>
            <a:off x="5529127" y="2892828"/>
            <a:ext cx="3430799" cy="263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8699" y="1068382"/>
            <a:ext cx="3627301" cy="239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de-DE" dirty="0" smtClean="0"/>
              <a:t>MPG-plus – </a:t>
            </a:r>
            <a:r>
              <a:rPr lang="de-DE" dirty="0" smtClean="0"/>
              <a:t>Wälzkörperanzahl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38" y="1365744"/>
            <a:ext cx="4322762" cy="210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4"/>
          <a:srcRect l="9488" t="6417" r="20490" b="9660"/>
          <a:stretch>
            <a:fillRect/>
          </a:stretch>
        </p:blipFill>
        <p:spPr bwMode="auto">
          <a:xfrm>
            <a:off x="4085487" y="3468135"/>
            <a:ext cx="3423921" cy="256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de-DE" dirty="0" smtClean="0"/>
              <a:t>MPG-plus – </a:t>
            </a:r>
            <a:r>
              <a:rPr lang="de-DE" dirty="0" smtClean="0"/>
              <a:t>Spiel auf Dauer reduziert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 l="540" t="751" r="810" b="751"/>
          <a:stretch>
            <a:fillRect/>
          </a:stretch>
        </p:blipFill>
        <p:spPr bwMode="auto">
          <a:xfrm>
            <a:off x="1505134" y="1383706"/>
            <a:ext cx="6116943" cy="439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de-DE" dirty="0" smtClean="0"/>
              <a:t>MPG-plus – </a:t>
            </a:r>
            <a:r>
              <a:rPr lang="de-DE" dirty="0" smtClean="0"/>
              <a:t>Greifkräfte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7" name="Picture 1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1619250"/>
            <a:ext cx="1501775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350588"/>
              </p:ext>
            </p:extLst>
          </p:nvPr>
        </p:nvGraphicFramePr>
        <p:xfrm>
          <a:off x="653723" y="1350171"/>
          <a:ext cx="6439077" cy="1014959"/>
        </p:xfrm>
        <a:graphic>
          <a:graphicData uri="http://schemas.openxmlformats.org/drawingml/2006/table">
            <a:tbl>
              <a:tblPr/>
              <a:tblGrid>
                <a:gridCol w="1485940"/>
                <a:gridCol w="707591"/>
                <a:gridCol w="707591"/>
                <a:gridCol w="707591"/>
                <a:gridCol w="707591"/>
                <a:gridCol w="707591"/>
                <a:gridCol w="707591"/>
                <a:gridCol w="707591"/>
              </a:tblGrid>
              <a:tr h="19708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Baurreihe</a:t>
                      </a:r>
                      <a:r>
                        <a:rPr lang="de-DE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</a:tr>
              <a:tr h="19708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Greifkraft MPG- classic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6933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Greifkraft MPG- plus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6933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Ablsolute</a:t>
                      </a:r>
                      <a:r>
                        <a:rPr lang="de-DE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Verbesserung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6933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Pozentuale</a:t>
                      </a:r>
                      <a:r>
                        <a:rPr lang="de-DE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Verbesserung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73753459"/>
              </p:ext>
            </p:extLst>
          </p:nvPr>
        </p:nvGraphicFramePr>
        <p:xfrm>
          <a:off x="653723" y="2561247"/>
          <a:ext cx="5514975" cy="326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Gewichtsvergleich</a:t>
            </a:r>
            <a:br>
              <a:rPr lang="de-DE" dirty="0" smtClean="0"/>
            </a:br>
            <a:endParaRPr lang="de-DE" dirty="0" smtClean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46686"/>
              </p:ext>
            </p:extLst>
          </p:nvPr>
        </p:nvGraphicFramePr>
        <p:xfrm>
          <a:off x="691076" y="1569720"/>
          <a:ext cx="5155369" cy="2086957"/>
        </p:xfrm>
        <a:graphic>
          <a:graphicData uri="http://schemas.openxmlformats.org/drawingml/2006/table">
            <a:tbl>
              <a:tblPr/>
              <a:tblGrid>
                <a:gridCol w="920528"/>
                <a:gridCol w="961623"/>
                <a:gridCol w="930802"/>
                <a:gridCol w="1199975"/>
                <a:gridCol w="1142441"/>
              </a:tblGrid>
              <a:tr h="28952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latin typeface="+mn-lt"/>
                        </a:rPr>
                        <a:t>Type</a:t>
                      </a:r>
                    </a:p>
                  </a:txBody>
                  <a:tcPr marL="6032" marR="6032" marT="6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1" i="0" u="none" strike="noStrike" dirty="0">
                          <a:latin typeface="+mn-lt"/>
                        </a:rPr>
                        <a:t>Gewicht classic</a:t>
                      </a:r>
                    </a:p>
                  </a:txBody>
                  <a:tcPr marL="6032" marR="6032" marT="6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1" i="0" u="none" strike="noStrike" dirty="0">
                          <a:latin typeface="+mn-lt"/>
                        </a:rPr>
                        <a:t>Gewicht plus</a:t>
                      </a:r>
                    </a:p>
                  </a:txBody>
                  <a:tcPr marL="6032" marR="6032" marT="6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latin typeface="+mn-lt"/>
                        </a:rPr>
                        <a:t>Gewichtsunterschied in g</a:t>
                      </a:r>
                    </a:p>
                  </a:txBody>
                  <a:tcPr marL="6032" marR="6032" marT="6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latin typeface="+mn-lt"/>
                        </a:rPr>
                        <a:t>Gewichtsreduktion in %</a:t>
                      </a:r>
                    </a:p>
                  </a:txBody>
                  <a:tcPr marL="6032" marR="6032" marT="6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</a:tr>
              <a:tr h="14476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16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30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22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-8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-26%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6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40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35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-5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-12,5%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6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25</a:t>
                      </a: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60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60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6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32</a:t>
                      </a: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120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100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-20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-16,6%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6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40</a:t>
                      </a: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200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180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-</a:t>
                      </a:r>
                      <a:r>
                        <a:rPr lang="de-DE" sz="900" b="0" i="0" u="none" strike="noStrike" dirty="0" smtClean="0">
                          <a:latin typeface="+mn-lt"/>
                        </a:rPr>
                        <a:t>20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-10%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6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50</a:t>
                      </a: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350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310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-40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-11,4%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6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64</a:t>
                      </a: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600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530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-70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-11,66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60"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latin typeface="+mn-lt"/>
                      </a:endParaRPr>
                    </a:p>
                  </a:txBody>
                  <a:tcPr marL="6032" marR="6032" marT="603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latin typeface="+mn-lt"/>
                      </a:endParaRPr>
                    </a:p>
                  </a:txBody>
                  <a:tcPr marL="6032" marR="6032" marT="603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0792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Durchschnittlich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latin typeface="+mn-lt"/>
                      </a:endParaRPr>
                    </a:p>
                  </a:txBody>
                  <a:tcPr marL="6032" marR="6032" marT="60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latin typeface="+mn-lt"/>
                      </a:endParaRPr>
                    </a:p>
                  </a:txBody>
                  <a:tcPr marL="6032" marR="6032" marT="60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>
                        <a:latin typeface="+mn-lt"/>
                      </a:endParaRPr>
                    </a:p>
                  </a:txBody>
                  <a:tcPr marL="6032" marR="6032" marT="60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777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latin typeface="+mn-lt"/>
                        </a:rPr>
                        <a:t>in g</a:t>
                      </a:r>
                    </a:p>
                  </a:txBody>
                  <a:tcPr marL="6032" marR="6032" marT="6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latin typeface="+mn-lt"/>
                        </a:rPr>
                        <a:t>in %</a:t>
                      </a:r>
                    </a:p>
                  </a:txBody>
                  <a:tcPr marL="6032" marR="6032" marT="60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900" b="0" i="0" u="none" strike="noStrike">
                        <a:latin typeface="+mn-lt"/>
                      </a:endParaRPr>
                    </a:p>
                  </a:txBody>
                  <a:tcPr marL="6032" marR="6032" marT="603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0792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-23,3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11,65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2622" name="Textfeld 5"/>
          <p:cNvSpPr txBox="1">
            <a:spLocks noChangeArrowheads="1"/>
          </p:cNvSpPr>
          <p:nvPr/>
        </p:nvSpPr>
        <p:spPr bwMode="auto">
          <a:xfrm>
            <a:off x="714375" y="4071938"/>
            <a:ext cx="407193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Font typeface="Arial" charset="0"/>
              <a:buChar char="•"/>
            </a:pPr>
            <a:endParaRPr lang="de-DE" dirty="0"/>
          </a:p>
          <a:p>
            <a:pPr marL="174625" indent="-174625">
              <a:buFont typeface="Arial" charset="0"/>
              <a:buChar char="•"/>
            </a:pPr>
            <a:r>
              <a:rPr lang="en-US" dirty="0" err="1"/>
              <a:t>Gewichtsreduktion</a:t>
            </a:r>
            <a:r>
              <a:rPr lang="en-US" dirty="0"/>
              <a:t> von </a:t>
            </a:r>
            <a:r>
              <a:rPr lang="de-DE" dirty="0"/>
              <a:t>Ø 11% durch Materialeinsparung und neue </a:t>
            </a:r>
            <a:r>
              <a:rPr lang="de-DE" dirty="0" smtClean="0"/>
              <a:t>Materialien</a:t>
            </a:r>
            <a:endParaRPr lang="de-DE" dirty="0"/>
          </a:p>
          <a:p>
            <a:pPr marL="174625" indent="-174625">
              <a:buFont typeface="Arial" charset="0"/>
              <a:buChar char="•"/>
            </a:pPr>
            <a:r>
              <a:rPr lang="de-DE" dirty="0"/>
              <a:t>Steigerung der Dynamik des Gesamtsystems</a:t>
            </a:r>
            <a:endParaRPr lang="en-US" dirty="0"/>
          </a:p>
        </p:txBody>
      </p:sp>
      <p:sp>
        <p:nvSpPr>
          <p:cNvPr id="22624" name="Rechteck 7"/>
          <p:cNvSpPr>
            <a:spLocks noChangeArrowheads="1"/>
          </p:cNvSpPr>
          <p:nvPr/>
        </p:nvSpPr>
        <p:spPr bwMode="auto">
          <a:xfrm>
            <a:off x="599636" y="1200388"/>
            <a:ext cx="29896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 smtClean="0"/>
              <a:t>Durch Leichtbau dynamischer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9557" t="5726" r="20415" b="7595"/>
          <a:stretch>
            <a:fillRect/>
          </a:stretch>
        </p:blipFill>
        <p:spPr bwMode="auto">
          <a:xfrm>
            <a:off x="5581385" y="2820451"/>
            <a:ext cx="3492000" cy="263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5534025" y="257175"/>
            <a:ext cx="3609975" cy="676768"/>
          </a:xfrm>
          <a:prstGeom prst="rect">
            <a:avLst/>
          </a:prstGeom>
          <a:solidFill>
            <a:srgbClr val="009E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sz="quarter" idx="12"/>
          </p:nvPr>
        </p:nvGraphicFramePr>
        <p:xfrm>
          <a:off x="71475" y="1479760"/>
          <a:ext cx="9001050" cy="3955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719"/>
                <a:gridCol w="914531"/>
                <a:gridCol w="904875"/>
                <a:gridCol w="676275"/>
                <a:gridCol w="847725"/>
                <a:gridCol w="971550"/>
                <a:gridCol w="1028700"/>
                <a:gridCol w="962025"/>
                <a:gridCol w="885825"/>
                <a:gridCol w="1266825"/>
              </a:tblGrid>
              <a:tr h="719137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Typ 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Greifkraft Classic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Greifkraft  Plus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Hub Classic 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Hub Plus 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Masse</a:t>
                      </a:r>
                      <a:r>
                        <a:rPr lang="de-DE" sz="1400" baseline="0" dirty="0" smtClean="0"/>
                        <a:t> Classic  (g)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Masse Plus (g)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Leistungs-dichte Classic 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Leistungs-</a:t>
                      </a:r>
                      <a:r>
                        <a:rPr lang="de-DE" sz="1400" baseline="0" dirty="0" smtClean="0"/>
                        <a:t> dichte Plus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aseline="0" dirty="0" smtClean="0"/>
                        <a:t>Prozentuale Änderung Plus zu Classic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</a:tr>
              <a:tr h="4605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16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25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29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1,5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1,5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30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22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1,25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1,97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+</a:t>
                      </a:r>
                      <a:r>
                        <a:rPr lang="de-DE" sz="900" b="1" i="0" u="none" strike="noStrike" baseline="0" dirty="0" smtClean="0">
                          <a:latin typeface="+mn-lt"/>
                        </a:rPr>
                        <a:t> 36 %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5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28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34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2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2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40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35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1,4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1,94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+ 27 %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5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25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31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38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3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3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59,52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56,49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1,56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2,01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+ 22 %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5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32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65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80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4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4</a:t>
                      </a:r>
                      <a:r>
                        <a:rPr lang="de-DE" sz="900" baseline="0" dirty="0" smtClean="0"/>
                        <a:t>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117,76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102,92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2,20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3,10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+ 29 %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5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40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110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135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6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6</a:t>
                      </a:r>
                      <a:r>
                        <a:rPr lang="de-DE" sz="900" baseline="0" dirty="0" smtClean="0"/>
                        <a:t>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202,07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176,65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3,26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4,58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+ 28</a:t>
                      </a:r>
                      <a:r>
                        <a:rPr lang="de-DE" sz="900" b="1" i="0" u="none" strike="noStrike" baseline="0" dirty="0" smtClean="0">
                          <a:latin typeface="+mn-lt"/>
                        </a:rPr>
                        <a:t> %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5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50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175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215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8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8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340,15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300,64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4,11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5,72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+ 28 %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5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64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200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300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10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10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609,50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526,88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3,28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5,69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+</a:t>
                      </a:r>
                      <a:r>
                        <a:rPr lang="de-DE" sz="900" b="1" i="0" u="none" strike="noStrike" baseline="0" dirty="0" smtClean="0">
                          <a:latin typeface="+mn-lt"/>
                        </a:rPr>
                        <a:t> 42 %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Vergleich Leistungsdichte</a:t>
            </a:r>
            <a:br>
              <a:rPr lang="de-DE" dirty="0" smtClean="0"/>
            </a:br>
            <a:r>
              <a:rPr lang="de-DE" dirty="0" smtClean="0"/>
              <a:t>	</a:t>
            </a:r>
            <a:endParaRPr lang="de-DE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5534025" y="266700"/>
            <a:ext cx="3609975" cy="676768"/>
            <a:chOff x="5534025" y="266700"/>
            <a:chExt cx="3609975" cy="676768"/>
          </a:xfrm>
        </p:grpSpPr>
        <p:sp>
          <p:nvSpPr>
            <p:cNvPr id="10" name="Textfeld 9"/>
            <p:cNvSpPr txBox="1"/>
            <p:nvPr/>
          </p:nvSpPr>
          <p:spPr>
            <a:xfrm>
              <a:off x="7277100" y="266700"/>
              <a:ext cx="186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Greifkraft x Hub</a:t>
              </a:r>
              <a:endParaRPr lang="de-DE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534025" y="389470"/>
              <a:ext cx="1743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Leistungsdichte: </a:t>
              </a:r>
              <a:endParaRPr lang="de-DE" dirty="0"/>
            </a:p>
          </p:txBody>
        </p:sp>
        <p:cxnSp>
          <p:nvCxnSpPr>
            <p:cNvPr id="9" name="Gerade Verbindung 8"/>
            <p:cNvCxnSpPr/>
            <p:nvPr/>
          </p:nvCxnSpPr>
          <p:spPr>
            <a:xfrm>
              <a:off x="7277100" y="561975"/>
              <a:ext cx="1733550" cy="0"/>
            </a:xfrm>
            <a:prstGeom prst="line">
              <a:avLst/>
            </a:prstGeom>
            <a:ln>
              <a:solidFill>
                <a:srgbClr val="003D6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7277100" y="574136"/>
              <a:ext cx="186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	Masse</a:t>
              </a:r>
              <a:endParaRPr lang="de-DE" dirty="0"/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561442" y="5560592"/>
            <a:ext cx="6212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smtClean="0"/>
              <a:t>MGP- Plus hat in allen Baureihen eine höhere Leistungsdichte!</a:t>
            </a:r>
            <a:endParaRPr lang="de-DE" u="sng" dirty="0"/>
          </a:p>
        </p:txBody>
      </p:sp>
      <p:sp>
        <p:nvSpPr>
          <p:cNvPr id="11" name="Pfeil nach oben 10"/>
          <p:cNvSpPr/>
          <p:nvPr/>
        </p:nvSpPr>
        <p:spPr>
          <a:xfrm>
            <a:off x="7931150" y="3352068"/>
            <a:ext cx="193675" cy="200025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oben 15"/>
          <p:cNvSpPr/>
          <p:nvPr/>
        </p:nvSpPr>
        <p:spPr>
          <a:xfrm>
            <a:off x="7931150" y="3818061"/>
            <a:ext cx="193675" cy="200025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oben 16"/>
          <p:cNvSpPr/>
          <p:nvPr/>
        </p:nvSpPr>
        <p:spPr>
          <a:xfrm>
            <a:off x="7931150" y="4273063"/>
            <a:ext cx="193675" cy="200025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oben 17"/>
          <p:cNvSpPr/>
          <p:nvPr/>
        </p:nvSpPr>
        <p:spPr>
          <a:xfrm>
            <a:off x="7931150" y="4747847"/>
            <a:ext cx="193675" cy="200025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oben 18"/>
          <p:cNvSpPr/>
          <p:nvPr/>
        </p:nvSpPr>
        <p:spPr>
          <a:xfrm>
            <a:off x="7931150" y="5200196"/>
            <a:ext cx="193675" cy="200025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oben 20"/>
          <p:cNvSpPr/>
          <p:nvPr/>
        </p:nvSpPr>
        <p:spPr>
          <a:xfrm>
            <a:off x="7931150" y="2431806"/>
            <a:ext cx="193675" cy="200025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 nach oben 21"/>
          <p:cNvSpPr/>
          <p:nvPr/>
        </p:nvSpPr>
        <p:spPr>
          <a:xfrm>
            <a:off x="7931150" y="2897798"/>
            <a:ext cx="193675" cy="200025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S:\MKT\03_Multimedia\_PPT\2013_03_Pressekonferenz_HMI\neue Bilder\pfei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443" y="1601075"/>
            <a:ext cx="7956376" cy="28803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4062820" y="1486840"/>
            <a:ext cx="3142182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de-DE" sz="1400" b="1" dirty="0" smtClean="0">
                <a:solidFill>
                  <a:srgbClr val="003D6A"/>
                </a:solidFill>
              </a:rPr>
              <a:t>Von </a:t>
            </a:r>
            <a:r>
              <a:rPr lang="de-DE" sz="1400" b="1" dirty="0" smtClean="0">
                <a:solidFill>
                  <a:srgbClr val="003D6A"/>
                </a:solidFill>
              </a:rPr>
              <a:t>2013|Der </a:t>
            </a:r>
            <a:r>
              <a:rPr lang="de-DE" sz="1400" b="1" dirty="0" smtClean="0">
                <a:solidFill>
                  <a:srgbClr val="003D6A"/>
                </a:solidFill>
              </a:rPr>
              <a:t>MPG-plus</a:t>
            </a:r>
            <a:endParaRPr lang="de-DE" sz="1400" b="1" dirty="0">
              <a:solidFill>
                <a:srgbClr val="003D6A"/>
              </a:solidFill>
            </a:endParaRPr>
          </a:p>
          <a:p>
            <a:pPr defTabSz="914400"/>
            <a:r>
              <a:rPr lang="de-DE" sz="1000" dirty="0" smtClean="0">
                <a:solidFill>
                  <a:srgbClr val="003D6A"/>
                </a:solidFill>
              </a:rPr>
              <a:t>Der stärkste pneumatische Miniatur-</a:t>
            </a:r>
          </a:p>
          <a:p>
            <a:pPr defTabSz="914400"/>
            <a:r>
              <a:rPr lang="de-DE" sz="1000" dirty="0" smtClean="0">
                <a:solidFill>
                  <a:srgbClr val="003D6A"/>
                </a:solidFill>
              </a:rPr>
              <a:t>Parallelgreifer </a:t>
            </a:r>
            <a:endParaRPr lang="de-DE" sz="1000" dirty="0">
              <a:solidFill>
                <a:srgbClr val="003D6A"/>
              </a:solidFill>
            </a:endParaRPr>
          </a:p>
        </p:txBody>
      </p:sp>
      <p:pic>
        <p:nvPicPr>
          <p:cNvPr id="5" name="Picture 2" descr="S:\MKT\03_Multimedia\_PPT\2013_03_Pressekonferenz_HMI\neue Bilder\MPGPlus_mit_Finger_freigestellt_comp_Eur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7958" y="1908851"/>
            <a:ext cx="1407044" cy="23559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4" descr="http://www.schunk.int/pimexport/IM00015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164" y="2801925"/>
            <a:ext cx="1407600" cy="2365282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224334" y="2102393"/>
            <a:ext cx="31421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de-DE" sz="1400" b="1" dirty="0" smtClean="0">
                <a:solidFill>
                  <a:srgbClr val="003D6A"/>
                </a:solidFill>
              </a:rPr>
              <a:t>1996 - </a:t>
            </a:r>
            <a:r>
              <a:rPr lang="de-DE" sz="1400" b="1" dirty="0" smtClean="0">
                <a:solidFill>
                  <a:srgbClr val="003D6A"/>
                </a:solidFill>
              </a:rPr>
              <a:t>2013|Der </a:t>
            </a:r>
            <a:r>
              <a:rPr lang="de-DE" sz="1400" b="1" dirty="0" smtClean="0">
                <a:solidFill>
                  <a:srgbClr val="003D6A"/>
                </a:solidFill>
              </a:rPr>
              <a:t>MPG- classic</a:t>
            </a:r>
            <a:endParaRPr lang="de-DE" sz="1400" b="1" dirty="0">
              <a:solidFill>
                <a:srgbClr val="003D6A"/>
              </a:solidFill>
            </a:endParaRPr>
          </a:p>
          <a:p>
            <a:pPr defTabSz="914400"/>
            <a:r>
              <a:rPr lang="de-DE" sz="1000" dirty="0" smtClean="0">
                <a:solidFill>
                  <a:srgbClr val="003D6A"/>
                </a:solidFill>
              </a:rPr>
              <a:t> Der Benchmark im Kleinteilehandling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Entwicklung MPG</a:t>
            </a:r>
            <a:br>
              <a:rPr lang="de-DE" dirty="0" smtClean="0"/>
            </a:b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Kompatibilität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MPG-classic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3557" name="Rechteck 4"/>
          <p:cNvSpPr>
            <a:spLocks noChangeArrowheads="1"/>
          </p:cNvSpPr>
          <p:nvPr/>
        </p:nvSpPr>
        <p:spPr bwMode="auto">
          <a:xfrm>
            <a:off x="561443" y="1496696"/>
            <a:ext cx="574029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 smtClean="0"/>
              <a:t>Höhe </a:t>
            </a:r>
            <a:r>
              <a:rPr lang="de-DE" dirty="0"/>
              <a:t>der Greifer weicht vom classic ab, deshalb </a:t>
            </a:r>
            <a:r>
              <a:rPr lang="de-DE" dirty="0" smtClean="0"/>
              <a:t>teilweise nicht einfach 1:1 </a:t>
            </a:r>
            <a:r>
              <a:rPr lang="en-US" dirty="0" err="1" smtClean="0"/>
              <a:t>austauschbar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i="1" dirty="0" err="1"/>
              <a:t>Anschlüsse</a:t>
            </a:r>
            <a:r>
              <a:rPr lang="en-US" b="1" i="1" dirty="0"/>
              <a:t> </a:t>
            </a:r>
            <a:r>
              <a:rPr lang="en-US" b="1" i="1" dirty="0" err="1"/>
              <a:t>unten</a:t>
            </a:r>
            <a:r>
              <a:rPr lang="en-US" b="1" i="1" dirty="0"/>
              <a:t>:</a:t>
            </a:r>
          </a:p>
          <a:p>
            <a:r>
              <a:rPr lang="de-DE" dirty="0"/>
              <a:t>Anschraubbild: entspricht in allen Varianten MPG-classic</a:t>
            </a:r>
          </a:p>
          <a:p>
            <a:r>
              <a:rPr lang="de-DE" dirty="0" smtClean="0"/>
              <a:t>Direkte </a:t>
            </a:r>
            <a:r>
              <a:rPr lang="de-DE" dirty="0"/>
              <a:t>Luftanschlüsse: entspricht in allen Varianten MPG-classic</a:t>
            </a:r>
          </a:p>
          <a:p>
            <a:r>
              <a:rPr lang="en-US" b="1" i="1" dirty="0" err="1"/>
              <a:t>Anschraubbild</a:t>
            </a:r>
            <a:r>
              <a:rPr lang="en-US" b="1" i="1" dirty="0"/>
              <a:t> </a:t>
            </a:r>
            <a:r>
              <a:rPr lang="en-US" b="1" i="1" dirty="0" err="1"/>
              <a:t>seitlich</a:t>
            </a:r>
            <a:r>
              <a:rPr lang="en-US" b="1" i="1" dirty="0"/>
              <a:t>:</a:t>
            </a:r>
          </a:p>
          <a:p>
            <a:r>
              <a:rPr lang="de-DE" dirty="0"/>
              <a:t>entspricht in allen Varianten MPG-classic, jedoch mit </a:t>
            </a:r>
            <a:r>
              <a:rPr lang="de-DE" dirty="0" smtClean="0"/>
              <a:t>Zentrierhülsen und </a:t>
            </a:r>
            <a:r>
              <a:rPr lang="de-DE" dirty="0"/>
              <a:t>Abstand von unten abweichend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3558" name="Rechteck 5"/>
          <p:cNvSpPr>
            <a:spLocks noChangeArrowheads="1"/>
          </p:cNvSpPr>
          <p:nvPr/>
        </p:nvSpPr>
        <p:spPr bwMode="auto">
          <a:xfrm>
            <a:off x="6792754" y="1295400"/>
            <a:ext cx="3071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Variable </a:t>
            </a:r>
            <a:r>
              <a:rPr lang="en-US" b="1" dirty="0" err="1"/>
              <a:t>Anschraubung</a:t>
            </a:r>
            <a:endParaRPr lang="en-US" b="1" dirty="0"/>
          </a:p>
          <a:p>
            <a:r>
              <a:rPr lang="en-US" b="1" dirty="0" err="1"/>
              <a:t>für</a:t>
            </a:r>
            <a:r>
              <a:rPr lang="en-US" b="1" dirty="0"/>
              <a:t> </a:t>
            </a:r>
            <a:r>
              <a:rPr lang="en-US" b="1" dirty="0" err="1"/>
              <a:t>höchste</a:t>
            </a:r>
            <a:r>
              <a:rPr lang="en-US" b="1" dirty="0"/>
              <a:t> </a:t>
            </a:r>
            <a:r>
              <a:rPr lang="en-US" b="1" dirty="0" err="1"/>
              <a:t>Flexilität</a:t>
            </a:r>
            <a:endParaRPr lang="en-US" b="1" dirty="0"/>
          </a:p>
        </p:txBody>
      </p:sp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5620" y="2003425"/>
            <a:ext cx="22606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6000" y="1758463"/>
            <a:ext cx="4528470" cy="324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Kompatibilität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MPG-classic</a:t>
            </a:r>
            <a:br>
              <a:rPr lang="en-US" dirty="0" smtClean="0"/>
            </a:br>
            <a:r>
              <a:rPr lang="en-US" dirty="0" smtClean="0"/>
              <a:t> 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373" y="1901601"/>
            <a:ext cx="4316257" cy="310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4676243" y="15063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MPG 16 plus </a:t>
            </a:r>
            <a:endParaRPr lang="de-DE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18189" y="15063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MPG 16 classic </a:t>
            </a:r>
            <a:endParaRPr lang="de-DE" b="1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446878" y="1506333"/>
            <a:ext cx="0" cy="42526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feil nach rechts 9"/>
          <p:cNvSpPr/>
          <p:nvPr/>
        </p:nvSpPr>
        <p:spPr>
          <a:xfrm>
            <a:off x="5758962" y="2960444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/>
          <p:cNvSpPr/>
          <p:nvPr/>
        </p:nvSpPr>
        <p:spPr>
          <a:xfrm>
            <a:off x="1171575" y="2960444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>
            <a:off x="4897315" y="1901601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>
            <a:off x="728296" y="1992088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561443" y="5354515"/>
            <a:ext cx="3298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Kann 1:1 ausgetauscht werden!</a:t>
            </a:r>
            <a:endParaRPr lang="de-DE" dirty="0"/>
          </a:p>
        </p:txBody>
      </p:sp>
      <p:sp>
        <p:nvSpPr>
          <p:cNvPr id="15" name="Pfeil nach rechts 14"/>
          <p:cNvSpPr/>
          <p:nvPr/>
        </p:nvSpPr>
        <p:spPr>
          <a:xfrm>
            <a:off x="8166588" y="2779469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5"/>
          <p:cNvSpPr/>
          <p:nvPr/>
        </p:nvSpPr>
        <p:spPr>
          <a:xfrm>
            <a:off x="3198935" y="2869956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3553" y="1875666"/>
            <a:ext cx="4428000" cy="319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553" y="1901601"/>
            <a:ext cx="4320000" cy="31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Kompatibilität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MPG-classic</a:t>
            </a:r>
            <a:br>
              <a:rPr lang="en-US" dirty="0" smtClean="0"/>
            </a:br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676243" y="15063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MPG 20 plus </a:t>
            </a:r>
            <a:endParaRPr lang="de-DE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18189" y="15063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MPG 20 classic </a:t>
            </a:r>
            <a:endParaRPr lang="de-DE" b="1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446878" y="1506333"/>
            <a:ext cx="0" cy="42526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feil nach rechts 9"/>
          <p:cNvSpPr/>
          <p:nvPr/>
        </p:nvSpPr>
        <p:spPr>
          <a:xfrm>
            <a:off x="5862271" y="2960444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/>
          <p:cNvSpPr/>
          <p:nvPr/>
        </p:nvSpPr>
        <p:spPr>
          <a:xfrm>
            <a:off x="1567230" y="3027123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>
            <a:off x="5068765" y="2082576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>
            <a:off x="899746" y="2280871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>
            <a:off x="8242787" y="2863732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5"/>
          <p:cNvSpPr/>
          <p:nvPr/>
        </p:nvSpPr>
        <p:spPr>
          <a:xfrm>
            <a:off x="3758709" y="2942860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2386" y="1649335"/>
            <a:ext cx="4320000" cy="313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60" y="1649335"/>
            <a:ext cx="4320000" cy="311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Kompatibilität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MPG-classic</a:t>
            </a:r>
            <a:br>
              <a:rPr lang="en-US" dirty="0" smtClean="0"/>
            </a:br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676243" y="15063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MPG 25 plus </a:t>
            </a:r>
            <a:endParaRPr lang="de-DE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18189" y="15063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MPG 25 classic </a:t>
            </a:r>
            <a:endParaRPr lang="de-DE" b="1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446878" y="1506333"/>
            <a:ext cx="0" cy="42526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feil nach rechts 9"/>
          <p:cNvSpPr/>
          <p:nvPr/>
        </p:nvSpPr>
        <p:spPr>
          <a:xfrm>
            <a:off x="6068889" y="2907692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/>
          <p:cNvSpPr/>
          <p:nvPr/>
        </p:nvSpPr>
        <p:spPr>
          <a:xfrm>
            <a:off x="1439740" y="2632559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>
            <a:off x="5240215" y="2082576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>
            <a:off x="728296" y="1875665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>
            <a:off x="8040565" y="2846148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5"/>
          <p:cNvSpPr/>
          <p:nvPr/>
        </p:nvSpPr>
        <p:spPr>
          <a:xfrm>
            <a:off x="3288323" y="2606183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9094" y="1876819"/>
            <a:ext cx="4320000" cy="310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878" y="1875665"/>
            <a:ext cx="4320000" cy="310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Kompatibilität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MPG-classic</a:t>
            </a:r>
            <a:br>
              <a:rPr lang="en-US" dirty="0" smtClean="0"/>
            </a:br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676243" y="15063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MPG 32 plus </a:t>
            </a:r>
            <a:endParaRPr lang="de-DE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18189" y="15063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MPG 32 classic </a:t>
            </a:r>
            <a:endParaRPr lang="de-DE" b="1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446878" y="1506333"/>
            <a:ext cx="0" cy="42526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feil nach rechts 9"/>
          <p:cNvSpPr/>
          <p:nvPr/>
        </p:nvSpPr>
        <p:spPr>
          <a:xfrm>
            <a:off x="5983164" y="2907692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/>
          <p:cNvSpPr/>
          <p:nvPr/>
        </p:nvSpPr>
        <p:spPr>
          <a:xfrm>
            <a:off x="1354015" y="2907692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>
            <a:off x="5240215" y="2056640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>
            <a:off x="728296" y="1875665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>
            <a:off x="7939454" y="2907692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5"/>
          <p:cNvSpPr/>
          <p:nvPr/>
        </p:nvSpPr>
        <p:spPr>
          <a:xfrm>
            <a:off x="3690573" y="2804742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6878" y="1875665"/>
            <a:ext cx="4320000" cy="312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878" y="1875665"/>
            <a:ext cx="4320000" cy="312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Kompatibilität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MPG-classic </a:t>
            </a:r>
            <a:br>
              <a:rPr lang="en-US" dirty="0" smtClean="0"/>
            </a:b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676243" y="15063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MPG 40 plus </a:t>
            </a:r>
            <a:endParaRPr lang="de-DE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18189" y="15063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MPG 40 classic </a:t>
            </a:r>
            <a:endParaRPr lang="de-DE" b="1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446878" y="1506333"/>
            <a:ext cx="0" cy="42526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feil nach rechts 9"/>
          <p:cNvSpPr/>
          <p:nvPr/>
        </p:nvSpPr>
        <p:spPr>
          <a:xfrm>
            <a:off x="5897439" y="2907692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/>
          <p:cNvSpPr/>
          <p:nvPr/>
        </p:nvSpPr>
        <p:spPr>
          <a:xfrm>
            <a:off x="1386988" y="2817204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>
            <a:off x="5196255" y="2003888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>
            <a:off x="728296" y="1995096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>
            <a:off x="7768004" y="2817204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5"/>
          <p:cNvSpPr/>
          <p:nvPr/>
        </p:nvSpPr>
        <p:spPr>
          <a:xfrm>
            <a:off x="3820258" y="2714254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6878" y="1862889"/>
            <a:ext cx="4320000" cy="311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878" y="1875665"/>
            <a:ext cx="4320000" cy="310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Kompatibilität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MPG-classic</a:t>
            </a:r>
            <a:br>
              <a:rPr lang="en-US" dirty="0" smtClean="0"/>
            </a:br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676243" y="15063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MPG 50 plus </a:t>
            </a:r>
            <a:endParaRPr lang="de-DE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18189" y="15063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MPG 50 classic </a:t>
            </a:r>
            <a:endParaRPr lang="de-DE" b="1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446878" y="1506333"/>
            <a:ext cx="0" cy="42526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feil nach rechts 9"/>
          <p:cNvSpPr/>
          <p:nvPr/>
        </p:nvSpPr>
        <p:spPr>
          <a:xfrm>
            <a:off x="5862271" y="2842477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/>
          <p:cNvSpPr/>
          <p:nvPr/>
        </p:nvSpPr>
        <p:spPr>
          <a:xfrm>
            <a:off x="1510076" y="2877645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>
            <a:off x="5196255" y="2094375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>
            <a:off x="842592" y="2074224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>
            <a:off x="7768004" y="2842477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5"/>
          <p:cNvSpPr/>
          <p:nvPr/>
        </p:nvSpPr>
        <p:spPr>
          <a:xfrm>
            <a:off x="3521319" y="2817204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6878" y="1875665"/>
            <a:ext cx="4320000" cy="31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878" y="1875665"/>
            <a:ext cx="4320000" cy="310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Kompatibilität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MPG-classic</a:t>
            </a:r>
            <a:br>
              <a:rPr lang="en-US" dirty="0" smtClean="0"/>
            </a:br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676243" y="15063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MPG 64 plus </a:t>
            </a:r>
            <a:endParaRPr lang="de-DE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18189" y="15063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MPG 64 classic </a:t>
            </a:r>
            <a:endParaRPr lang="de-DE" b="1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446878" y="1506333"/>
            <a:ext cx="0" cy="42526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feil nach rechts 9"/>
          <p:cNvSpPr/>
          <p:nvPr/>
        </p:nvSpPr>
        <p:spPr>
          <a:xfrm>
            <a:off x="5776546" y="2817204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/>
          <p:cNvSpPr/>
          <p:nvPr/>
        </p:nvSpPr>
        <p:spPr>
          <a:xfrm>
            <a:off x="1204546" y="2842477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>
            <a:off x="5196255" y="2094375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>
            <a:off x="561443" y="2003887"/>
            <a:ext cx="171450" cy="180975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>
            <a:off x="7935052" y="2789725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5"/>
          <p:cNvSpPr/>
          <p:nvPr/>
        </p:nvSpPr>
        <p:spPr>
          <a:xfrm>
            <a:off x="3450983" y="2749435"/>
            <a:ext cx="171450" cy="18097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Kompatibilität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smtClean="0"/>
              <a:t>MPG-classic</a:t>
            </a:r>
            <a:br>
              <a:rPr lang="en-US" dirty="0" smtClean="0"/>
            </a:br>
            <a:r>
              <a:rPr lang="en-US" dirty="0" smtClean="0"/>
              <a:t> </a:t>
            </a:r>
            <a:endParaRPr lang="de-DE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982980" y="1246103"/>
            <a:ext cx="6274013" cy="470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80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Kompatibilität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MPG-classic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4581" name="Rechteck 4"/>
          <p:cNvSpPr>
            <a:spLocks noChangeArrowheads="1"/>
          </p:cNvSpPr>
          <p:nvPr/>
        </p:nvSpPr>
        <p:spPr bwMode="auto">
          <a:xfrm>
            <a:off x="500063" y="1025495"/>
            <a:ext cx="8072437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/>
              <a:t>Gewinde</a:t>
            </a:r>
            <a:r>
              <a:rPr lang="en-US" b="1" dirty="0"/>
              <a:t> und </a:t>
            </a:r>
            <a:r>
              <a:rPr lang="en-US" b="1" dirty="0" err="1"/>
              <a:t>Passungen</a:t>
            </a:r>
            <a:r>
              <a:rPr lang="en-US" b="1" dirty="0"/>
              <a:t> </a:t>
            </a:r>
            <a:r>
              <a:rPr lang="en-US" b="1" dirty="0" err="1"/>
              <a:t>im</a:t>
            </a:r>
            <a:r>
              <a:rPr lang="en-US" b="1" dirty="0"/>
              <a:t> Finger</a:t>
            </a:r>
          </a:p>
          <a:p>
            <a:r>
              <a:rPr lang="de-DE" dirty="0"/>
              <a:t>Finger </a:t>
            </a:r>
            <a:r>
              <a:rPr lang="de-DE" dirty="0" err="1"/>
              <a:t>MPGplus</a:t>
            </a:r>
            <a:r>
              <a:rPr lang="de-DE" dirty="0"/>
              <a:t> sind mit Gewinde ausgeführt.</a:t>
            </a:r>
          </a:p>
          <a:p>
            <a:endParaRPr lang="de-DE" dirty="0"/>
          </a:p>
          <a:p>
            <a:r>
              <a:rPr lang="de-DE" dirty="0" smtClean="0"/>
              <a:t>MPG 16-classic hat Ø 2,5 H11; MPG+16 hat M3</a:t>
            </a:r>
          </a:p>
          <a:p>
            <a:r>
              <a:rPr lang="de-DE" dirty="0" smtClean="0"/>
              <a:t>MPG 20-classic hat Ø 3	 H11; MPG+16 hat M4</a:t>
            </a:r>
          </a:p>
          <a:p>
            <a:r>
              <a:rPr lang="de-DE" dirty="0" smtClean="0"/>
              <a:t>MPG </a:t>
            </a:r>
            <a:r>
              <a:rPr lang="de-DE" dirty="0"/>
              <a:t>25-classic hat Ø 3 </a:t>
            </a:r>
            <a:r>
              <a:rPr lang="de-DE" dirty="0" smtClean="0"/>
              <a:t>   H11</a:t>
            </a:r>
            <a:r>
              <a:rPr lang="de-DE" dirty="0"/>
              <a:t>; MPG+25 hat M4</a:t>
            </a:r>
          </a:p>
          <a:p>
            <a:r>
              <a:rPr lang="de-DE" dirty="0"/>
              <a:t>MPG 32-classic hat Ø 4 </a:t>
            </a:r>
            <a:r>
              <a:rPr lang="de-DE" dirty="0" smtClean="0"/>
              <a:t>   H11</a:t>
            </a:r>
            <a:r>
              <a:rPr lang="de-DE" dirty="0"/>
              <a:t>; MPG+32 hat M5</a:t>
            </a:r>
          </a:p>
          <a:p>
            <a:r>
              <a:rPr lang="de-DE" dirty="0"/>
              <a:t>MPG 40-classic hat Ø </a:t>
            </a:r>
            <a:r>
              <a:rPr lang="de-DE" dirty="0" smtClean="0"/>
              <a:t>4    </a:t>
            </a:r>
            <a:r>
              <a:rPr lang="de-DE" dirty="0"/>
              <a:t>H11; MPG+40 hat M5</a:t>
            </a:r>
          </a:p>
          <a:p>
            <a:r>
              <a:rPr lang="de-DE" dirty="0"/>
              <a:t>MPG 50-classic hat Ø </a:t>
            </a:r>
            <a:r>
              <a:rPr lang="de-DE" dirty="0" smtClean="0"/>
              <a:t>5    </a:t>
            </a:r>
            <a:r>
              <a:rPr lang="de-DE" dirty="0"/>
              <a:t>H11; MPG+50 hat </a:t>
            </a:r>
            <a:r>
              <a:rPr lang="de-DE" dirty="0" smtClean="0"/>
              <a:t>M6</a:t>
            </a:r>
            <a:endParaRPr lang="de-DE" dirty="0"/>
          </a:p>
          <a:p>
            <a:r>
              <a:rPr lang="de-DE" dirty="0" smtClean="0"/>
              <a:t>MPG 64-classic hat Ø 6    H11; MPG+50 hat M8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b="1" dirty="0"/>
              <a:t>Fingerschnittstelle MPG+ sieht dann wie folgt aus:</a:t>
            </a:r>
          </a:p>
          <a:p>
            <a:r>
              <a:rPr lang="de-DE" dirty="0"/>
              <a:t>1x Gewinde + 2x Passbohrungen für </a:t>
            </a:r>
            <a:r>
              <a:rPr lang="de-DE" dirty="0" smtClean="0"/>
              <a:t>Zylinderstifte</a:t>
            </a:r>
            <a:endParaRPr lang="de-DE" dirty="0"/>
          </a:p>
          <a:p>
            <a:r>
              <a:rPr lang="de-DE" dirty="0" smtClean="0"/>
              <a:t>Alternativ kann weiterhin die Zentrierung an den Außenkanten vorgenommen werden (wie bei MPG-classic)</a:t>
            </a:r>
          </a:p>
          <a:p>
            <a:endParaRPr lang="de-DE" dirty="0" smtClean="0"/>
          </a:p>
          <a:p>
            <a:r>
              <a:rPr lang="de-DE" b="1" dirty="0" smtClean="0"/>
              <a:t>Dadurch:</a:t>
            </a:r>
            <a:endParaRPr lang="de-DE" b="1" dirty="0"/>
          </a:p>
          <a:p>
            <a:r>
              <a:rPr lang="de-DE" b="1" dirty="0"/>
              <a:t>Fingeranschluss MPG-plus 100% abwärtskompatibel</a:t>
            </a:r>
          </a:p>
          <a:p>
            <a:r>
              <a:rPr lang="de-DE" b="1" dirty="0"/>
              <a:t>zu MPG-classic!</a:t>
            </a:r>
            <a:endParaRPr lang="en-US" b="1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 r="56918" b="47517"/>
          <a:stretch>
            <a:fillRect/>
          </a:stretch>
        </p:blipFill>
        <p:spPr bwMode="auto">
          <a:xfrm>
            <a:off x="5877617" y="2078673"/>
            <a:ext cx="1204345" cy="186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image"/>
          <p:cNvPicPr>
            <a:picLocks noChangeAspect="1" noChangeArrowheads="1"/>
          </p:cNvPicPr>
          <p:nvPr/>
        </p:nvPicPr>
        <p:blipFill>
          <a:blip r:embed="rId3"/>
          <a:srcRect l="5082" r="64357" b="65769"/>
          <a:stretch>
            <a:fillRect/>
          </a:stretch>
        </p:blipFill>
        <p:spPr bwMode="auto">
          <a:xfrm>
            <a:off x="7491991" y="2613161"/>
            <a:ext cx="1279792" cy="132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>
            <a:off x="5963076" y="2613161"/>
            <a:ext cx="828000" cy="828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7615245" y="3027161"/>
            <a:ext cx="828000" cy="828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2-Finger Greifer MPG-plus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7986" y="1449789"/>
            <a:ext cx="2868029" cy="369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20"/>
          <p:cNvSpPr txBox="1">
            <a:spLocks noChangeArrowheads="1"/>
          </p:cNvSpPr>
          <p:nvPr/>
        </p:nvSpPr>
        <p:spPr bwMode="auto">
          <a:xfrm>
            <a:off x="1798638" y="5514975"/>
            <a:ext cx="5546725" cy="369332"/>
          </a:xfrm>
          <a:prstGeom prst="rect">
            <a:avLst/>
          </a:prstGeom>
          <a:solidFill>
            <a:srgbClr val="003D6A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Der neue Maßstab im Kleinteilehandling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Finger-Befestigung / Zentrierung 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6" name="Picture 9" descr="image"/>
          <p:cNvPicPr>
            <a:picLocks noChangeAspect="1" noChangeArrowheads="1"/>
          </p:cNvPicPr>
          <p:nvPr/>
        </p:nvPicPr>
        <p:blipFill>
          <a:blip r:embed="rId2"/>
          <a:srcRect l="5082" r="34741" b="65769"/>
          <a:stretch>
            <a:fillRect/>
          </a:stretch>
        </p:blipFill>
        <p:spPr bwMode="auto">
          <a:xfrm>
            <a:off x="4071300" y="2775531"/>
            <a:ext cx="2520000" cy="132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61443" y="1113538"/>
            <a:ext cx="71061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Für die Zentrierung der Backen an den Greifer-Fingern ist bei dem MPG- plus Gewinde und Passungen angebracht , bei MPG- classic muss über die seitliche Passung zentriert werden. 	</a:t>
            </a:r>
            <a:r>
              <a:rPr lang="de-DE" sz="1600" dirty="0" smtClean="0">
                <a:sym typeface="Wingdings" pitchFamily="2" charset="2"/>
              </a:rPr>
              <a:t></a:t>
            </a:r>
            <a:r>
              <a:rPr lang="de-DE" sz="1600" dirty="0" smtClean="0"/>
              <a:t>Durch das Gewinde in den Fingern bei dem MPG- plus können </a:t>
            </a:r>
            <a:r>
              <a:rPr lang="de-DE" sz="1600" dirty="0" err="1" smtClean="0"/>
              <a:t>Greiferbacken</a:t>
            </a:r>
            <a:r>
              <a:rPr lang="de-DE" sz="1600" dirty="0" smtClean="0"/>
              <a:t> direkt angebracht und verschraubt werden.  </a:t>
            </a:r>
          </a:p>
          <a:p>
            <a:endParaRPr lang="de-DE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 l="343" t="1015" r="343" b="1015"/>
          <a:stretch>
            <a:fillRect/>
          </a:stretch>
        </p:blipFill>
        <p:spPr bwMode="auto">
          <a:xfrm>
            <a:off x="162982" y="4105275"/>
            <a:ext cx="3067199" cy="204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1882" y="4105275"/>
            <a:ext cx="3060000" cy="205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20994" y="3425012"/>
            <a:ext cx="1158086" cy="178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feld 10"/>
          <p:cNvSpPr txBox="1"/>
          <p:nvPr/>
        </p:nvSpPr>
        <p:spPr>
          <a:xfrm>
            <a:off x="6829512" y="3237196"/>
            <a:ext cx="2049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Bsp</a:t>
            </a:r>
            <a:r>
              <a:rPr lang="de-DE" sz="1400" dirty="0" smtClean="0"/>
              <a:t>: Zentrierung an seitlicher Passung </a:t>
            </a:r>
            <a:endParaRPr lang="de-DE" sz="1400" dirty="0"/>
          </a:p>
        </p:txBody>
      </p:sp>
      <p:sp>
        <p:nvSpPr>
          <p:cNvPr id="10" name="Ellipse 9"/>
          <p:cNvSpPr/>
          <p:nvPr/>
        </p:nvSpPr>
        <p:spPr>
          <a:xfrm>
            <a:off x="4324173" y="4751460"/>
            <a:ext cx="432000" cy="432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376015" y="4640366"/>
            <a:ext cx="432000" cy="432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1196411" y="5212934"/>
            <a:ext cx="186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MPG-plus </a:t>
            </a:r>
            <a:endParaRPr lang="de-DE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4966529" y="5211445"/>
            <a:ext cx="186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MPG-classic</a:t>
            </a:r>
            <a:endParaRPr lang="de-DE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 l="10397" t="6219" r="20397" b="7749"/>
          <a:stretch>
            <a:fillRect/>
          </a:stretch>
        </p:blipFill>
        <p:spPr bwMode="auto">
          <a:xfrm>
            <a:off x="376015" y="2280602"/>
            <a:ext cx="2520000" cy="19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E460E2-A79B-FD4C-875F-CB1722C97EA1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25" name="Titel 1"/>
          <p:cNvSpPr>
            <a:spLocks noGrp="1"/>
          </p:cNvSpPr>
          <p:nvPr>
            <p:ph type="title"/>
          </p:nvPr>
        </p:nvSpPr>
        <p:spPr>
          <a:xfrm>
            <a:off x="385311" y="109378"/>
            <a:ext cx="8074557" cy="1117080"/>
          </a:xfrm>
        </p:spPr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Genauigkeitsklassen MPG-plus</a:t>
            </a:r>
            <a:br>
              <a:rPr lang="de-DE" dirty="0" smtClean="0"/>
            </a:br>
            <a:endParaRPr lang="de-DE" sz="2000" dirty="0"/>
          </a:p>
        </p:txBody>
      </p:sp>
      <p:sp>
        <p:nvSpPr>
          <p:cNvPr id="27" name="Textfeld 26"/>
          <p:cNvSpPr txBox="1"/>
          <p:nvPr/>
        </p:nvSpPr>
        <p:spPr>
          <a:xfrm>
            <a:off x="392568" y="1421786"/>
            <a:ext cx="389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MPG-plus (Standardversion)</a:t>
            </a:r>
          </a:p>
        </p:txBody>
      </p:sp>
      <p:pic>
        <p:nvPicPr>
          <p:cNvPr id="29" name="Grafik 28" descr="MPG-plus_40_Produktbi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023" y="283384"/>
            <a:ext cx="1175691" cy="14976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292" y="2176285"/>
            <a:ext cx="7811861" cy="317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feld 30"/>
          <p:cNvSpPr txBox="1"/>
          <p:nvPr/>
        </p:nvSpPr>
        <p:spPr>
          <a:xfrm>
            <a:off x="385311" y="1798375"/>
            <a:ext cx="389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MPG-plus-P (Präzisionsversion)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776515" y="2968170"/>
            <a:ext cx="508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0.02</a:t>
            </a:r>
            <a:endParaRPr lang="de-DE" sz="1300" dirty="0">
              <a:solidFill>
                <a:srgbClr val="FF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2873829" y="2677884"/>
            <a:ext cx="508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0.05</a:t>
            </a:r>
            <a:endParaRPr lang="de-DE" sz="1300" dirty="0">
              <a:solidFill>
                <a:srgbClr val="FF000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243943" y="3860799"/>
            <a:ext cx="508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0.04</a:t>
            </a:r>
            <a:endParaRPr lang="de-DE" sz="1300" dirty="0">
              <a:solidFill>
                <a:srgbClr val="FF000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4717144" y="2365828"/>
            <a:ext cx="508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0.1</a:t>
            </a:r>
            <a:endParaRPr lang="de-DE" sz="1300" dirty="0">
              <a:solidFill>
                <a:srgbClr val="FF0000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688115" y="2968170"/>
            <a:ext cx="508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0.02</a:t>
            </a:r>
            <a:endParaRPr lang="de-DE" sz="1300" dirty="0">
              <a:solidFill>
                <a:srgbClr val="FF0000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7453087" y="2656113"/>
            <a:ext cx="508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0.02</a:t>
            </a:r>
            <a:endParaRPr lang="de-DE" sz="1300" dirty="0">
              <a:solidFill>
                <a:srgbClr val="FF0000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 rot="16200000">
            <a:off x="7278915" y="3846284"/>
            <a:ext cx="5950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±0.02</a:t>
            </a:r>
            <a:endParaRPr lang="de-DE" sz="13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Anbauventil</a:t>
            </a:r>
            <a:r>
              <a:rPr lang="en-US" dirty="0" smtClean="0"/>
              <a:t> ABV – </a:t>
            </a:r>
            <a:r>
              <a:rPr lang="en-US" dirty="0" err="1" smtClean="0"/>
              <a:t>Mikroventiltechnik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effiziente</a:t>
            </a:r>
            <a:r>
              <a:rPr lang="en-US" dirty="0" smtClean="0"/>
              <a:t> </a:t>
            </a:r>
            <a:r>
              <a:rPr lang="en-US" dirty="0" err="1" smtClean="0"/>
              <a:t>Handhabung</a:t>
            </a:r>
            <a:endParaRPr lang="en-US" dirty="0" smtClean="0"/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504950"/>
            <a:ext cx="85725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Lieferumfang</a:t>
            </a:r>
            <a:r>
              <a:rPr lang="en-US" dirty="0" smtClean="0"/>
              <a:t> MPG-plus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" name="Rechteck 4"/>
          <p:cNvSpPr/>
          <p:nvPr/>
        </p:nvSpPr>
        <p:spPr>
          <a:xfrm>
            <a:off x="561443" y="1209675"/>
            <a:ext cx="72866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4625" indent="-174625">
              <a:defRPr/>
            </a:pPr>
            <a:endParaRPr lang="en-US" dirty="0"/>
          </a:p>
          <a:p>
            <a:pPr marL="174625" indent="-174625">
              <a:defRPr/>
            </a:pPr>
            <a:r>
              <a:rPr lang="en-US" b="1" dirty="0" err="1"/>
              <a:t>Lieferumfang</a:t>
            </a:r>
            <a:r>
              <a:rPr lang="en-US" dirty="0"/>
              <a:t>:</a:t>
            </a:r>
          </a:p>
          <a:p>
            <a:pPr marL="174625" indent="-174625">
              <a:defRPr/>
            </a:pPr>
            <a:r>
              <a:rPr lang="de-DE" dirty="0"/>
              <a:t>Zentrierhülsen, O-Ringe für Direktanschluss, Montage- </a:t>
            </a:r>
            <a:r>
              <a:rPr lang="de-DE" dirty="0" smtClean="0"/>
              <a:t>und</a:t>
            </a:r>
          </a:p>
          <a:p>
            <a:pPr marL="174625" indent="-174625">
              <a:defRPr/>
            </a:pPr>
            <a:r>
              <a:rPr lang="en-US" dirty="0" err="1" smtClean="0"/>
              <a:t>Betriebsanleitung</a:t>
            </a:r>
            <a:r>
              <a:rPr lang="en-US" dirty="0" smtClean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Einbauerklärung</a:t>
            </a:r>
            <a:endParaRPr lang="en-US" dirty="0"/>
          </a:p>
          <a:p>
            <a:pPr marL="174625" indent="-174625"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26630" name="Picture 6" descr="M:\Kluge\MPG-plus\P1030287.JPG"/>
          <p:cNvPicPr>
            <a:picLocks noChangeAspect="1" noChangeArrowheads="1"/>
          </p:cNvPicPr>
          <p:nvPr/>
        </p:nvPicPr>
        <p:blipFill>
          <a:blip r:embed="rId2" cstate="print"/>
          <a:srcRect t="7114"/>
          <a:stretch>
            <a:fillRect/>
          </a:stretch>
        </p:blipFill>
        <p:spPr bwMode="auto">
          <a:xfrm>
            <a:off x="561443" y="2490788"/>
            <a:ext cx="4824412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M:\Kluge\MPG-plus\P1030289.JPG"/>
          <p:cNvPicPr>
            <a:picLocks noChangeAspect="1" noChangeArrowheads="1"/>
          </p:cNvPicPr>
          <p:nvPr/>
        </p:nvPicPr>
        <p:blipFill>
          <a:blip r:embed="rId3" cstate="print"/>
          <a:srcRect l="7651" t="12347" r="15604" b="19864"/>
          <a:stretch>
            <a:fillRect/>
          </a:stretch>
        </p:blipFill>
        <p:spPr bwMode="auto">
          <a:xfrm>
            <a:off x="5048250" y="3565525"/>
            <a:ext cx="28194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Optionales Zubehör – Baukasten</a:t>
            </a:r>
            <a:br>
              <a:rPr lang="de-DE" dirty="0" smtClean="0"/>
            </a:br>
            <a:endParaRPr lang="de-DE" dirty="0" smtClean="0"/>
          </a:p>
        </p:txBody>
      </p:sp>
      <p:grpSp>
        <p:nvGrpSpPr>
          <p:cNvPr id="12" name="Gruppieren 11"/>
          <p:cNvGrpSpPr/>
          <p:nvPr/>
        </p:nvGrpSpPr>
        <p:grpSpPr>
          <a:xfrm>
            <a:off x="0" y="1350172"/>
            <a:ext cx="7500938" cy="4397034"/>
            <a:chOff x="0" y="1350172"/>
            <a:chExt cx="7500938" cy="4397034"/>
          </a:xfrm>
        </p:grpSpPr>
        <p:pic>
          <p:nvPicPr>
            <p:cNvPr id="1741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633537"/>
              <a:ext cx="3114675" cy="380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uppieren 7"/>
            <p:cNvGrpSpPr>
              <a:grpSpLocks noChangeAspect="1"/>
            </p:cNvGrpSpPr>
            <p:nvPr/>
          </p:nvGrpSpPr>
          <p:grpSpPr bwMode="auto">
            <a:xfrm>
              <a:off x="2976372" y="1350172"/>
              <a:ext cx="4524566" cy="4397034"/>
              <a:chOff x="3428992" y="1071546"/>
              <a:chExt cx="5386464" cy="5234639"/>
            </a:xfrm>
          </p:grpSpPr>
          <p:pic>
            <p:nvPicPr>
              <p:cNvPr id="17417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2819"/>
              <a:stretch>
                <a:fillRect/>
              </a:stretch>
            </p:blipFill>
            <p:spPr bwMode="auto">
              <a:xfrm>
                <a:off x="3428992" y="1071546"/>
                <a:ext cx="5386464" cy="52346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18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14074" y="5448975"/>
                <a:ext cx="969932" cy="857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7415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 l="34312" t="15952" r="21323" b="10880"/>
            <a:stretch>
              <a:fillRect/>
            </a:stretch>
          </p:blipFill>
          <p:spPr bwMode="auto">
            <a:xfrm>
              <a:off x="4322902" y="2471738"/>
              <a:ext cx="1882614" cy="2328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Textfeld 9"/>
            <p:cNvSpPr txBox="1">
              <a:spLocks noChangeArrowheads="1"/>
            </p:cNvSpPr>
            <p:nvPr/>
          </p:nvSpPr>
          <p:spPr bwMode="auto">
            <a:xfrm>
              <a:off x="4714875" y="2357438"/>
              <a:ext cx="27860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Profitieren Sie von MPG-plus</a:t>
            </a:r>
            <a:br>
              <a:rPr lang="de-DE" b="1" dirty="0" smtClean="0"/>
            </a:br>
            <a:endParaRPr lang="en-US" dirty="0" smtClean="0"/>
          </a:p>
        </p:txBody>
      </p:sp>
      <p:sp>
        <p:nvSpPr>
          <p:cNvPr id="5" name="Rechteck 4"/>
          <p:cNvSpPr/>
          <p:nvPr/>
        </p:nvSpPr>
        <p:spPr>
          <a:xfrm>
            <a:off x="500063" y="1500188"/>
            <a:ext cx="600075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de-DE" sz="1600" b="1" dirty="0"/>
              <a:t>Sie profitieren von exzellenten Eigenschaften</a:t>
            </a:r>
            <a:r>
              <a:rPr lang="de-DE" sz="1600" b="1" dirty="0" smtClean="0"/>
              <a:t>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u="sng" dirty="0" smtClean="0"/>
              <a:t> Kostengünstiger und schnellere Verfügbarkeit </a:t>
            </a:r>
            <a:r>
              <a:rPr lang="de-DE" sz="1600" dirty="0" smtClean="0"/>
              <a:t>als MPG-classic</a:t>
            </a:r>
            <a:endParaRPr lang="de-DE" sz="1600" dirty="0"/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/>
              <a:t>Enormer Wirkungsgrad - </a:t>
            </a:r>
            <a:r>
              <a:rPr lang="de-DE" sz="1600" dirty="0" smtClean="0"/>
              <a:t>Greifkraftsteigerung </a:t>
            </a:r>
            <a:r>
              <a:rPr lang="de-DE" sz="1600" dirty="0"/>
              <a:t>um 25 </a:t>
            </a:r>
            <a:r>
              <a:rPr lang="de-DE" sz="1600" dirty="0" smtClean="0"/>
              <a:t>%</a:t>
            </a:r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 smtClean="0"/>
              <a:t>30 </a:t>
            </a:r>
            <a:r>
              <a:rPr lang="de-DE" sz="1600" dirty="0"/>
              <a:t>% erhöhte </a:t>
            </a:r>
            <a:r>
              <a:rPr lang="de-DE" sz="1600" dirty="0" err="1"/>
              <a:t>Tragzahl</a:t>
            </a:r>
            <a:r>
              <a:rPr lang="de-DE" sz="1600" dirty="0"/>
              <a:t> - dadurch 50% längere </a:t>
            </a:r>
            <a:r>
              <a:rPr lang="de-DE" sz="1600" dirty="0" err="1" smtClean="0"/>
              <a:t>Greiferfinger</a:t>
            </a:r>
            <a:r>
              <a:rPr lang="de-DE" sz="1600" dirty="0" smtClean="0"/>
              <a:t> möglich</a:t>
            </a:r>
            <a:endParaRPr lang="de-DE" sz="1600" dirty="0"/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/>
              <a:t>10 % Greifer-Gewichtsreduzierung - für erhöhte Dynamik</a:t>
            </a:r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 smtClean="0"/>
              <a:t>Steigerung der Lebensdauer</a:t>
            </a:r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 smtClean="0"/>
              <a:t>Reduzierung des Fingerspiels</a:t>
            </a:r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 smtClean="0"/>
              <a:t>Einsatz kleinerer Baugrößen möglich</a:t>
            </a:r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 smtClean="0"/>
              <a:t>Deutlich </a:t>
            </a:r>
            <a:r>
              <a:rPr lang="de-DE" sz="1600" dirty="0"/>
              <a:t>verkürzte Taktzeiten - für Ihre Produktivitätssteigerung</a:t>
            </a:r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/>
              <a:t>Präzise, kompakte Abfragen für mehr Transparenz Ihrer Prozesse</a:t>
            </a:r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/>
              <a:t>Vielfältige Befestigungsmöglichkeiten für eine schnelle </a:t>
            </a:r>
            <a:r>
              <a:rPr lang="de-DE" sz="1600" dirty="0" smtClean="0"/>
              <a:t>und einfache Montage</a:t>
            </a:r>
            <a:endParaRPr lang="de-DE" sz="1600" dirty="0"/>
          </a:p>
        </p:txBody>
      </p:sp>
      <p:pic>
        <p:nvPicPr>
          <p:cNvPr id="5124" name="Picture 4" descr="http://www.schunk.int/pimexport/IM00080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6745" y="537107"/>
            <a:ext cx="1719916" cy="424920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Info für MPG- classic Kunden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1200"/>
              </a:spcBef>
            </a:pPr>
            <a:endParaRPr lang="de-DE" sz="3200" b="1" dirty="0" smtClean="0"/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de-DE" sz="3200" b="1" dirty="0" smtClean="0"/>
              <a:t>Setzen </a:t>
            </a:r>
            <a:r>
              <a:rPr lang="de-DE" sz="3200" b="1" dirty="0"/>
              <a:t>Sie auf den Nachfolger </a:t>
            </a:r>
            <a:r>
              <a:rPr lang="de-DE" sz="3200" b="1" dirty="0" smtClean="0"/>
              <a:t>MPG-plus! 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de-DE" sz="3200" b="1" dirty="0"/>
              <a:t>D</a:t>
            </a:r>
            <a:r>
              <a:rPr lang="de-DE" sz="3200" b="1" dirty="0" smtClean="0"/>
              <a:t>er </a:t>
            </a:r>
            <a:r>
              <a:rPr lang="de-DE" sz="3200" b="1" dirty="0"/>
              <a:t>leistungsstärkste pneumatische </a:t>
            </a:r>
            <a:r>
              <a:rPr lang="de-DE" sz="3200" b="1" dirty="0" smtClean="0"/>
              <a:t/>
            </a:r>
            <a:br>
              <a:rPr lang="de-DE" sz="3200" b="1" dirty="0" smtClean="0"/>
            </a:br>
            <a:r>
              <a:rPr lang="de-DE" sz="3200" b="1" dirty="0" smtClean="0"/>
              <a:t>Miniatur-Parallelgreifer </a:t>
            </a:r>
            <a:r>
              <a:rPr lang="de-DE" sz="3200" b="1" dirty="0"/>
              <a:t>am Markt!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de-DE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39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432000" y="960120"/>
          <a:ext cx="8280000" cy="4937760"/>
        </p:xfrm>
        <a:graphic>
          <a:graphicData uri="http://schemas.openxmlformats.org/drawingml/2006/table">
            <a:tbl>
              <a:tblPr firstRow="1" bandRow="1"/>
              <a:tblGrid>
                <a:gridCol w="4152409"/>
                <a:gridCol w="4127591"/>
              </a:tblGrid>
              <a:tr h="345897"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Alleinstellungsmerkmale</a:t>
                      </a:r>
                      <a:endParaRPr lang="de-DE" sz="16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de-DE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Ihr Mehrwert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</a:tr>
              <a:tr h="4220046"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Kleinteilegreifer mit Ovalkolben</a:t>
                      </a:r>
                    </a:p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Rollenführung für präzises Greifen durch spielarme Grundbackenführung</a:t>
                      </a:r>
                    </a:p>
                    <a:p>
                      <a:pPr marL="266700" lvl="0" indent="-266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Wälzführung für höheren Wirkungsgrad und Lebensdauer</a:t>
                      </a:r>
                    </a:p>
                    <a:p>
                      <a:pPr marL="266700" lvl="0" indent="-266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Abfrage über programmierbaren </a:t>
                      </a:r>
                    </a:p>
                    <a:p>
                      <a:pPr marL="266700" lvl="0" indent="-266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None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	Magnetschalter</a:t>
                      </a:r>
                    </a:p>
                    <a:p>
                      <a:pPr marL="266700" lvl="0" indent="-266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Gewichtsoptimiertes Design um -10 %</a:t>
                      </a:r>
                    </a:p>
                    <a:p>
                      <a:pPr marL="266700" lvl="0" indent="-266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Längere Finger +50 %</a:t>
                      </a:r>
                    </a:p>
                    <a:p>
                      <a:pPr marL="266700" lvl="0" indent="-266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Greifkraftsteigerung um +25 %</a:t>
                      </a:r>
                    </a:p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Tausendfach bewährte Basis MPG</a:t>
                      </a:r>
                    </a:p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Energieversorgung über schlauchlosen Direktanschluss oder über Verschraubungen</a:t>
                      </a:r>
                    </a:p>
                    <a:p>
                      <a:pPr marL="266700" lvl="0" indent="-266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endParaRPr lang="de-DE" sz="1200" b="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73050" marR="0" lvl="0" indent="-2730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>
                          <a:tab pos="273050" algn="l"/>
                        </a:tabLst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Höchste Zuverlässigkeit, dadurch sichere Prozesse.</a:t>
                      </a:r>
                    </a:p>
                    <a:p>
                      <a:pPr marL="273050" marR="0" lvl="0" indent="-2730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>
                          <a:tab pos="273050" algn="l"/>
                        </a:tabLst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Einzeln gepasste Rollenführung, dadurch minimales Spiel, gesteigerte Präzision und höhere</a:t>
                      </a:r>
                      <a:r>
                        <a:rPr lang="de-DE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Lebensdauer.</a:t>
                      </a:r>
                    </a:p>
                    <a:p>
                      <a:pPr marL="273050" marR="0" lvl="0" indent="-2730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>
                          <a:tab pos="273050" algn="l"/>
                        </a:tabLst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Höhere Greifkräfte (bis zu 25% mehr) bei gleichem Volumen/Masse Verhältnis 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Kleinere Greifer bedeutet kompaktere Anlagen</a:t>
                      </a:r>
                    </a:p>
                    <a:p>
                      <a:pPr marL="273050" lvl="0" indent="-2730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Höhere maximal zulässige Fingerlänge 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tiefere </a:t>
                      </a:r>
                      <a:r>
                        <a:rPr lang="de-DE" sz="1200" b="0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Eingrifflängen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und flexiblere Anlagendesigns. Kompakte und günstige Positionsabfrage möglich 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sichere Prozesse zu kleinem Preis</a:t>
                      </a:r>
                    </a:p>
                    <a:p>
                      <a:pPr marL="273050" lvl="0" indent="-2730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Gewichtsoptimiertes Design 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höhere Dynamik sowohl des </a:t>
                      </a:r>
                      <a:r>
                        <a:rPr lang="de-DE" sz="1200" b="0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Greifers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an sich, als auch des übergeordneten Handhabungssystems möglich</a:t>
                      </a:r>
                    </a:p>
                    <a:p>
                      <a:pPr marL="273050" lvl="0" indent="-2730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Prozesssichere Abfragefunktionalität, dadurch einfache Einbindung in den Gesamtprozess. </a:t>
                      </a:r>
                    </a:p>
                    <a:p>
                      <a:pPr marL="273050" lvl="0" indent="-2730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Variable Anschraubmöglichkeit, dadurch höchste Flexibilität im Prozess- und Anlagendesign.</a:t>
                      </a:r>
                    </a:p>
                    <a:p>
                      <a:pPr marL="273050" lvl="0" indent="-2730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endParaRPr lang="de-DE" sz="1400" b="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MPG-plus Mehrwerte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6"/>
          <p:cNvGraphicFramePr>
            <a:graphicFrameLocks noGrp="1"/>
          </p:cNvGraphicFramePr>
          <p:nvPr>
            <p:ph sz="quarter" idx="10"/>
          </p:nvPr>
        </p:nvGraphicFramePr>
        <p:xfrm>
          <a:off x="432000" y="1019180"/>
          <a:ext cx="8280000" cy="4819640"/>
        </p:xfrm>
        <a:graphic>
          <a:graphicData uri="http://schemas.openxmlformats.org/drawingml/2006/table">
            <a:tbl>
              <a:tblPr firstRow="1" bandRow="1"/>
              <a:tblGrid>
                <a:gridCol w="2797121"/>
                <a:gridCol w="2946663"/>
                <a:gridCol w="2536216"/>
              </a:tblGrid>
              <a:tr h="720080"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0" dirty="0" smtClean="0"/>
                        <a:t>Einsatzlösungen</a:t>
                      </a:r>
                      <a:endParaRPr lang="de-DE" sz="1600" b="0" dirty="0"/>
                    </a:p>
                  </a:txBody>
                  <a:tcPr marL="88310" marR="8831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0" dirty="0" smtClean="0"/>
                        <a:t>Branchen </a:t>
                      </a:r>
                      <a:endParaRPr lang="de-DE" sz="1600" b="0" dirty="0"/>
                    </a:p>
                  </a:txBody>
                  <a:tcPr marL="88310" marR="8831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1600" b="0" dirty="0" smtClean="0"/>
                        <a:t>Anwendungen</a:t>
                      </a:r>
                      <a:endParaRPr lang="de-DE" sz="1600" b="0" dirty="0"/>
                    </a:p>
                  </a:txBody>
                  <a:tcPr marL="88310" marR="8831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</a:tr>
              <a:tr h="2778219"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None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Der MPG-plus setzt</a:t>
                      </a:r>
                      <a:r>
                        <a:rPr lang="de-DE" sz="12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den Benchmark im Kleinteilehandling. Durch die Verbesserung der Greifkraft um bis zu 25% können kleinere Baugrößen eingesetzt werden. Kleinere </a:t>
                      </a:r>
                      <a:r>
                        <a:rPr lang="de-DE" sz="1200" b="0" kern="12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Greifer</a:t>
                      </a:r>
                      <a:r>
                        <a:rPr lang="de-DE" sz="12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bedeuten neben kompakterer Bauform im Einsatz auch Gewichtsreduzierung, was zu einer Steigerung der Dynamik  beitragen kann. </a:t>
                      </a:r>
                      <a:endParaRPr lang="de-DE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88310" marR="8831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27305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Montage und Handhabung</a:t>
                      </a:r>
                    </a:p>
                    <a:p>
                      <a:pPr marL="0" lvl="0" indent="27305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Elektroindustrie</a:t>
                      </a:r>
                    </a:p>
                    <a:p>
                      <a:pPr marL="0" lvl="0" indent="27305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Kleinteilehandling</a:t>
                      </a:r>
                    </a:p>
                    <a:p>
                      <a:pPr marL="0" lvl="0" indent="27305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Pharmaindustrie</a:t>
                      </a:r>
                    </a:p>
                    <a:p>
                      <a:pPr lvl="0">
                        <a:buFont typeface="Courier New" pitchFamily="49" charset="0"/>
                        <a:buChar char="o"/>
                      </a:pPr>
                      <a:endParaRPr lang="de-DE" sz="1200" b="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Font typeface="Courier New" pitchFamily="49" charset="0"/>
                        <a:buChar char="o"/>
                      </a:pPr>
                      <a:endParaRPr lang="de-DE" sz="1200" b="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Font typeface="Courier New" pitchFamily="49" charset="0"/>
                        <a:buChar char="o"/>
                      </a:pPr>
                      <a:endParaRPr lang="de-DE" sz="1200" b="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Courier New" pitchFamily="49" charset="0"/>
                        <a:buChar char="o"/>
                      </a:pPr>
                      <a:endParaRPr lang="de-DE" sz="1200" b="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Courier New" pitchFamily="49" charset="0"/>
                        <a:buChar char="o"/>
                      </a:pPr>
                      <a:endParaRPr lang="de-DE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88310" marR="8831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68288" lvl="0" indent="-268288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Montage und</a:t>
                      </a:r>
                      <a:r>
                        <a:rPr lang="de-DE" sz="12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Handhaben von Kleinteilereglern</a:t>
                      </a:r>
                    </a:p>
                    <a:p>
                      <a:pPr marL="268288" lvl="0" indent="-268288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Bestücken von THT Platinen</a:t>
                      </a:r>
                    </a:p>
                    <a:p>
                      <a:pPr marL="268288" marR="0" lvl="0" indent="-268288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Automatisieren</a:t>
                      </a:r>
                      <a:r>
                        <a:rPr lang="de-DE" sz="12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von losen Teilen</a:t>
                      </a:r>
                    </a:p>
                    <a:p>
                      <a:pPr marL="268288" marR="0" lvl="0" indent="-268288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Montage von Uhrwerken</a:t>
                      </a:r>
                    </a:p>
                    <a:p>
                      <a:pPr marL="268288" marR="0" lvl="0" indent="-268288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Handhabung von Nahrungsmittelproben</a:t>
                      </a:r>
                    </a:p>
                    <a:p>
                      <a:pPr marL="268288" marR="0" lvl="0" indent="-268288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Verpacken von abgefüllten Ampullen</a:t>
                      </a:r>
                    </a:p>
                    <a:p>
                      <a:pPr marL="268288" marR="0" lvl="0" indent="-268288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Automatisierte Montage von Spritzen</a:t>
                      </a:r>
                    </a:p>
                    <a:p>
                      <a:pPr marL="0" lvl="0" indent="273050" algn="l" defTabSz="914400" rtl="0" eaLnBrk="1" latinLnBrk="0" hangingPunct="1">
                        <a:lnSpc>
                          <a:spcPct val="150000"/>
                        </a:lnSpc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Pick &amp; Place Aufgaben</a:t>
                      </a:r>
                    </a:p>
                    <a:p>
                      <a:pPr marL="268288" lvl="0" indent="-2682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Standardisiert im Baukasten Modulare Montagetechnik</a:t>
                      </a:r>
                    </a:p>
                    <a:p>
                      <a:pPr marL="268288" lvl="0" indent="-268288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Courier New" pitchFamily="49" charset="0"/>
                        <a:buChar char="o"/>
                        <a:defRPr/>
                      </a:pPr>
                      <a:endParaRPr lang="de-DE" sz="1200" b="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310" marR="8831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MPG-plus </a:t>
            </a:r>
            <a:r>
              <a:rPr lang="de-DE" dirty="0" smtClean="0"/>
              <a:t>Einsatzgebiete</a:t>
            </a:r>
            <a:br>
              <a:rPr lang="de-DE" dirty="0" smtClean="0"/>
            </a:b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5"/>
          <p:cNvGraphicFramePr>
            <a:graphicFrameLocks noGrp="1"/>
          </p:cNvGraphicFramePr>
          <p:nvPr>
            <p:ph sz="quarter" idx="4294967295"/>
          </p:nvPr>
        </p:nvGraphicFramePr>
        <p:xfrm>
          <a:off x="260327" y="1380744"/>
          <a:ext cx="8642566" cy="4104383"/>
        </p:xfrm>
        <a:graphic>
          <a:graphicData uri="http://schemas.openxmlformats.org/drawingml/2006/table">
            <a:tbl>
              <a:tblPr firstRow="1" bandRow="1"/>
              <a:tblGrid>
                <a:gridCol w="8642566"/>
              </a:tblGrid>
              <a:tr h="2367023"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de-DE" dirty="0"/>
                    </a:p>
                  </a:txBody>
                  <a:tcPr marL="99779" marR="9977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</a:tr>
              <a:tr h="1593789"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600" b="1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400" b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Abdeckgehäuse  = </a:t>
                      </a:r>
                      <a:r>
                        <a:rPr lang="de-DE" sz="1400" b="1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Stahl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400" b="1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</a:t>
                      </a:r>
                      <a:r>
                        <a:rPr lang="de-DE" sz="1400" b="0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Grundbackenmaterial =</a:t>
                      </a:r>
                      <a:r>
                        <a:rPr lang="de-DE" sz="1400" b="1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Stahl</a:t>
                      </a:r>
                      <a:r>
                        <a:rPr lang="de-DE" sz="1400" b="1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400" b="1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</a:t>
                      </a:r>
                      <a:r>
                        <a:rPr lang="de-DE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Wirkprinzip =</a:t>
                      </a:r>
                      <a:r>
                        <a:rPr lang="de-DE" sz="1400" b="1" dirty="0" smtClean="0">
                          <a:solidFill>
                            <a:srgbClr val="000000"/>
                          </a:solidFill>
                          <a:latin typeface="+mn-lt"/>
                        </a:rPr>
                        <a:t> Ovalkolben über Keilhaken 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400" b="1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</a:t>
                      </a:r>
                      <a:r>
                        <a:rPr lang="de-DE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Montage =</a:t>
                      </a:r>
                      <a:r>
                        <a:rPr lang="de-DE" sz="1400" b="1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Universell durch Zentrier – und Befestigungsmöglichkeiten </a:t>
                      </a:r>
                      <a:r>
                        <a:rPr lang="de-DE" sz="1400" b="0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Zubehör = </a:t>
                      </a:r>
                      <a:r>
                        <a:rPr lang="de-DE" sz="1400" b="1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Sensorik</a:t>
                      </a:r>
                      <a:r>
                        <a:rPr lang="de-DE" sz="1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de-DE" sz="14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9779" marR="9977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638" y="1563042"/>
            <a:ext cx="7577137" cy="194468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dirty="0" smtClean="0"/>
              <a:t>MPG-plus Technische Basisdaten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960335" y="3246120"/>
            <a:ext cx="635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16…64</a:t>
            </a:r>
            <a:endParaRPr lang="de-DE" sz="1100" dirty="0"/>
          </a:p>
        </p:txBody>
      </p:sp>
      <p:sp>
        <p:nvSpPr>
          <p:cNvPr id="10" name="Textfeld 9"/>
          <p:cNvSpPr txBox="1"/>
          <p:nvPr/>
        </p:nvSpPr>
        <p:spPr>
          <a:xfrm>
            <a:off x="2416678" y="3239098"/>
            <a:ext cx="12319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0.022 … </a:t>
            </a:r>
            <a:r>
              <a:rPr lang="de-DE" sz="1100" dirty="0"/>
              <a:t>0.63 kg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894270" y="3231150"/>
            <a:ext cx="12319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29 … </a:t>
            </a:r>
            <a:r>
              <a:rPr lang="de-DE" sz="1100" dirty="0"/>
              <a:t>3</a:t>
            </a:r>
            <a:r>
              <a:rPr lang="de-DE" sz="1100" dirty="0" smtClean="0"/>
              <a:t>70 </a:t>
            </a:r>
            <a:r>
              <a:rPr lang="de-DE" sz="1100" dirty="0"/>
              <a:t>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359162" y="3236140"/>
            <a:ext cx="12319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1,5 ... </a:t>
            </a:r>
            <a:r>
              <a:rPr lang="de-DE" sz="1100" dirty="0"/>
              <a:t>10 mm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811592" y="3232584"/>
            <a:ext cx="12319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0.14 </a:t>
            </a:r>
            <a:r>
              <a:rPr lang="de-DE" sz="1100" dirty="0"/>
              <a:t>.. 1.25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290806" y="1430337"/>
            <a:ext cx="8562389" cy="3997327"/>
            <a:chOff x="0" y="1503996"/>
            <a:chExt cx="7468578" cy="3486684"/>
          </a:xfrm>
        </p:grpSpPr>
        <p:pic>
          <p:nvPicPr>
            <p:cNvPr id="3074" name="Picture 2" descr="M:\7_Studenten\FH-Studenten\Mundinger_Erik\P1010363.JPG"/>
            <p:cNvPicPr>
              <a:picLocks noChangeAspect="1" noChangeArrowheads="1"/>
            </p:cNvPicPr>
            <p:nvPr/>
          </p:nvPicPr>
          <p:blipFill>
            <a:blip r:embed="rId2"/>
            <a:srcRect t="15439" b="22314"/>
            <a:stretch>
              <a:fillRect/>
            </a:stretch>
          </p:blipFill>
          <p:spPr bwMode="auto">
            <a:xfrm>
              <a:off x="0" y="1503996"/>
              <a:ext cx="7468578" cy="3486684"/>
            </a:xfrm>
            <a:prstGeom prst="rect">
              <a:avLst/>
            </a:prstGeom>
            <a:noFill/>
          </p:spPr>
        </p:pic>
        <p:sp>
          <p:nvSpPr>
            <p:cNvPr id="7" name="Textfeld 6"/>
            <p:cNvSpPr txBox="1"/>
            <p:nvPr/>
          </p:nvSpPr>
          <p:spPr>
            <a:xfrm>
              <a:off x="142697" y="3476521"/>
              <a:ext cx="598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</a:rPr>
                <a:t>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605326" y="3476521"/>
              <a:ext cx="598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</a:rPr>
                <a:t>20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355933" y="3475032"/>
              <a:ext cx="598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</a:rPr>
                <a:t>25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2106540" y="3476521"/>
              <a:ext cx="598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</a:rPr>
                <a:t>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023786" y="3476521"/>
              <a:ext cx="598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</a:rPr>
                <a:t>40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177468" y="3476521"/>
              <a:ext cx="598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</a:rPr>
                <a:t>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766986" y="3476521"/>
              <a:ext cx="598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</a:rPr>
                <a:t>64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MPG-plus Baureihen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290806" y="1606609"/>
            <a:ext cx="718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3D6A"/>
                </a:solidFill>
              </a:rPr>
              <a:t>Baugrößen von 16 bis 64 (gemessen an Breite des </a:t>
            </a:r>
            <a:r>
              <a:rPr lang="de-DE" dirty="0" err="1" smtClean="0">
                <a:solidFill>
                  <a:srgbClr val="003D6A"/>
                </a:solidFill>
              </a:rPr>
              <a:t>Greifers</a:t>
            </a:r>
            <a:r>
              <a:rPr lang="de-DE" dirty="0" smtClean="0">
                <a:solidFill>
                  <a:srgbClr val="003D6A"/>
                </a:solidFill>
              </a:rPr>
              <a:t>)</a:t>
            </a:r>
            <a:endParaRPr lang="de-DE" dirty="0">
              <a:solidFill>
                <a:srgbClr val="003D6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MPG-plus Funktionsprinzip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5" name="Inhaltsplatzhalter 6"/>
          <p:cNvSpPr txBox="1">
            <a:spLocks noChangeArrowheads="1"/>
          </p:cNvSpPr>
          <p:nvPr/>
        </p:nvSpPr>
        <p:spPr>
          <a:xfrm>
            <a:off x="640079" y="1308099"/>
            <a:ext cx="4076383" cy="339725"/>
          </a:xfrm>
          <a:prstGeom prst="rect">
            <a:avLst/>
          </a:prstGeom>
          <a:solidFill>
            <a:srgbClr val="003D6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Funktionsschnittbild</a:t>
            </a: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12" descr="P:\Desktop\mpgplus_schnittbild_mit_legende_ohne_schatten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55064"/>
            <a:ext cx="558006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7"/>
          <p:cNvSpPr txBox="1">
            <a:spLocks noChangeArrowheads="1"/>
          </p:cNvSpPr>
          <p:nvPr/>
        </p:nvSpPr>
        <p:spPr bwMode="auto">
          <a:xfrm>
            <a:off x="5282184" y="1079499"/>
            <a:ext cx="3353816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>
                <a:solidFill>
                  <a:srgbClr val="000000"/>
                </a:solidFill>
              </a:rPr>
              <a:t>Grundbacke zur Adaption von werkstückspezifischen </a:t>
            </a:r>
            <a:r>
              <a:rPr lang="de-DE" sz="1400" dirty="0" err="1">
                <a:solidFill>
                  <a:srgbClr val="000000"/>
                </a:solidFill>
              </a:rPr>
              <a:t>Greiferfinger</a:t>
            </a:r>
            <a:endParaRPr lang="de-DE" sz="1400" dirty="0">
              <a:solidFill>
                <a:srgbClr val="000000"/>
              </a:solidFill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>
                <a:solidFill>
                  <a:srgbClr val="000000"/>
                </a:solidFill>
              </a:rPr>
              <a:t>Keilhakenprinzip für hohe Kraftübertragung und zentrisches Greifen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>
                <a:solidFill>
                  <a:srgbClr val="000000"/>
                </a:solidFill>
              </a:rPr>
              <a:t>Wälzführung für verbesserte Lebensdauer und </a:t>
            </a:r>
            <a:r>
              <a:rPr lang="de-DE" sz="1400" dirty="0" smtClean="0">
                <a:solidFill>
                  <a:srgbClr val="000000"/>
                </a:solidFill>
              </a:rPr>
              <a:t>Kräfte-</a:t>
            </a:r>
            <a:r>
              <a:rPr lang="de-DE" sz="1400" dirty="0" err="1" smtClean="0">
                <a:solidFill>
                  <a:srgbClr val="000000"/>
                </a:solidFill>
              </a:rPr>
              <a:t>momentaufnahme</a:t>
            </a:r>
            <a:endParaRPr lang="de-DE" sz="1400" dirty="0">
              <a:solidFill>
                <a:srgbClr val="000000"/>
              </a:solidFill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 err="1">
                <a:solidFill>
                  <a:srgbClr val="000000"/>
                </a:solidFill>
              </a:rPr>
              <a:t>Sensorik</a:t>
            </a:r>
            <a:r>
              <a:rPr lang="de-DE" sz="1400" dirty="0">
                <a:solidFill>
                  <a:srgbClr val="000000"/>
                </a:solidFill>
              </a:rPr>
              <a:t> kann über Halterungen am Gehäuse individuell eingesetzt werden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 err="1">
                <a:solidFill>
                  <a:srgbClr val="000000"/>
                </a:solidFill>
              </a:rPr>
              <a:t>Ovalkolbenantrieb</a:t>
            </a:r>
            <a:r>
              <a:rPr lang="de-DE" sz="1400" dirty="0">
                <a:solidFill>
                  <a:srgbClr val="000000"/>
                </a:solidFill>
              </a:rPr>
              <a:t> nützt den Raum des </a:t>
            </a:r>
            <a:r>
              <a:rPr lang="de-DE" sz="1400" dirty="0" err="1">
                <a:solidFill>
                  <a:srgbClr val="000000"/>
                </a:solidFill>
              </a:rPr>
              <a:t>Greifergehäuse</a:t>
            </a:r>
            <a:r>
              <a:rPr lang="de-DE" sz="1400" dirty="0">
                <a:solidFill>
                  <a:srgbClr val="000000"/>
                </a:solidFill>
              </a:rPr>
              <a:t> optimal. Größere Kolbenfläche somit höhere Greifkräfte möglich.   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>
                <a:solidFill>
                  <a:srgbClr val="000000"/>
                </a:solidFill>
              </a:rPr>
              <a:t>Gehäuse Abdeckung aus Stahl mit flexiblen Montagemöglichkeiten für Zubehör z.B. Sensoren oder direkten Ventilanbau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</a:pP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2-Finger MPG-classic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5" name="Picture 11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1468438"/>
            <a:ext cx="2519362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20"/>
          <p:cNvSpPr txBox="1">
            <a:spLocks noChangeArrowheads="1"/>
          </p:cNvSpPr>
          <p:nvPr/>
        </p:nvSpPr>
        <p:spPr bwMode="auto">
          <a:xfrm>
            <a:off x="1835150" y="5554663"/>
            <a:ext cx="5546725" cy="368300"/>
          </a:xfrm>
          <a:prstGeom prst="rect">
            <a:avLst/>
          </a:prstGeom>
          <a:solidFill>
            <a:srgbClr val="003D6A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800" dirty="0">
                <a:solidFill>
                  <a:schemeClr val="bg1"/>
                </a:solidFill>
              </a:rPr>
              <a:t>Der Benchmark im Kleinteilehandling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1411</Words>
  <Application>Microsoft Office PowerPoint</Application>
  <PresentationFormat>Bildschirmpräsentation (4:3)</PresentationFormat>
  <Paragraphs>416</Paragraphs>
  <Slides>37</Slides>
  <Notes>2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Courier New</vt:lpstr>
      <vt:lpstr>Symbol</vt:lpstr>
      <vt:lpstr>Wingdings</vt:lpstr>
      <vt:lpstr> SCH_PPT_Vorlage_4-3_220312</vt:lpstr>
      <vt:lpstr>PowerPoint-Präsentation</vt:lpstr>
      <vt:lpstr>Entwicklung MPG </vt:lpstr>
      <vt:lpstr>2-Finger Greifer MPG-plus </vt:lpstr>
      <vt:lpstr>MPG-plus Mehrwerte  </vt:lpstr>
      <vt:lpstr>MPG-plus Einsatzgebiete </vt:lpstr>
      <vt:lpstr>MPG-plus Technische Basisdaten </vt:lpstr>
      <vt:lpstr>MPG-plus Baureihen  </vt:lpstr>
      <vt:lpstr>MPG-plus Funktionsprinzip </vt:lpstr>
      <vt:lpstr>2-Finger MPG-classic </vt:lpstr>
      <vt:lpstr>MPG Technische Basisdaten  </vt:lpstr>
      <vt:lpstr>MPG Funktionsprinzip  </vt:lpstr>
      <vt:lpstr>MPG-plus – MPG-classic Unterscheidungsmerkmale</vt:lpstr>
      <vt:lpstr>Ovalkolben / Zentrierstift  </vt:lpstr>
      <vt:lpstr>Vorteile Kreuzrollenführung  </vt:lpstr>
      <vt:lpstr>MPG-plus – Wälzkörperanzahl </vt:lpstr>
      <vt:lpstr>MPG-plus – Spiel auf Dauer reduziert </vt:lpstr>
      <vt:lpstr>MPG-plus – Greifkräfte </vt:lpstr>
      <vt:lpstr>Gewichtsvergleich </vt:lpstr>
      <vt:lpstr>Vergleich Leistungsdichte  </vt:lpstr>
      <vt:lpstr>Kompatibilität zu MPG-classic </vt:lpstr>
      <vt:lpstr>Kompatibilität zu MPG-classic  </vt:lpstr>
      <vt:lpstr>Kompatibilität zu MPG-classic  </vt:lpstr>
      <vt:lpstr>Kompatibilität zu MPG-classic  </vt:lpstr>
      <vt:lpstr>Kompatibilität zu MPG-classic  </vt:lpstr>
      <vt:lpstr>Kompatibilität zu MPG-classic  </vt:lpstr>
      <vt:lpstr>Kompatibilität zu MPG-classic  </vt:lpstr>
      <vt:lpstr>Kompatibilität zu MPG-classic  </vt:lpstr>
      <vt:lpstr>Kompatibilität zu MPG-classic  </vt:lpstr>
      <vt:lpstr>Kompatibilität zu MPG-classic </vt:lpstr>
      <vt:lpstr>Finger-Befestigung / Zentrierung  </vt:lpstr>
      <vt:lpstr> Genauigkeitsklassen MPG-plus </vt:lpstr>
      <vt:lpstr>Anbauventil ABV – Mikroventiltechnik  für effiziente Handhabung</vt:lpstr>
      <vt:lpstr>Lieferumfang MPG-plus </vt:lpstr>
      <vt:lpstr>Optionales Zubehör – Baukasten </vt:lpstr>
      <vt:lpstr>Profitieren Sie von MPG-plus </vt:lpstr>
      <vt:lpstr>Info für MPG- classic Kunden </vt:lpstr>
      <vt:lpstr>PowerPoint-Präsentation</vt:lpstr>
    </vt:vector>
  </TitlesOfParts>
  <Company>Ideenhaus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Khoury, Jakob</cp:lastModifiedBy>
  <cp:revision>234</cp:revision>
  <dcterms:created xsi:type="dcterms:W3CDTF">2015-04-07T09:55:40Z</dcterms:created>
  <dcterms:modified xsi:type="dcterms:W3CDTF">2016-08-03T08:28:33Z</dcterms:modified>
</cp:coreProperties>
</file>