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7" r:id="rId2"/>
    <p:sldId id="370" r:id="rId3"/>
    <p:sldId id="328" r:id="rId4"/>
    <p:sldId id="331" r:id="rId5"/>
    <p:sldId id="335" r:id="rId6"/>
    <p:sldId id="371" r:id="rId7"/>
    <p:sldId id="356" r:id="rId8"/>
    <p:sldId id="353" r:id="rId9"/>
    <p:sldId id="341" r:id="rId10"/>
    <p:sldId id="354" r:id="rId11"/>
    <p:sldId id="348" r:id="rId12"/>
    <p:sldId id="278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6A"/>
    <a:srgbClr val="009EE0"/>
    <a:srgbClr val="00446B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8" autoAdjust="0"/>
    <p:restoredTop sz="97418" autoAdjust="0"/>
  </p:normalViewPr>
  <p:slideViewPr>
    <p:cSldViewPr snapToGrid="0" snapToObjects="1">
      <p:cViewPr varScale="1">
        <p:scale>
          <a:sx n="111" d="100"/>
          <a:sy n="111" d="100"/>
        </p:scale>
        <p:origin x="-900" y="-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03.08.2015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03.08.2015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5" name="Grafik 4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 ohne 70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311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4"/>
          <p:cNvSpPr>
            <a:spLocks noGrp="1"/>
          </p:cNvSpPr>
          <p:nvPr>
            <p:ph sz="quarter" idx="12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7" name="Grafik 6" descr="70JAHRElogoSCHUNKRGB_DE_bla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9110" y="5580062"/>
            <a:ext cx="720000" cy="4803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6525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  <p:pic>
        <p:nvPicPr>
          <p:cNvPr id="11" name="Grafik 10" descr="70JAHRElogoSCHUNKRGB_DE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9900" y="5565021"/>
            <a:ext cx="720000" cy="480303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 ohne 70 Jah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LOW_DESIGNEL_PPT_4zu3_071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Überschrift Powerpoint-Folie</a:t>
            </a:r>
            <a:endParaRPr lang="de-DE" dirty="0"/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dirty="0" smtClean="0"/>
              <a:t>Titel, Verfasser, Datum</a:t>
            </a:r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Schunk-mk\mkt\Daten\MKT\03_Multimedia\_PPT\PPT_Vorlage_2015\Vorlage_PPT_DE_0515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63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868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172200" cy="838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8841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dt" sz="half" idx="10"/>
          </p:nvPr>
        </p:nvSpPr>
        <p:spPr>
          <a:xfrm>
            <a:off x="4051300" y="6551613"/>
            <a:ext cx="10795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12.11.2010</a:t>
            </a:r>
          </a:p>
        </p:txBody>
      </p:sp>
      <p:sp>
        <p:nvSpPr>
          <p:cNvPr id="5" name="Rectangle 10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MPG Kurzpräsentation</a:t>
            </a:r>
          </a:p>
        </p:txBody>
      </p:sp>
    </p:spTree>
  </p:cSld>
  <p:clrMapOvr>
    <a:masterClrMapping/>
  </p:clrMapOvr>
  <p:transition spd="med"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52400" y="161925"/>
            <a:ext cx="6172200" cy="838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4"/>
          <p:cNvSpPr>
            <a:spLocks noGrp="1"/>
          </p:cNvSpPr>
          <p:nvPr>
            <p:ph type="dt" sz="half" idx="10"/>
          </p:nvPr>
        </p:nvSpPr>
        <p:spPr>
          <a:xfrm>
            <a:off x="6786563" y="6553200"/>
            <a:ext cx="1143000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17.05.10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MPG-plus                 Marcel Nagel</a:t>
            </a:r>
          </a:p>
        </p:txBody>
      </p:sp>
    </p:spTree>
  </p:cSld>
  <p:clrMapOvr>
    <a:masterClrMapping/>
  </p:clrMapOvr>
  <p:transition spd="med"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E460E2-A79B-FD4C-875F-CB1722C97EA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304" y="62203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046520"/>
            <a:ext cx="9144000" cy="749300"/>
          </a:xfrm>
          <a:prstGeom prst="rect">
            <a:avLst/>
          </a:prstGeom>
        </p:spPr>
      </p:pic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Titel, Verfasser, Datum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9" r:id="rId2"/>
    <p:sldLayoutId id="2147483654" r:id="rId3"/>
    <p:sldLayoutId id="2147483697" r:id="rId4"/>
    <p:sldLayoutId id="2147483698" r:id="rId5"/>
    <p:sldLayoutId id="2147483657" r:id="rId6"/>
    <p:sldLayoutId id="2147483701" r:id="rId7"/>
    <p:sldLayoutId id="2147483702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smtClean="0">
                <a:solidFill>
                  <a:srgbClr val="FFFFFF"/>
                </a:solidFill>
              </a:rPr>
              <a:t>Besonderheiten  </a:t>
            </a:r>
            <a:br>
              <a:rPr lang="de-DE" sz="1500" dirty="0" smtClean="0">
                <a:solidFill>
                  <a:srgbClr val="FFFFFF"/>
                </a:solidFill>
              </a:rPr>
            </a:br>
            <a:r>
              <a:rPr lang="de-DE" sz="1500" dirty="0" smtClean="0">
                <a:solidFill>
                  <a:srgbClr val="FFFFFF"/>
                </a:solidFill>
              </a:rPr>
              <a:t>und Leistungsmerkmale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60623" y="39489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 smtClean="0">
                <a:solidFill>
                  <a:srgbClr val="FFFFFF"/>
                </a:solidFill>
              </a:rPr>
              <a:t>Vergleich Miniaturparallelgreifer</a:t>
            </a:r>
            <a:br>
              <a:rPr lang="de-DE" sz="3000" b="1" dirty="0" smtClean="0">
                <a:solidFill>
                  <a:srgbClr val="FFFFFF"/>
                </a:solidFill>
              </a:rPr>
            </a:br>
            <a:r>
              <a:rPr lang="de-DE" sz="3000" b="1" dirty="0" smtClean="0">
                <a:solidFill>
                  <a:srgbClr val="FFFFFF"/>
                </a:solidFill>
              </a:rPr>
              <a:t>MPG-plus	-	MPG-classic</a:t>
            </a:r>
            <a:endParaRPr lang="de-DE" sz="3000" dirty="0" smtClean="0">
              <a:solidFill>
                <a:srgbClr val="FFFFFF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pic>
        <p:nvPicPr>
          <p:cNvPr id="10" name="Grafik 9" descr="70JAHRElogoSCHUNKRGB_DE_wei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026565"/>
            <a:ext cx="2195510" cy="1464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473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Finger-Befestigung / Zentrierung 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6" name="Picture 9" descr="image"/>
          <p:cNvPicPr>
            <a:picLocks noChangeAspect="1" noChangeArrowheads="1"/>
          </p:cNvPicPr>
          <p:nvPr/>
        </p:nvPicPr>
        <p:blipFill>
          <a:blip r:embed="rId2"/>
          <a:srcRect l="5082" r="34741" b="65769"/>
          <a:stretch>
            <a:fillRect/>
          </a:stretch>
        </p:blipFill>
        <p:spPr bwMode="auto">
          <a:xfrm>
            <a:off x="4071300" y="2775531"/>
            <a:ext cx="2520000" cy="13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1443" y="1113538"/>
            <a:ext cx="71061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Für die Zentrierung der Backen an den Greifer-Fingern ist bei dem MPG- plus Gewinde und Passungen angebracht , bei MPG- classic muss über die seitliche Passung zentriert werden. 	</a:t>
            </a:r>
            <a:r>
              <a:rPr lang="de-DE" sz="1600" dirty="0" smtClean="0">
                <a:sym typeface="Wingdings" pitchFamily="2" charset="2"/>
              </a:rPr>
              <a:t></a:t>
            </a:r>
            <a:r>
              <a:rPr lang="de-DE" sz="1600" dirty="0" smtClean="0"/>
              <a:t>Durch das Gewinde in den Fingern bei dem MPG- plus können </a:t>
            </a:r>
            <a:r>
              <a:rPr lang="de-DE" sz="1600" dirty="0" err="1" smtClean="0"/>
              <a:t>Greiferbacken</a:t>
            </a:r>
            <a:r>
              <a:rPr lang="de-DE" sz="1600" dirty="0" smtClean="0"/>
              <a:t> direkt angebracht und verschraubt werden.  </a:t>
            </a:r>
          </a:p>
          <a:p>
            <a:endParaRPr lang="de-D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43" t="1015" r="343" b="1015"/>
          <a:stretch>
            <a:fillRect/>
          </a:stretch>
        </p:blipFill>
        <p:spPr bwMode="auto">
          <a:xfrm>
            <a:off x="162982" y="4105275"/>
            <a:ext cx="3067199" cy="20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1882" y="4105275"/>
            <a:ext cx="3060000" cy="205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0994" y="3425012"/>
            <a:ext cx="1158086" cy="17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feld 10"/>
          <p:cNvSpPr txBox="1"/>
          <p:nvPr/>
        </p:nvSpPr>
        <p:spPr>
          <a:xfrm>
            <a:off x="6829512" y="3237196"/>
            <a:ext cx="204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Bsp</a:t>
            </a:r>
            <a:r>
              <a:rPr lang="de-DE" sz="1400" dirty="0" smtClean="0"/>
              <a:t>: Zentrierung an seitlicher Passung </a:t>
            </a:r>
            <a:endParaRPr lang="de-DE" sz="1400" dirty="0"/>
          </a:p>
        </p:txBody>
      </p:sp>
      <p:sp>
        <p:nvSpPr>
          <p:cNvPr id="10" name="Ellipse 9"/>
          <p:cNvSpPr/>
          <p:nvPr/>
        </p:nvSpPr>
        <p:spPr>
          <a:xfrm>
            <a:off x="4324173" y="4751460"/>
            <a:ext cx="432000" cy="43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376015" y="4640366"/>
            <a:ext cx="432000" cy="432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1196411" y="5212934"/>
            <a:ext cx="186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MPG-plus </a:t>
            </a:r>
            <a:endParaRPr lang="de-DE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4966529" y="5211445"/>
            <a:ext cx="186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MPG-classic</a:t>
            </a:r>
            <a:endParaRPr lang="de-DE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 l="10397" t="6219" r="20397" b="7749"/>
          <a:stretch>
            <a:fillRect/>
          </a:stretch>
        </p:blipFill>
        <p:spPr bwMode="auto">
          <a:xfrm>
            <a:off x="376015" y="2280602"/>
            <a:ext cx="2520000" cy="1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smtClean="0"/>
              <a:t>Profitieren Sie von MPG-plus</a:t>
            </a:r>
            <a:endParaRPr lang="en-US" smtClean="0"/>
          </a:p>
        </p:txBody>
      </p:sp>
      <p:sp>
        <p:nvSpPr>
          <p:cNvPr id="5" name="Rechteck 4"/>
          <p:cNvSpPr/>
          <p:nvPr/>
        </p:nvSpPr>
        <p:spPr>
          <a:xfrm>
            <a:off x="500063" y="1500188"/>
            <a:ext cx="6000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sz="1600" b="1" dirty="0"/>
              <a:t>Sie profitieren von exzellenten Eigenschaften</a:t>
            </a:r>
            <a:r>
              <a:rPr lang="de-DE" sz="1600" b="1" dirty="0" smtClean="0"/>
              <a:t>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u="sng" dirty="0" smtClean="0"/>
              <a:t> Kostengünstiger und schnellere Verfügbarkeit </a:t>
            </a:r>
            <a:r>
              <a:rPr lang="de-DE" sz="1600" dirty="0" smtClean="0"/>
              <a:t>als MPG-classic</a:t>
            </a:r>
            <a:endParaRPr lang="de-DE" sz="1600" dirty="0"/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Enormer Wirkungsgrad - </a:t>
            </a:r>
            <a:r>
              <a:rPr lang="de-DE" sz="1600" dirty="0" smtClean="0"/>
              <a:t>Greifkraftsteigerung </a:t>
            </a:r>
            <a:r>
              <a:rPr lang="de-DE" sz="1600" dirty="0"/>
              <a:t>um 25 </a:t>
            </a:r>
            <a:r>
              <a:rPr lang="de-DE" sz="1600" dirty="0" smtClean="0"/>
              <a:t>%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30 </a:t>
            </a:r>
            <a:r>
              <a:rPr lang="de-DE" sz="1600" dirty="0"/>
              <a:t>% erhöhte </a:t>
            </a:r>
            <a:r>
              <a:rPr lang="de-DE" sz="1600" dirty="0" err="1"/>
              <a:t>Tragzahl</a:t>
            </a:r>
            <a:r>
              <a:rPr lang="de-DE" sz="1600" dirty="0"/>
              <a:t> - dadurch 50% längere </a:t>
            </a:r>
            <a:r>
              <a:rPr lang="de-DE" sz="1600" dirty="0" err="1" smtClean="0"/>
              <a:t>Greiferfinger</a:t>
            </a:r>
            <a:r>
              <a:rPr lang="de-DE" sz="1600" dirty="0" smtClean="0"/>
              <a:t> möglich</a:t>
            </a:r>
            <a:endParaRPr lang="de-DE" sz="1600" dirty="0"/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10 % Greifer-Gewichtsreduzierung - für erhöhte Dynamik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Steigerung der Lebensdauer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Reduzierung des Fingerspiels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Einsatz kleinerer Baugrößen möglich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 smtClean="0"/>
              <a:t>Deutlich </a:t>
            </a:r>
            <a:r>
              <a:rPr lang="de-DE" sz="1600" dirty="0"/>
              <a:t>verkürzte Taktzeiten - für Ihre Produktivitätssteigerung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Präzise, kompakte Abfragen für mehr Transparenz Ihrer Prozesse</a:t>
            </a:r>
          </a:p>
          <a:p>
            <a:pPr marL="85725" indent="-8572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sz="1600" dirty="0"/>
              <a:t>Vielfältige Befestigungsmöglichkeiten für eine schnelle </a:t>
            </a:r>
            <a:r>
              <a:rPr lang="de-DE" sz="1600" dirty="0" smtClean="0"/>
              <a:t>und einfache Montage</a:t>
            </a:r>
            <a:endParaRPr lang="de-DE" sz="1600" dirty="0"/>
          </a:p>
        </p:txBody>
      </p:sp>
      <p:pic>
        <p:nvPicPr>
          <p:cNvPr id="5124" name="Picture 4" descr="http://www.schunk.int/pimexport/IM0008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6745" y="537107"/>
            <a:ext cx="1719916" cy="42492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0839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:\MKT\03_Multimedia\_PPT\2013_03_Pressekonferenz_HMI\neue Bilder\pfei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443" y="1601075"/>
            <a:ext cx="7956376" cy="2880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4062820" y="1486840"/>
            <a:ext cx="3142182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400" b="1" dirty="0" smtClean="0">
                <a:solidFill>
                  <a:srgbClr val="003D6A"/>
                </a:solidFill>
              </a:rPr>
              <a:t>Von 2008|Der MPG-plus</a:t>
            </a:r>
            <a:endParaRPr lang="de-DE" sz="1400" b="1" dirty="0">
              <a:solidFill>
                <a:srgbClr val="003D6A"/>
              </a:solidFill>
            </a:endParaRP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Der stärkste pneumatische Miniatur-</a:t>
            </a: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Parallelgreifer </a:t>
            </a:r>
            <a:endParaRPr lang="de-DE" sz="1000" dirty="0">
              <a:solidFill>
                <a:srgbClr val="003D6A"/>
              </a:solidFill>
            </a:endParaRPr>
          </a:p>
        </p:txBody>
      </p:sp>
      <p:pic>
        <p:nvPicPr>
          <p:cNvPr id="5" name="Picture 2" descr="S:\MKT\03_Multimedia\_PPT\2013_03_Pressekonferenz_HMI\neue Bilder\MPGPlus_mit_Finger_freigestellt_comp_Eu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7958" y="1908851"/>
            <a:ext cx="1407044" cy="235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4" descr="http://www.schunk.int/pimexport/IM00015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164" y="2801925"/>
            <a:ext cx="1407600" cy="236528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224334" y="2102393"/>
            <a:ext cx="31421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400" b="1" dirty="0" smtClean="0">
                <a:solidFill>
                  <a:srgbClr val="003D6A"/>
                </a:solidFill>
              </a:rPr>
              <a:t>1996 - 2008|Der MPG- classic</a:t>
            </a:r>
            <a:endParaRPr lang="de-DE" sz="1400" b="1" dirty="0">
              <a:solidFill>
                <a:srgbClr val="003D6A"/>
              </a:solidFill>
            </a:endParaRPr>
          </a:p>
          <a:p>
            <a:pPr defTabSz="914400"/>
            <a:r>
              <a:rPr lang="de-DE" sz="1000" dirty="0" smtClean="0">
                <a:solidFill>
                  <a:srgbClr val="003D6A"/>
                </a:solidFill>
              </a:rPr>
              <a:t> Der Benchmark im Kleinteilehandling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Entwicklung MPG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9910" y="0"/>
            <a:ext cx="8074557" cy="960702"/>
          </a:xfrm>
        </p:spPr>
        <p:txBody>
          <a:bodyPr/>
          <a:lstStyle/>
          <a:p>
            <a:r>
              <a:rPr lang="de-DE" dirty="0" smtClean="0"/>
              <a:t>MPG-plus Mehrwerte 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432000" y="960120"/>
          <a:ext cx="8280000" cy="4937760"/>
        </p:xfrm>
        <a:graphic>
          <a:graphicData uri="http://schemas.openxmlformats.org/drawingml/2006/table">
            <a:tbl>
              <a:tblPr firstRow="1" bandRow="1"/>
              <a:tblGrid>
                <a:gridCol w="4152409"/>
                <a:gridCol w="4127591"/>
              </a:tblGrid>
              <a:tr h="345897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Alleinstellungsmerkmale</a:t>
                      </a:r>
                      <a:endParaRPr lang="de-DE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de-DE" sz="16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Ihr Mehrwert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</a:tr>
              <a:tr h="4220046"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Kleinteilegreifer mit Ovalkolben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Rollenführung für präzises Greifen durch spielarme Grundbackenführung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Wälzführung für höheren Wirkungsgrad und Lebensdauer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Abfrage über programmierbaren 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None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	Magnetschalter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Gewichtsoptimiertes Design um -10 %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Längere Finger +50 %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Greifkraftsteigerung um +25 %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Tausendfach bewährte Basis MPG</a:t>
                      </a:r>
                    </a:p>
                    <a:p>
                      <a:pPr marL="266700" marR="0" lvl="0" indent="-2667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Energieversorgung über schlauchlosen Direktanschluss oder über Verschraubungen</a:t>
                      </a:r>
                    </a:p>
                    <a:p>
                      <a:pPr marL="266700" lvl="0" indent="-2667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endParaRPr lang="de-DE" sz="1200" b="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de-DE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Höchste Zuverlässigkeit, dadurch sichere Prozesse.</a:t>
                      </a:r>
                    </a:p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Einzeln gepasste Rollenführung, dadurch minimales Spiel, gesteigerte Präzision und höhere</a:t>
                      </a:r>
                      <a:r>
                        <a:rPr lang="de-DE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Lebensdauer.</a:t>
                      </a:r>
                    </a:p>
                    <a:p>
                      <a:pPr marL="273050" marR="0" lvl="0" indent="-273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Courier New" pitchFamily="49" charset="0"/>
                        <a:buChar char="o"/>
                        <a:tabLst>
                          <a:tab pos="273050" algn="l"/>
                        </a:tabLst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Höhere Greifkräfte (bis zu 25% mehr) bei gleichem Volumen/Masse Verhältnis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Kleinere Greifer bedeutet kompaktere Anlagen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Höhere maximal zulässige Fingerlänge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tiefere </a:t>
                      </a:r>
                      <a:r>
                        <a:rPr lang="de-DE" sz="1200" b="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Eingrifflängen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und flexiblere Anlagendesigns. Kompakte und günstige Positionsabfrage möglich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sichere Prozesse zu kleinem Preis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Gewichtsoptimiertes Design 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höhere Dynamik sowohl des </a:t>
                      </a:r>
                      <a:r>
                        <a:rPr lang="de-DE" sz="1200" b="0" kern="120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Greifers</a:t>
                      </a:r>
                      <a:r>
                        <a:rPr lang="de-DE" sz="1200" b="0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an sich, als auch des übergeordneten Handhabungssystems möglich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Prozesssichere Abfragefunktionalität, dadurch einfache Einbindung in den Gesamtprozess. 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Variable Anschraubmöglichkeit, dadurch höchste Flexibilität im Prozess- und Anlagendesign.</a:t>
                      </a:r>
                    </a:p>
                    <a:p>
                      <a:pPr marL="273050" lvl="0" indent="-27305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Courier New" pitchFamily="49" charset="0"/>
                        <a:buChar char="o"/>
                        <a:defRPr/>
                      </a:pPr>
                      <a:endParaRPr lang="de-DE" sz="1400" b="0" kern="120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MPG-plus Funktionsprinzip</a:t>
            </a:r>
            <a:endParaRPr lang="de-DE" dirty="0"/>
          </a:p>
        </p:txBody>
      </p:sp>
      <p:sp>
        <p:nvSpPr>
          <p:cNvPr id="5" name="Inhaltsplatzhalter 6"/>
          <p:cNvSpPr txBox="1">
            <a:spLocks noChangeArrowheads="1"/>
          </p:cNvSpPr>
          <p:nvPr/>
        </p:nvSpPr>
        <p:spPr>
          <a:xfrm>
            <a:off x="323850" y="1308099"/>
            <a:ext cx="4392613" cy="339725"/>
          </a:xfrm>
          <a:prstGeom prst="rect">
            <a:avLst/>
          </a:prstGeom>
          <a:solidFill>
            <a:srgbClr val="003D6A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Funktionsschnittbild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12" descr="P:\Desktop\mpgplus_schnittbild_mit_legende_ohne_schatte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55064"/>
            <a:ext cx="55800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5282184" y="1079499"/>
            <a:ext cx="335381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Grundbacke zur Adaption von werkstückspezifischen </a:t>
            </a:r>
            <a:r>
              <a:rPr lang="de-DE" sz="1400" dirty="0" err="1">
                <a:solidFill>
                  <a:srgbClr val="000000"/>
                </a:solidFill>
              </a:rPr>
              <a:t>Greiferfinger</a:t>
            </a:r>
            <a:endParaRPr lang="de-DE" sz="1400" dirty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Keilhakenprinzip für hohe Kraftübertragung und zentrisches Greifen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Wälzführung für verbesserte Lebensdauer und </a:t>
            </a:r>
            <a:r>
              <a:rPr lang="de-DE" sz="1400" dirty="0" smtClean="0">
                <a:solidFill>
                  <a:srgbClr val="000000"/>
                </a:solidFill>
              </a:rPr>
              <a:t>Kräfte-</a:t>
            </a:r>
            <a:r>
              <a:rPr lang="de-DE" sz="1400" dirty="0" err="1" smtClean="0">
                <a:solidFill>
                  <a:srgbClr val="000000"/>
                </a:solidFill>
              </a:rPr>
              <a:t>momentaufnahme</a:t>
            </a:r>
            <a:endParaRPr lang="de-DE" sz="1400" dirty="0">
              <a:solidFill>
                <a:srgbClr val="000000"/>
              </a:solidFill>
            </a:endParaRP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 err="1">
                <a:solidFill>
                  <a:srgbClr val="000000"/>
                </a:solidFill>
              </a:rPr>
              <a:t>Sensorik</a:t>
            </a:r>
            <a:r>
              <a:rPr lang="de-DE" sz="1400" dirty="0">
                <a:solidFill>
                  <a:srgbClr val="000000"/>
                </a:solidFill>
              </a:rPr>
              <a:t> kann über Halterungen am Gehäuse individuell eingesetzt werden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 err="1">
                <a:solidFill>
                  <a:srgbClr val="000000"/>
                </a:solidFill>
              </a:rPr>
              <a:t>Ovalkolbenantrieb</a:t>
            </a:r>
            <a:r>
              <a:rPr lang="de-DE" sz="1400" dirty="0">
                <a:solidFill>
                  <a:srgbClr val="000000"/>
                </a:solidFill>
              </a:rPr>
              <a:t> nützt den Raum des </a:t>
            </a:r>
            <a:r>
              <a:rPr lang="de-DE" sz="1400" dirty="0" err="1">
                <a:solidFill>
                  <a:srgbClr val="000000"/>
                </a:solidFill>
              </a:rPr>
              <a:t>Greifergehäuse</a:t>
            </a:r>
            <a:r>
              <a:rPr lang="de-DE" sz="1400" dirty="0">
                <a:solidFill>
                  <a:srgbClr val="000000"/>
                </a:solidFill>
              </a:rPr>
              <a:t> optimal. Größere Kolbenfläche somit höhere Greifkräfte möglich.   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  <a:buFont typeface="Arial" charset="0"/>
              <a:buAutoNum type="arabicParenBoth"/>
            </a:pPr>
            <a:r>
              <a:rPr lang="de-DE" sz="1400" dirty="0">
                <a:solidFill>
                  <a:srgbClr val="000000"/>
                </a:solidFill>
              </a:rPr>
              <a:t>Gehäuse Abdeckung aus Stahl mit flexiblen Montagemöglichkeiten für Zubehör z.B. Sensoren oder direkten Ventilanbau</a:t>
            </a:r>
          </a:p>
          <a:p>
            <a:pPr marL="342900" indent="-342900" algn="l">
              <a:spcBef>
                <a:spcPts val="300"/>
              </a:spcBef>
              <a:spcAft>
                <a:spcPts val="300"/>
              </a:spcAft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de-DE" dirty="0" smtClean="0"/>
              <a:t>MPG-plus – MPG-classic </a:t>
            </a:r>
            <a:r>
              <a:rPr lang="de-DE" dirty="0" smtClean="0"/>
              <a:t>Unterscheidungsmerkmale</a:t>
            </a:r>
          </a:p>
        </p:txBody>
      </p:sp>
      <p:sp>
        <p:nvSpPr>
          <p:cNvPr id="16392" name="Textfeld 7"/>
          <p:cNvSpPr txBox="1">
            <a:spLocks noChangeArrowheads="1"/>
          </p:cNvSpPr>
          <p:nvPr/>
        </p:nvSpPr>
        <p:spPr bwMode="auto">
          <a:xfrm>
            <a:off x="561443" y="1521842"/>
            <a:ext cx="6618027" cy="444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dirty="0" smtClean="0"/>
              <a:t>Besonderheiten / Leistungsmerkmale </a:t>
            </a:r>
          </a:p>
          <a:p>
            <a:pPr eaLnBrk="0" hangingPunct="0"/>
            <a:r>
              <a:rPr lang="de-DE" sz="2000" dirty="0" smtClean="0"/>
              <a:t>MPG-plus gegenüber bisherigem MPG-classic: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Ovalkolben - Greifkrafterhöhung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Anzahl Kreuzrollen – Tragzahlsteigerung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Erhöhte zulässige Fingerlänge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Steigerung der Leistungsdichte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Gewichtsreduzierung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Zahlreiche zusätzliche Befestigungsmöglichkeiten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Kompaktere Abfragemöglichkeiten verschiedener                        Positionen über Magnetschalter</a:t>
            </a:r>
          </a:p>
          <a:p>
            <a:pPr marL="174625" indent="-174625">
              <a:lnSpc>
                <a:spcPct val="150000"/>
              </a:lnSpc>
              <a:buFont typeface="Arial" charset="0"/>
              <a:buChar char="•"/>
            </a:pPr>
            <a:r>
              <a:rPr lang="de-DE" dirty="0" smtClean="0"/>
              <a:t>Direkter Anbau Schaltventile</a:t>
            </a:r>
            <a:endParaRPr lang="de-DE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 l="9488" t="6417" r="20490" b="9660"/>
          <a:stretch>
            <a:fillRect/>
          </a:stretch>
        </p:blipFill>
        <p:spPr bwMode="auto">
          <a:xfrm>
            <a:off x="6666191" y="170920"/>
            <a:ext cx="2340000" cy="17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9495" t="6154" r="20247" b="8332"/>
          <a:stretch>
            <a:fillRect/>
          </a:stretch>
        </p:blipFill>
        <p:spPr bwMode="auto">
          <a:xfrm>
            <a:off x="6666191" y="1923783"/>
            <a:ext cx="2340000" cy="173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l="9674" t="6478" r="20279" b="7684"/>
          <a:stretch>
            <a:fillRect/>
          </a:stretch>
        </p:blipFill>
        <p:spPr bwMode="auto">
          <a:xfrm>
            <a:off x="6666191" y="3663216"/>
            <a:ext cx="2340000" cy="175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Ovalkolben / Zentrierstift </a:t>
            </a:r>
            <a:endParaRPr lang="de-DE" dirty="0"/>
          </a:p>
        </p:txBody>
      </p:sp>
      <p:pic>
        <p:nvPicPr>
          <p:cNvPr id="2050" name="Picture 2" descr="M:\7_Studenten\FH-Studenten\Mundinger_Erik\P1010368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236703" y="1350171"/>
            <a:ext cx="6369196" cy="4776897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2196270" y="3845606"/>
            <a:ext cx="540000" cy="540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605899" y="1692067"/>
            <a:ext cx="253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Durch den Ovalkolben des MPG-plus können </a:t>
            </a:r>
            <a:r>
              <a:rPr lang="de-DE" sz="1600" dirty="0" smtClean="0">
                <a:solidFill>
                  <a:srgbClr val="003D6A"/>
                </a:solidFill>
              </a:rPr>
              <a:t>höhere Greifkräfte verwirklicht werden.</a:t>
            </a:r>
          </a:p>
          <a:p>
            <a:endParaRPr lang="de-DE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0397" t="6219" r="20239" b="7749"/>
          <a:stretch>
            <a:fillRect/>
          </a:stretch>
        </p:blipFill>
        <p:spPr bwMode="auto">
          <a:xfrm>
            <a:off x="5398363" y="2711073"/>
            <a:ext cx="3745637" cy="28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36703" y="4674550"/>
            <a:ext cx="261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 smtClean="0">
                <a:solidFill>
                  <a:prstClr val="black"/>
                </a:solidFill>
              </a:rPr>
              <a:t>Durch den Zentrierstift sind die beiden Gehäuse besser verbunden. </a:t>
            </a:r>
          </a:p>
        </p:txBody>
      </p:sp>
      <p:cxnSp>
        <p:nvCxnSpPr>
          <p:cNvPr id="11" name="Gerade Verbindung mit Pfeil 10"/>
          <p:cNvCxnSpPr>
            <a:stCxn id="9" idx="0"/>
            <a:endCxn id="6" idx="3"/>
          </p:cNvCxnSpPr>
          <p:nvPr/>
        </p:nvCxnSpPr>
        <p:spPr>
          <a:xfrm flipV="1">
            <a:off x="1544210" y="4306525"/>
            <a:ext cx="731141" cy="3680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Kreuzrollenführung	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61443" y="1581150"/>
            <a:ext cx="8389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Rollen besitzen eine größere Kontaktfläche als Kugeln, daher ist die elastische Verformung dieser geringer. Durch die geringere Flächenpressung der Linearberührung  sind höhere </a:t>
            </a:r>
            <a:r>
              <a:rPr lang="de-DE" dirty="0" err="1" smtClean="0"/>
              <a:t>Momentenbelastungen</a:t>
            </a:r>
            <a:r>
              <a:rPr lang="de-DE" dirty="0" smtClean="0"/>
              <a:t> auf den Grundbacken möglich. Folglich können </a:t>
            </a:r>
            <a:r>
              <a:rPr lang="de-DE" b="1" dirty="0" smtClean="0"/>
              <a:t>längere Greiffinger </a:t>
            </a:r>
            <a:r>
              <a:rPr lang="de-DE" dirty="0" smtClean="0"/>
              <a:t>mit einer </a:t>
            </a:r>
            <a:r>
              <a:rPr lang="de-DE" b="1" dirty="0" smtClean="0"/>
              <a:t>höheren Greifkraft </a:t>
            </a:r>
            <a:r>
              <a:rPr lang="de-DE" dirty="0" smtClean="0"/>
              <a:t>betrieben werden. Auch der </a:t>
            </a:r>
            <a:r>
              <a:rPr lang="de-DE" b="1" dirty="0" smtClean="0"/>
              <a:t>Verschleiß der Führung kann deutlich gesenkt </a:t>
            </a:r>
            <a:r>
              <a:rPr lang="de-DE" dirty="0" smtClean="0"/>
              <a:t>werden. </a:t>
            </a:r>
            <a:endParaRPr lang="de-D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699" y="3323532"/>
            <a:ext cx="1890112" cy="124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42" y="3321845"/>
            <a:ext cx="1248307" cy="12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576" y="3323533"/>
            <a:ext cx="1249201" cy="124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 l="10397" t="5701" r="20397" b="7259"/>
          <a:stretch>
            <a:fillRect/>
          </a:stretch>
        </p:blipFill>
        <p:spPr bwMode="auto">
          <a:xfrm>
            <a:off x="5529127" y="2892828"/>
            <a:ext cx="3430799" cy="263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5534025" y="257175"/>
            <a:ext cx="3609975" cy="676768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2"/>
          </p:nvPr>
        </p:nvGraphicFramePr>
        <p:xfrm>
          <a:off x="71475" y="1479760"/>
          <a:ext cx="9001050" cy="3955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9"/>
                <a:gridCol w="914531"/>
                <a:gridCol w="904875"/>
                <a:gridCol w="676275"/>
                <a:gridCol w="847725"/>
                <a:gridCol w="971550"/>
                <a:gridCol w="1028700"/>
                <a:gridCol w="962025"/>
                <a:gridCol w="885825"/>
                <a:gridCol w="1266825"/>
              </a:tblGrid>
              <a:tr h="71913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Typ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Greifkraft Classic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Greifkraft  Plus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Hub Classic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Hub Plus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Masse</a:t>
                      </a:r>
                      <a:r>
                        <a:rPr lang="de-DE" sz="1400" baseline="0" dirty="0" smtClean="0"/>
                        <a:t> Classic  (g)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Masse Plus (g)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Leistungs-dichte Classic 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Leistungs-</a:t>
                      </a:r>
                      <a:r>
                        <a:rPr lang="de-DE" sz="1400" baseline="0" dirty="0" smtClean="0"/>
                        <a:t> dichte Plus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aseline="0" dirty="0" smtClean="0"/>
                        <a:t>Prozentuale Änderung Plus zu Classic</a:t>
                      </a:r>
                      <a:endParaRPr lang="de-D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EE0"/>
                    </a:solidFill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29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1,5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1,5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22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1,97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36 %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28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34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40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1,4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1,94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+ 27 %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31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38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59,52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56,49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1,56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2,01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+ 22 %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65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80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4</a:t>
                      </a:r>
                      <a:r>
                        <a:rPr lang="de-DE" sz="900" baseline="0" dirty="0" smtClean="0"/>
                        <a:t>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117,76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102,92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2,20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3,10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+ 29 %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40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110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135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6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6</a:t>
                      </a:r>
                      <a:r>
                        <a:rPr lang="de-DE" sz="900" baseline="0" dirty="0" smtClean="0"/>
                        <a:t>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202,07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176,65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3,26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4,58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+ 28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175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215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8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340,15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300,64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4,11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5,72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+ 28 %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587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64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200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300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10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dirty="0" smtClean="0"/>
                        <a:t>10 mm</a:t>
                      </a:r>
                      <a:endParaRPr lang="de-DE" sz="900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609,50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latin typeface="+mn-lt"/>
                        </a:rPr>
                        <a:t>526,88</a:t>
                      </a: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 smtClean="0">
                          <a:latin typeface="+mn-lt"/>
                        </a:rPr>
                        <a:t>3,28</a:t>
                      </a:r>
                      <a:endParaRPr lang="de-DE" sz="900" b="0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5,69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1" i="0" u="none" strike="noStrike" dirty="0" smtClean="0">
                          <a:latin typeface="+mn-lt"/>
                        </a:rPr>
                        <a:t>+</a:t>
                      </a:r>
                      <a:r>
                        <a:rPr lang="de-DE" sz="900" b="1" i="0" u="none" strike="noStrike" baseline="0" dirty="0" smtClean="0">
                          <a:latin typeface="+mn-lt"/>
                        </a:rPr>
                        <a:t> 42 %</a:t>
                      </a:r>
                      <a:endParaRPr lang="de-DE" sz="900" b="1" i="0" u="none" strike="noStrike" dirty="0">
                        <a:latin typeface="+mn-lt"/>
                      </a:endParaRPr>
                    </a:p>
                  </a:txBody>
                  <a:tcPr marL="6032" marR="6032" marT="603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Vergleich Leistungsdichte	</a:t>
            </a:r>
            <a:endParaRPr lang="de-DE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5534025" y="266700"/>
            <a:ext cx="3609975" cy="676768"/>
            <a:chOff x="5534025" y="266700"/>
            <a:chExt cx="3609975" cy="676768"/>
          </a:xfrm>
        </p:grpSpPr>
        <p:sp>
          <p:nvSpPr>
            <p:cNvPr id="10" name="Textfeld 9"/>
            <p:cNvSpPr txBox="1"/>
            <p:nvPr/>
          </p:nvSpPr>
          <p:spPr>
            <a:xfrm>
              <a:off x="7277100" y="266700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Greifkraft x Hub</a:t>
              </a:r>
              <a:endParaRPr lang="de-DE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534025" y="389470"/>
              <a:ext cx="1743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Leistungsdichte: </a:t>
              </a:r>
              <a:endParaRPr lang="de-DE" dirty="0"/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7277100" y="561975"/>
              <a:ext cx="1733550" cy="0"/>
            </a:xfrm>
            <a:prstGeom prst="line">
              <a:avLst/>
            </a:prstGeom>
            <a:ln>
              <a:solidFill>
                <a:srgbClr val="003D6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277100" y="574136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	Masse</a:t>
              </a:r>
              <a:endParaRPr lang="de-DE" dirty="0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561443" y="5560592"/>
            <a:ext cx="4667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/>
              <a:t>MGP- Plus hat in allen Baureihen eine höhere Leistungsdichte!</a:t>
            </a:r>
            <a:endParaRPr lang="de-DE" u="sng" dirty="0"/>
          </a:p>
        </p:txBody>
      </p:sp>
      <p:sp>
        <p:nvSpPr>
          <p:cNvPr id="11" name="Pfeil nach oben 10"/>
          <p:cNvSpPr/>
          <p:nvPr/>
        </p:nvSpPr>
        <p:spPr>
          <a:xfrm>
            <a:off x="7931150" y="3352068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15"/>
          <p:cNvSpPr/>
          <p:nvPr/>
        </p:nvSpPr>
        <p:spPr>
          <a:xfrm>
            <a:off x="7931150" y="3818061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oben 16"/>
          <p:cNvSpPr/>
          <p:nvPr/>
        </p:nvSpPr>
        <p:spPr>
          <a:xfrm>
            <a:off x="7931150" y="4273063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oben 17"/>
          <p:cNvSpPr/>
          <p:nvPr/>
        </p:nvSpPr>
        <p:spPr>
          <a:xfrm>
            <a:off x="7931150" y="4747847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oben 18"/>
          <p:cNvSpPr/>
          <p:nvPr/>
        </p:nvSpPr>
        <p:spPr>
          <a:xfrm>
            <a:off x="7931150" y="5200196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oben 20"/>
          <p:cNvSpPr/>
          <p:nvPr/>
        </p:nvSpPr>
        <p:spPr>
          <a:xfrm>
            <a:off x="7931150" y="2431806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oben 21"/>
          <p:cNvSpPr/>
          <p:nvPr/>
        </p:nvSpPr>
        <p:spPr>
          <a:xfrm>
            <a:off x="7931150" y="2897798"/>
            <a:ext cx="193675" cy="200025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Kompatibilität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MPG-classic</a:t>
            </a:r>
          </a:p>
        </p:txBody>
      </p:sp>
      <p:sp>
        <p:nvSpPr>
          <p:cNvPr id="23557" name="Rechteck 4"/>
          <p:cNvSpPr>
            <a:spLocks noChangeArrowheads="1"/>
          </p:cNvSpPr>
          <p:nvPr/>
        </p:nvSpPr>
        <p:spPr bwMode="auto">
          <a:xfrm>
            <a:off x="214313" y="1504951"/>
            <a:ext cx="707231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 smtClean="0"/>
              <a:t>Höhe </a:t>
            </a:r>
            <a:r>
              <a:rPr lang="de-DE" dirty="0"/>
              <a:t>der Greifer weicht vom classic ab, deshalb </a:t>
            </a:r>
            <a:r>
              <a:rPr lang="de-DE" dirty="0" smtClean="0"/>
              <a:t>teilweise nicht</a:t>
            </a:r>
          </a:p>
          <a:p>
            <a:r>
              <a:rPr lang="de-DE" dirty="0" smtClean="0"/>
              <a:t>einfach 1:1 </a:t>
            </a:r>
            <a:r>
              <a:rPr lang="en-US" dirty="0" err="1" smtClean="0"/>
              <a:t>austauschbar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i="1" dirty="0" err="1"/>
              <a:t>Anschlüsse</a:t>
            </a:r>
            <a:r>
              <a:rPr lang="en-US" b="1" i="1" dirty="0"/>
              <a:t> </a:t>
            </a:r>
            <a:r>
              <a:rPr lang="en-US" b="1" i="1" dirty="0" err="1"/>
              <a:t>unten</a:t>
            </a:r>
            <a:r>
              <a:rPr lang="en-US" b="1" i="1" dirty="0"/>
              <a:t>:</a:t>
            </a:r>
          </a:p>
          <a:p>
            <a:r>
              <a:rPr lang="de-DE" dirty="0"/>
              <a:t>Anschraubbild: entspricht in allen Varianten MPG-classic</a:t>
            </a:r>
          </a:p>
          <a:p>
            <a:r>
              <a:rPr lang="de-DE" dirty="0"/>
              <a:t>direkte Luftanschlüsse: entspricht in allen Varianten MPG-classic</a:t>
            </a:r>
          </a:p>
          <a:p>
            <a:r>
              <a:rPr lang="en-US" b="1" i="1" dirty="0" err="1"/>
              <a:t>Anschraubbild</a:t>
            </a:r>
            <a:r>
              <a:rPr lang="en-US" b="1" i="1" dirty="0"/>
              <a:t> </a:t>
            </a:r>
            <a:r>
              <a:rPr lang="en-US" b="1" i="1" dirty="0" err="1"/>
              <a:t>seitlich</a:t>
            </a:r>
            <a:r>
              <a:rPr lang="en-US" b="1" i="1" dirty="0"/>
              <a:t>:</a:t>
            </a:r>
          </a:p>
          <a:p>
            <a:r>
              <a:rPr lang="de-DE" dirty="0"/>
              <a:t>entspricht in allen Varianten MPG-classic, jedoch mit Zentrierhülsen</a:t>
            </a:r>
          </a:p>
          <a:p>
            <a:r>
              <a:rPr lang="de-DE" dirty="0"/>
              <a:t>und Abstand von unten abweichend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3558" name="Rechteck 5"/>
          <p:cNvSpPr>
            <a:spLocks noChangeArrowheads="1"/>
          </p:cNvSpPr>
          <p:nvPr/>
        </p:nvSpPr>
        <p:spPr bwMode="auto">
          <a:xfrm>
            <a:off x="6465094" y="1295400"/>
            <a:ext cx="3071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Variable </a:t>
            </a:r>
            <a:r>
              <a:rPr lang="en-US" b="1" dirty="0" err="1"/>
              <a:t>Anschraubung</a:t>
            </a:r>
            <a:endParaRPr lang="en-US" b="1" dirty="0"/>
          </a:p>
          <a:p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höchste</a:t>
            </a:r>
            <a:r>
              <a:rPr lang="en-US" b="1" dirty="0"/>
              <a:t> </a:t>
            </a:r>
            <a:r>
              <a:rPr lang="en-US" b="1" dirty="0" err="1"/>
              <a:t>Flexilität</a:t>
            </a:r>
            <a:endParaRPr lang="en-US" b="1" dirty="0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2003425"/>
            <a:ext cx="22606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643</Words>
  <Application>Microsoft Office PowerPoint</Application>
  <PresentationFormat>Bildschirmpräsentation (4:3)</PresentationFormat>
  <Paragraphs>167</Paragraphs>
  <Slides>12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 SCH_PPT_Vorlage_4-3_220312</vt:lpstr>
      <vt:lpstr>Folie 1</vt:lpstr>
      <vt:lpstr>Entwicklung MPG</vt:lpstr>
      <vt:lpstr>MPG-plus Mehrwerte </vt:lpstr>
      <vt:lpstr>MPG-plus Funktionsprinzip</vt:lpstr>
      <vt:lpstr>MPG-plus – MPG-classic Unterscheidungsmerkmale</vt:lpstr>
      <vt:lpstr>Ovalkolben / Zentrierstift </vt:lpstr>
      <vt:lpstr>Vorteile Kreuzrollenführung </vt:lpstr>
      <vt:lpstr>Vergleich Leistungsdichte </vt:lpstr>
      <vt:lpstr>Kompatibilität zu MPG-classic</vt:lpstr>
      <vt:lpstr>Finger-Befestigung / Zentrierung  </vt:lpstr>
      <vt:lpstr>Profitieren Sie von MPG-plus</vt:lpstr>
      <vt:lpstr>Folie 12</vt:lpstr>
    </vt:vector>
  </TitlesOfParts>
  <Company>Ideenhaus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DIPLTVG2</cp:lastModifiedBy>
  <cp:revision>230</cp:revision>
  <dcterms:created xsi:type="dcterms:W3CDTF">2015-04-07T09:55:40Z</dcterms:created>
  <dcterms:modified xsi:type="dcterms:W3CDTF">2015-08-03T09:31:50Z</dcterms:modified>
</cp:coreProperties>
</file>