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0" r:id="rId2"/>
  </p:sldMasterIdLst>
  <p:notesMasterIdLst>
    <p:notesMasterId r:id="rId37"/>
  </p:notesMasterIdLst>
  <p:handoutMasterIdLst>
    <p:handoutMasterId r:id="rId38"/>
  </p:handoutMasterIdLst>
  <p:sldIdLst>
    <p:sldId id="325" r:id="rId3"/>
    <p:sldId id="402" r:id="rId4"/>
    <p:sldId id="398" r:id="rId5"/>
    <p:sldId id="399" r:id="rId6"/>
    <p:sldId id="320" r:id="rId7"/>
    <p:sldId id="400" r:id="rId8"/>
    <p:sldId id="397" r:id="rId9"/>
    <p:sldId id="387" r:id="rId10"/>
    <p:sldId id="410" r:id="rId11"/>
    <p:sldId id="411" r:id="rId12"/>
    <p:sldId id="412" r:id="rId13"/>
    <p:sldId id="413" r:id="rId14"/>
    <p:sldId id="414" r:id="rId15"/>
    <p:sldId id="415" r:id="rId16"/>
    <p:sldId id="388" r:id="rId17"/>
    <p:sldId id="416" r:id="rId18"/>
    <p:sldId id="417" r:id="rId19"/>
    <p:sldId id="419" r:id="rId20"/>
    <p:sldId id="420" r:id="rId21"/>
    <p:sldId id="421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422" r:id="rId31"/>
    <p:sldId id="401" r:id="rId32"/>
    <p:sldId id="386" r:id="rId33"/>
    <p:sldId id="408" r:id="rId34"/>
    <p:sldId id="423" r:id="rId35"/>
    <p:sldId id="278" r:id="rId36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4">
          <p15:clr>
            <a:srgbClr val="A4A3A4"/>
          </p15:clr>
        </p15:guide>
        <p15:guide id="2" pos="4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01" autoAdjust="0"/>
  </p:normalViewPr>
  <p:slideViewPr>
    <p:cSldViewPr snapToGrid="0" snapToObjects="1">
      <p:cViewPr varScale="1">
        <p:scale>
          <a:sx n="81" d="100"/>
          <a:sy n="81" d="100"/>
        </p:scale>
        <p:origin x="1325" y="48"/>
      </p:cViewPr>
      <p:guideLst>
        <p:guide orient="horz" pos="3824"/>
        <p:guide pos="4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15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mea.ads.local\SCHUNK\POOL\DEBCM_GS_Komponenten\ERT\13_Preispotential\Preisvergleich_ERT_Version_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Price</a:t>
            </a:r>
            <a:r>
              <a:rPr lang="en-US" sz="2000" baseline="0" dirty="0"/>
              <a:t> comparison ERT with competitors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6716263911438066E-2"/>
          <c:y val="0.11000575121618486"/>
          <c:w val="0.88783704087243787"/>
          <c:h val="0.69697915433143309"/>
        </c:manualLayout>
      </c:layout>
      <c:scatterChart>
        <c:scatterStyle val="lineMarker"/>
        <c:varyColors val="0"/>
        <c:ser>
          <c:idx val="1"/>
          <c:order val="0"/>
          <c:tx>
            <c:v>ERS (inkrementell)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Übersicht!$D$13:$D$15</c:f>
              <c:numCache>
                <c:formatCode>General</c:formatCode>
                <c:ptCount val="3"/>
                <c:pt idx="0">
                  <c:v>2.5</c:v>
                </c:pt>
                <c:pt idx="1">
                  <c:v>5</c:v>
                </c:pt>
                <c:pt idx="2">
                  <c:v>10</c:v>
                </c:pt>
              </c:numCache>
            </c:numRef>
          </c:xVal>
          <c:yVal>
            <c:numRef>
              <c:f>Übersicht!$F$13:$F$15</c:f>
              <c:numCache>
                <c:formatCode>#,##0.00\ "€"</c:formatCode>
                <c:ptCount val="3"/>
                <c:pt idx="0">
                  <c:v>2080</c:v>
                </c:pt>
                <c:pt idx="1">
                  <c:v>2290</c:v>
                </c:pt>
                <c:pt idx="2">
                  <c:v>2440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A2-41C8-B626-60939DC0B783}"/>
            </c:ext>
          </c:extLst>
        </c:ser>
        <c:ser>
          <c:idx val="2"/>
          <c:order val="1"/>
          <c:tx>
            <c:v>HIWIN (Inkrementell)</c:v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Übersicht!$D$16:$D$22</c:f>
              <c:numCache>
                <c:formatCode>General</c:formatCode>
                <c:ptCount val="7"/>
                <c:pt idx="0">
                  <c:v>1.4</c:v>
                </c:pt>
                <c:pt idx="1">
                  <c:v>3.1</c:v>
                </c:pt>
                <c:pt idx="2">
                  <c:v>3.7</c:v>
                </c:pt>
                <c:pt idx="3">
                  <c:v>10</c:v>
                </c:pt>
                <c:pt idx="4">
                  <c:v>13.2</c:v>
                </c:pt>
                <c:pt idx="5">
                  <c:v>20</c:v>
                </c:pt>
                <c:pt idx="6">
                  <c:v>40</c:v>
                </c:pt>
              </c:numCache>
            </c:numRef>
          </c:xVal>
          <c:yVal>
            <c:numRef>
              <c:f>Übersicht!$F$16:$F$22</c:f>
              <c:numCache>
                <c:formatCode>#,##0.00\ "€"</c:formatCode>
                <c:ptCount val="7"/>
                <c:pt idx="0">
                  <c:v>2327.39</c:v>
                </c:pt>
                <c:pt idx="1">
                  <c:v>1998.84</c:v>
                </c:pt>
                <c:pt idx="2">
                  <c:v>2100</c:v>
                </c:pt>
                <c:pt idx="3">
                  <c:v>2401.36</c:v>
                </c:pt>
                <c:pt idx="4">
                  <c:v>2403.56</c:v>
                </c:pt>
                <c:pt idx="5">
                  <c:v>3120</c:v>
                </c:pt>
                <c:pt idx="6">
                  <c:v>3380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A2-41C8-B626-60939DC0B783}"/>
            </c:ext>
          </c:extLst>
        </c:ser>
        <c:ser>
          <c:idx val="3"/>
          <c:order val="2"/>
          <c:tx>
            <c:v>HIWIN (absolut)</c:v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Übersicht!$D$24:$D$26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40</c:v>
                </c:pt>
              </c:numCache>
            </c:numRef>
          </c:xVal>
          <c:yVal>
            <c:numRef>
              <c:f>Übersicht!$F$24:$F$26</c:f>
              <c:numCache>
                <c:formatCode>#,##0.00\ "€"</c:formatCode>
                <c:ptCount val="3"/>
                <c:pt idx="0">
                  <c:v>3100</c:v>
                </c:pt>
                <c:pt idx="1">
                  <c:v>3701.38</c:v>
                </c:pt>
                <c:pt idx="2">
                  <c:v>3980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A2-41C8-B626-60939DC0B783}"/>
            </c:ext>
          </c:extLst>
        </c:ser>
        <c:ser>
          <c:idx val="4"/>
          <c:order val="3"/>
          <c:tx>
            <c:v>Weiss (absolut)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Übersicht!$D$29:$D$31</c:f>
              <c:numCache>
                <c:formatCode>General</c:formatCode>
                <c:ptCount val="3"/>
                <c:pt idx="0">
                  <c:v>1.4</c:v>
                </c:pt>
                <c:pt idx="1">
                  <c:v>6</c:v>
                </c:pt>
                <c:pt idx="2">
                  <c:v>52</c:v>
                </c:pt>
              </c:numCache>
            </c:numRef>
          </c:xVal>
          <c:yVal>
            <c:numRef>
              <c:f>Übersicht!$F$29:$F$31</c:f>
              <c:numCache>
                <c:formatCode>#,##0.00\ "€"</c:formatCode>
                <c:ptCount val="3"/>
                <c:pt idx="0">
                  <c:v>2500</c:v>
                </c:pt>
                <c:pt idx="1">
                  <c:v>3000</c:v>
                </c:pt>
                <c:pt idx="2">
                  <c:v>6050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3A2-41C8-B626-60939DC0B783}"/>
            </c:ext>
          </c:extLst>
        </c:ser>
        <c:ser>
          <c:idx val="6"/>
          <c:order val="4"/>
          <c:tx>
            <c:v>ERT (absolut)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Übersicht!$D$7:$D$12</c:f>
              <c:numCache>
                <c:formatCode>General</c:formatCode>
                <c:ptCount val="6"/>
                <c:pt idx="0">
                  <c:v>1.2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Übersicht!$G$7:$G$12</c:f>
              <c:numCache>
                <c:formatCode>#,##0.00\ "€"</c:formatCode>
                <c:ptCount val="6"/>
                <c:pt idx="0">
                  <c:v>2890</c:v>
                </c:pt>
                <c:pt idx="1">
                  <c:v>3090</c:v>
                </c:pt>
                <c:pt idx="2">
                  <c:v>3290</c:v>
                </c:pt>
                <c:pt idx="3">
                  <c:v>3890</c:v>
                </c:pt>
                <c:pt idx="4">
                  <c:v>4520</c:v>
                </c:pt>
                <c:pt idx="5">
                  <c:v>5190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3A2-41C8-B626-60939DC0B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712336"/>
        <c:axId val="655719224"/>
        <c:extLst>
          <c:ext xmlns:c15="http://schemas.microsoft.com/office/drawing/2012/chart" uri="{02D57815-91ED-43cb-92C2-25804820EDAC}">
            <c15:filteredScatterSeries>
              <c15:ser>
                <c:idx val="7"/>
                <c:order val="5"/>
                <c:tx>
                  <c:v>ERT Markttauglich min</c:v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Übersicht!$D$7:$D$12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1.2</c:v>
                      </c:pt>
                      <c:pt idx="1">
                        <c:v>2.5</c:v>
                      </c:pt>
                      <c:pt idx="2">
                        <c:v>5</c:v>
                      </c:pt>
                      <c:pt idx="3">
                        <c:v>10</c:v>
                      </c:pt>
                      <c:pt idx="4">
                        <c:v>20</c:v>
                      </c:pt>
                      <c:pt idx="5">
                        <c:v>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Übersicht!#REF!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83A2-41C8-B626-60939DC0B783}"/>
                  </c:ext>
                </c:extLst>
              </c15:ser>
            </c15:filteredScatterSeries>
          </c:ext>
        </c:extLst>
      </c:scatterChart>
      <c:valAx>
        <c:axId val="655712336"/>
        <c:scaling>
          <c:orientation val="minMax"/>
          <c:max val="5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5719224"/>
        <c:crosses val="autoZero"/>
        <c:crossBetween val="midCat"/>
      </c:valAx>
      <c:valAx>
        <c:axId val="655719224"/>
        <c:scaling>
          <c:orientation val="minMax"/>
          <c:max val="6100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5712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187438474974412E-2"/>
          <c:y val="0.88617649166305923"/>
          <c:w val="0.8999999681211549"/>
          <c:h val="0.11382350833694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28.01.2021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28.01.2021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036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73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551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64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357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79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B. Janßen | ERS/ERT - Produktvorstellung | März 2016</a:t>
            </a:r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Titel, Verfasser, Datum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20589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Titel, Verfasser, Datum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04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Titel, Verfasser, Datum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Inhaltsplatzhalter 14"/>
          <p:cNvSpPr>
            <a:spLocks noGrp="1"/>
          </p:cNvSpPr>
          <p:nvPr>
            <p:ph sz="quarter" idx="13"/>
          </p:nvPr>
        </p:nvSpPr>
        <p:spPr>
          <a:xfrm>
            <a:off x="4777875" y="1603352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857124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5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 ohne 70 Ja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B. Janßen | ERS/ERT - Produktvorstellung | März 2016</a:t>
            </a:r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4"/>
          <p:cNvSpPr>
            <a:spLocks noGrp="1"/>
          </p:cNvSpPr>
          <p:nvPr>
            <p:ph sz="quarter" idx="12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 dirty="0"/>
              <a:t>B. Janßen | ERS/ERT - Produktvorstellung | März 2016</a:t>
            </a:r>
          </a:p>
        </p:txBody>
      </p:sp>
      <p:pic>
        <p:nvPicPr>
          <p:cNvPr id="7" name="Grafik 6" descr="70JAHRElogoSCHUNKRGB_DE_bla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9110" y="5580062"/>
            <a:ext cx="720000" cy="4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GLOW_DESIGNEL_PPT_4zu3_071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B. Janßen | ERS/ERT - Produktvorstellung | März 2016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 ohne 70 Jah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LOW_DESIGNEL_PPT_4zu3_071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B. Janßen | ERS/ERT - Produktvorstellung | März 2016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chunk-mk\mkt\Daten\MKT\03_Multimedia\_PPT\PPT_Vorlage_2015\Vorlage_PPT_DE_05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Titel, Verfasser, Datum</a:t>
            </a:r>
          </a:p>
        </p:txBody>
      </p:sp>
    </p:spTree>
    <p:extLst>
      <p:ext uri="{BB962C8B-B14F-4D97-AF65-F5344CB8AC3E}">
        <p14:creationId xmlns:p14="http://schemas.microsoft.com/office/powerpoint/2010/main" val="351752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Titel, Verfasser, Datum</a:t>
            </a:r>
          </a:p>
        </p:txBody>
      </p:sp>
    </p:spTree>
    <p:extLst>
      <p:ext uri="{BB962C8B-B14F-4D97-AF65-F5344CB8AC3E}">
        <p14:creationId xmlns:p14="http://schemas.microsoft.com/office/powerpoint/2010/main" val="82858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Titel, Verfasser, Datum</a:t>
            </a:r>
          </a:p>
        </p:txBody>
      </p:sp>
      <p:sp>
        <p:nvSpPr>
          <p:cNvPr id="7" name="Inhaltsplatzhalter 14"/>
          <p:cNvSpPr>
            <a:spLocks noGrp="1"/>
          </p:cNvSpPr>
          <p:nvPr>
            <p:ph sz="quarter" idx="13"/>
          </p:nvPr>
        </p:nvSpPr>
        <p:spPr>
          <a:xfrm>
            <a:off x="4777875" y="1603352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24833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2475" y="6430695"/>
            <a:ext cx="596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/>
              <a:t>B. Janßen | ERS/ERT - Produktvorstellung | März 2016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9" r:id="rId2"/>
    <p:sldLayoutId id="2147483654" r:id="rId3"/>
    <p:sldLayoutId id="2147483697" r:id="rId4"/>
    <p:sldLayoutId id="2147483698" r:id="rId5"/>
    <p:sldLayoutId id="2147483657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011"/>
            <a:ext cx="9144000" cy="807989"/>
          </a:xfrm>
          <a:prstGeom prst="rect">
            <a:avLst/>
          </a:prstGeom>
        </p:spPr>
      </p:pic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2475" y="6430695"/>
            <a:ext cx="596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/>
              <a:t>Titel, Verfasser, Datum</a:t>
            </a:r>
          </a:p>
        </p:txBody>
      </p:sp>
    </p:spTree>
    <p:extLst>
      <p:ext uri="{BB962C8B-B14F-4D97-AF65-F5344CB8AC3E}">
        <p14:creationId xmlns:p14="http://schemas.microsoft.com/office/powerpoint/2010/main" val="354394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.weiner@de.schunk.com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Freigabe Lastenheft - Elektrisches Pick&amp;Place-Modul EPP | B. Janßen | Oktober 2017</a:t>
            </a:r>
          </a:p>
        </p:txBody>
      </p:sp>
      <p:pic>
        <p:nvPicPr>
          <p:cNvPr id="5" name="Bild 1" descr="Meister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>
              <a:solidFill>
                <a:srgbClr val="FFFFFF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Detailed</a:t>
            </a:r>
            <a:r>
              <a:rPr lang="de-DE" sz="3000" b="1" dirty="0">
                <a:solidFill>
                  <a:srgbClr val="FFFFFF"/>
                </a:solidFill>
              </a:rPr>
              <a:t> </a:t>
            </a:r>
            <a:r>
              <a:rPr lang="en-US" sz="3000" b="1" dirty="0">
                <a:solidFill>
                  <a:srgbClr val="FFFFFF"/>
                </a:solidFill>
              </a:rPr>
              <a:t>presentation</a:t>
            </a:r>
            <a:r>
              <a:rPr lang="de-DE" sz="3000" b="1" dirty="0">
                <a:solidFill>
                  <a:srgbClr val="FFFFFF"/>
                </a:solidFill>
              </a:rPr>
              <a:t> </a:t>
            </a:r>
          </a:p>
          <a:p>
            <a:pPr marL="84138" lvl="0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b="1" dirty="0">
                <a:solidFill>
                  <a:srgbClr val="FFFFFF"/>
                </a:solidFill>
              </a:rPr>
              <a:t>Rotary </a:t>
            </a:r>
            <a:r>
              <a:rPr lang="en-US" sz="2400" b="1" dirty="0">
                <a:solidFill>
                  <a:srgbClr val="FFFFFF"/>
                </a:solidFill>
              </a:rPr>
              <a:t>drive</a:t>
            </a:r>
            <a:r>
              <a:rPr lang="de-DE" sz="2400" b="1" dirty="0">
                <a:solidFill>
                  <a:srgbClr val="FFFFFF"/>
                </a:solidFill>
              </a:rPr>
              <a:t> ERT</a:t>
            </a:r>
            <a:endParaRPr lang="de-DE" sz="2400" dirty="0">
              <a:solidFill>
                <a:srgbClr val="FFFFFF"/>
              </a:solidFill>
            </a:endParaRPr>
          </a:p>
        </p:txBody>
      </p:sp>
      <p:pic>
        <p:nvPicPr>
          <p:cNvPr id="9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74734" y="4968323"/>
            <a:ext cx="6240391" cy="661242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>
                <a:solidFill>
                  <a:srgbClr val="FFFFFF"/>
                </a:solidFill>
              </a:rPr>
              <a:t>Julian Kümmerling | Produktmanagement | </a:t>
            </a:r>
            <a:r>
              <a:rPr lang="de-DE" sz="1500" dirty="0" err="1">
                <a:solidFill>
                  <a:srgbClr val="FFFFFF"/>
                </a:solidFill>
              </a:rPr>
              <a:t>January</a:t>
            </a:r>
            <a:r>
              <a:rPr lang="de-DE" sz="1500" dirty="0">
                <a:solidFill>
                  <a:srgbClr val="FFFFFF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74116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AA1BE-5693-409D-9D98-47799844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1231940"/>
          </a:xfrm>
        </p:spPr>
        <p:txBody>
          <a:bodyPr anchor="t"/>
          <a:lstStyle/>
          <a:p>
            <a:r>
              <a:rPr lang="de-DE" dirty="0"/>
              <a:t>Medical Technology</a:t>
            </a:r>
            <a:br>
              <a:rPr lang="de-DE" dirty="0"/>
            </a:br>
            <a:r>
              <a:rPr lang="de-DE" sz="2000" dirty="0"/>
              <a:t>(</a:t>
            </a:r>
            <a:r>
              <a:rPr lang="en-US" sz="2000" dirty="0"/>
              <a:t>bending</a:t>
            </a:r>
            <a:r>
              <a:rPr lang="de-DE" sz="2000" dirty="0"/>
              <a:t> </a:t>
            </a:r>
            <a:r>
              <a:rPr lang="en-US" sz="2000" dirty="0"/>
              <a:t>of</a:t>
            </a:r>
            <a:r>
              <a:rPr lang="de-DE" sz="2000" dirty="0"/>
              <a:t> </a:t>
            </a:r>
            <a:r>
              <a:rPr lang="en-US" sz="2000" dirty="0"/>
              <a:t>medical</a:t>
            </a:r>
            <a:r>
              <a:rPr lang="de-DE" sz="2000" dirty="0"/>
              <a:t> </a:t>
            </a:r>
            <a:r>
              <a:rPr lang="en-US" sz="2000" dirty="0"/>
              <a:t>needles</a:t>
            </a:r>
            <a:r>
              <a:rPr lang="de-DE" sz="2000" dirty="0"/>
              <a:t>)</a:t>
            </a:r>
            <a:endParaRPr lang="de-DE" sz="1400" dirty="0"/>
          </a:p>
        </p:txBody>
      </p:sp>
      <p:pic>
        <p:nvPicPr>
          <p:cNvPr id="6" name="Inhaltsplatzhalter 5" descr="Ein Bild, das drinnen, Tisch, Ausguss, groß enthält.&#10;&#10;Automatisch generierte Beschreibung">
            <a:extLst>
              <a:ext uri="{FF2B5EF4-FFF2-40B4-BE49-F238E27FC236}">
                <a16:creationId xmlns:a16="http://schemas.microsoft.com/office/drawing/2014/main" id="{EE32DEBD-68F8-41A2-B036-75B350C7C0A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135559" y="1300789"/>
            <a:ext cx="4557906" cy="4704085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1EEF1A-A9B3-4BAB-8F42-5B5ABA7C73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96013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7DDF1-F1F0-4816-9FE3-582369CA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</a:t>
            </a:r>
            <a:r>
              <a:rPr lang="de-DE" dirty="0"/>
              <a:t> </a:t>
            </a:r>
            <a:r>
              <a:rPr lang="en-US" dirty="0"/>
              <a:t>industry</a:t>
            </a:r>
            <a:br>
              <a:rPr lang="de-DE" dirty="0"/>
            </a:br>
            <a:r>
              <a:rPr lang="de-DE" sz="2000" dirty="0"/>
              <a:t>(Rotary </a:t>
            </a:r>
            <a:r>
              <a:rPr lang="en-US" sz="2000" dirty="0"/>
              <a:t>table</a:t>
            </a:r>
            <a:r>
              <a:rPr lang="de-DE" sz="2000" dirty="0"/>
              <a:t> </a:t>
            </a:r>
            <a:r>
              <a:rPr lang="en-US" sz="2000" dirty="0"/>
              <a:t>machine</a:t>
            </a:r>
            <a:r>
              <a:rPr lang="de-DE" sz="2000" dirty="0"/>
              <a:t>)</a:t>
            </a:r>
            <a:endParaRPr lang="de-DE" dirty="0"/>
          </a:p>
        </p:txBody>
      </p:sp>
      <p:pic>
        <p:nvPicPr>
          <p:cNvPr id="6" name="Inhaltsplatzhalter 5" descr="Ein Bild, das drinnen, Schrank, Kühlschrank, Küche enthält.&#10;&#10;Automatisch generierte Beschreibung">
            <a:extLst>
              <a:ext uri="{FF2B5EF4-FFF2-40B4-BE49-F238E27FC236}">
                <a16:creationId xmlns:a16="http://schemas.microsoft.com/office/drawing/2014/main" id="{6037854F-0523-4445-B762-1CD6FD8C0ED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95154" y="1604963"/>
            <a:ext cx="5648325" cy="427990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0DA543-07EE-4234-8116-4A7754BB52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27860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0343D-D5BB-43B5-B6E3-24B8A785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E- Mobility</a:t>
            </a:r>
            <a:br>
              <a:rPr lang="de-DE" dirty="0"/>
            </a:br>
            <a:r>
              <a:rPr lang="de-DE" sz="2000" dirty="0"/>
              <a:t>(</a:t>
            </a:r>
            <a:r>
              <a:rPr lang="en-US" sz="2000" dirty="0"/>
              <a:t>Handling/swiveling of battery cells</a:t>
            </a:r>
            <a:r>
              <a:rPr lang="de-DE" sz="2000" dirty="0"/>
              <a:t>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D27091-31D6-4A1A-97F8-5135522E82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pic>
        <p:nvPicPr>
          <p:cNvPr id="6" name="Bildplatzhalter 7">
            <a:extLst>
              <a:ext uri="{FF2B5EF4-FFF2-40B4-BE49-F238E27FC236}">
                <a16:creationId xmlns:a16="http://schemas.microsoft.com/office/drawing/2014/main" id="{0EC0B893-5695-4589-BC29-2E985730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19" y="1313704"/>
            <a:ext cx="3513311" cy="4684415"/>
          </a:xfrm>
          <a:prstGeom prst="rect">
            <a:avLst/>
          </a:prstGeom>
        </p:spPr>
      </p:pic>
      <p:pic>
        <p:nvPicPr>
          <p:cNvPr id="7" name="Bildplatzhalter 24">
            <a:extLst>
              <a:ext uri="{FF2B5EF4-FFF2-40B4-BE49-F238E27FC236}">
                <a16:creationId xmlns:a16="http://schemas.microsoft.com/office/drawing/2014/main" id="{76DA85BA-06D6-4CB3-B5CF-6E46646B9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87514"/>
            <a:ext cx="4265531" cy="30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6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BB092-A543-4233-B8F4-B6DCB41E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Solarzellenhandling</a:t>
            </a:r>
            <a:br>
              <a:rPr lang="de-DE" dirty="0"/>
            </a:br>
            <a:r>
              <a:rPr lang="de-DE" sz="2000" dirty="0"/>
              <a:t>(</a:t>
            </a:r>
            <a:r>
              <a:rPr lang="en-US" sz="2000" dirty="0"/>
              <a:t>Handling/swiveling of solar cells</a:t>
            </a:r>
            <a:r>
              <a:rPr lang="de-DE" sz="2000" dirty="0"/>
              <a:t>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B9D13C-2C63-4CC8-82B0-B8AFE8B87C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pic>
        <p:nvPicPr>
          <p:cNvPr id="5" name="Bildplatzhalter 15">
            <a:extLst>
              <a:ext uri="{FF2B5EF4-FFF2-40B4-BE49-F238E27FC236}">
                <a16:creationId xmlns:a16="http://schemas.microsoft.com/office/drawing/2014/main" id="{510311A0-F720-49AB-9C57-E420E2B4D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565656"/>
              </a:clrFrom>
              <a:clrTo>
                <a:srgbClr val="5656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677"/>
          <a:stretch/>
        </p:blipFill>
        <p:spPr bwMode="auto">
          <a:xfrm>
            <a:off x="6250869" y="2344527"/>
            <a:ext cx="2518256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platzhalter 19">
            <a:extLst>
              <a:ext uri="{FF2B5EF4-FFF2-40B4-BE49-F238E27FC236}">
                <a16:creationId xmlns:a16="http://schemas.microsoft.com/office/drawing/2014/main" id="{F1D65959-DAFB-48F8-900C-D641E12183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60" b="-7453"/>
          <a:stretch/>
        </p:blipFill>
        <p:spPr>
          <a:xfrm>
            <a:off x="374875" y="1350172"/>
            <a:ext cx="5629189" cy="402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614104"/>
          </a:xfrm>
        </p:spPr>
        <p:txBody>
          <a:bodyPr anchor="t"/>
          <a:lstStyle/>
          <a:p>
            <a:r>
              <a:rPr lang="de-DE" sz="3000" dirty="0"/>
              <a:t>4. </a:t>
            </a:r>
            <a:r>
              <a:rPr lang="en-US" sz="3000" dirty="0"/>
              <a:t>Structure</a:t>
            </a:r>
            <a:r>
              <a:rPr lang="de-DE" sz="3000" dirty="0"/>
              <a:t> </a:t>
            </a:r>
            <a:r>
              <a:rPr lang="en-US" sz="3000" dirty="0"/>
              <a:t>of</a:t>
            </a:r>
            <a:r>
              <a:rPr lang="de-DE" sz="3000" dirty="0"/>
              <a:t> </a:t>
            </a:r>
            <a:r>
              <a:rPr lang="en-US" sz="3000" dirty="0"/>
              <a:t>the</a:t>
            </a:r>
            <a:r>
              <a:rPr lang="de-DE" sz="3000" dirty="0"/>
              <a:t> ERT</a:t>
            </a:r>
            <a:br>
              <a:rPr lang="de-DE" sz="3000" dirty="0"/>
            </a:br>
            <a:endParaRPr lang="de-DE" sz="3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pic>
        <p:nvPicPr>
          <p:cNvPr id="7" name="Grafik 6" descr="Ein Bild, das blau enthält.&#10;&#10;Automatisch generierte Beschreibung">
            <a:extLst>
              <a:ext uri="{FF2B5EF4-FFF2-40B4-BE49-F238E27FC236}">
                <a16:creationId xmlns:a16="http://schemas.microsoft.com/office/drawing/2014/main" id="{9DAC81B7-D3ED-4B65-9A29-5B878A30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98" y="1031855"/>
            <a:ext cx="6434298" cy="310946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F65623D-BA12-499D-AC90-FC51EDAEC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70" y="4142078"/>
            <a:ext cx="6428426" cy="17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9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960702"/>
          </a:xfrm>
        </p:spPr>
        <p:txBody>
          <a:bodyPr/>
          <a:lstStyle/>
          <a:p>
            <a:r>
              <a:rPr lang="de-DE" sz="3000" dirty="0"/>
              <a:t>UL </a:t>
            </a:r>
            <a:r>
              <a:rPr lang="en-US" sz="3000" dirty="0"/>
              <a:t>certified</a:t>
            </a:r>
            <a:r>
              <a:rPr lang="de-DE" sz="3000" dirty="0"/>
              <a:t> Motor</a:t>
            </a:r>
            <a:br>
              <a:rPr lang="de-DE" sz="3000" dirty="0"/>
            </a:br>
            <a:r>
              <a:rPr lang="de-DE" sz="3000" dirty="0"/>
              <a:t>Stator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058C3B-BFAD-4ACD-917C-C958B2BC0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99" t="15369" r="31403" b="11570"/>
          <a:stretch/>
        </p:blipFill>
        <p:spPr>
          <a:xfrm>
            <a:off x="137236" y="2107958"/>
            <a:ext cx="3857777" cy="36244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248E713-E27C-4FFD-B36F-88757DCFA99B}"/>
              </a:ext>
            </a:extLst>
          </p:cNvPr>
          <p:cNvSpPr txBox="1"/>
          <p:nvPr/>
        </p:nvSpPr>
        <p:spPr>
          <a:xfrm>
            <a:off x="4030222" y="438756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Coil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06E73AA-2514-47C4-8467-C79F698AF0CE}"/>
              </a:ext>
            </a:extLst>
          </p:cNvPr>
          <p:cNvCxnSpPr>
            <a:stCxn id="6" idx="1"/>
          </p:cNvCxnSpPr>
          <p:nvPr/>
        </p:nvCxnSpPr>
        <p:spPr>
          <a:xfrm flipH="1">
            <a:off x="3215974" y="4541458"/>
            <a:ext cx="814248" cy="53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00E30C3-94C1-438A-8C03-A53F78DC0969}"/>
              </a:ext>
            </a:extLst>
          </p:cNvPr>
          <p:cNvSpPr txBox="1"/>
          <p:nvPr/>
        </p:nvSpPr>
        <p:spPr>
          <a:xfrm>
            <a:off x="4030222" y="4756969"/>
            <a:ext cx="165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Temperature</a:t>
            </a:r>
            <a:r>
              <a:rPr lang="de-DE" sz="1400" dirty="0"/>
              <a:t> switch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FE1A7CF-90EE-4FCF-9E44-39C8670FB96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734389" y="4910858"/>
            <a:ext cx="295833" cy="116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37DB926-286D-4FC8-8486-5EDEFA7AEA0B}"/>
              </a:ext>
            </a:extLst>
          </p:cNvPr>
          <p:cNvSpPr txBox="1"/>
          <p:nvPr/>
        </p:nvSpPr>
        <p:spPr>
          <a:xfrm>
            <a:off x="4030222" y="4084977"/>
            <a:ext cx="1303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Insulating</a:t>
            </a:r>
            <a:r>
              <a:rPr lang="de-DE" sz="1400" dirty="0"/>
              <a:t> </a:t>
            </a:r>
            <a:r>
              <a:rPr lang="en-US" sz="1400" dirty="0"/>
              <a:t>body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1454669-375C-4C32-955E-24BCEAC40C9E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650482" y="4111184"/>
            <a:ext cx="1379740" cy="127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99C309B2-2352-495F-8C45-E9F0B110F528}"/>
              </a:ext>
            </a:extLst>
          </p:cNvPr>
          <p:cNvSpPr txBox="1"/>
          <p:nvPr/>
        </p:nvSpPr>
        <p:spPr>
          <a:xfrm>
            <a:off x="4032910" y="3480208"/>
            <a:ext cx="119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Sheet </a:t>
            </a:r>
            <a:r>
              <a:rPr lang="en-US" sz="1400" dirty="0"/>
              <a:t>metal</a:t>
            </a:r>
            <a:r>
              <a:rPr lang="de-DE" sz="1400" dirty="0"/>
              <a:t> </a:t>
            </a:r>
            <a:r>
              <a:rPr lang="en-US" sz="1400" dirty="0"/>
              <a:t>package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43E81E8-B6CF-490F-B2C1-6427EBEF5D54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441246" y="3418586"/>
            <a:ext cx="591664" cy="323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DA2A899-BC24-4CA8-B4F3-9EE7CA3F73F7}"/>
              </a:ext>
            </a:extLst>
          </p:cNvPr>
          <p:cNvSpPr txBox="1"/>
          <p:nvPr/>
        </p:nvSpPr>
        <p:spPr>
          <a:xfrm>
            <a:off x="3980588" y="1885038"/>
            <a:ext cx="1619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Circuit </a:t>
            </a:r>
            <a:r>
              <a:rPr lang="en-US" sz="1400" dirty="0"/>
              <a:t>board</a:t>
            </a:r>
            <a:r>
              <a:rPr lang="de-DE" sz="1400" dirty="0"/>
              <a:t> </a:t>
            </a:r>
            <a:r>
              <a:rPr lang="en-US" sz="1400" dirty="0"/>
              <a:t>wiring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00996BB-A652-4AEA-932D-2385F7DE962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599686" y="2038927"/>
            <a:ext cx="846766" cy="30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E068380-6A69-4565-A95E-947731A36D1D}"/>
              </a:ext>
            </a:extLst>
          </p:cNvPr>
          <p:cNvSpPr txBox="1"/>
          <p:nvPr/>
        </p:nvSpPr>
        <p:spPr>
          <a:xfrm>
            <a:off x="4030222" y="5213449"/>
            <a:ext cx="1259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Shielding</a:t>
            </a:r>
            <a:r>
              <a:rPr lang="de-DE" sz="1400" dirty="0"/>
              <a:t> </a:t>
            </a:r>
            <a:r>
              <a:rPr lang="en-US" sz="1400" dirty="0"/>
              <a:t>plate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52CC81A-9190-40E2-9AF3-98096684EAE2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5290119" y="4974330"/>
            <a:ext cx="1060080" cy="393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41A11F3F-0F69-4C4D-8EF5-C93A1159BD79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225137" y="3525896"/>
            <a:ext cx="1125062" cy="2159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790CC16F-8147-431B-B9C8-75224C0D8ED7}"/>
              </a:ext>
            </a:extLst>
          </p:cNvPr>
          <p:cNvSpPr txBox="1"/>
          <p:nvPr/>
        </p:nvSpPr>
        <p:spPr>
          <a:xfrm>
            <a:off x="3922807" y="2876409"/>
            <a:ext cx="1561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Sealing</a:t>
            </a:r>
            <a:r>
              <a:rPr lang="de-DE" sz="1400" dirty="0"/>
              <a:t> compound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E58F843-66CB-4E7F-A722-C80779C1193A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484091" y="3030298"/>
            <a:ext cx="866108" cy="719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2A40DA1E-AA5A-436F-A29D-A501A2CF1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91" r="38980"/>
          <a:stretch/>
        </p:blipFill>
        <p:spPr>
          <a:xfrm>
            <a:off x="6068673" y="1387788"/>
            <a:ext cx="2879011" cy="42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4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960702"/>
          </a:xfrm>
        </p:spPr>
        <p:txBody>
          <a:bodyPr/>
          <a:lstStyle/>
          <a:p>
            <a:r>
              <a:rPr lang="de-DE" sz="3000" dirty="0"/>
              <a:t>UL </a:t>
            </a:r>
            <a:r>
              <a:rPr lang="en-US" sz="3000" dirty="0"/>
              <a:t>certified</a:t>
            </a:r>
            <a:r>
              <a:rPr lang="de-DE" sz="3000" dirty="0"/>
              <a:t> Motor</a:t>
            </a:r>
            <a:br>
              <a:rPr lang="de-DE" sz="3000" dirty="0"/>
            </a:br>
            <a:r>
              <a:rPr lang="de-DE" sz="3000" dirty="0"/>
              <a:t>Rotor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D7E0002-8112-415D-A9B6-83BAF6911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47" t="12190" r="18179" b="10434"/>
          <a:stretch/>
        </p:blipFill>
        <p:spPr>
          <a:xfrm>
            <a:off x="497149" y="1462731"/>
            <a:ext cx="5852160" cy="4251887"/>
          </a:xfrm>
          <a:prstGeom prst="rect">
            <a:avLst/>
          </a:prstGeom>
        </p:spPr>
      </p:pic>
      <p:pic>
        <p:nvPicPr>
          <p:cNvPr id="23" name="Grafik 2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09D9AC1-39EA-40CA-B8E3-07ACE47B0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77" y="1835669"/>
            <a:ext cx="2448272" cy="38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3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DF3DC-2911-4309-9172-CE5482F5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Modular </a:t>
            </a:r>
            <a:r>
              <a:rPr lang="en-US" dirty="0"/>
              <a:t>measuring</a:t>
            </a:r>
            <a:r>
              <a:rPr lang="de-DE" dirty="0"/>
              <a:t> </a:t>
            </a:r>
            <a:r>
              <a:rPr lang="en-US" dirty="0"/>
              <a:t>system</a:t>
            </a:r>
            <a:r>
              <a:rPr lang="de-DE" dirty="0"/>
              <a:t> (Hiperface, Hiperface DSL and </a:t>
            </a:r>
            <a:r>
              <a:rPr lang="en-US" dirty="0"/>
              <a:t>DRIVECLiQ</a:t>
            </a:r>
            <a:r>
              <a:rPr lang="de-DE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F033DA-5250-4F20-9814-2D2BFDFEFF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6E1E30-7934-4BD6-9BFE-D2D0C58BD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2404" y="1779622"/>
            <a:ext cx="5962650" cy="40905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9019C96-5046-40D0-9837-1B0392D182F8}"/>
              </a:ext>
            </a:extLst>
          </p:cNvPr>
          <p:cNvSpPr txBox="1"/>
          <p:nvPr/>
        </p:nvSpPr>
        <p:spPr>
          <a:xfrm>
            <a:off x="1532404" y="1984157"/>
            <a:ext cx="83824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Height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9AAB582-4678-44BA-A09E-8ACD48F2B7E4}"/>
              </a:ext>
            </a:extLst>
          </p:cNvPr>
          <p:cNvSpPr txBox="1"/>
          <p:nvPr/>
        </p:nvSpPr>
        <p:spPr>
          <a:xfrm>
            <a:off x="5342404" y="1984157"/>
            <a:ext cx="83824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Wide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B64767E-05BF-46E8-B9E0-03108D7AB17E}"/>
              </a:ext>
            </a:extLst>
          </p:cNvPr>
          <p:cNvSpPr txBox="1"/>
          <p:nvPr/>
        </p:nvSpPr>
        <p:spPr>
          <a:xfrm>
            <a:off x="6741736" y="3946503"/>
            <a:ext cx="83824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Deep</a:t>
            </a:r>
          </a:p>
        </p:txBody>
      </p:sp>
    </p:spTree>
    <p:extLst>
      <p:ext uri="{BB962C8B-B14F-4D97-AF65-F5344CB8AC3E}">
        <p14:creationId xmlns:p14="http://schemas.microsoft.com/office/powerpoint/2010/main" val="233866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DF3DC-2911-4309-9172-CE5482F5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Option IP54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F033DA-5250-4F20-9814-2D2BFDFEFF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8ABF46-4F2E-49FF-8736-3D0A06A48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6" r="5822"/>
          <a:stretch/>
        </p:blipFill>
        <p:spPr>
          <a:xfrm>
            <a:off x="510845" y="3145646"/>
            <a:ext cx="3664527" cy="29691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A148C6-EBFB-4D62-9769-3CC7C34AA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3" t="19915" r="5662" b="16502"/>
          <a:stretch/>
        </p:blipFill>
        <p:spPr>
          <a:xfrm>
            <a:off x="4175372" y="3685313"/>
            <a:ext cx="4454013" cy="225905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A1DA6E1-60C5-45A1-A2EF-E7F880EBE7B3}"/>
              </a:ext>
            </a:extLst>
          </p:cNvPr>
          <p:cNvSpPr txBox="1"/>
          <p:nvPr/>
        </p:nvSpPr>
        <p:spPr>
          <a:xfrm>
            <a:off x="596519" y="1701645"/>
            <a:ext cx="795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With the IP 54 option, the ERT achieves protection class IP54 with the aid of seals.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This requires an additional structure on the ERT housing and the turntable.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This results in a minimal change in height for the IP54 option compared to the basic version.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E8DF81-E04D-49CB-91F2-2CC0EB9BC117}"/>
              </a:ext>
            </a:extLst>
          </p:cNvPr>
          <p:cNvSpPr txBox="1"/>
          <p:nvPr/>
        </p:nvSpPr>
        <p:spPr>
          <a:xfrm>
            <a:off x="2868568" y="2883628"/>
            <a:ext cx="21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Construction </a:t>
            </a:r>
            <a:r>
              <a:rPr lang="de-DE" dirty="0" err="1"/>
              <a:t>housing</a:t>
            </a:r>
            <a:endParaRPr lang="de-DE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41981AD-CFAE-4DA5-A2FE-5794E1F0AFF2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254598" y="3252960"/>
            <a:ext cx="1704493" cy="883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3FAFE34-5198-4E7E-9067-69B5E9E94931}"/>
              </a:ext>
            </a:extLst>
          </p:cNvPr>
          <p:cNvSpPr txBox="1"/>
          <p:nvPr/>
        </p:nvSpPr>
        <p:spPr>
          <a:xfrm>
            <a:off x="510845" y="3076168"/>
            <a:ext cx="21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Construction </a:t>
            </a:r>
            <a:r>
              <a:rPr lang="de-DE" dirty="0" err="1"/>
              <a:t>housing</a:t>
            </a:r>
            <a:endParaRPr lang="de-DE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4269F93-5AF0-44EE-9C07-1A7CCDF7C1D5}"/>
              </a:ext>
            </a:extLst>
          </p:cNvPr>
          <p:cNvCxnSpPr>
            <a:cxnSpLocks/>
          </p:cNvCxnSpPr>
          <p:nvPr/>
        </p:nvCxnSpPr>
        <p:spPr>
          <a:xfrm flipH="1">
            <a:off x="1210591" y="3445500"/>
            <a:ext cx="89688" cy="698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61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DF3DC-2911-4309-9172-CE5482F5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</a:t>
            </a:r>
            <a:r>
              <a:rPr lang="de-DE" dirty="0" err="1"/>
              <a:t>view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F033DA-5250-4F20-9814-2D2BFDFEFF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99616F0-DFF4-4D44-9C5C-A7FAA9F0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43" y="2313567"/>
            <a:ext cx="3855528" cy="272476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D83F966-310F-4040-A665-A61B9B5F5A30}"/>
              </a:ext>
            </a:extLst>
          </p:cNvPr>
          <p:cNvSpPr txBox="1"/>
          <p:nvPr/>
        </p:nvSpPr>
        <p:spPr>
          <a:xfrm>
            <a:off x="621494" y="224387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O-ring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700B1FB-DA51-4E8B-93AB-603ECDFFC1E3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1007177" y="2613210"/>
            <a:ext cx="805216" cy="1031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903C0EFF-F01C-41ED-A9D8-E8E66531A4B2}"/>
              </a:ext>
            </a:extLst>
          </p:cNvPr>
          <p:cNvSpPr txBox="1"/>
          <p:nvPr/>
        </p:nvSpPr>
        <p:spPr>
          <a:xfrm>
            <a:off x="1494220" y="2243878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Sealing</a:t>
            </a:r>
            <a:r>
              <a:rPr lang="de-DE" dirty="0"/>
              <a:t> ring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5732FD-6026-4EB8-84D4-6B7A5A15088B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013497" y="2613210"/>
            <a:ext cx="115673" cy="9705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79B0B88D-4F8D-4D50-9358-DEA615A5AA43}"/>
              </a:ext>
            </a:extLst>
          </p:cNvPr>
          <p:cNvSpPr txBox="1"/>
          <p:nvPr/>
        </p:nvSpPr>
        <p:spPr>
          <a:xfrm>
            <a:off x="2990321" y="2243878"/>
            <a:ext cx="126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Tread</a:t>
            </a:r>
            <a:r>
              <a:rPr lang="de-DE" dirty="0"/>
              <a:t> </a:t>
            </a:r>
            <a:r>
              <a:rPr lang="de-DE" dirty="0" err="1"/>
              <a:t>steel</a:t>
            </a:r>
            <a:endParaRPr lang="de-DE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B8A2A35-9A9C-4CA5-9666-6ADDFD5679BB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2198076" y="2613210"/>
            <a:ext cx="1427195" cy="8937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8A25EFC2-878B-454A-BD16-535877C1D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91" t="16975" r="12957" b="16043"/>
          <a:stretch/>
        </p:blipFill>
        <p:spPr>
          <a:xfrm>
            <a:off x="4561208" y="2442040"/>
            <a:ext cx="4353724" cy="29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8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69910" y="1391362"/>
            <a:ext cx="8066089" cy="457442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Product presentation</a:t>
            </a:r>
          </a:p>
          <a:p>
            <a:pPr marL="457200" indent="-457200">
              <a:buAutoNum type="arabicPeriod"/>
            </a:pPr>
            <a:r>
              <a:rPr lang="en-US" dirty="0"/>
              <a:t>Classification of the product in the SCHUNK portfolio</a:t>
            </a:r>
          </a:p>
          <a:p>
            <a:pPr marL="457200" indent="-457200">
              <a:buAutoNum type="arabicPeriod"/>
            </a:pPr>
            <a:r>
              <a:rPr lang="en-US" dirty="0"/>
              <a:t>Target applications / industries / applications</a:t>
            </a:r>
          </a:p>
          <a:p>
            <a:pPr marL="457200" indent="-457200">
              <a:buAutoNum type="arabicPeriod"/>
            </a:pPr>
            <a:r>
              <a:rPr lang="en-US" dirty="0"/>
              <a:t>Structure of the ERT</a:t>
            </a:r>
          </a:p>
          <a:p>
            <a:pPr marL="457200" indent="-457200">
              <a:buFontTx/>
              <a:buAutoNum type="arabicPeriod"/>
            </a:pPr>
            <a:r>
              <a:rPr lang="de-DE" dirty="0"/>
              <a:t>Option IP54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Differences to the ERS</a:t>
            </a:r>
          </a:p>
          <a:p>
            <a:pPr marL="457200" indent="-457200">
              <a:buAutoNum type="arabicPeriod"/>
            </a:pPr>
            <a:r>
              <a:rPr lang="en-US" dirty="0"/>
              <a:t>Scope of delivery and accessories</a:t>
            </a:r>
          </a:p>
          <a:p>
            <a:pPr marL="457200" indent="-457200">
              <a:buAutoNum type="arabicPeriod"/>
            </a:pPr>
            <a:r>
              <a:rPr lang="en-US" dirty="0"/>
              <a:t>Prices</a:t>
            </a:r>
          </a:p>
          <a:p>
            <a:pPr marL="457200" indent="-457200">
              <a:buAutoNum type="arabicPeriod"/>
            </a:pPr>
            <a:r>
              <a:rPr lang="en-US" dirty="0"/>
              <a:t>Maintenance / service and commissioning</a:t>
            </a:r>
          </a:p>
          <a:p>
            <a:pPr marL="457200" indent="-457200">
              <a:buAutoNum type="arabicPeriod"/>
            </a:pPr>
            <a:r>
              <a:rPr lang="en-US" dirty="0"/>
              <a:t>Accompanying documents</a:t>
            </a:r>
          </a:p>
          <a:p>
            <a:pPr marL="457200" indent="-457200">
              <a:buAutoNum type="arabicPeriod"/>
            </a:pPr>
            <a:r>
              <a:rPr lang="en-US" dirty="0"/>
              <a:t>Project plan of the options</a:t>
            </a:r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B0C6EFC-C3D9-4EF1-A814-833A2D09E8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879157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DF3DC-2911-4309-9172-CE5482F5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Bottom </a:t>
            </a:r>
            <a:r>
              <a:rPr lang="de-DE" dirty="0" err="1"/>
              <a:t>view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F033DA-5250-4F20-9814-2D2BFDFEFF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86C8673-F2D8-41BE-B24E-3BBD25A2D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87" y="2093236"/>
            <a:ext cx="3804766" cy="26888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0621BB2-25C9-4B56-9B39-8DCC4A226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44" t="18695" r="11903" b="17649"/>
          <a:stretch/>
        </p:blipFill>
        <p:spPr>
          <a:xfrm>
            <a:off x="4765796" y="1800999"/>
            <a:ext cx="4300629" cy="276575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5B051544-3AC6-4B9E-988F-BEB93B0E4030}"/>
              </a:ext>
            </a:extLst>
          </p:cNvPr>
          <p:cNvSpPr txBox="1"/>
          <p:nvPr/>
        </p:nvSpPr>
        <p:spPr>
          <a:xfrm>
            <a:off x="893008" y="4966793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O-ring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B39509A-2231-433D-A72C-09198345674D}"/>
              </a:ext>
            </a:extLst>
          </p:cNvPr>
          <p:cNvSpPr txBox="1"/>
          <p:nvPr/>
        </p:nvSpPr>
        <p:spPr>
          <a:xfrm>
            <a:off x="1886565" y="5203584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Sealing</a:t>
            </a:r>
            <a:r>
              <a:rPr lang="de-DE" dirty="0"/>
              <a:t> ring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E340524-69C6-4320-8140-1D4DB049AA97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2479249" y="3836710"/>
            <a:ext cx="42266" cy="1366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82A83A42-5F3C-4B89-8A47-C858488C7BE6}"/>
              </a:ext>
            </a:extLst>
          </p:cNvPr>
          <p:cNvSpPr txBox="1"/>
          <p:nvPr/>
        </p:nvSpPr>
        <p:spPr>
          <a:xfrm>
            <a:off x="3386712" y="5065085"/>
            <a:ext cx="122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Tread</a:t>
            </a:r>
            <a:r>
              <a:rPr lang="de-DE" dirty="0"/>
              <a:t> </a:t>
            </a:r>
            <a:r>
              <a:rPr lang="de-DE" dirty="0" err="1"/>
              <a:t>steel</a:t>
            </a:r>
            <a:endParaRPr lang="de-DE" dirty="0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BE885F84-D863-413E-83DD-6EE5DBEAFD48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2718759" y="3728693"/>
            <a:ext cx="1282728" cy="1336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4CE356A5-3AE5-45CA-B51A-D76DED8C2257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1278691" y="3679199"/>
            <a:ext cx="854635" cy="1287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977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960702"/>
          </a:xfrm>
        </p:spPr>
        <p:txBody>
          <a:bodyPr/>
          <a:lstStyle/>
          <a:p>
            <a:r>
              <a:rPr lang="de-DE" sz="3000" dirty="0"/>
              <a:t>6. </a:t>
            </a:r>
            <a:r>
              <a:rPr lang="en-US" sz="3000" dirty="0"/>
              <a:t>Differences</a:t>
            </a:r>
            <a:r>
              <a:rPr lang="de-DE" sz="3000" dirty="0"/>
              <a:t> </a:t>
            </a:r>
            <a:r>
              <a:rPr lang="en-US" sz="3000" dirty="0"/>
              <a:t>to</a:t>
            </a:r>
            <a:r>
              <a:rPr lang="de-DE" sz="3000" dirty="0"/>
              <a:t> </a:t>
            </a:r>
            <a:r>
              <a:rPr lang="en-US" sz="3000" dirty="0"/>
              <a:t>the</a:t>
            </a:r>
            <a:r>
              <a:rPr lang="de-DE" sz="3000" dirty="0"/>
              <a:t> ERS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BA5EF6-FC27-468B-9B62-259CE7F317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2" y="3747936"/>
            <a:ext cx="2698135" cy="239646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CE049E-E91E-4F54-A417-F9CC3E90A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9000" l="1789" r="97236">
                        <a14:foregroundMark x1="8714" y1="18578" x2="1626" y2="40750"/>
                        <a14:foregroundMark x1="1626" y1="40750" x2="1771" y2="44964"/>
                        <a14:foregroundMark x1="4562" y1="75903" x2="19675" y2="94000"/>
                        <a14:foregroundMark x1="26683" y1="95008" x2="42276" y2="97250"/>
                        <a14:foregroundMark x1="19675" y1="94000" x2="25074" y2="94776"/>
                        <a14:foregroundMark x1="52705" y1="94821" x2="62038" y2="92647"/>
                        <a14:foregroundMark x1="42276" y1="97250" x2="43434" y2="96980"/>
                        <a14:foregroundMark x1="65815" y1="89366" x2="75610" y2="75750"/>
                        <a14:foregroundMark x1="8504" y1="18811" x2="2439" y2="41750"/>
                        <a14:foregroundMark x1="3498" y1="65809" x2="3725" y2="70982"/>
                        <a14:foregroundMark x1="2439" y1="41750" x2="2579" y2="44942"/>
                        <a14:foregroundMark x1="4523" y1="74194" x2="20650" y2="53250"/>
                        <a14:foregroundMark x1="20650" y1="53250" x2="17561" y2="19750"/>
                        <a14:foregroundMark x1="17561" y1="19750" x2="13204" y2="13610"/>
                        <a14:foregroundMark x1="26755" y1="96959" x2="42793" y2="98603"/>
                        <a14:foregroundMark x1="55760" y1="94459" x2="62343" y2="91172"/>
                        <a14:foregroundMark x1="15471" y1="11101" x2="23983" y2="6670"/>
                        <a14:foregroundMark x1="30818" y1="3638" x2="33318" y2="3410"/>
                        <a14:foregroundMark x1="56015" y1="4189" x2="71707" y2="12750"/>
                        <a14:foregroundMark x1="52446" y1="2242" x2="52805" y2="2438"/>
                        <a14:foregroundMark x1="71707" y1="12750" x2="46504" y2="22750"/>
                        <a14:foregroundMark x1="46504" y1="22750" x2="11980" y2="14965"/>
                        <a14:foregroundMark x1="78699" y1="30500" x2="76748" y2="40750"/>
                        <a14:foregroundMark x1="78537" y1="41750" x2="97236" y2="59000"/>
                        <a14:foregroundMark x1="97236" y1="59000" x2="75610" y2="64750"/>
                        <a14:foregroundMark x1="86829" y1="46000" x2="86341" y2="48250"/>
                        <a14:foregroundMark x1="83577" y1="48750" x2="84065" y2="57000"/>
                        <a14:foregroundMark x1="84228" y1="47750" x2="83089" y2="62000"/>
                        <a14:foregroundMark x1="82602" y1="49000" x2="86829" y2="59000"/>
                        <a14:foregroundMark x1="33419" y1="3169" x2="17724" y2="9750"/>
                        <a14:foregroundMark x1="11279" y1="13576" x2="1789" y2="27750"/>
                        <a14:foregroundMark x1="37236" y1="6750" x2="52846" y2="7000"/>
                        <a14:foregroundMark x1="35772" y1="5750" x2="51870" y2="5250"/>
                        <a14:foregroundMark x1="32846" y1="4750" x2="41138" y2="4750"/>
                        <a14:foregroundMark x1="39530" y1="3598" x2="40488" y2="3500"/>
                        <a14:foregroundMark x1="33171" y1="4250" x2="37153" y2="3842"/>
                        <a14:foregroundMark x1="38107" y1="3250" x2="38862" y2="3250"/>
                        <a14:foregroundMark x1="9431" y1="15750" x2="16748" y2="9750"/>
                        <a14:foregroundMark x1="7805" y1="17750" x2="12520" y2="12250"/>
                        <a14:foregroundMark x1="12358" y1="11500" x2="8780" y2="16750"/>
                        <a14:foregroundMark x1="12358" y1="12000" x2="7480" y2="17500"/>
                        <a14:foregroundMark x1="8780" y1="19250" x2="12683" y2="12500"/>
                        <a14:foregroundMark x1="74634" y1="17250" x2="78699" y2="29750"/>
                        <a14:foregroundMark x1="56260" y1="4250" x2="60976" y2="5500"/>
                        <a14:backgroundMark x1="18218" y1="5462" x2="18862" y2="4750"/>
                        <a14:backgroundMark x1="18862" y1="4750" x2="21873" y2="3929"/>
                        <a14:backgroundMark x1="42439" y1="99500" x2="57236" y2="97750"/>
                        <a14:backgroundMark x1="488" y1="45000" x2="813" y2="72750"/>
                        <a14:backgroundMark x1="534" y1="26207" x2="0" y2="29000"/>
                        <a14:backgroundMark x1="183" y1="24267" x2="163" y2="21250"/>
                        <a14:backgroundMark x1="325" y1="46000" x2="193" y2="25787"/>
                        <a14:backgroundMark x1="22764" y1="3500" x2="30244" y2="500"/>
                        <a14:backgroundMark x1="57713" y1="1123" x2="51870" y2="0"/>
                        <a14:backgroundMark x1="64715" y1="92250" x2="62927" y2="92500"/>
                        <a14:backgroundMark x1="41740" y1="346" x2="53171" y2="500"/>
                        <a14:backgroundMark x1="34634" y1="250" x2="37813" y2="293"/>
                        <a14:backgroundMark x1="12683" y1="9500" x2="11337" y2="10231"/>
                        <a14:backgroundMark x1="40000" y1="500" x2="40813" y2="500"/>
                        <a14:backgroundMark x1="1463" y1="71500" x2="1951" y2="76500"/>
                        <a14:backgroundMark x1="23577" y1="97750" x2="25854" y2="98750"/>
                        <a14:backgroundMark x1="61463" y1="94250" x2="65366" y2="92750"/>
                        <a14:backgroundMark x1="37886" y1="250" x2="39350" y2="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7" y="4064730"/>
            <a:ext cx="2629083" cy="170997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B4CE13A-F07C-49A3-B9CE-EAC420C9D3BA}"/>
              </a:ext>
            </a:extLst>
          </p:cNvPr>
          <p:cNvSpPr txBox="1"/>
          <p:nvPr/>
        </p:nvSpPr>
        <p:spPr>
          <a:xfrm>
            <a:off x="428596" y="5902543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Note: Example pictures with different sizes - not to scale.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2C4E68-C06C-4A58-BA29-ED63CCBC42C3}"/>
              </a:ext>
            </a:extLst>
          </p:cNvPr>
          <p:cNvSpPr txBox="1"/>
          <p:nvPr/>
        </p:nvSpPr>
        <p:spPr>
          <a:xfrm>
            <a:off x="1785491" y="1818009"/>
            <a:ext cx="90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6D9CED-45EA-452F-928E-19D68D1B5BC9}"/>
              </a:ext>
            </a:extLst>
          </p:cNvPr>
          <p:cNvSpPr txBox="1"/>
          <p:nvPr/>
        </p:nvSpPr>
        <p:spPr>
          <a:xfrm>
            <a:off x="6360442" y="1783581"/>
            <a:ext cx="90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EF6976E-6289-44F3-9FDD-2FDC7A563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115343"/>
              </p:ext>
            </p:extLst>
          </p:nvPr>
        </p:nvGraphicFramePr>
        <p:xfrm>
          <a:off x="572603" y="2223936"/>
          <a:ext cx="3768577" cy="152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3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001">
                  <a:extLst>
                    <a:ext uri="{9D8B030D-6E8A-4147-A177-3AD203B41FA5}">
                      <a16:colId xmlns:a16="http://schemas.microsoft.com/office/drawing/2014/main" val="1617892460"/>
                    </a:ext>
                  </a:extLst>
                </a:gridCol>
              </a:tblGrid>
              <a:tr h="316835">
                <a:tc>
                  <a:txBody>
                    <a:bodyPr/>
                    <a:lstStyle/>
                    <a:p>
                      <a:r>
                        <a:rPr lang="de-DE" sz="1400" dirty="0"/>
                        <a:t>Size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noProof="0" dirty="0"/>
                        <a:t>Rated</a:t>
                      </a:r>
                      <a:r>
                        <a:rPr lang="de-DE" sz="1400" kern="1200" baseline="0" dirty="0"/>
                        <a:t> </a:t>
                      </a:r>
                      <a:r>
                        <a:rPr lang="en-US" sz="1400" kern="1200" baseline="0" noProof="0" dirty="0"/>
                        <a:t>torque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Max. mass moment of inertia</a:t>
                      </a:r>
                      <a:endParaRPr lang="de-DE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dirty="0"/>
                        <a:t>ERS 135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/>
                        <a:t>2,5 </a:t>
                      </a:r>
                      <a:r>
                        <a:rPr lang="en-US" sz="1600" kern="1200" baseline="0" noProof="0" dirty="0"/>
                        <a:t>Nm</a:t>
                      </a:r>
                      <a:endParaRPr lang="en-US" sz="16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0,07 kgm²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dirty="0"/>
                        <a:t>ERS 170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/>
                        <a:t>5,0 </a:t>
                      </a:r>
                      <a:r>
                        <a:rPr lang="en-US" sz="1600" kern="1200" baseline="0" noProof="0" dirty="0"/>
                        <a:t>Nm</a:t>
                      </a:r>
                      <a:endParaRPr lang="en-US" sz="16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 kgm²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dirty="0"/>
                        <a:t>ERS 210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/>
                        <a:t>10,0 </a:t>
                      </a:r>
                      <a:r>
                        <a:rPr lang="en-US" sz="1600" kern="1200" baseline="0" noProof="0" dirty="0"/>
                        <a:t>Nm</a:t>
                      </a:r>
                      <a:endParaRPr lang="en-US" sz="16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 kgm²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458483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9BFE4925-EF13-4279-B954-E31E69D49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584282"/>
              </p:ext>
            </p:extLst>
          </p:nvPr>
        </p:nvGraphicFramePr>
        <p:xfrm>
          <a:off x="5122689" y="2236171"/>
          <a:ext cx="3768577" cy="152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3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720">
                  <a:extLst>
                    <a:ext uri="{9D8B030D-6E8A-4147-A177-3AD203B41FA5}">
                      <a16:colId xmlns:a16="http://schemas.microsoft.com/office/drawing/2014/main" val="4017278160"/>
                    </a:ext>
                  </a:extLst>
                </a:gridCol>
              </a:tblGrid>
              <a:tr h="316835">
                <a:tc>
                  <a:txBody>
                    <a:bodyPr/>
                    <a:lstStyle/>
                    <a:p>
                      <a:r>
                        <a:rPr lang="de-DE" sz="1400" dirty="0"/>
                        <a:t>Size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noProof="0" dirty="0"/>
                        <a:t>Rated</a:t>
                      </a:r>
                      <a:r>
                        <a:rPr lang="de-DE" sz="1400" kern="1200" baseline="0" dirty="0"/>
                        <a:t> </a:t>
                      </a:r>
                      <a:r>
                        <a:rPr lang="en-US" sz="1400" kern="1200" baseline="0" noProof="0" dirty="0"/>
                        <a:t>torque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Max. mass moment of inertia</a:t>
                      </a:r>
                      <a:endParaRPr lang="de-DE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dirty="0"/>
                        <a:t>ERT 12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/>
                        <a:t>1,5 </a:t>
                      </a:r>
                      <a:r>
                        <a:rPr lang="en-US" sz="1600" kern="1200" baseline="0" noProof="0" dirty="0"/>
                        <a:t>Nm</a:t>
                      </a:r>
                      <a:endParaRPr lang="en-US" sz="16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0,07 kgm²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dirty="0"/>
                        <a:t>ERT 50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/>
                        <a:t>7,8 </a:t>
                      </a:r>
                      <a:r>
                        <a:rPr lang="en-US" sz="1600" kern="1200" baseline="0" noProof="0" dirty="0"/>
                        <a:t>Nm</a:t>
                      </a:r>
                      <a:endParaRPr lang="en-US" sz="16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0,39 kgm²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dirty="0"/>
                        <a:t>ERT 300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/>
                        <a:t>32,0 </a:t>
                      </a:r>
                      <a:r>
                        <a:rPr lang="en-US" sz="1600" kern="1200" baseline="0" noProof="0" dirty="0"/>
                        <a:t>Nm</a:t>
                      </a:r>
                      <a:endParaRPr lang="en-US" sz="16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5,53 kgm²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458483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46FFC123-5EB2-48FB-BA1A-CFA5E3B731E8}"/>
              </a:ext>
            </a:extLst>
          </p:cNvPr>
          <p:cNvSpPr txBox="1"/>
          <p:nvPr/>
        </p:nvSpPr>
        <p:spPr>
          <a:xfrm>
            <a:off x="561443" y="1302643"/>
            <a:ext cx="389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Size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differences</a:t>
            </a: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801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21EEAFE-AFA7-4353-B799-990C34EA9F14}"/>
              </a:ext>
            </a:extLst>
          </p:cNvPr>
          <p:cNvSpPr txBox="1"/>
          <p:nvPr/>
        </p:nvSpPr>
        <p:spPr>
          <a:xfrm>
            <a:off x="1785490" y="1489535"/>
            <a:ext cx="111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ERS 135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930866-C702-4E8A-A155-AB5259F5E897}"/>
              </a:ext>
            </a:extLst>
          </p:cNvPr>
          <p:cNvSpPr txBox="1"/>
          <p:nvPr/>
        </p:nvSpPr>
        <p:spPr>
          <a:xfrm>
            <a:off x="6360442" y="1455107"/>
            <a:ext cx="90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ERT 12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0E3264A-9B54-4A41-9F27-C343B3F12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431" y="1961962"/>
            <a:ext cx="4297552" cy="27539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10D3768-0899-4932-8DA3-A60F85A73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7" y="1961962"/>
            <a:ext cx="4557632" cy="27539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3647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13C793-2D70-4203-B960-88632F7964FF}"/>
              </a:ext>
            </a:extLst>
          </p:cNvPr>
          <p:cNvSpPr txBox="1"/>
          <p:nvPr/>
        </p:nvSpPr>
        <p:spPr>
          <a:xfrm>
            <a:off x="1785490" y="1693717"/>
            <a:ext cx="111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ERS 170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A73595-F398-41B1-BCD9-D3DFDC106FA0}"/>
              </a:ext>
            </a:extLst>
          </p:cNvPr>
          <p:cNvSpPr txBox="1"/>
          <p:nvPr/>
        </p:nvSpPr>
        <p:spPr>
          <a:xfrm>
            <a:off x="6360442" y="1659289"/>
            <a:ext cx="90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ERT 50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06D0F57-D176-4071-B06D-768C4B62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0" y="2166144"/>
            <a:ext cx="4575809" cy="27539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0A10C96-6772-4FFB-868A-8BA911A59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73" y="2166144"/>
            <a:ext cx="4352204" cy="27542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023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39BE9D-1A24-4B30-A493-494ECDE7371B}"/>
              </a:ext>
            </a:extLst>
          </p:cNvPr>
          <p:cNvSpPr txBox="1"/>
          <p:nvPr/>
        </p:nvSpPr>
        <p:spPr>
          <a:xfrm>
            <a:off x="1785490" y="1693717"/>
            <a:ext cx="111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ERS 210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EAE999A-CFF5-4E8D-9065-DC871DBAAB91}"/>
              </a:ext>
            </a:extLst>
          </p:cNvPr>
          <p:cNvSpPr txBox="1"/>
          <p:nvPr/>
        </p:nvSpPr>
        <p:spPr>
          <a:xfrm>
            <a:off x="6360442" y="1659289"/>
            <a:ext cx="1117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ERT 300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2DC965A-63A7-4219-B30F-D5429F0DE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9" y="2175601"/>
            <a:ext cx="4514663" cy="28669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DFF6D22-0B5B-40CF-87CC-2E8C06079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854" y="2175602"/>
            <a:ext cx="4190490" cy="28669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0080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B4CE13A-F07C-49A3-B9CE-EAC420C9D3BA}"/>
              </a:ext>
            </a:extLst>
          </p:cNvPr>
          <p:cNvSpPr txBox="1"/>
          <p:nvPr/>
        </p:nvSpPr>
        <p:spPr>
          <a:xfrm>
            <a:off x="428596" y="5902543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Note: Example pictures with different sizes - not to scale.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FFC123-5EB2-48FB-BA1A-CFA5E3B731E8}"/>
              </a:ext>
            </a:extLst>
          </p:cNvPr>
          <p:cNvSpPr txBox="1"/>
          <p:nvPr/>
        </p:nvSpPr>
        <p:spPr>
          <a:xfrm>
            <a:off x="561443" y="1231619"/>
            <a:ext cx="389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Technical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differences</a:t>
            </a: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A1086672-A738-47C7-9FBD-02141DFE7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16444"/>
              </p:ext>
            </p:extLst>
          </p:nvPr>
        </p:nvGraphicFramePr>
        <p:xfrm>
          <a:off x="2948636" y="1905034"/>
          <a:ext cx="57667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752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297D105C-26ED-4086-B9A5-8735CC52E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24610"/>
              </p:ext>
            </p:extLst>
          </p:nvPr>
        </p:nvGraphicFramePr>
        <p:xfrm>
          <a:off x="603010" y="2316137"/>
          <a:ext cx="8112394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Aluminium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alloy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 (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milled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part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Aluminium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alloy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  (die-</a:t>
                      </a:r>
                      <a:r>
                        <a:rPr lang="en-GB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casting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Coating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Chemical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nickel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plating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Powder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coating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Advantage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High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quality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Very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good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heat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dissipation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solidFill>
                            <a:srgbClr val="000000"/>
                          </a:solidFill>
                          <a:latin typeface="+mn-lt"/>
                        </a:rPr>
                        <a:t>Disadvantage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Poor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heat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dissipation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shiny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surface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07352"/>
                  </a:ext>
                </a:extLst>
              </a:tr>
            </a:tbl>
          </a:graphicData>
        </a:graphic>
      </p:graphicFrame>
      <p:pic>
        <p:nvPicPr>
          <p:cNvPr id="19" name="Grafik 18">
            <a:extLst>
              <a:ext uri="{FF2B5EF4-FFF2-40B4-BE49-F238E27FC236}">
                <a16:creationId xmlns:a16="http://schemas.microsoft.com/office/drawing/2014/main" id="{A97760E3-AD00-47C5-B006-A2FB9AF4E84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75" y="4209566"/>
            <a:ext cx="1913859" cy="174345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D64F305-6EEA-4DA9-AEB5-D7888D6B8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9000" l="1789" r="97236">
                        <a14:foregroundMark x1="8714" y1="18578" x2="1626" y2="40750"/>
                        <a14:foregroundMark x1="1626" y1="40750" x2="1771" y2="44964"/>
                        <a14:foregroundMark x1="4562" y1="75903" x2="19675" y2="94000"/>
                        <a14:foregroundMark x1="26683" y1="95008" x2="42276" y2="97250"/>
                        <a14:foregroundMark x1="19675" y1="94000" x2="25074" y2="94776"/>
                        <a14:foregroundMark x1="52705" y1="94821" x2="62038" y2="92647"/>
                        <a14:foregroundMark x1="42276" y1="97250" x2="43434" y2="96980"/>
                        <a14:foregroundMark x1="65815" y1="89366" x2="75610" y2="75750"/>
                        <a14:foregroundMark x1="8504" y1="18811" x2="2439" y2="41750"/>
                        <a14:foregroundMark x1="3498" y1="65809" x2="3725" y2="70982"/>
                        <a14:foregroundMark x1="2439" y1="41750" x2="2579" y2="44942"/>
                        <a14:foregroundMark x1="4523" y1="74194" x2="20650" y2="53250"/>
                        <a14:foregroundMark x1="20650" y1="53250" x2="17561" y2="19750"/>
                        <a14:foregroundMark x1="17561" y1="19750" x2="13204" y2="13610"/>
                        <a14:foregroundMark x1="26755" y1="96959" x2="42793" y2="98603"/>
                        <a14:foregroundMark x1="55760" y1="94459" x2="62343" y2="91172"/>
                        <a14:foregroundMark x1="15471" y1="11101" x2="23983" y2="6670"/>
                        <a14:foregroundMark x1="30818" y1="3638" x2="33318" y2="3410"/>
                        <a14:foregroundMark x1="56015" y1="4189" x2="71707" y2="12750"/>
                        <a14:foregroundMark x1="52446" y1="2242" x2="52805" y2="2438"/>
                        <a14:foregroundMark x1="71707" y1="12750" x2="46504" y2="22750"/>
                        <a14:foregroundMark x1="46504" y1="22750" x2="11980" y2="14965"/>
                        <a14:foregroundMark x1="78699" y1="30500" x2="76748" y2="40750"/>
                        <a14:foregroundMark x1="78537" y1="41750" x2="97236" y2="59000"/>
                        <a14:foregroundMark x1="97236" y1="59000" x2="75610" y2="64750"/>
                        <a14:foregroundMark x1="86829" y1="46000" x2="86341" y2="48250"/>
                        <a14:foregroundMark x1="83577" y1="48750" x2="84065" y2="57000"/>
                        <a14:foregroundMark x1="84228" y1="47750" x2="83089" y2="62000"/>
                        <a14:foregroundMark x1="82602" y1="49000" x2="86829" y2="59000"/>
                        <a14:foregroundMark x1="33419" y1="3169" x2="17724" y2="9750"/>
                        <a14:foregroundMark x1="11279" y1="13576" x2="1789" y2="27750"/>
                        <a14:foregroundMark x1="37236" y1="6750" x2="52846" y2="7000"/>
                        <a14:foregroundMark x1="35772" y1="5750" x2="51870" y2="5250"/>
                        <a14:foregroundMark x1="32846" y1="4750" x2="41138" y2="4750"/>
                        <a14:foregroundMark x1="39530" y1="3598" x2="40488" y2="3500"/>
                        <a14:foregroundMark x1="33171" y1="4250" x2="37153" y2="3842"/>
                        <a14:foregroundMark x1="38107" y1="3250" x2="38862" y2="3250"/>
                        <a14:foregroundMark x1="9431" y1="15750" x2="16748" y2="9750"/>
                        <a14:foregroundMark x1="7805" y1="17750" x2="12520" y2="12250"/>
                        <a14:foregroundMark x1="12358" y1="11500" x2="8780" y2="16750"/>
                        <a14:foregroundMark x1="12358" y1="12000" x2="7480" y2="17500"/>
                        <a14:foregroundMark x1="8780" y1="19250" x2="12683" y2="12500"/>
                        <a14:foregroundMark x1="74634" y1="17250" x2="78699" y2="29750"/>
                        <a14:foregroundMark x1="56260" y1="4250" x2="60976" y2="5500"/>
                        <a14:backgroundMark x1="18218" y1="5462" x2="18862" y2="4750"/>
                        <a14:backgroundMark x1="18862" y1="4750" x2="21873" y2="3929"/>
                        <a14:backgroundMark x1="42439" y1="99500" x2="57236" y2="97750"/>
                        <a14:backgroundMark x1="488" y1="45000" x2="813" y2="72750"/>
                        <a14:backgroundMark x1="534" y1="26207" x2="0" y2="29000"/>
                        <a14:backgroundMark x1="183" y1="24267" x2="163" y2="21250"/>
                        <a14:backgroundMark x1="325" y1="46000" x2="193" y2="25787"/>
                        <a14:backgroundMark x1="22764" y1="3500" x2="30244" y2="500"/>
                        <a14:backgroundMark x1="57713" y1="1123" x2="51870" y2="0"/>
                        <a14:backgroundMark x1="64715" y1="92250" x2="62927" y2="92500"/>
                        <a14:backgroundMark x1="41740" y1="346" x2="53171" y2="500"/>
                        <a14:backgroundMark x1="34634" y1="250" x2="37813" y2="293"/>
                        <a14:backgroundMark x1="12683" y1="9500" x2="11337" y2="10231"/>
                        <a14:backgroundMark x1="40000" y1="500" x2="40813" y2="500"/>
                        <a14:backgroundMark x1="1463" y1="71500" x2="1951" y2="76500"/>
                        <a14:backgroundMark x1="23577" y1="97750" x2="25854" y2="98750"/>
                        <a14:backgroundMark x1="61463" y1="94250" x2="65366" y2="92750"/>
                        <a14:backgroundMark x1="37886" y1="250" x2="39350" y2="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07" y="4348774"/>
            <a:ext cx="2078668" cy="13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28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C9DF9AA9-6E34-47D7-8BAF-DC922E5EE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559382"/>
              </p:ext>
            </p:extLst>
          </p:nvPr>
        </p:nvGraphicFramePr>
        <p:xfrm>
          <a:off x="2734322" y="900321"/>
          <a:ext cx="57667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64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8ED997A0-5ECE-421C-A7B2-7A6DE28EA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401669"/>
              </p:ext>
            </p:extLst>
          </p:nvPr>
        </p:nvGraphicFramePr>
        <p:xfrm>
          <a:off x="388696" y="1320302"/>
          <a:ext cx="811239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Encoder </a:t>
                      </a:r>
                      <a:r>
                        <a:rPr lang="en-US" sz="1600" b="1" noProof="0" dirty="0">
                          <a:solidFill>
                            <a:srgbClr val="000000"/>
                          </a:solidFill>
                          <a:latin typeface="+mn-lt"/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inkrementell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absolut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Output </a:t>
                      </a:r>
                      <a:r>
                        <a:rPr lang="en-US" sz="1600" b="1" noProof="0" dirty="0">
                          <a:solidFill>
                            <a:srgbClr val="000000"/>
                          </a:solidFill>
                          <a:latin typeface="+mn-lt"/>
                        </a:rPr>
                        <a:t>signal</a:t>
                      </a:r>
                    </a:p>
                    <a:p>
                      <a:endParaRPr lang="de-DE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Sin/Cos 1Vss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Hiperface, Hiperface DSL, DriveCliq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Holding </a:t>
                      </a:r>
                      <a:r>
                        <a:rPr lang="en-US" sz="1600" b="1" noProof="0" dirty="0">
                          <a:solidFill>
                            <a:srgbClr val="000000"/>
                          </a:solidFill>
                          <a:latin typeface="+mn-lt"/>
                        </a:rPr>
                        <a:t>brake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pneumatisch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elektrisch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Radial/axial </a:t>
                      </a:r>
                      <a:r>
                        <a:rPr lang="en-US" sz="1600" b="1" noProof="0" dirty="0">
                          <a:solidFill>
                            <a:srgbClr val="000000"/>
                          </a:solidFill>
                          <a:latin typeface="+mn-lt"/>
                        </a:rPr>
                        <a:t>runout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0,03 – 0,04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0,02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07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729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547508"/>
          </a:xfrm>
        </p:spPr>
        <p:txBody>
          <a:bodyPr anchor="t"/>
          <a:lstStyle/>
          <a:p>
            <a:r>
              <a:rPr lang="de-DE" sz="3000" dirty="0"/>
              <a:t>7. </a:t>
            </a:r>
            <a:r>
              <a:rPr lang="en-US" sz="3000" dirty="0"/>
              <a:t>Scope of delivery and accessories</a:t>
            </a:r>
            <a:endParaRPr lang="de-DE" sz="3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00A1D4-2408-4E87-AEAD-E3D1A38D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69" y="980386"/>
            <a:ext cx="4847308" cy="51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1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1442" y="107383"/>
            <a:ext cx="8344813" cy="5850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3200" b="1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r>
              <a:rPr lang="de-DE" sz="1800" b="1" u="sng" dirty="0">
                <a:solidFill>
                  <a:srgbClr val="00446B"/>
                </a:solidFill>
              </a:rPr>
              <a:t>ERT 12</a:t>
            </a: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r>
              <a:rPr lang="de-DE" sz="1800" b="1" u="sng" dirty="0">
                <a:solidFill>
                  <a:srgbClr val="00446B"/>
                </a:solidFill>
              </a:rPr>
              <a:t>ERT 50</a:t>
            </a: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</p:txBody>
      </p:sp>
      <p:sp>
        <p:nvSpPr>
          <p:cNvPr id="48" name="Fußzeilenplatzhalter 2">
            <a:extLst>
              <a:ext uri="{FF2B5EF4-FFF2-40B4-BE49-F238E27FC236}">
                <a16:creationId xmlns:a16="http://schemas.microsoft.com/office/drawing/2014/main" id="{6B58C10D-21CF-4A74-9F15-798FB32C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C7CF6E04-6E6E-4D52-98E0-9199C7CC7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51915"/>
              </p:ext>
            </p:extLst>
          </p:nvPr>
        </p:nvGraphicFramePr>
        <p:xfrm>
          <a:off x="584789" y="1362838"/>
          <a:ext cx="6130337" cy="179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866">
                  <a:extLst>
                    <a:ext uri="{9D8B030D-6E8A-4147-A177-3AD203B41FA5}">
                      <a16:colId xmlns:a16="http://schemas.microsoft.com/office/drawing/2014/main" val="3791009574"/>
                    </a:ext>
                  </a:extLst>
                </a:gridCol>
                <a:gridCol w="1247648">
                  <a:extLst>
                    <a:ext uri="{9D8B030D-6E8A-4147-A177-3AD203B41FA5}">
                      <a16:colId xmlns:a16="http://schemas.microsoft.com/office/drawing/2014/main" val="1904058632"/>
                    </a:ext>
                  </a:extLst>
                </a:gridCol>
                <a:gridCol w="1473823">
                  <a:extLst>
                    <a:ext uri="{9D8B030D-6E8A-4147-A177-3AD203B41FA5}">
                      <a16:colId xmlns:a16="http://schemas.microsoft.com/office/drawing/2014/main" val="3889955799"/>
                    </a:ext>
                  </a:extLst>
                </a:gridCol>
              </a:tblGrid>
              <a:tr h="362272">
                <a:tc>
                  <a:txBody>
                    <a:bodyPr/>
                    <a:lstStyle/>
                    <a:p>
                      <a:r>
                        <a:rPr lang="de-DE" sz="1600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extra </a:t>
                      </a:r>
                      <a:r>
                        <a:rPr lang="en-US" sz="1600" noProof="0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List </a:t>
                      </a:r>
                      <a:r>
                        <a:rPr lang="en-US" sz="1600" noProof="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393487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Basic module (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Hiperface)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2.890 €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5353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Basic module (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DRIVE-</a:t>
                      </a:r>
                      <a:r>
                        <a:rPr lang="de-DE" sz="1600" dirty="0" err="1"/>
                        <a:t>CLiQ</a:t>
                      </a:r>
                      <a:r>
                        <a:rPr lang="de-DE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337 €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3.227 €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08967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Electrical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brake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817 €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3.707 €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6049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IP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318 €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3.208 €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939390"/>
                  </a:ext>
                </a:extLst>
              </a:tr>
            </a:tbl>
          </a:graphicData>
        </a:graphic>
      </p:graphicFrame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ED29ECDD-E34F-44DA-BFBC-418A5F689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908899"/>
              </p:ext>
            </p:extLst>
          </p:nvPr>
        </p:nvGraphicFramePr>
        <p:xfrm>
          <a:off x="586357" y="3853087"/>
          <a:ext cx="6130337" cy="179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866">
                  <a:extLst>
                    <a:ext uri="{9D8B030D-6E8A-4147-A177-3AD203B41FA5}">
                      <a16:colId xmlns:a16="http://schemas.microsoft.com/office/drawing/2014/main" val="3791009574"/>
                    </a:ext>
                  </a:extLst>
                </a:gridCol>
                <a:gridCol w="1247648">
                  <a:extLst>
                    <a:ext uri="{9D8B030D-6E8A-4147-A177-3AD203B41FA5}">
                      <a16:colId xmlns:a16="http://schemas.microsoft.com/office/drawing/2014/main" val="1904058632"/>
                    </a:ext>
                  </a:extLst>
                </a:gridCol>
                <a:gridCol w="1473823">
                  <a:extLst>
                    <a:ext uri="{9D8B030D-6E8A-4147-A177-3AD203B41FA5}">
                      <a16:colId xmlns:a16="http://schemas.microsoft.com/office/drawing/2014/main" val="3889955799"/>
                    </a:ext>
                  </a:extLst>
                </a:gridCol>
              </a:tblGrid>
              <a:tr h="362272">
                <a:tc>
                  <a:txBody>
                    <a:bodyPr/>
                    <a:lstStyle/>
                    <a:p>
                      <a:r>
                        <a:rPr lang="de-DE" sz="1600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extra </a:t>
                      </a:r>
                      <a:r>
                        <a:rPr lang="en-US" sz="1600" noProof="0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List </a:t>
                      </a:r>
                      <a:r>
                        <a:rPr lang="en-US" sz="1600" noProof="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393487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Basic module (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Hiperface)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3.290 €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5353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Basic module (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DRIVE-</a:t>
                      </a:r>
                      <a:r>
                        <a:rPr lang="de-DE" sz="1600" dirty="0" err="1"/>
                        <a:t>CLiQ</a:t>
                      </a:r>
                      <a:r>
                        <a:rPr lang="de-DE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337 €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3.627 €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08967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Electrical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brake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980 €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4.270 €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6049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IP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362 €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3.652 €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939390"/>
                  </a:ext>
                </a:extLst>
              </a:tr>
            </a:tbl>
          </a:graphicData>
        </a:graphic>
      </p:graphicFrame>
      <p:sp>
        <p:nvSpPr>
          <p:cNvPr id="12" name="Titel 1">
            <a:extLst>
              <a:ext uri="{FF2B5EF4-FFF2-40B4-BE49-F238E27FC236}">
                <a16:creationId xmlns:a16="http://schemas.microsoft.com/office/drawing/2014/main" id="{61CC7606-6035-4A88-91EC-8E50C9B2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547508"/>
          </a:xfrm>
        </p:spPr>
        <p:txBody>
          <a:bodyPr anchor="t"/>
          <a:lstStyle/>
          <a:p>
            <a:r>
              <a:rPr lang="de-DE" sz="3000" dirty="0"/>
              <a:t>8. </a:t>
            </a:r>
            <a:r>
              <a:rPr lang="en-US" sz="3000" dirty="0"/>
              <a:t>Prices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766909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1442" y="107383"/>
            <a:ext cx="8344813" cy="5850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3200" b="1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r>
              <a:rPr lang="de-DE" sz="1800" b="1" u="sng" dirty="0">
                <a:solidFill>
                  <a:srgbClr val="00446B"/>
                </a:solidFill>
              </a:rPr>
              <a:t>ERT 300</a:t>
            </a: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</p:txBody>
      </p:sp>
      <p:sp>
        <p:nvSpPr>
          <p:cNvPr id="48" name="Fußzeilenplatzhalter 2">
            <a:extLst>
              <a:ext uri="{FF2B5EF4-FFF2-40B4-BE49-F238E27FC236}">
                <a16:creationId xmlns:a16="http://schemas.microsoft.com/office/drawing/2014/main" id="{6B58C10D-21CF-4A74-9F15-798FB32C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AE2008E9-1EAD-4310-85E6-530D7F98B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20989"/>
              </p:ext>
            </p:extLst>
          </p:nvPr>
        </p:nvGraphicFramePr>
        <p:xfrm>
          <a:off x="586357" y="1062745"/>
          <a:ext cx="6130337" cy="179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866">
                  <a:extLst>
                    <a:ext uri="{9D8B030D-6E8A-4147-A177-3AD203B41FA5}">
                      <a16:colId xmlns:a16="http://schemas.microsoft.com/office/drawing/2014/main" val="3791009574"/>
                    </a:ext>
                  </a:extLst>
                </a:gridCol>
                <a:gridCol w="1247648">
                  <a:extLst>
                    <a:ext uri="{9D8B030D-6E8A-4147-A177-3AD203B41FA5}">
                      <a16:colId xmlns:a16="http://schemas.microsoft.com/office/drawing/2014/main" val="1904058632"/>
                    </a:ext>
                  </a:extLst>
                </a:gridCol>
                <a:gridCol w="1473823">
                  <a:extLst>
                    <a:ext uri="{9D8B030D-6E8A-4147-A177-3AD203B41FA5}">
                      <a16:colId xmlns:a16="http://schemas.microsoft.com/office/drawing/2014/main" val="3889955799"/>
                    </a:ext>
                  </a:extLst>
                </a:gridCol>
              </a:tblGrid>
              <a:tr h="362272">
                <a:tc>
                  <a:txBody>
                    <a:bodyPr/>
                    <a:lstStyle/>
                    <a:p>
                      <a:r>
                        <a:rPr lang="de-DE" sz="1600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extra </a:t>
                      </a:r>
                      <a:r>
                        <a:rPr lang="en-US" sz="1600" noProof="0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List </a:t>
                      </a:r>
                      <a:r>
                        <a:rPr lang="en-US" sz="1600" noProof="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393487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Basic module (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Hiperface)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5.190 €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5353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Basic module (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DRIVE-</a:t>
                      </a:r>
                      <a:r>
                        <a:rPr lang="de-DE" sz="1600" dirty="0" err="1"/>
                        <a:t>CLiQ</a:t>
                      </a:r>
                      <a:r>
                        <a:rPr lang="de-DE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337 €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5.527 €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08967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Electrical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brake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1.176 €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6.366 €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6049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IP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648 €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5.838 €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939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64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en-US" dirty="0"/>
              <a:t>Product</a:t>
            </a:r>
            <a:r>
              <a:rPr lang="de-DE" dirty="0"/>
              <a:t> </a:t>
            </a:r>
            <a:r>
              <a:rPr lang="en-US" dirty="0"/>
              <a:t>presentation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1C37A49F-9EAE-44AF-AA9B-56C46A928D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482330"/>
          </a:xfrm>
        </p:spPr>
        <p:txBody>
          <a:bodyPr/>
          <a:lstStyle/>
          <a:p>
            <a:r>
              <a:rPr lang="en-US" b="1" dirty="0"/>
              <a:t>Electric rotary unit with torque motor</a:t>
            </a:r>
          </a:p>
          <a:p>
            <a:endParaRPr lang="de-DE" sz="1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Compact and flat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3 </a:t>
            </a:r>
            <a:r>
              <a:rPr lang="en-US" dirty="0"/>
              <a:t>sizes</a:t>
            </a:r>
            <a:r>
              <a:rPr lang="de-DE" dirty="0"/>
              <a:t> (ERT 12, 50 und 300)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Nominal </a:t>
            </a:r>
            <a:r>
              <a:rPr lang="en-US" dirty="0"/>
              <a:t>torque</a:t>
            </a:r>
            <a:r>
              <a:rPr lang="de-DE" dirty="0"/>
              <a:t> </a:t>
            </a:r>
            <a:r>
              <a:rPr lang="en-US" dirty="0"/>
              <a:t>from</a:t>
            </a:r>
            <a:r>
              <a:rPr lang="de-DE" dirty="0"/>
              <a:t> 1,5 </a:t>
            </a:r>
            <a:r>
              <a:rPr lang="en-US" dirty="0"/>
              <a:t>to</a:t>
            </a:r>
            <a:r>
              <a:rPr lang="de-DE" dirty="0"/>
              <a:t> 32 </a:t>
            </a:r>
            <a:r>
              <a:rPr lang="en-US" dirty="0"/>
              <a:t>Nm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Absolute measuring</a:t>
            </a:r>
            <a:r>
              <a:rPr lang="de-DE" dirty="0"/>
              <a:t> </a:t>
            </a:r>
            <a:r>
              <a:rPr lang="en-US" dirty="0"/>
              <a:t>system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New </a:t>
            </a:r>
            <a:r>
              <a:rPr lang="de-DE" dirty="0" err="1"/>
              <a:t>Optiona</a:t>
            </a:r>
            <a:r>
              <a:rPr lang="de-DE" dirty="0"/>
              <a:t>: IP54 und DRIVE-</a:t>
            </a:r>
            <a:r>
              <a:rPr lang="de-DE" dirty="0" err="1"/>
              <a:t>CLiQ</a:t>
            </a:r>
            <a:endParaRPr lang="de-DE" dirty="0"/>
          </a:p>
          <a:p>
            <a:endParaRPr lang="de-DE" b="1" dirty="0"/>
          </a:p>
          <a:p>
            <a:r>
              <a:rPr lang="en-US" b="1" dirty="0"/>
              <a:t>Application:</a:t>
            </a:r>
          </a:p>
          <a:p>
            <a:r>
              <a:rPr lang="en-US" dirty="0"/>
              <a:t>Universally applicable as handling or positioning</a:t>
            </a:r>
          </a:p>
          <a:p>
            <a:r>
              <a:rPr lang="en-US" dirty="0"/>
              <a:t>Component in clean and light to medium polluted environments</a:t>
            </a:r>
            <a:endParaRPr lang="de-DE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B43BA4-37EB-4C94-BEA4-21754DF8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896" y="2239399"/>
            <a:ext cx="3535052" cy="20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44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13508" y="201652"/>
            <a:ext cx="8592748" cy="59248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200" b="1" dirty="0">
              <a:solidFill>
                <a:srgbClr val="00446B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de-DE" sz="3200" b="1" dirty="0">
                <a:solidFill>
                  <a:srgbClr val="00446B"/>
                </a:solidFill>
              </a:rPr>
              <a:t>    </a:t>
            </a:r>
            <a:endParaRPr lang="de-DE" sz="1400" b="1" u="sng" dirty="0">
              <a:solidFill>
                <a:srgbClr val="00446B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4CE2301-455B-4090-B164-11AC0B6C8540}"/>
              </a:ext>
            </a:extLst>
          </p:cNvPr>
          <p:cNvSpPr txBox="1"/>
          <p:nvPr/>
        </p:nvSpPr>
        <p:spPr>
          <a:xfrm>
            <a:off x="7953452" y="5336886"/>
            <a:ext cx="112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Torque/(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Nm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E0C7F1-1C4F-49E4-846C-CF28E6A39B60}"/>
              </a:ext>
            </a:extLst>
          </p:cNvPr>
          <p:cNvSpPr txBox="1"/>
          <p:nvPr/>
        </p:nvSpPr>
        <p:spPr>
          <a:xfrm>
            <a:off x="37708" y="541060"/>
            <a:ext cx="1104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price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/(€)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F3B8E13-8355-4CD3-B311-0C8C76660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60751"/>
              </p:ext>
            </p:extLst>
          </p:nvPr>
        </p:nvGraphicFramePr>
        <p:xfrm>
          <a:off x="113122" y="284085"/>
          <a:ext cx="9030878" cy="584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7954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61AF73-D1F0-46DC-AC6C-DC328BFD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9. Maintenance / </a:t>
            </a:r>
            <a:r>
              <a:rPr lang="en-US" dirty="0"/>
              <a:t>service</a:t>
            </a:r>
            <a:r>
              <a:rPr lang="de-DE" dirty="0"/>
              <a:t> and </a:t>
            </a:r>
            <a:r>
              <a:rPr lang="en-US" dirty="0"/>
              <a:t>commissioning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A4ECF6-3D44-4480-BF2E-27D8A90DE10F}"/>
              </a:ext>
            </a:extLst>
          </p:cNvPr>
          <p:cNvSpPr txBox="1"/>
          <p:nvPr/>
        </p:nvSpPr>
        <p:spPr>
          <a:xfrm>
            <a:off x="509473" y="1681393"/>
            <a:ext cx="754257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ERT does not require any current maintenance or service. The ERT is lubricated for life and therefore requires no subsequent </a:t>
            </a:r>
            <a:r>
              <a:rPr lang="en-US" sz="1600" dirty="0" err="1"/>
              <a:t>lubrication.For</a:t>
            </a:r>
            <a:r>
              <a:rPr lang="en-US" sz="1600" dirty="0"/>
              <a:t> the IP54 option, the seals must be replaced after an interval of 5 million revolutions or cycles to maintain the IP54 </a:t>
            </a:r>
            <a:r>
              <a:rPr lang="en-US" sz="1600" dirty="0" err="1"/>
              <a:t>rating.million</a:t>
            </a:r>
            <a:r>
              <a:rPr lang="en-US" sz="1600" dirty="0"/>
              <a:t> revolutions or cycles to maintain the IP54 protection class. The customer can carry out this maintenance </a:t>
            </a:r>
            <a:r>
              <a:rPr lang="en-US" sz="1600" dirty="0" err="1"/>
              <a:t>independently.For</a:t>
            </a:r>
            <a:r>
              <a:rPr lang="en-US" sz="1600" dirty="0"/>
              <a:t> this purpose, we offer a maintenance set for each </a:t>
            </a:r>
            <a:r>
              <a:rPr lang="en-US" sz="1600" dirty="0" err="1"/>
              <a:t>size.Translated</a:t>
            </a:r>
            <a:r>
              <a:rPr lang="en-US" sz="1600" dirty="0"/>
              <a:t> with www.DeepL.com/Translator (free version)</a:t>
            </a:r>
          </a:p>
          <a:p>
            <a:endParaRPr lang="de-DE" sz="1600" dirty="0"/>
          </a:p>
          <a:p>
            <a:r>
              <a:rPr lang="en-US" sz="1600" dirty="0"/>
              <a:t>Commissioning is carried out by means of the IBN-DVD supplied. </a:t>
            </a:r>
          </a:p>
          <a:p>
            <a:r>
              <a:rPr lang="en-US" sz="1600" dirty="0"/>
              <a:t>There are standard parameter sets for our supported controller from Bosch.</a:t>
            </a:r>
          </a:p>
          <a:p>
            <a:r>
              <a:rPr lang="en-US" sz="1600" dirty="0"/>
              <a:t>A motor data sheet for third-party controllers is stored on the IBN-DVD. </a:t>
            </a:r>
          </a:p>
          <a:p>
            <a:r>
              <a:rPr lang="en-US" sz="1600" dirty="0"/>
              <a:t>With this the customer can parameterize the ERT for all third-party controllers.</a:t>
            </a:r>
          </a:p>
          <a:p>
            <a:endParaRPr lang="de-DE" sz="1600" dirty="0"/>
          </a:p>
          <a:p>
            <a:r>
              <a:rPr lang="en-US" sz="1600" dirty="0"/>
              <a:t>The contact persons for questions regarding the commissioning of the ERT are</a:t>
            </a:r>
          </a:p>
          <a:p>
            <a:endParaRPr lang="de-DE" sz="1600" dirty="0"/>
          </a:p>
          <a:p>
            <a:r>
              <a:rPr lang="de-DE" sz="1600" b="1" dirty="0"/>
              <a:t>Stefan Weiner</a:t>
            </a:r>
          </a:p>
          <a:p>
            <a:r>
              <a:rPr lang="de-DE" sz="1600" dirty="0"/>
              <a:t>+49-7725-9166-5014 </a:t>
            </a:r>
          </a:p>
          <a:p>
            <a:r>
              <a:rPr lang="de-DE" dirty="0">
                <a:hlinkClick r:id="rId2"/>
              </a:rPr>
              <a:t>stefan.weiner@de.schunk.com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2846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61AF73-D1F0-46DC-AC6C-DC328BFD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10. </a:t>
            </a:r>
            <a:r>
              <a:rPr lang="en-US" dirty="0"/>
              <a:t>Accompanying</a:t>
            </a:r>
            <a:r>
              <a:rPr lang="de-DE" dirty="0"/>
              <a:t> </a:t>
            </a:r>
            <a:r>
              <a:rPr lang="en-US" dirty="0"/>
              <a:t>documents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B666A70-BD0C-432F-8F5D-15A5A638CF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910" y="1327669"/>
            <a:ext cx="8066089" cy="479975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Catalogue </a:t>
            </a:r>
            <a:r>
              <a:rPr lang="en-US" sz="1800" b="1" dirty="0"/>
              <a:t>chapters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Instruction</a:t>
            </a:r>
            <a:r>
              <a:rPr lang="de-DE" sz="1800" b="1" dirty="0"/>
              <a:t> </a:t>
            </a:r>
            <a:r>
              <a:rPr lang="en-US" sz="1800" b="1" dirty="0"/>
              <a:t>manual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Commissioning instructions ERT on </a:t>
            </a:r>
            <a:r>
              <a:rPr lang="en-US" sz="1800" b="1" dirty="0" err="1"/>
              <a:t>Indradrive</a:t>
            </a:r>
            <a:r>
              <a:rPr lang="en-US" sz="1800" b="1" dirty="0"/>
              <a:t> Cs and </a:t>
            </a:r>
            <a:r>
              <a:rPr lang="en-US" sz="1800" b="1" dirty="0" err="1"/>
              <a:t>Sinamics</a:t>
            </a:r>
            <a:endParaRPr lang="en-US" sz="18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Competition </a:t>
            </a:r>
            <a:r>
              <a:rPr lang="en-GB" sz="1800" b="1" dirty="0"/>
              <a:t>comparison</a:t>
            </a:r>
            <a:r>
              <a:rPr lang="de-DE" sz="1800" b="1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ERT and ERS </a:t>
            </a:r>
            <a:r>
              <a:rPr lang="en-US" sz="1800" b="1" dirty="0"/>
              <a:t>differences</a:t>
            </a:r>
            <a:r>
              <a:rPr lang="de-DE" sz="1800" b="1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ERT </a:t>
            </a:r>
            <a:r>
              <a:rPr lang="de-DE" sz="1800" b="1" dirty="0" err="1"/>
              <a:t>with</a:t>
            </a:r>
            <a:r>
              <a:rPr lang="de-DE" sz="1800" b="1" dirty="0"/>
              <a:t> DRIVE-</a:t>
            </a:r>
            <a:r>
              <a:rPr lang="de-DE" sz="1800" b="1" dirty="0" err="1"/>
              <a:t>CLiQ</a:t>
            </a:r>
            <a:endParaRPr lang="de-DE" sz="18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Commissioning</a:t>
            </a:r>
            <a:r>
              <a:rPr lang="de-DE" sz="1800" b="1" dirty="0"/>
              <a:t> </a:t>
            </a:r>
            <a:r>
              <a:rPr lang="en-GB" sz="1800" b="1" dirty="0"/>
              <a:t>Instructions</a:t>
            </a:r>
            <a:r>
              <a:rPr lang="de-DE" sz="1800" b="1" dirty="0"/>
              <a:t> / DVD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Checklist </a:t>
            </a:r>
            <a:r>
              <a:rPr lang="en-US" sz="1800" b="1" dirty="0"/>
              <a:t>rotary</a:t>
            </a:r>
            <a:r>
              <a:rPr lang="de-DE" sz="1800" b="1" dirty="0"/>
              <a:t> </a:t>
            </a:r>
            <a:r>
              <a:rPr lang="en-US" sz="1800" b="1" dirty="0"/>
              <a:t>modules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Motors and </a:t>
            </a:r>
            <a:r>
              <a:rPr lang="en-GB" sz="1800" b="1" dirty="0"/>
              <a:t>controllers</a:t>
            </a:r>
            <a:r>
              <a:rPr lang="de-DE" sz="1800" b="1" dirty="0"/>
              <a:t> </a:t>
            </a:r>
            <a:r>
              <a:rPr lang="en-GB" sz="1800" b="1" dirty="0"/>
              <a:t>overview</a:t>
            </a:r>
            <a:endParaRPr lang="de-DE" sz="1600" dirty="0"/>
          </a:p>
          <a:p>
            <a:r>
              <a:rPr lang="en-US" sz="1600" dirty="0"/>
              <a:t>INFO: All documents listed here will be available at the STB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81197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61AF73-D1F0-46DC-AC6C-DC328BFD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679044"/>
          </a:xfrm>
        </p:spPr>
        <p:txBody>
          <a:bodyPr anchor="t"/>
          <a:lstStyle/>
          <a:p>
            <a:r>
              <a:rPr lang="de-DE" dirty="0"/>
              <a:t>11. </a:t>
            </a:r>
            <a:r>
              <a:rPr lang="en-US" dirty="0"/>
              <a:t>Project plan of the options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99360AA-A0D7-46FF-B288-AB4C658F31A4}"/>
              </a:ext>
            </a:extLst>
          </p:cNvPr>
          <p:cNvSpPr txBox="1"/>
          <p:nvPr/>
        </p:nvSpPr>
        <p:spPr>
          <a:xfrm>
            <a:off x="571392" y="1254952"/>
            <a:ext cx="385731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de-DE" sz="1600" b="1" dirty="0">
                <a:solidFill>
                  <a:srgbClr val="003D6A"/>
                </a:solidFill>
              </a:rPr>
              <a:t>Absolute </a:t>
            </a:r>
            <a:r>
              <a:rPr lang="de-DE" sz="1600" b="1" dirty="0" err="1">
                <a:solidFill>
                  <a:srgbClr val="003D6A"/>
                </a:solidFill>
              </a:rPr>
              <a:t>encoder</a:t>
            </a:r>
            <a:endParaRPr lang="de-DE" sz="1600" b="1" dirty="0">
              <a:solidFill>
                <a:srgbClr val="003D6A"/>
              </a:solidFill>
            </a:endParaRPr>
          </a:p>
          <a:p>
            <a:pPr marL="36000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de-DE" sz="1600" b="1" dirty="0">
                <a:solidFill>
                  <a:srgbClr val="003D6A"/>
                </a:solidFill>
              </a:rPr>
              <a:t>Modular </a:t>
            </a:r>
            <a:r>
              <a:rPr lang="de-DE" sz="1600" b="1" dirty="0" err="1">
                <a:solidFill>
                  <a:srgbClr val="003D6A"/>
                </a:solidFill>
              </a:rPr>
              <a:t>encoder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system</a:t>
            </a:r>
            <a:r>
              <a:rPr lang="de-DE" sz="1600" b="1" dirty="0">
                <a:solidFill>
                  <a:srgbClr val="003D6A"/>
                </a:solidFill>
              </a:rPr>
              <a:t>         Hiperface                                           DRIVE-</a:t>
            </a:r>
            <a:r>
              <a:rPr lang="de-DE" sz="1600" b="1" dirty="0" err="1">
                <a:solidFill>
                  <a:srgbClr val="003D6A"/>
                </a:solidFill>
              </a:rPr>
              <a:t>CLiQ</a:t>
            </a:r>
            <a:r>
              <a:rPr lang="de-DE" sz="1600" b="1" dirty="0">
                <a:solidFill>
                  <a:srgbClr val="003D6A"/>
                </a:solidFill>
              </a:rPr>
              <a:t>                                   Hiperface DSL )</a:t>
            </a:r>
            <a:endParaRPr lang="de-DE" sz="1400" i="1" dirty="0"/>
          </a:p>
          <a:p>
            <a:pPr marL="360000" lvl="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de-DE" sz="1600" b="1" dirty="0">
                <a:solidFill>
                  <a:srgbClr val="003D6A"/>
                </a:solidFill>
              </a:rPr>
              <a:t>UL </a:t>
            </a:r>
            <a:r>
              <a:rPr lang="de-DE" sz="1600" b="1" dirty="0" err="1">
                <a:solidFill>
                  <a:srgbClr val="003D6A"/>
                </a:solidFill>
              </a:rPr>
              <a:t>suitable</a:t>
            </a:r>
            <a:r>
              <a:rPr lang="de-DE" sz="1600" b="1" dirty="0">
                <a:solidFill>
                  <a:srgbClr val="003D6A"/>
                </a:solidFill>
              </a:rPr>
              <a:t>:                                        ERT12                                                  ERT50                                                  ERT300</a:t>
            </a:r>
          </a:p>
          <a:p>
            <a:pPr lvl="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de-DE" sz="1600" b="1" dirty="0" err="1">
                <a:solidFill>
                  <a:srgbClr val="003D6A"/>
                </a:solidFill>
              </a:rPr>
              <a:t>Electrical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brake</a:t>
            </a:r>
            <a:endParaRPr lang="de-DE" sz="1600" b="1" dirty="0">
              <a:solidFill>
                <a:srgbClr val="003D6A"/>
              </a:solidFill>
            </a:endParaRPr>
          </a:p>
          <a:p>
            <a:pPr lvl="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de-DE" sz="1600" b="1" dirty="0">
                <a:solidFill>
                  <a:srgbClr val="003D6A"/>
                </a:solidFill>
              </a:rPr>
              <a:t>IP54</a:t>
            </a:r>
          </a:p>
          <a:p>
            <a:pPr marL="360000" lvl="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de-DE" sz="1600" b="1" dirty="0" err="1">
                <a:solidFill>
                  <a:srgbClr val="003D6A"/>
                </a:solidFill>
              </a:rPr>
              <a:t>Pneumatic</a:t>
            </a:r>
            <a:r>
              <a:rPr lang="de-DE" sz="1600" b="1" dirty="0">
                <a:solidFill>
                  <a:srgbClr val="003D6A"/>
                </a:solidFill>
              </a:rPr>
              <a:t>  </a:t>
            </a:r>
            <a:r>
              <a:rPr lang="de-DE" sz="1600" b="1" dirty="0" err="1">
                <a:solidFill>
                  <a:srgbClr val="003D6A"/>
                </a:solidFill>
              </a:rPr>
              <a:t>rotary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feed-through</a:t>
            </a:r>
            <a:endParaRPr lang="de-DE" sz="1600" b="1" dirty="0">
              <a:solidFill>
                <a:srgbClr val="003D6A"/>
              </a:solidFill>
            </a:endParaRPr>
          </a:p>
          <a:p>
            <a:pPr marL="360000" lvl="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en-US" sz="1600" b="1" dirty="0">
                <a:solidFill>
                  <a:srgbClr val="003D6A"/>
                </a:solidFill>
              </a:rPr>
              <a:t>Electric  rotary feed-through (Bus suitable)</a:t>
            </a:r>
          </a:p>
          <a:p>
            <a:pPr lvl="0">
              <a:spcAft>
                <a:spcPts val="1200"/>
              </a:spcAft>
              <a:buSzPct val="200000"/>
            </a:pPr>
            <a:endParaRPr lang="de-DE" sz="1400" i="1" dirty="0">
              <a:solidFill>
                <a:prstClr val="black"/>
              </a:solidFill>
            </a:endParaRPr>
          </a:p>
          <a:p>
            <a:pPr marL="285750" indent="-360000">
              <a:spcAft>
                <a:spcPts val="1200"/>
              </a:spcAft>
              <a:buSzPct val="200000"/>
              <a:buBlip>
                <a:blip r:embed="rId2"/>
              </a:buBlip>
            </a:pP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8FCC523-FF24-4C76-A7EA-AC732056CA45}"/>
              </a:ext>
            </a:extLst>
          </p:cNvPr>
          <p:cNvSpPr/>
          <p:nvPr/>
        </p:nvSpPr>
        <p:spPr>
          <a:xfrm>
            <a:off x="2565982" y="1177768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A456E1E-9987-4F6E-9A2F-CF8230E8FBC5}"/>
              </a:ext>
            </a:extLst>
          </p:cNvPr>
          <p:cNvSpPr/>
          <p:nvPr/>
        </p:nvSpPr>
        <p:spPr>
          <a:xfrm>
            <a:off x="1983355" y="1804934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7CA1BB7-06E0-4FC0-B984-72901510F788}"/>
              </a:ext>
            </a:extLst>
          </p:cNvPr>
          <p:cNvSpPr/>
          <p:nvPr/>
        </p:nvSpPr>
        <p:spPr>
          <a:xfrm>
            <a:off x="1983355" y="2059984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ED90C05-0172-402F-89C4-6BD3CEFC6CEC}"/>
              </a:ext>
            </a:extLst>
          </p:cNvPr>
          <p:cNvSpPr/>
          <p:nvPr/>
        </p:nvSpPr>
        <p:spPr>
          <a:xfrm>
            <a:off x="2608642" y="3834889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A7EA297-FB2B-439D-86E6-F31CCFBE8A5C}"/>
              </a:ext>
            </a:extLst>
          </p:cNvPr>
          <p:cNvSpPr/>
          <p:nvPr/>
        </p:nvSpPr>
        <p:spPr>
          <a:xfrm>
            <a:off x="3932786" y="4633162"/>
            <a:ext cx="432048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D167C9-D2A9-4811-A541-0E49CB09B715}"/>
              </a:ext>
            </a:extLst>
          </p:cNvPr>
          <p:cNvSpPr txBox="1"/>
          <p:nvPr/>
        </p:nvSpPr>
        <p:spPr>
          <a:xfrm>
            <a:off x="4258952" y="4689239"/>
            <a:ext cx="112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Q3 / 2021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1F494D9-EE3F-471A-AE2F-DB97949BFCE2}"/>
              </a:ext>
            </a:extLst>
          </p:cNvPr>
          <p:cNvSpPr/>
          <p:nvPr/>
        </p:nvSpPr>
        <p:spPr>
          <a:xfrm>
            <a:off x="3932831" y="5083444"/>
            <a:ext cx="432048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56A6522-8915-469F-97B5-31436E545719}"/>
              </a:ext>
            </a:extLst>
          </p:cNvPr>
          <p:cNvSpPr txBox="1"/>
          <p:nvPr/>
        </p:nvSpPr>
        <p:spPr>
          <a:xfrm>
            <a:off x="4258953" y="5146911"/>
            <a:ext cx="112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Q4 / 2021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59CE244-A9E7-4822-832C-400C0E1E58CD}"/>
              </a:ext>
            </a:extLst>
          </p:cNvPr>
          <p:cNvSpPr/>
          <p:nvPr/>
        </p:nvSpPr>
        <p:spPr>
          <a:xfrm>
            <a:off x="2244550" y="2294663"/>
            <a:ext cx="432048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C3B4FCE-A626-4198-A662-B14DB92CE445}"/>
              </a:ext>
            </a:extLst>
          </p:cNvPr>
          <p:cNvSpPr txBox="1"/>
          <p:nvPr/>
        </p:nvSpPr>
        <p:spPr>
          <a:xfrm>
            <a:off x="2565982" y="2348577"/>
            <a:ext cx="146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Q2 / 2021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FAB538C-0FBB-41E4-B718-C1B013CBC40A}"/>
              </a:ext>
            </a:extLst>
          </p:cNvPr>
          <p:cNvSpPr/>
          <p:nvPr/>
        </p:nvSpPr>
        <p:spPr>
          <a:xfrm>
            <a:off x="1593102" y="3198473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05C398C-27B5-416F-81D8-474E5609188D}"/>
              </a:ext>
            </a:extLst>
          </p:cNvPr>
          <p:cNvSpPr/>
          <p:nvPr/>
        </p:nvSpPr>
        <p:spPr>
          <a:xfrm>
            <a:off x="1377078" y="4260499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1F7EE43-7C67-4A21-A8F3-20C2E4E1B63E}"/>
              </a:ext>
            </a:extLst>
          </p:cNvPr>
          <p:cNvSpPr txBox="1"/>
          <p:nvPr/>
        </p:nvSpPr>
        <p:spPr>
          <a:xfrm>
            <a:off x="1593102" y="2978632"/>
            <a:ext cx="29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Entscheidung steht aus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166379-C37C-4C3A-B56F-11BA6C001281}"/>
              </a:ext>
            </a:extLst>
          </p:cNvPr>
          <p:cNvSpPr txBox="1"/>
          <p:nvPr/>
        </p:nvSpPr>
        <p:spPr>
          <a:xfrm>
            <a:off x="1652702" y="3468705"/>
            <a:ext cx="29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Entscheidung steht aus</a:t>
            </a:r>
          </a:p>
        </p:txBody>
      </p:sp>
    </p:spTree>
    <p:extLst>
      <p:ext uri="{BB962C8B-B14F-4D97-AF65-F5344CB8AC3E}">
        <p14:creationId xmlns:p14="http://schemas.microsoft.com/office/powerpoint/2010/main" val="3003826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9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421E6F9-08D5-4791-BBAF-54801B49BC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482330"/>
          </a:xfrm>
        </p:spPr>
        <p:txBody>
          <a:bodyPr/>
          <a:lstStyle/>
          <a:p>
            <a:endParaRPr lang="de-DE" b="1" dirty="0"/>
          </a:p>
          <a:p>
            <a:endParaRPr lang="de-DE" sz="1400" b="1" dirty="0"/>
          </a:p>
          <a:p>
            <a:endParaRPr lang="de-DE" sz="1400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3CE9938-8B41-46BA-ABE4-4CAA6AC5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Sizes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C7F7976-C4D2-4404-AE9C-5E071EDD282D}"/>
              </a:ext>
            </a:extLst>
          </p:cNvPr>
          <p:cNvSpPr txBox="1">
            <a:spLocks/>
          </p:cNvSpPr>
          <p:nvPr/>
        </p:nvSpPr>
        <p:spPr>
          <a:xfrm>
            <a:off x="569910" y="1774120"/>
            <a:ext cx="8066089" cy="448233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/>
          </a:p>
          <a:p>
            <a:endParaRPr lang="de-DE" sz="1400" b="1"/>
          </a:p>
          <a:p>
            <a:endParaRPr lang="de-DE" sz="14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9AA15AC-5ECA-48B4-B3BF-063C5E9F8B49}"/>
              </a:ext>
            </a:extLst>
          </p:cNvPr>
          <p:cNvGrpSpPr/>
          <p:nvPr/>
        </p:nvGrpSpPr>
        <p:grpSpPr>
          <a:xfrm>
            <a:off x="981859" y="1863789"/>
            <a:ext cx="3409950" cy="4055053"/>
            <a:chOff x="2254466" y="1694103"/>
            <a:chExt cx="3409950" cy="4055053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BAA7AA1D-89DF-498A-A16A-FC6FB7BEE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2166" y="1694103"/>
              <a:ext cx="2247900" cy="1038225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93A91FB-D158-4C52-8425-1E63E8E24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5491" y="2963623"/>
              <a:ext cx="2381250" cy="116205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C9957B5-4802-44FC-A5CD-35406AE5B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4466" y="4463281"/>
              <a:ext cx="3409950" cy="1285875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518E29BA-40B6-4E21-88CF-F8452C9FCF8D}"/>
              </a:ext>
            </a:extLst>
          </p:cNvPr>
          <p:cNvSpPr txBox="1"/>
          <p:nvPr/>
        </p:nvSpPr>
        <p:spPr>
          <a:xfrm>
            <a:off x="1756079" y="1360703"/>
            <a:ext cx="309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Basic </a:t>
            </a:r>
            <a:r>
              <a:rPr lang="de-DE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version</a:t>
            </a:r>
            <a:r>
              <a:rPr lang="de-DE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and </a:t>
            </a:r>
            <a:r>
              <a:rPr lang="de-DE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brake</a:t>
            </a: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3358E4D-60AB-4CEA-A18F-3672958021FB}"/>
              </a:ext>
            </a:extLst>
          </p:cNvPr>
          <p:cNvSpPr txBox="1"/>
          <p:nvPr/>
        </p:nvSpPr>
        <p:spPr>
          <a:xfrm>
            <a:off x="6004466" y="1398481"/>
            <a:ext cx="1672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Option IP 54</a:t>
            </a: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E6015C2-32D7-4F12-8B6C-0CB34BDC2B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42"/>
          <a:stretch/>
        </p:blipFill>
        <p:spPr>
          <a:xfrm rot="5400000">
            <a:off x="5962158" y="1239212"/>
            <a:ext cx="1038226" cy="239077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F4909BF7-5A05-495C-9988-F552467B969E}"/>
              </a:ext>
            </a:extLst>
          </p:cNvPr>
          <p:cNvSpPr txBox="1"/>
          <p:nvPr/>
        </p:nvSpPr>
        <p:spPr>
          <a:xfrm>
            <a:off x="671468" y="2063699"/>
            <a:ext cx="16475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ERT 12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EF3AD92-541A-4E8D-A78F-8841E81F7FA7}"/>
              </a:ext>
            </a:extLst>
          </p:cNvPr>
          <p:cNvSpPr txBox="1"/>
          <p:nvPr/>
        </p:nvSpPr>
        <p:spPr>
          <a:xfrm>
            <a:off x="673038" y="3328462"/>
            <a:ext cx="14114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ERT 50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99205D9-EE13-49FC-8F9A-457622CCA96F}"/>
              </a:ext>
            </a:extLst>
          </p:cNvPr>
          <p:cNvSpPr txBox="1"/>
          <p:nvPr/>
        </p:nvSpPr>
        <p:spPr>
          <a:xfrm>
            <a:off x="663612" y="4922203"/>
            <a:ext cx="9358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ERT 300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1B689D2-7B6A-4F03-ACF8-33D03CD03563}"/>
              </a:ext>
            </a:extLst>
          </p:cNvPr>
          <p:cNvSpPr txBox="1"/>
          <p:nvPr/>
        </p:nvSpPr>
        <p:spPr>
          <a:xfrm rot="5400000">
            <a:off x="2206882" y="2061470"/>
            <a:ext cx="3803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64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53829E3-CD9E-4B0B-8A65-5F216FF22F8A}"/>
              </a:ext>
            </a:extLst>
          </p:cNvPr>
          <p:cNvSpPr txBox="1"/>
          <p:nvPr/>
        </p:nvSpPr>
        <p:spPr>
          <a:xfrm rot="5400000">
            <a:off x="2048199" y="3373363"/>
            <a:ext cx="3803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85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929C609-D608-4267-96C6-78BBECD04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002690" y="2377840"/>
            <a:ext cx="987320" cy="2703738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F0B8B9BB-7760-4921-BD5B-59B719402FA0}"/>
              </a:ext>
            </a:extLst>
          </p:cNvPr>
          <p:cNvSpPr txBox="1"/>
          <p:nvPr/>
        </p:nvSpPr>
        <p:spPr>
          <a:xfrm rot="5400000">
            <a:off x="1494067" y="5007353"/>
            <a:ext cx="5240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110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37C13353-8609-4440-9AA8-D7E573088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019295" y="3582559"/>
            <a:ext cx="10858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9910" y="1418002"/>
            <a:ext cx="8066089" cy="47342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dirty="0"/>
              <a:t>ERT with electric holding brake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With electric holding brake for defined stopping of the drive</a:t>
            </a:r>
            <a:endParaRPr lang="de-DE" sz="1000" dirty="0"/>
          </a:p>
          <a:p>
            <a:pPr>
              <a:lnSpc>
                <a:spcPct val="100000"/>
              </a:lnSpc>
            </a:pPr>
            <a:endParaRPr lang="de-DE" sz="800" b="1" dirty="0"/>
          </a:p>
          <a:p>
            <a:pPr>
              <a:lnSpc>
                <a:spcPct val="100000"/>
              </a:lnSpc>
            </a:pPr>
            <a:r>
              <a:rPr lang="de-DE" sz="1600" b="1" dirty="0"/>
              <a:t>ERT </a:t>
            </a:r>
            <a:r>
              <a:rPr lang="en-US" sz="1600" b="1" dirty="0"/>
              <a:t>with</a:t>
            </a:r>
            <a:r>
              <a:rPr lang="de-DE" sz="1600" b="1" dirty="0"/>
              <a:t> </a:t>
            </a:r>
            <a:r>
              <a:rPr lang="en-US" sz="1600" b="1" dirty="0"/>
              <a:t>rotary</a:t>
            </a:r>
            <a:r>
              <a:rPr lang="de-DE" sz="1600" b="1" dirty="0"/>
              <a:t> </a:t>
            </a:r>
            <a:r>
              <a:rPr lang="en-US" sz="1600" b="1" dirty="0"/>
              <a:t>feed-through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F</a:t>
            </a:r>
            <a:r>
              <a:rPr lang="en-US" sz="1600" dirty="0"/>
              <a:t>or carrying electrical signals (also Ethernet-based fieldbuses), a power supply (up to max. 15 A (ERT 300)) and pneumatics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de-DE" sz="1600" b="1" dirty="0"/>
              <a:t>ERT </a:t>
            </a:r>
            <a:r>
              <a:rPr lang="en-US" sz="1600" b="1" dirty="0"/>
              <a:t>with different measurement system interfaces (Hiperface, Hiperface DSL (Q2 2021) and DRIVE-</a:t>
            </a:r>
            <a:r>
              <a:rPr lang="en-US" sz="1600" b="1" dirty="0" err="1"/>
              <a:t>CLiQ</a:t>
            </a:r>
            <a:r>
              <a:rPr lang="de-DE" sz="1600" dirty="0"/>
              <a:t>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for easy integration into existing control concepts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sz="600" b="1" dirty="0"/>
          </a:p>
          <a:p>
            <a:pPr>
              <a:lnSpc>
                <a:spcPct val="100000"/>
              </a:lnSpc>
            </a:pPr>
            <a:r>
              <a:rPr lang="de-DE" sz="1600" b="1" dirty="0"/>
              <a:t>Absolute </a:t>
            </a:r>
            <a:r>
              <a:rPr lang="en-US" sz="1600" b="1" dirty="0"/>
              <a:t>encoder</a:t>
            </a:r>
            <a:r>
              <a:rPr lang="de-DE" sz="1600" b="1" dirty="0"/>
              <a:t> </a:t>
            </a:r>
            <a:r>
              <a:rPr lang="en-US" sz="1600" b="1" dirty="0"/>
              <a:t>with</a:t>
            </a:r>
            <a:r>
              <a:rPr lang="de-DE" sz="1600" b="1" dirty="0"/>
              <a:t> SIL </a:t>
            </a:r>
            <a:r>
              <a:rPr lang="en-US" sz="1600" b="1" dirty="0"/>
              <a:t>certification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For the use of safety functions in combination with suitable drive controllers, to increase plant safety</a:t>
            </a:r>
            <a:endParaRPr lang="de-DE" sz="1600" dirty="0"/>
          </a:p>
          <a:p>
            <a:pPr>
              <a:lnSpc>
                <a:spcPct val="100000"/>
              </a:lnSpc>
            </a:pPr>
            <a:endParaRPr lang="de-DE" sz="900" b="1" dirty="0"/>
          </a:p>
          <a:p>
            <a:pPr>
              <a:lnSpc>
                <a:spcPct val="100000"/>
              </a:lnSpc>
            </a:pPr>
            <a:r>
              <a:rPr lang="de-DE" sz="1600" b="1" dirty="0"/>
              <a:t>IP-54 </a:t>
            </a:r>
            <a:r>
              <a:rPr lang="en-US" sz="1600" b="1" dirty="0"/>
              <a:t>Protection</a:t>
            </a:r>
            <a:r>
              <a:rPr lang="de-DE" sz="1600" b="1" dirty="0"/>
              <a:t> </a:t>
            </a:r>
            <a:r>
              <a:rPr lang="en-US" sz="1600" b="1" dirty="0"/>
              <a:t>class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For use in polluted environments</a:t>
            </a:r>
            <a:endParaRPr lang="de-DE" sz="1600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0CEEF9C5-84F7-46B2-8E77-C683ED89E3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1047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Technical data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421E6F9-08D5-4791-BBAF-54801B49BC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482330"/>
          </a:xfrm>
        </p:spPr>
        <p:txBody>
          <a:bodyPr/>
          <a:lstStyle/>
          <a:p>
            <a:endParaRPr lang="de-DE" b="1" dirty="0"/>
          </a:p>
          <a:p>
            <a:endParaRPr lang="de-DE" sz="1400" b="1" dirty="0"/>
          </a:p>
          <a:p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0AD671-EBFD-40E8-9CEF-F37117AC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92" y="1769628"/>
            <a:ext cx="8401016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2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69"/>
            <a:ext cx="8200816" cy="1398083"/>
          </a:xfrm>
        </p:spPr>
        <p:txBody>
          <a:bodyPr/>
          <a:lstStyle/>
          <a:p>
            <a:r>
              <a:rPr lang="de-DE" sz="3000" dirty="0"/>
              <a:t>2. </a:t>
            </a:r>
            <a:r>
              <a:rPr lang="en-US" sz="3000" dirty="0"/>
              <a:t>Classification of the product in the SCHUNK portfolio</a:t>
            </a:r>
            <a:br>
              <a:rPr lang="de-DE" sz="3000" dirty="0"/>
            </a:br>
            <a:r>
              <a:rPr lang="en-US" sz="2400" dirty="0"/>
              <a:t>Mechatronic</a:t>
            </a:r>
            <a:r>
              <a:rPr lang="de-DE" sz="2400" dirty="0"/>
              <a:t>-</a:t>
            </a:r>
            <a:r>
              <a:rPr lang="en-US" sz="2400" dirty="0"/>
              <a:t>Turning</a:t>
            </a:r>
            <a:r>
              <a:rPr lang="de-DE" sz="2400" dirty="0"/>
              <a:t>-Rotary </a:t>
            </a:r>
            <a:r>
              <a:rPr lang="en-US" sz="2400" dirty="0"/>
              <a:t>drives-Direct</a:t>
            </a:r>
            <a:r>
              <a:rPr lang="de-DE" sz="2400" dirty="0"/>
              <a:t> </a:t>
            </a:r>
            <a:r>
              <a:rPr lang="en-US" sz="2400" dirty="0"/>
              <a:t>drives</a:t>
            </a:r>
            <a:endParaRPr lang="en-US" sz="3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218C026-A35F-456E-92E8-6CC81FEA79DB}"/>
              </a:ext>
            </a:extLst>
          </p:cNvPr>
          <p:cNvCxnSpPr>
            <a:cxnSpLocks/>
          </p:cNvCxnSpPr>
          <p:nvPr/>
        </p:nvCxnSpPr>
        <p:spPr>
          <a:xfrm flipV="1">
            <a:off x="603116" y="2194268"/>
            <a:ext cx="7513362" cy="293741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23A5245-3203-49A1-B8F4-6F0E508AF9FF}"/>
              </a:ext>
            </a:extLst>
          </p:cNvPr>
          <p:cNvCxnSpPr>
            <a:cxnSpLocks/>
          </p:cNvCxnSpPr>
          <p:nvPr/>
        </p:nvCxnSpPr>
        <p:spPr>
          <a:xfrm flipV="1">
            <a:off x="609601" y="1866507"/>
            <a:ext cx="0" cy="32756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FBAD755-3EFF-4844-926C-94F5E3609B06}"/>
              </a:ext>
            </a:extLst>
          </p:cNvPr>
          <p:cNvCxnSpPr/>
          <p:nvPr/>
        </p:nvCxnSpPr>
        <p:spPr>
          <a:xfrm>
            <a:off x="603116" y="5142160"/>
            <a:ext cx="78461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D525B9C-4F30-4D34-852A-6D91390287BB}"/>
              </a:ext>
            </a:extLst>
          </p:cNvPr>
          <p:cNvSpPr txBox="1"/>
          <p:nvPr/>
        </p:nvSpPr>
        <p:spPr>
          <a:xfrm>
            <a:off x="293344" y="1715840"/>
            <a:ext cx="400110" cy="3336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400" dirty="0"/>
              <a:t>Low		      </a:t>
            </a:r>
            <a:r>
              <a:rPr lang="en-US" sz="1400" dirty="0"/>
              <a:t>middle</a:t>
            </a:r>
            <a:r>
              <a:rPr lang="de-DE" sz="1400" dirty="0"/>
              <a:t>	  	       high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8FB5D2-13B3-4B75-A182-F6089BC7270C}"/>
              </a:ext>
            </a:extLst>
          </p:cNvPr>
          <p:cNvSpPr txBox="1"/>
          <p:nvPr/>
        </p:nvSpPr>
        <p:spPr>
          <a:xfrm>
            <a:off x="3682582" y="5141571"/>
            <a:ext cx="1340688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1400" b="1" dirty="0"/>
              <a:t>PERFORMANCE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C3D5243-B6C8-4E09-86C7-3790DE7C4BDA}"/>
              </a:ext>
            </a:extLst>
          </p:cNvPr>
          <p:cNvSpPr txBox="1"/>
          <p:nvPr/>
        </p:nvSpPr>
        <p:spPr>
          <a:xfrm>
            <a:off x="26169" y="3184014"/>
            <a:ext cx="400110" cy="9932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sz="1400" b="1" dirty="0"/>
              <a:t>PRICE LEVEL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30CCEC1-AA09-4E66-8CE5-9A5C58C3229E}"/>
              </a:ext>
            </a:extLst>
          </p:cNvPr>
          <p:cNvGrpSpPr/>
          <p:nvPr/>
        </p:nvGrpSpPr>
        <p:grpSpPr>
          <a:xfrm>
            <a:off x="6715125" y="1887081"/>
            <a:ext cx="1314323" cy="1203617"/>
            <a:chOff x="7026609" y="1015423"/>
            <a:chExt cx="720000" cy="720000"/>
          </a:xfrm>
          <a:solidFill>
            <a:srgbClr val="00ADEE"/>
          </a:solidFill>
        </p:grpSpPr>
        <p:sp>
          <p:nvSpPr>
            <p:cNvPr id="39" name="Flussdiagramm: Verbindungsstelle 25">
              <a:extLst>
                <a:ext uri="{FF2B5EF4-FFF2-40B4-BE49-F238E27FC236}">
                  <a16:creationId xmlns:a16="http://schemas.microsoft.com/office/drawing/2014/main" id="{331F5E61-2530-45EC-8CDB-3D4D643AC34C}"/>
                </a:ext>
              </a:extLst>
            </p:cNvPr>
            <p:cNvSpPr/>
            <p:nvPr/>
          </p:nvSpPr>
          <p:spPr>
            <a:xfrm>
              <a:off x="7026609" y="1015423"/>
              <a:ext cx="720000" cy="720000"/>
            </a:xfrm>
            <a:prstGeom prst="flowChartConnector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C37BC0AD-3E31-4EC9-AF16-8E11FC0D9F36}"/>
                </a:ext>
              </a:extLst>
            </p:cNvPr>
            <p:cNvSpPr txBox="1"/>
            <p:nvPr/>
          </p:nvSpPr>
          <p:spPr>
            <a:xfrm>
              <a:off x="7185076" y="1230905"/>
              <a:ext cx="403067" cy="31298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ERT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7219566-114C-4BAD-A5C1-85410FAAAD31}"/>
              </a:ext>
            </a:extLst>
          </p:cNvPr>
          <p:cNvGrpSpPr/>
          <p:nvPr/>
        </p:nvGrpSpPr>
        <p:grpSpPr>
          <a:xfrm>
            <a:off x="5287537" y="3085077"/>
            <a:ext cx="1337812" cy="1243528"/>
            <a:chOff x="5601879" y="2511283"/>
            <a:chExt cx="432000" cy="432000"/>
          </a:xfrm>
        </p:grpSpPr>
        <p:sp>
          <p:nvSpPr>
            <p:cNvPr id="42" name="Flussdiagramm: Verbindungsstelle 32">
              <a:extLst>
                <a:ext uri="{FF2B5EF4-FFF2-40B4-BE49-F238E27FC236}">
                  <a16:creationId xmlns:a16="http://schemas.microsoft.com/office/drawing/2014/main" id="{6946A198-891F-4F8D-837F-A53F0AFD0453}"/>
                </a:ext>
              </a:extLst>
            </p:cNvPr>
            <p:cNvSpPr/>
            <p:nvPr/>
          </p:nvSpPr>
          <p:spPr>
            <a:xfrm>
              <a:off x="5601879" y="2511283"/>
              <a:ext cx="432000" cy="432000"/>
            </a:xfrm>
            <a:prstGeom prst="flowChartConnector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CE8A9A33-5EA7-4028-B32F-2025996DEEFB}"/>
                </a:ext>
              </a:extLst>
            </p:cNvPr>
            <p:cNvSpPr txBox="1"/>
            <p:nvPr/>
          </p:nvSpPr>
          <p:spPr>
            <a:xfrm>
              <a:off x="5689243" y="2618360"/>
              <a:ext cx="262410" cy="204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ERS</a:t>
              </a:r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555C1B0B-112B-47FA-98EB-A179C57FDADC}"/>
              </a:ext>
            </a:extLst>
          </p:cNvPr>
          <p:cNvGrpSpPr/>
          <p:nvPr/>
        </p:nvGrpSpPr>
        <p:grpSpPr>
          <a:xfrm>
            <a:off x="1441092" y="3472184"/>
            <a:ext cx="470000" cy="344896"/>
            <a:chOff x="5566717" y="2511283"/>
            <a:chExt cx="507459" cy="432000"/>
          </a:xfrm>
        </p:grpSpPr>
        <p:sp>
          <p:nvSpPr>
            <p:cNvPr id="97" name="Flussdiagramm: Verbindungsstelle 32">
              <a:extLst>
                <a:ext uri="{FF2B5EF4-FFF2-40B4-BE49-F238E27FC236}">
                  <a16:creationId xmlns:a16="http://schemas.microsoft.com/office/drawing/2014/main" id="{5D1EAEEB-50EB-4D9C-91BA-B1639A3BA267}"/>
                </a:ext>
              </a:extLst>
            </p:cNvPr>
            <p:cNvSpPr/>
            <p:nvPr/>
          </p:nvSpPr>
          <p:spPr>
            <a:xfrm>
              <a:off x="5601879" y="2511283"/>
              <a:ext cx="432000" cy="432000"/>
            </a:xfrm>
            <a:prstGeom prst="flowChartConnector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70CA1AD7-9620-4E37-B2A6-E082DD2A4193}"/>
                </a:ext>
              </a:extLst>
            </p:cNvPr>
            <p:cNvSpPr txBox="1"/>
            <p:nvPr/>
          </p:nvSpPr>
          <p:spPr>
            <a:xfrm>
              <a:off x="5566717" y="2535705"/>
              <a:ext cx="507459" cy="385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</a:rPr>
                <a:t>ERP</a:t>
              </a:r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3DD40E6F-D6B3-4F6A-9494-EBCF1BD5CEA5}"/>
              </a:ext>
            </a:extLst>
          </p:cNvPr>
          <p:cNvGrpSpPr/>
          <p:nvPr/>
        </p:nvGrpSpPr>
        <p:grpSpPr>
          <a:xfrm>
            <a:off x="3857615" y="2997724"/>
            <a:ext cx="956377" cy="842905"/>
            <a:chOff x="5601879" y="2511283"/>
            <a:chExt cx="432000" cy="432000"/>
          </a:xfrm>
        </p:grpSpPr>
        <p:sp>
          <p:nvSpPr>
            <p:cNvPr id="100" name="Flussdiagramm: Verbindungsstelle 32">
              <a:extLst>
                <a:ext uri="{FF2B5EF4-FFF2-40B4-BE49-F238E27FC236}">
                  <a16:creationId xmlns:a16="http://schemas.microsoft.com/office/drawing/2014/main" id="{11526869-16F9-457C-A58F-4EE6FD9ADC23}"/>
                </a:ext>
              </a:extLst>
            </p:cNvPr>
            <p:cNvSpPr/>
            <p:nvPr/>
          </p:nvSpPr>
          <p:spPr>
            <a:xfrm>
              <a:off x="5601879" y="2511283"/>
              <a:ext cx="432000" cy="432000"/>
            </a:xfrm>
            <a:prstGeom prst="flowChartConnector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12F0E1B3-3397-483D-A454-7FBF3EA3CD2E}"/>
                </a:ext>
              </a:extLst>
            </p:cNvPr>
            <p:cNvSpPr txBox="1"/>
            <p:nvPr/>
          </p:nvSpPr>
          <p:spPr>
            <a:xfrm>
              <a:off x="5661801" y="2605446"/>
              <a:ext cx="317294" cy="236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</a:rPr>
                <a:t>ERD</a:t>
              </a: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23F29F72-6824-41E4-ADFC-057978E9778C}"/>
              </a:ext>
            </a:extLst>
          </p:cNvPr>
          <p:cNvSpPr txBox="1"/>
          <p:nvPr/>
        </p:nvSpPr>
        <p:spPr>
          <a:xfrm>
            <a:off x="752475" y="5511786"/>
            <a:ext cx="7846140" cy="6012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>
                <a:solidFill>
                  <a:srgbClr val="003D6A"/>
                </a:solidFill>
              </a:rPr>
              <a:t>ERT is intended to replace the ERS in the long term (approx. 5 years). For new projects only the ERT should be used!</a:t>
            </a:r>
            <a:endParaRPr lang="de-DE" sz="1600" b="1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6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960702"/>
          </a:xfrm>
        </p:spPr>
        <p:txBody>
          <a:bodyPr/>
          <a:lstStyle/>
          <a:p>
            <a:r>
              <a:rPr lang="de-DE" sz="3000" dirty="0"/>
              <a:t>3. Target </a:t>
            </a:r>
            <a:r>
              <a:rPr lang="en-US" sz="3000" dirty="0"/>
              <a:t>applications</a:t>
            </a:r>
            <a:r>
              <a:rPr lang="de-DE" sz="3000" dirty="0"/>
              <a:t> / </a:t>
            </a:r>
            <a:r>
              <a:rPr lang="en-US" sz="3000" dirty="0"/>
              <a:t>industries</a:t>
            </a:r>
            <a:r>
              <a:rPr lang="de-DE" sz="3000" dirty="0"/>
              <a:t> / </a:t>
            </a:r>
            <a:r>
              <a:rPr lang="en-US" sz="3000" dirty="0"/>
              <a:t>applications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pic>
        <p:nvPicPr>
          <p:cNvPr id="5" name="Grafik 4" descr="Ein Bild, das Karte, Text, Spielzeug enthält.&#10;&#10;Automatisch generierte Beschreibung">
            <a:extLst>
              <a:ext uri="{FF2B5EF4-FFF2-40B4-BE49-F238E27FC236}">
                <a16:creationId xmlns:a16="http://schemas.microsoft.com/office/drawing/2014/main" id="{308E1709-A713-4F42-9FBC-432E415C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70" y="2068837"/>
            <a:ext cx="7498515" cy="369129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46AF32C-493C-4D53-A9C6-33C2DE585443}"/>
              </a:ext>
            </a:extLst>
          </p:cNvPr>
          <p:cNvSpPr txBox="1">
            <a:spLocks/>
          </p:cNvSpPr>
          <p:nvPr/>
        </p:nvSpPr>
        <p:spPr>
          <a:xfrm>
            <a:off x="561975" y="1416460"/>
            <a:ext cx="8074025" cy="584199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dirty="0"/>
              <a:t>Depaneling</a:t>
            </a:r>
            <a:r>
              <a:rPr lang="de-DE" sz="2800" dirty="0"/>
              <a:t> </a:t>
            </a:r>
            <a:r>
              <a:rPr lang="en-US" sz="2800" dirty="0"/>
              <a:t>machines</a:t>
            </a:r>
            <a:r>
              <a:rPr lang="de-DE" sz="2800" dirty="0"/>
              <a:t> (St. Georgen)</a:t>
            </a:r>
          </a:p>
        </p:txBody>
      </p:sp>
    </p:spTree>
    <p:extLst>
      <p:ext uri="{BB962C8B-B14F-4D97-AF65-F5344CB8AC3E}">
        <p14:creationId xmlns:p14="http://schemas.microsoft.com/office/powerpoint/2010/main" val="168734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drinnen, Tisch, Computer, Kühlschrank enthält.&#10;&#10;Automatisch generierte Beschreibung">
            <a:extLst>
              <a:ext uri="{FF2B5EF4-FFF2-40B4-BE49-F238E27FC236}">
                <a16:creationId xmlns:a16="http://schemas.microsoft.com/office/drawing/2014/main" id="{39E3F58F-119B-4C1F-92B2-E564DF161A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84364" y="1416426"/>
            <a:ext cx="6837184" cy="427990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1E8E12-E10C-4008-8FDA-4B0B785A03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</a:t>
            </a:r>
            <a:r>
              <a:rPr lang="en-US" dirty="0"/>
              <a:t>Detailed</a:t>
            </a:r>
            <a:r>
              <a:rPr lang="de-DE" dirty="0"/>
              <a:t> </a:t>
            </a:r>
            <a:r>
              <a:rPr lang="en-US" dirty="0"/>
              <a:t>presentation</a:t>
            </a:r>
            <a:r>
              <a:rPr lang="de-DE" dirty="0"/>
              <a:t> ERT |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FC2EBDD-F6E0-44FA-851C-3F4A179C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388938"/>
            <a:ext cx="8074025" cy="584199"/>
          </a:xfrm>
        </p:spPr>
        <p:txBody>
          <a:bodyPr anchor="t"/>
          <a:lstStyle/>
          <a:p>
            <a:r>
              <a:rPr lang="de-DE" sz="3000" dirty="0"/>
              <a:t>Laser </a:t>
            </a:r>
            <a:r>
              <a:rPr lang="en-US" sz="3000" dirty="0"/>
              <a:t>processing</a:t>
            </a:r>
            <a:br>
              <a:rPr lang="de-DE" sz="3000" dirty="0"/>
            </a:br>
            <a:r>
              <a:rPr lang="de-DE" sz="2000" dirty="0"/>
              <a:t>(</a:t>
            </a:r>
            <a:r>
              <a:rPr lang="en-US" sz="2000" dirty="0"/>
              <a:t>Swiveling of the laser head</a:t>
            </a:r>
            <a:r>
              <a:rPr lang="de-DE" sz="2000" dirty="0"/>
              <a:t>)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3242548151"/>
      </p:ext>
    </p:extLst>
  </p:cSld>
  <p:clrMapOvr>
    <a:masterClrMapping/>
  </p:clrMapOvr>
</p:sld>
</file>

<file path=ppt/theme/theme1.xml><?xml version="1.0" encoding="utf-8"?>
<a:theme xmlns:a="http://schemas.openxmlformats.org/drawingml/2006/main" name="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SCH_PPT_Vorlage_4-3_220312.potx</Template>
  <TotalTime>0</TotalTime>
  <Words>1404</Words>
  <Application>Microsoft Office PowerPoint</Application>
  <PresentationFormat>Bildschirmpräsentation (4:3)</PresentationFormat>
  <Paragraphs>327</Paragraphs>
  <Slides>34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 SCH_PPT_Vorlage_4-3_220312</vt:lpstr>
      <vt:lpstr>1_ SCH_PPT_Vorlage_4-3_220312</vt:lpstr>
      <vt:lpstr>PowerPoint-Präsentation</vt:lpstr>
      <vt:lpstr>Agenda</vt:lpstr>
      <vt:lpstr>1. Product presentation</vt:lpstr>
      <vt:lpstr>Sizes</vt:lpstr>
      <vt:lpstr>Options</vt:lpstr>
      <vt:lpstr>Technical data</vt:lpstr>
      <vt:lpstr>2. Classification of the product in the SCHUNK portfolio Mechatronic-Turning-Rotary drives-Direct drives</vt:lpstr>
      <vt:lpstr>3. Target applications / industries / applications</vt:lpstr>
      <vt:lpstr>Laser processing (Swiveling of the laser head)</vt:lpstr>
      <vt:lpstr>Medical Technology (bending of medical needles)</vt:lpstr>
      <vt:lpstr>Packaging industry (Rotary table machine)</vt:lpstr>
      <vt:lpstr>E- Mobility (Handling/swiveling of battery cells)</vt:lpstr>
      <vt:lpstr>Solarzellenhandling (Handling/swiveling of solar cells)</vt:lpstr>
      <vt:lpstr>4. Structure of the ERT </vt:lpstr>
      <vt:lpstr>UL certified Motor Stator</vt:lpstr>
      <vt:lpstr>UL certified Motor Rotor</vt:lpstr>
      <vt:lpstr>Modular measuring system (Hiperface, Hiperface DSL and DRIVECLiQ)</vt:lpstr>
      <vt:lpstr>5. Option IP54</vt:lpstr>
      <vt:lpstr>Top view</vt:lpstr>
      <vt:lpstr>Bottom view</vt:lpstr>
      <vt:lpstr>6. Differences to the ERS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7. Scope of delivery and accessories</vt:lpstr>
      <vt:lpstr>8. Prices</vt:lpstr>
      <vt:lpstr>PowerPoint-Präsentation</vt:lpstr>
      <vt:lpstr>PowerPoint-Präsentation</vt:lpstr>
      <vt:lpstr>9. Maintenance / service and commissioning</vt:lpstr>
      <vt:lpstr>10. Accompanying documents</vt:lpstr>
      <vt:lpstr>11. Project plan of the options</vt:lpstr>
      <vt:lpstr>PowerPoint-Präsentation</vt:lpstr>
    </vt:vector>
  </TitlesOfParts>
  <Company>Ideenhaus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Ralf Brendjes</dc:creator>
  <cp:lastModifiedBy>Kümmerling, Julian</cp:lastModifiedBy>
  <cp:revision>203</cp:revision>
  <cp:lastPrinted>2016-03-22T08:30:34Z</cp:lastPrinted>
  <dcterms:created xsi:type="dcterms:W3CDTF">2015-04-07T09:55:40Z</dcterms:created>
  <dcterms:modified xsi:type="dcterms:W3CDTF">2021-01-28T13:04:58Z</dcterms:modified>
</cp:coreProperties>
</file>