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9" r:id="rId2"/>
    <p:sldId id="335" r:id="rId3"/>
    <p:sldId id="1227" r:id="rId4"/>
    <p:sldId id="1228" r:id="rId5"/>
    <p:sldId id="332" r:id="rId6"/>
    <p:sldId id="331" r:id="rId7"/>
    <p:sldId id="334" r:id="rId8"/>
    <p:sldId id="312" r:id="rId9"/>
    <p:sldId id="326" r:id="rId10"/>
    <p:sldId id="319" r:id="rId11"/>
    <p:sldId id="320" r:id="rId12"/>
    <p:sldId id="316" r:id="rId13"/>
    <p:sldId id="327" r:id="rId14"/>
    <p:sldId id="328" r:id="rId15"/>
    <p:sldId id="313" r:id="rId16"/>
    <p:sldId id="322" r:id="rId17"/>
    <p:sldId id="323" r:id="rId18"/>
    <p:sldId id="325" r:id="rId19"/>
    <p:sldId id="329" r:id="rId20"/>
    <p:sldId id="336" r:id="rId21"/>
    <p:sldId id="279" r:id="rId22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591" autoAdjust="0"/>
  </p:normalViewPr>
  <p:slideViewPr>
    <p:cSldViewPr snapToGrid="0" snapToObjects="1">
      <p:cViewPr varScale="1">
        <p:scale>
          <a:sx n="133" d="100"/>
          <a:sy n="133" d="100"/>
        </p:scale>
        <p:origin x="492" y="96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17.12.2019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17.12.2019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6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26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91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75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4412808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4269685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175" y="1366374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Design tool for SCHUNK grippers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timo.muras@de.schunk.com" TargetMode="External"/><Relationship Id="rId2" Type="http://schemas.openxmlformats.org/officeDocument/2006/relationships/hyperlink" Target="mailto:marcel.dietrich@de.schunk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rian.link@de.schunk.co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5" b="14695"/>
          <a:stretch/>
        </p:blipFill>
        <p:spPr>
          <a:xfrm>
            <a:off x="-1" y="0"/>
            <a:ext cx="9144000" cy="4305300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22415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112862" y="3132814"/>
            <a:ext cx="5306190" cy="1439185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Design </a:t>
            </a:r>
            <a:r>
              <a:rPr lang="de-DE" b="1" dirty="0" err="1">
                <a:solidFill>
                  <a:schemeClr val="bg1"/>
                </a:solidFill>
              </a:rPr>
              <a:t>tool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for</a:t>
            </a:r>
            <a:r>
              <a:rPr lang="de-DE" b="1" dirty="0">
                <a:solidFill>
                  <a:schemeClr val="bg1"/>
                </a:solidFill>
              </a:rPr>
              <a:t> SCHUNK </a:t>
            </a:r>
            <a:r>
              <a:rPr lang="de-DE" b="1" dirty="0" err="1">
                <a:solidFill>
                  <a:schemeClr val="bg1"/>
                </a:solidFill>
              </a:rPr>
              <a:t>grippers</a:t>
            </a:r>
            <a:endParaRPr lang="de-DE" b="1" dirty="0">
              <a:solidFill>
                <a:schemeClr val="bg1"/>
              </a:solidFill>
            </a:endParaRPr>
          </a:p>
          <a:p>
            <a:r>
              <a:rPr lang="de-DE" sz="1200" b="1" dirty="0" err="1">
                <a:solidFill>
                  <a:srgbClr val="FFFFFF"/>
                </a:solidFill>
              </a:rPr>
              <a:t>Practical</a:t>
            </a:r>
            <a:r>
              <a:rPr lang="de-DE" sz="1200" b="1" dirty="0">
                <a:solidFill>
                  <a:srgbClr val="FFFFFF"/>
                </a:solidFill>
              </a:rPr>
              <a:t> Training 2019 - Hausen</a:t>
            </a:r>
          </a:p>
          <a:p>
            <a:r>
              <a:rPr lang="de-DE" sz="1200" b="1" dirty="0">
                <a:solidFill>
                  <a:srgbClr val="FFFFFF"/>
                </a:solidFill>
              </a:rPr>
              <a:t>Dietrich | Muras | Link</a:t>
            </a: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de-DE" sz="1200" dirty="0">
              <a:solidFill>
                <a:srgbClr val="FFFFFF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6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5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8B1272B-BAFB-412C-B468-08F1902B0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418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Sample </a:t>
            </a:r>
            <a:r>
              <a:rPr lang="de-DE" dirty="0" err="1"/>
              <a:t>calculation</a:t>
            </a:r>
            <a:r>
              <a:rPr lang="de-DE" dirty="0"/>
              <a:t> – Input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case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5020542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96BBB5-AD83-4374-82E9-E0716A5B9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53" y="647700"/>
            <a:ext cx="4233016" cy="30892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7FCFA99-1F74-44E0-9359-502F073EF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572" y="749936"/>
            <a:ext cx="3747880" cy="34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0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Sample </a:t>
            </a:r>
            <a:r>
              <a:rPr lang="de-DE" dirty="0" err="1"/>
              <a:t>calculation</a:t>
            </a:r>
            <a:r>
              <a:rPr lang="de-DE" dirty="0"/>
              <a:t> – Input </a:t>
            </a:r>
            <a:r>
              <a:rPr lang="de-DE" dirty="0" err="1"/>
              <a:t>parameters</a:t>
            </a:r>
            <a:r>
              <a:rPr lang="de-DE" dirty="0"/>
              <a:t> external </a:t>
            </a:r>
            <a:r>
              <a:rPr lang="de-DE" dirty="0" err="1"/>
              <a:t>loads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5373833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C62FD41-48FE-4C0A-BBE6-B72C64A63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93" y="587300"/>
            <a:ext cx="3434848" cy="37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80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6CD55-B7B9-43D8-8075-4C1DD43F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Sample </a:t>
            </a:r>
            <a:r>
              <a:rPr lang="de-DE" dirty="0" err="1"/>
              <a:t>calculation</a:t>
            </a:r>
            <a:r>
              <a:rPr lang="de-DE" dirty="0"/>
              <a:t> – </a:t>
            </a:r>
            <a:r>
              <a:rPr lang="de-DE" dirty="0" err="1"/>
              <a:t>hit</a:t>
            </a:r>
            <a:r>
              <a:rPr lang="de-DE" dirty="0"/>
              <a:t> </a:t>
            </a:r>
            <a:r>
              <a:rPr lang="de-DE" dirty="0" err="1"/>
              <a:t>list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92A224-AAF6-4A18-B58D-854A0CCDB3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5145233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4C08E3-D402-4E73-9F7D-2BD707F7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80" y="572726"/>
            <a:ext cx="3837340" cy="37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8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68D0A-3A18-4D3F-BB0D-24381CB9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Sample </a:t>
            </a:r>
            <a:r>
              <a:rPr lang="de-DE" dirty="0" err="1"/>
              <a:t>calculation</a:t>
            </a:r>
            <a:r>
              <a:rPr lang="de-DE" dirty="0"/>
              <a:t> – 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61E4B9-07D9-42E6-A248-94220AC8EF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5152160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graphicFrame>
        <p:nvGraphicFramePr>
          <p:cNvPr id="6" name="Objekt 5">
            <a:extLst>
              <a:ext uri="{FF2B5EF4-FFF2-40B4-BE49-F238E27FC236}">
                <a16:creationId xmlns:a16="http://schemas.microsoft.com/office/drawing/2014/main" id="{F3EB894E-3D79-42F4-B3A9-A43688452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888824"/>
              </p:ext>
            </p:extLst>
          </p:nvPr>
        </p:nvGraphicFramePr>
        <p:xfrm>
          <a:off x="209550" y="807376"/>
          <a:ext cx="2616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Objekt-Manager-Shellobjekt" showAsIcon="1" r:id="rId3" imgW="2616120" imgH="648000" progId="Package">
                  <p:embed/>
                </p:oleObj>
              </mc:Choice>
              <mc:Fallback>
                <p:oleObj name="Objekt-Manager-Shellobjekt" showAsIcon="1" r:id="rId3" imgW="2616120" imgH="648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" y="807376"/>
                        <a:ext cx="26162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38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Sample </a:t>
            </a:r>
            <a:r>
              <a:rPr lang="de-DE" dirty="0" err="1"/>
              <a:t>calculation</a:t>
            </a:r>
            <a:r>
              <a:rPr lang="de-DE" dirty="0"/>
              <a:t> – </a:t>
            </a:r>
            <a:r>
              <a:rPr lang="de-DE" dirty="0" err="1"/>
              <a:t>handling</a:t>
            </a:r>
            <a:r>
              <a:rPr lang="de-DE" dirty="0"/>
              <a:t> </a:t>
            </a:r>
            <a:r>
              <a:rPr lang="de-DE" dirty="0" err="1"/>
              <a:t>object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5326958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FE5F40F-6ED3-4870-A722-E3EA11EDC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050" y="1024339"/>
            <a:ext cx="2373057" cy="2916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E547699-FC78-4092-8A1B-0911C153C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78" y="1024339"/>
            <a:ext cx="3223962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15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Sample </a:t>
            </a:r>
            <a:r>
              <a:rPr lang="de-DE" dirty="0" err="1"/>
              <a:t>calculation</a:t>
            </a:r>
            <a:r>
              <a:rPr lang="de-DE" dirty="0"/>
              <a:t> – Technical </a:t>
            </a:r>
            <a:r>
              <a:rPr lang="de-DE" dirty="0" err="1"/>
              <a:t>data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64D6F9-7B61-4BBA-8907-12AD5184F8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612000"/>
            <a:ext cx="8282443" cy="3355163"/>
          </a:xfrm>
        </p:spPr>
        <p:txBody>
          <a:bodyPr>
            <a:noAutofit/>
          </a:bodyPr>
          <a:lstStyle/>
          <a:p>
            <a:r>
              <a:rPr lang="en-US" sz="1100" b="1" dirty="0"/>
              <a:t>Using the calculation and design tool gripping systems and select a suitable parallel gripper for the following application</a:t>
            </a:r>
            <a:r>
              <a:rPr lang="de-DE" sz="1100" b="1" dirty="0"/>
              <a:t>:</a:t>
            </a:r>
          </a:p>
          <a:p>
            <a:endParaRPr lang="de-DE" sz="1100" b="1" dirty="0"/>
          </a:p>
          <a:p>
            <a:r>
              <a:rPr lang="de-DE" sz="1100" b="1" u="sng" dirty="0" err="1"/>
              <a:t>given</a:t>
            </a:r>
            <a:r>
              <a:rPr lang="de-DE" sz="1100" b="1" u="sng" dirty="0"/>
              <a:t>:</a:t>
            </a:r>
            <a:r>
              <a:rPr lang="de-DE" sz="1100" dirty="0"/>
              <a:t> </a:t>
            </a:r>
          </a:p>
          <a:p>
            <a:endParaRPr lang="de-DE" sz="1100" dirty="0"/>
          </a:p>
          <a:p>
            <a:r>
              <a:rPr lang="de-DE" sz="1100" b="1" dirty="0"/>
              <a:t>m</a:t>
            </a:r>
            <a:r>
              <a:rPr lang="de-DE" sz="1100" dirty="0"/>
              <a:t> = 6 kg     </a:t>
            </a:r>
          </a:p>
          <a:p>
            <a:r>
              <a:rPr lang="de-DE" sz="1100" b="1" dirty="0"/>
              <a:t>p</a:t>
            </a:r>
            <a:r>
              <a:rPr lang="de-DE" sz="1100" dirty="0"/>
              <a:t> = 6 bar</a:t>
            </a:r>
          </a:p>
          <a:p>
            <a:r>
              <a:rPr lang="de-DE" sz="1100" b="1" dirty="0"/>
              <a:t>s </a:t>
            </a:r>
            <a:r>
              <a:rPr lang="de-DE" sz="1100" dirty="0"/>
              <a:t>= 2</a:t>
            </a:r>
          </a:p>
          <a:p>
            <a:r>
              <a:rPr lang="de-DE" sz="1100" b="1" dirty="0"/>
              <a:t>Type </a:t>
            </a:r>
            <a:r>
              <a:rPr lang="de-DE" sz="1100" b="1" dirty="0" err="1"/>
              <a:t>of</a:t>
            </a:r>
            <a:r>
              <a:rPr lang="de-DE" sz="1100" b="1" dirty="0"/>
              <a:t> </a:t>
            </a:r>
            <a:r>
              <a:rPr lang="de-DE" sz="1100" b="1" dirty="0" err="1"/>
              <a:t>gripping</a:t>
            </a:r>
            <a:r>
              <a:rPr lang="de-DE" sz="1100" b="1" dirty="0"/>
              <a:t> </a:t>
            </a:r>
            <a:r>
              <a:rPr lang="de-DE" sz="1100" dirty="0"/>
              <a:t>= form fit</a:t>
            </a:r>
          </a:p>
          <a:p>
            <a:r>
              <a:rPr lang="de-DE" sz="1100" b="1" dirty="0"/>
              <a:t>Grip </a:t>
            </a:r>
            <a:r>
              <a:rPr lang="de-DE" sz="1100" b="1" dirty="0" err="1"/>
              <a:t>the</a:t>
            </a:r>
            <a:r>
              <a:rPr lang="de-DE" sz="1100" b="1" dirty="0"/>
              <a:t> </a:t>
            </a:r>
            <a:r>
              <a:rPr lang="de-DE" sz="1100" b="1" dirty="0" err="1"/>
              <a:t>workpiece</a:t>
            </a:r>
            <a:r>
              <a:rPr lang="de-DE" sz="1100" b="1" dirty="0"/>
              <a:t> </a:t>
            </a:r>
            <a:r>
              <a:rPr lang="de-DE" sz="1100" b="1" dirty="0" err="1"/>
              <a:t>from</a:t>
            </a:r>
            <a:r>
              <a:rPr lang="de-DE" sz="1100" b="1" dirty="0"/>
              <a:t> </a:t>
            </a:r>
            <a:r>
              <a:rPr lang="de-DE" sz="1100" b="1" dirty="0" err="1"/>
              <a:t>the</a:t>
            </a:r>
            <a:r>
              <a:rPr lang="de-DE" sz="1100" b="1" dirty="0"/>
              <a:t> outside </a:t>
            </a:r>
            <a:r>
              <a:rPr lang="de-DE" sz="1100" b="1" dirty="0" err="1"/>
              <a:t>or</a:t>
            </a:r>
            <a:r>
              <a:rPr lang="de-DE" sz="1100" b="1" dirty="0"/>
              <a:t> </a:t>
            </a:r>
            <a:r>
              <a:rPr lang="de-DE" sz="1100" b="1" dirty="0" err="1"/>
              <a:t>side</a:t>
            </a:r>
            <a:r>
              <a:rPr lang="de-DE" sz="1100" b="1" dirty="0"/>
              <a:t> </a:t>
            </a:r>
            <a:r>
              <a:rPr lang="de-DE" sz="1100" dirty="0"/>
              <a:t>= outside</a:t>
            </a:r>
          </a:p>
          <a:p>
            <a:r>
              <a:rPr lang="de-DE" sz="1100" b="1" dirty="0"/>
              <a:t>Orientation </a:t>
            </a:r>
            <a:r>
              <a:rPr lang="de-DE" sz="1100" b="1" dirty="0" err="1"/>
              <a:t>of</a:t>
            </a:r>
            <a:r>
              <a:rPr lang="de-DE" sz="1100" b="1" dirty="0"/>
              <a:t> </a:t>
            </a:r>
            <a:r>
              <a:rPr lang="de-DE" sz="1100" b="1" dirty="0" err="1"/>
              <a:t>the</a:t>
            </a:r>
            <a:r>
              <a:rPr lang="de-DE" sz="1100" b="1" dirty="0"/>
              <a:t> </a:t>
            </a:r>
            <a:r>
              <a:rPr lang="de-DE" sz="1100" b="1" dirty="0" err="1"/>
              <a:t>gripped</a:t>
            </a:r>
            <a:r>
              <a:rPr lang="de-DE" sz="1100" b="1" dirty="0"/>
              <a:t> </a:t>
            </a:r>
            <a:r>
              <a:rPr lang="de-DE" sz="1100" b="1" dirty="0" err="1"/>
              <a:t>cylinder</a:t>
            </a:r>
            <a:r>
              <a:rPr lang="de-DE" sz="1100" b="1" dirty="0"/>
              <a:t> </a:t>
            </a:r>
            <a:r>
              <a:rPr lang="de-DE" sz="1100" dirty="0"/>
              <a:t>= </a:t>
            </a:r>
            <a:r>
              <a:rPr lang="de-DE" sz="1100" dirty="0" err="1"/>
              <a:t>perpendicular</a:t>
            </a:r>
            <a:r>
              <a:rPr lang="de-DE" sz="1100" dirty="0"/>
              <a:t>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z-</a:t>
            </a:r>
            <a:r>
              <a:rPr lang="de-DE" sz="1100" dirty="0" err="1"/>
              <a:t>axis</a:t>
            </a:r>
            <a:endParaRPr lang="de-DE" sz="1100" dirty="0"/>
          </a:p>
          <a:p>
            <a:r>
              <a:rPr lang="de-DE" sz="1100" b="1" dirty="0"/>
              <a:t>Minimum </a:t>
            </a:r>
            <a:r>
              <a:rPr lang="de-DE" sz="1100" b="1" dirty="0" err="1"/>
              <a:t>required</a:t>
            </a:r>
            <a:r>
              <a:rPr lang="de-DE" sz="1100" b="1" dirty="0"/>
              <a:t> </a:t>
            </a:r>
            <a:r>
              <a:rPr lang="de-DE" sz="1100" b="1" dirty="0" err="1"/>
              <a:t>stroke</a:t>
            </a:r>
            <a:r>
              <a:rPr lang="de-DE" sz="1100" b="1" dirty="0"/>
              <a:t> per </a:t>
            </a:r>
            <a:r>
              <a:rPr lang="de-DE" sz="1100" b="1" dirty="0" err="1"/>
              <a:t>jaw</a:t>
            </a:r>
            <a:r>
              <a:rPr lang="de-DE" sz="1100" b="1" dirty="0"/>
              <a:t> </a:t>
            </a:r>
            <a:r>
              <a:rPr lang="de-DE" sz="1100" dirty="0"/>
              <a:t>= 0 mm</a:t>
            </a:r>
          </a:p>
          <a:p>
            <a:r>
              <a:rPr lang="de-DE" sz="1100" b="1" dirty="0" err="1"/>
              <a:t>Coefficient</a:t>
            </a:r>
            <a:r>
              <a:rPr lang="de-DE" sz="1100" b="1" dirty="0"/>
              <a:t> </a:t>
            </a:r>
            <a:r>
              <a:rPr lang="de-DE" sz="1100" b="1" dirty="0" err="1"/>
              <a:t>of</a:t>
            </a:r>
            <a:r>
              <a:rPr lang="de-DE" sz="1100" b="1" dirty="0"/>
              <a:t> </a:t>
            </a:r>
            <a:r>
              <a:rPr lang="de-DE" sz="1100" b="1" dirty="0" err="1"/>
              <a:t>friction</a:t>
            </a:r>
            <a:r>
              <a:rPr lang="de-DE" sz="1100" b="1" dirty="0"/>
              <a:t> µ </a:t>
            </a:r>
            <a:r>
              <a:rPr lang="de-DE" sz="1100" dirty="0"/>
              <a:t>= 0,3    </a:t>
            </a:r>
          </a:p>
          <a:p>
            <a:r>
              <a:rPr lang="de-DE" sz="1100" b="1" dirty="0" err="1"/>
              <a:t>Process</a:t>
            </a:r>
            <a:r>
              <a:rPr lang="de-DE" sz="1100" b="1" dirty="0"/>
              <a:t> </a:t>
            </a:r>
            <a:r>
              <a:rPr lang="de-DE" sz="1100" b="1" dirty="0" err="1"/>
              <a:t>forces</a:t>
            </a:r>
            <a:r>
              <a:rPr lang="de-DE" sz="1100" dirty="0"/>
              <a:t> = </a:t>
            </a:r>
            <a:r>
              <a:rPr lang="de-DE" sz="1100" dirty="0" err="1"/>
              <a:t>no</a:t>
            </a:r>
            <a:endParaRPr lang="de-DE" sz="1100" dirty="0"/>
          </a:p>
          <a:p>
            <a:r>
              <a:rPr lang="de-DE" sz="1100" b="1" dirty="0"/>
              <a:t>Position </a:t>
            </a:r>
            <a:r>
              <a:rPr lang="de-DE" sz="1100" b="1" dirty="0" err="1"/>
              <a:t>of</a:t>
            </a:r>
            <a:r>
              <a:rPr lang="de-DE" sz="1100" b="1" dirty="0"/>
              <a:t> </a:t>
            </a:r>
            <a:r>
              <a:rPr lang="de-DE" sz="1100" b="1" dirty="0" err="1"/>
              <a:t>the</a:t>
            </a:r>
            <a:r>
              <a:rPr lang="de-DE" sz="1100" b="1" dirty="0"/>
              <a:t> </a:t>
            </a:r>
            <a:r>
              <a:rPr lang="de-DE" sz="1100" b="1" dirty="0" err="1"/>
              <a:t>gripper</a:t>
            </a:r>
            <a:r>
              <a:rPr lang="de-DE" sz="1100" b="1" dirty="0"/>
              <a:t> in </a:t>
            </a:r>
            <a:r>
              <a:rPr lang="de-DE" sz="1100" b="1" dirty="0" err="1"/>
              <a:t>the</a:t>
            </a:r>
            <a:r>
              <a:rPr lang="de-DE" sz="1100" b="1" dirty="0"/>
              <a:t> </a:t>
            </a:r>
            <a:r>
              <a:rPr lang="de-DE" sz="1100" b="1" dirty="0" err="1"/>
              <a:t>room</a:t>
            </a:r>
            <a:r>
              <a:rPr lang="de-DE" sz="1100" b="1" dirty="0"/>
              <a:t> </a:t>
            </a:r>
            <a:r>
              <a:rPr lang="de-DE" sz="1100" dirty="0"/>
              <a:t>= z-</a:t>
            </a:r>
            <a:r>
              <a:rPr lang="de-DE" sz="1100" dirty="0" err="1"/>
              <a:t>axis</a:t>
            </a:r>
            <a:r>
              <a:rPr lang="de-DE" sz="1100" dirty="0"/>
              <a:t> in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direction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earth</a:t>
            </a:r>
            <a:r>
              <a:rPr lang="de-DE" sz="1100" dirty="0"/>
              <a:t> </a:t>
            </a:r>
            <a:r>
              <a:rPr lang="de-DE" sz="1100" dirty="0" err="1"/>
              <a:t>gravity</a:t>
            </a:r>
            <a:endParaRPr lang="de-DE" sz="1100" dirty="0"/>
          </a:p>
          <a:p>
            <a:endParaRPr lang="de-DE" sz="1100" dirty="0"/>
          </a:p>
          <a:p>
            <a:r>
              <a:rPr lang="de-DE" sz="1100" b="1" dirty="0"/>
              <a:t>External </a:t>
            </a:r>
            <a:r>
              <a:rPr lang="de-DE" sz="1100" b="1" dirty="0" err="1"/>
              <a:t>Acceleration</a:t>
            </a:r>
            <a:r>
              <a:rPr lang="de-DE" sz="1100" b="1" dirty="0"/>
              <a:t> (</a:t>
            </a:r>
            <a:r>
              <a:rPr lang="de-DE" sz="1100" b="1" dirty="0" err="1"/>
              <a:t>robot</a:t>
            </a:r>
            <a:r>
              <a:rPr lang="de-DE" sz="1100" b="1" dirty="0"/>
              <a:t>):</a:t>
            </a:r>
          </a:p>
          <a:p>
            <a:r>
              <a:rPr lang="de-DE" sz="1100" dirty="0"/>
              <a:t>X = 3 m/s²									</a:t>
            </a:r>
          </a:p>
          <a:p>
            <a:r>
              <a:rPr lang="de-DE" sz="1100" dirty="0"/>
              <a:t>Z = 3 m/s²</a:t>
            </a:r>
          </a:p>
          <a:p>
            <a:r>
              <a:rPr lang="de-DE" sz="1100" dirty="0"/>
              <a:t>	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5179869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717529E-2121-4B27-B088-DEF9C31D2DDB}"/>
              </a:ext>
            </a:extLst>
          </p:cNvPr>
          <p:cNvSpPr/>
          <p:nvPr/>
        </p:nvSpPr>
        <p:spPr>
          <a:xfrm>
            <a:off x="4152900" y="1024339"/>
            <a:ext cx="4572000" cy="185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de-DE" sz="1100" b="1" u="sng" dirty="0" err="1">
                <a:solidFill>
                  <a:srgbClr val="00446B"/>
                </a:solidFill>
              </a:rPr>
              <a:t>searched</a:t>
            </a:r>
            <a:r>
              <a:rPr lang="de-DE" sz="1100" b="1" u="sng" dirty="0">
                <a:solidFill>
                  <a:srgbClr val="00446B"/>
                </a:solidFill>
              </a:rPr>
              <a:t>: </a:t>
            </a:r>
            <a:r>
              <a:rPr lang="de-DE" sz="1100" dirty="0">
                <a:solidFill>
                  <a:srgbClr val="00446B"/>
                </a:solidFill>
              </a:rPr>
              <a:t>(</a:t>
            </a:r>
            <a:r>
              <a:rPr lang="de-DE" sz="1100" dirty="0" err="1">
                <a:solidFill>
                  <a:srgbClr val="00446B"/>
                </a:solidFill>
              </a:rPr>
              <a:t>specification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by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the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customer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or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by</a:t>
            </a:r>
            <a:r>
              <a:rPr lang="de-DE" sz="1100" dirty="0">
                <a:solidFill>
                  <a:srgbClr val="00446B"/>
                </a:solidFill>
              </a:rPr>
              <a:t> CAD </a:t>
            </a:r>
            <a:r>
              <a:rPr lang="de-DE" sz="1100" dirty="0" err="1">
                <a:solidFill>
                  <a:srgbClr val="00446B"/>
                </a:solidFill>
              </a:rPr>
              <a:t>model</a:t>
            </a:r>
            <a:r>
              <a:rPr lang="de-DE" sz="1100" dirty="0">
                <a:solidFill>
                  <a:srgbClr val="00446B"/>
                </a:solidFill>
              </a:rPr>
              <a:t>)</a:t>
            </a:r>
          </a:p>
          <a:p>
            <a:endParaRPr lang="de-DE" sz="1100" b="1" u="sng" dirty="0">
              <a:solidFill>
                <a:srgbClr val="00446B"/>
              </a:solidFill>
            </a:endParaRPr>
          </a:p>
          <a:p>
            <a:r>
              <a:rPr lang="de-DE" sz="1100" dirty="0">
                <a:solidFill>
                  <a:srgbClr val="00446B"/>
                </a:solidFill>
              </a:rPr>
              <a:t>Finger </a:t>
            </a:r>
            <a:r>
              <a:rPr lang="de-DE" sz="1100" dirty="0" err="1">
                <a:solidFill>
                  <a:srgbClr val="00446B"/>
                </a:solidFill>
              </a:rPr>
              <a:t>mass</a:t>
            </a:r>
            <a:r>
              <a:rPr lang="de-DE" sz="1100" dirty="0">
                <a:solidFill>
                  <a:srgbClr val="00446B"/>
                </a:solidFill>
              </a:rPr>
              <a:t>?</a:t>
            </a:r>
          </a:p>
          <a:p>
            <a:r>
              <a:rPr lang="de-DE" sz="1100" dirty="0">
                <a:solidFill>
                  <a:srgbClr val="00446B"/>
                </a:solidFill>
              </a:rPr>
              <a:t>Prism angle?</a:t>
            </a:r>
          </a:p>
          <a:p>
            <a:r>
              <a:rPr lang="de-DE" sz="1100" dirty="0">
                <a:solidFill>
                  <a:srgbClr val="00446B"/>
                </a:solidFill>
              </a:rPr>
              <a:t>Prism </a:t>
            </a:r>
            <a:r>
              <a:rPr lang="de-DE" sz="1100" dirty="0" err="1">
                <a:solidFill>
                  <a:srgbClr val="00446B"/>
                </a:solidFill>
              </a:rPr>
              <a:t>width</a:t>
            </a:r>
            <a:r>
              <a:rPr lang="de-DE" sz="1100" dirty="0">
                <a:solidFill>
                  <a:srgbClr val="00446B"/>
                </a:solidFill>
              </a:rPr>
              <a:t>?</a:t>
            </a:r>
          </a:p>
          <a:p>
            <a:r>
              <a:rPr lang="de-DE" sz="1100" dirty="0" err="1">
                <a:solidFill>
                  <a:srgbClr val="00446B"/>
                </a:solidFill>
              </a:rPr>
              <a:t>Clamping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diameter</a:t>
            </a:r>
            <a:r>
              <a:rPr lang="de-DE" sz="1100" dirty="0">
                <a:solidFill>
                  <a:srgbClr val="00446B"/>
                </a:solidFill>
              </a:rPr>
              <a:t>?</a:t>
            </a:r>
          </a:p>
          <a:p>
            <a:r>
              <a:rPr lang="de-DE" sz="1100" dirty="0">
                <a:solidFill>
                  <a:srgbClr val="00446B"/>
                </a:solidFill>
              </a:rPr>
              <a:t>Force </a:t>
            </a:r>
            <a:r>
              <a:rPr lang="de-DE" sz="1100" dirty="0" err="1">
                <a:solidFill>
                  <a:srgbClr val="00446B"/>
                </a:solidFill>
              </a:rPr>
              <a:t>application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point</a:t>
            </a:r>
            <a:r>
              <a:rPr lang="de-DE" sz="1100" dirty="0">
                <a:solidFill>
                  <a:srgbClr val="00446B"/>
                </a:solidFill>
              </a:rPr>
              <a:t>?</a:t>
            </a:r>
          </a:p>
          <a:p>
            <a:r>
              <a:rPr lang="de-DE" sz="1100" dirty="0">
                <a:solidFill>
                  <a:srgbClr val="00446B"/>
                </a:solidFill>
              </a:rPr>
              <a:t>Center </a:t>
            </a:r>
            <a:r>
              <a:rPr lang="de-DE" sz="1100" dirty="0" err="1">
                <a:solidFill>
                  <a:srgbClr val="00446B"/>
                </a:solidFill>
              </a:rPr>
              <a:t>of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gravity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of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the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workpiece</a:t>
            </a:r>
            <a:r>
              <a:rPr lang="de-DE" sz="1100" dirty="0">
                <a:solidFill>
                  <a:srgbClr val="00446B"/>
                </a:solidFill>
              </a:rPr>
              <a:t>?</a:t>
            </a:r>
          </a:p>
          <a:p>
            <a:r>
              <a:rPr lang="de-DE" sz="1100" dirty="0">
                <a:solidFill>
                  <a:srgbClr val="00446B"/>
                </a:solidFill>
              </a:rPr>
              <a:t>Focus </a:t>
            </a:r>
            <a:r>
              <a:rPr lang="de-DE" sz="1100" dirty="0" err="1">
                <a:solidFill>
                  <a:srgbClr val="00446B"/>
                </a:solidFill>
              </a:rPr>
              <a:t>of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the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fingers</a:t>
            </a:r>
            <a:r>
              <a:rPr lang="de-DE" sz="1100" dirty="0">
                <a:solidFill>
                  <a:srgbClr val="00446B"/>
                </a:solidFill>
              </a:rPr>
              <a:t>?</a:t>
            </a:r>
          </a:p>
          <a:p>
            <a:r>
              <a:rPr lang="de-DE" sz="1100" dirty="0" err="1">
                <a:solidFill>
                  <a:srgbClr val="00446B"/>
                </a:solidFill>
              </a:rPr>
              <a:t>Length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of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contact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area</a:t>
            </a:r>
            <a:r>
              <a:rPr lang="de-DE" sz="1100" dirty="0">
                <a:solidFill>
                  <a:srgbClr val="00446B"/>
                </a:solidFill>
              </a:rPr>
              <a:t> in Y &amp; Z?</a:t>
            </a:r>
          </a:p>
          <a:p>
            <a:r>
              <a:rPr lang="de-DE" sz="1100" dirty="0" err="1">
                <a:solidFill>
                  <a:srgbClr val="00446B"/>
                </a:solidFill>
              </a:rPr>
              <a:t>Workpiece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length</a:t>
            </a:r>
            <a:r>
              <a:rPr lang="de-DE" sz="1100" dirty="0">
                <a:solidFill>
                  <a:srgbClr val="00446B"/>
                </a:solidFill>
              </a:rPr>
              <a:t> (X-</a:t>
            </a:r>
            <a:r>
              <a:rPr lang="de-DE" sz="1100" dirty="0" err="1">
                <a:solidFill>
                  <a:srgbClr val="00446B"/>
                </a:solidFill>
              </a:rPr>
              <a:t>direction</a:t>
            </a:r>
            <a:r>
              <a:rPr lang="de-DE" sz="1100" dirty="0">
                <a:solidFill>
                  <a:srgbClr val="00446B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453808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Sample </a:t>
            </a:r>
            <a:r>
              <a:rPr lang="de-DE" dirty="0" err="1"/>
              <a:t>calculation</a:t>
            </a:r>
            <a:r>
              <a:rPr lang="de-DE" dirty="0"/>
              <a:t> – Input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case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5145233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AC3EA5-8B83-45A7-A8F1-B16E914AC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" y="546148"/>
            <a:ext cx="4122824" cy="31111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6EDAD68-213F-4777-B045-D25B0E7F1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779" y="670283"/>
            <a:ext cx="3696881" cy="362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52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Sample </a:t>
            </a:r>
            <a:r>
              <a:rPr lang="de-DE" dirty="0" err="1"/>
              <a:t>calculation</a:t>
            </a:r>
            <a:r>
              <a:rPr lang="de-DE" dirty="0"/>
              <a:t> – Input </a:t>
            </a:r>
            <a:r>
              <a:rPr lang="de-DE" dirty="0" err="1"/>
              <a:t>parameters</a:t>
            </a:r>
            <a:r>
              <a:rPr lang="de-DE" dirty="0"/>
              <a:t> external </a:t>
            </a:r>
            <a:r>
              <a:rPr lang="de-DE" dirty="0" err="1"/>
              <a:t>loads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4916633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F002B09-B06D-4897-84EB-22C732824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223" y="579120"/>
            <a:ext cx="3451677" cy="37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7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6CD55-B7B9-43D8-8075-4C1DD43F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Sample </a:t>
            </a:r>
            <a:r>
              <a:rPr lang="de-DE" dirty="0" err="1"/>
              <a:t>calculation</a:t>
            </a:r>
            <a:r>
              <a:rPr lang="de-DE" dirty="0"/>
              <a:t> – </a:t>
            </a:r>
            <a:r>
              <a:rPr lang="de-DE" dirty="0" err="1"/>
              <a:t>hit</a:t>
            </a:r>
            <a:r>
              <a:rPr lang="de-DE" dirty="0"/>
              <a:t> </a:t>
            </a:r>
            <a:r>
              <a:rPr lang="de-DE" dirty="0" err="1"/>
              <a:t>list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92A224-AAF6-4A18-B58D-854A0CCDB3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4861880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255933-E76D-4D43-B83B-E2D8D5ED3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064" y="579120"/>
            <a:ext cx="3026965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9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68D0A-3A18-4D3F-BB0D-24381CB96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Sample </a:t>
            </a:r>
            <a:r>
              <a:rPr lang="de-DE" dirty="0" err="1"/>
              <a:t>calculation</a:t>
            </a:r>
            <a:r>
              <a:rPr lang="de-DE" dirty="0"/>
              <a:t> – </a:t>
            </a:r>
            <a:r>
              <a:rPr lang="de-DE" dirty="0" err="1"/>
              <a:t>calculation</a:t>
            </a:r>
            <a:r>
              <a:rPr lang="de-DE" dirty="0"/>
              <a:t> </a:t>
            </a:r>
            <a:r>
              <a:rPr lang="de-DE" dirty="0" err="1"/>
              <a:t>file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61E4B9-07D9-42E6-A248-94220AC8EF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4785015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623FB608-6207-4B16-A41F-43F44AC4D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410823"/>
              </p:ext>
            </p:extLst>
          </p:nvPr>
        </p:nvGraphicFramePr>
        <p:xfrm>
          <a:off x="-70468" y="700489"/>
          <a:ext cx="25193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Objekt-Manager-Shellobjekt" showAsIcon="1" r:id="rId3" imgW="2520000" imgH="648000" progId="Package">
                  <p:embed/>
                </p:oleObj>
              </mc:Choice>
              <mc:Fallback>
                <p:oleObj name="Objekt-Manager-Shellobjekt" showAsIcon="1" r:id="rId3" imgW="2520000" imgH="648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0468" y="700489"/>
                        <a:ext cx="2519362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928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160339"/>
            <a:ext cx="9308161" cy="8640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sz="2700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calculation</a:t>
            </a:r>
            <a:r>
              <a:rPr lang="de-DE" dirty="0"/>
              <a:t> and design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SCHUNK </a:t>
            </a:r>
            <a:br>
              <a:rPr lang="de-DE" dirty="0"/>
            </a:br>
            <a:r>
              <a:rPr lang="de-DE" sz="2700" dirty="0" err="1"/>
              <a:t>grippers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64D6F9-7B61-4BBA-8907-12AD5184F8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024338"/>
            <a:ext cx="8282443" cy="3412489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HTML </a:t>
            </a:r>
            <a:r>
              <a:rPr lang="de-DE" sz="1100" dirty="0" err="1"/>
              <a:t>based</a:t>
            </a:r>
            <a:r>
              <a:rPr lang="de-DE" sz="1100" dirty="0"/>
              <a:t> and </a:t>
            </a:r>
            <a:r>
              <a:rPr lang="de-DE" sz="1100" dirty="0" err="1"/>
              <a:t>accessible</a:t>
            </a:r>
            <a:r>
              <a:rPr lang="de-DE" sz="1100" dirty="0"/>
              <a:t> via web </a:t>
            </a:r>
            <a:r>
              <a:rPr lang="de-DE" sz="1100" dirty="0" err="1"/>
              <a:t>browser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Current</a:t>
            </a:r>
            <a:r>
              <a:rPr lang="de-DE" sz="1100" dirty="0"/>
              <a:t> </a:t>
            </a:r>
            <a:r>
              <a:rPr lang="de-DE" sz="1100" dirty="0" err="1"/>
              <a:t>data</a:t>
            </a:r>
            <a:r>
              <a:rPr lang="de-DE" sz="1100" dirty="0"/>
              <a:t> and </a:t>
            </a:r>
            <a:r>
              <a:rPr lang="de-DE" sz="1100" dirty="0" err="1"/>
              <a:t>news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/>
              <a:t>Access 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calculation</a:t>
            </a:r>
            <a:r>
              <a:rPr lang="de-DE" sz="1100" dirty="0"/>
              <a:t> </a:t>
            </a:r>
            <a:r>
              <a:rPr lang="de-DE" sz="1100" dirty="0" err="1"/>
              <a:t>logic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Calculation</a:t>
            </a:r>
            <a:r>
              <a:rPr lang="de-DE" sz="1100" dirty="0"/>
              <a:t> </a:t>
            </a:r>
            <a:r>
              <a:rPr lang="de-DE" sz="1100" dirty="0" err="1"/>
              <a:t>files</a:t>
            </a:r>
            <a:r>
              <a:rPr lang="de-DE" sz="1100" dirty="0"/>
              <a:t> </a:t>
            </a:r>
            <a:r>
              <a:rPr lang="de-DE" sz="1100" dirty="0" err="1"/>
              <a:t>can</a:t>
            </a:r>
            <a:r>
              <a:rPr lang="de-DE" sz="1100" dirty="0"/>
              <a:t> </a:t>
            </a:r>
            <a:r>
              <a:rPr lang="de-DE" sz="1100" dirty="0" err="1"/>
              <a:t>be</a:t>
            </a:r>
            <a:r>
              <a:rPr lang="de-DE" sz="1100" dirty="0"/>
              <a:t> </a:t>
            </a:r>
            <a:r>
              <a:rPr lang="de-DE" sz="1100" dirty="0" err="1"/>
              <a:t>saved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err="1"/>
              <a:t>Auxiliary</a:t>
            </a:r>
            <a:r>
              <a:rPr lang="de-DE" sz="1100" dirty="0"/>
              <a:t> </a:t>
            </a:r>
            <a:r>
              <a:rPr lang="de-DE" sz="1100" dirty="0" err="1"/>
              <a:t>drawing</a:t>
            </a:r>
            <a:endParaRPr lang="de-D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1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5013615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83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Contact </a:t>
            </a:r>
            <a:r>
              <a:rPr lang="de-DE" dirty="0" err="1"/>
              <a:t>persons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64D6F9-7B61-4BBA-8907-12AD5184F8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612000"/>
            <a:ext cx="8282443" cy="3355163"/>
          </a:xfrm>
        </p:spPr>
        <p:txBody>
          <a:bodyPr>
            <a:noAutofit/>
          </a:bodyPr>
          <a:lstStyle/>
          <a:p>
            <a:r>
              <a:rPr lang="de-DE" sz="1100" b="1" u="sng" dirty="0" err="1"/>
              <a:t>Product</a:t>
            </a:r>
            <a:r>
              <a:rPr lang="de-DE" sz="1100" b="1" u="sng" dirty="0"/>
              <a:t> Line </a:t>
            </a:r>
            <a:r>
              <a:rPr lang="de-DE" sz="1100" b="1" u="sng" dirty="0" err="1"/>
              <a:t>Pneumatic</a:t>
            </a:r>
            <a:r>
              <a:rPr lang="de-DE" sz="1100" b="1" u="sng" dirty="0"/>
              <a:t> </a:t>
            </a:r>
            <a:r>
              <a:rPr lang="de-DE" sz="1100" b="1" u="sng" dirty="0" err="1"/>
              <a:t>Gripping</a:t>
            </a:r>
            <a:r>
              <a:rPr lang="de-DE" sz="1100" b="1" u="sng" dirty="0"/>
              <a:t>: </a:t>
            </a:r>
          </a:p>
          <a:p>
            <a:endParaRPr lang="de-DE" sz="1100" dirty="0"/>
          </a:p>
          <a:p>
            <a:r>
              <a:rPr lang="de-DE" sz="1100" dirty="0"/>
              <a:t>Marcel Dietrich 	| Tel: 2883	| </a:t>
            </a:r>
            <a:r>
              <a:rPr lang="de-DE" sz="1100" dirty="0">
                <a:hlinkClick r:id="rId2"/>
              </a:rPr>
              <a:t>marcel.dietrich@de.schunk.com</a:t>
            </a:r>
            <a:endParaRPr lang="de-DE" sz="1100" dirty="0"/>
          </a:p>
          <a:p>
            <a:r>
              <a:rPr lang="de-DE" sz="1100" dirty="0"/>
              <a:t>Timo Muras	| Tel: 3124	| </a:t>
            </a:r>
            <a:r>
              <a:rPr lang="de-DE" sz="1100" dirty="0">
                <a:hlinkClick r:id="rId3"/>
              </a:rPr>
              <a:t>timo.muras@de.schunk.com</a:t>
            </a:r>
            <a:endParaRPr lang="de-DE" sz="1100" dirty="0"/>
          </a:p>
          <a:p>
            <a:endParaRPr lang="de-DE" sz="1100" dirty="0"/>
          </a:p>
          <a:p>
            <a:r>
              <a:rPr lang="de-DE" sz="1100" b="1" u="sng" dirty="0"/>
              <a:t>Digital Products &amp; </a:t>
            </a:r>
            <a:r>
              <a:rPr lang="de-DE" sz="1100" b="1" u="sng" dirty="0" err="1"/>
              <a:t>product-related</a:t>
            </a:r>
            <a:r>
              <a:rPr lang="de-DE" sz="1100" b="1" u="sng" dirty="0"/>
              <a:t> Services</a:t>
            </a:r>
            <a:br>
              <a:rPr lang="de-DE" dirty="0"/>
            </a:br>
            <a:endParaRPr lang="de-DE" sz="1100" dirty="0"/>
          </a:p>
          <a:p>
            <a:r>
              <a:rPr lang="de-DE" sz="1100" dirty="0"/>
              <a:t>Marian Link	| Tel: 3294	| </a:t>
            </a:r>
            <a:r>
              <a:rPr lang="de-DE" sz="1100" dirty="0">
                <a:hlinkClick r:id="rId4"/>
              </a:rPr>
              <a:t>marian.link@de.schunk.com</a:t>
            </a:r>
            <a:endParaRPr lang="de-DE" sz="1100" dirty="0"/>
          </a:p>
          <a:p>
            <a:r>
              <a:rPr lang="de-DE" sz="1100" dirty="0"/>
              <a:t>	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4708815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9173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4796209-276A-4415-8130-36ADBAAC1105}"/>
              </a:ext>
            </a:extLst>
          </p:cNvPr>
          <p:cNvSpPr txBox="1"/>
          <p:nvPr/>
        </p:nvSpPr>
        <p:spPr>
          <a:xfrm>
            <a:off x="1865510" y="954446"/>
            <a:ext cx="714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chemeClr val="bg1"/>
                </a:solidFill>
              </a:rPr>
              <a:t>Thank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you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for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your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attention</a:t>
            </a:r>
            <a:r>
              <a:rPr lang="de-DE" sz="28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 1">
            <a:extLst>
              <a:ext uri="{FF2B5EF4-FFF2-40B4-BE49-F238E27FC236}">
                <a16:creationId xmlns:a16="http://schemas.microsoft.com/office/drawing/2014/main" id="{0B5EEC85-0F63-4454-BC90-210B9F39D11D}"/>
              </a:ext>
            </a:extLst>
          </p:cNvPr>
          <p:cNvSpPr txBox="1">
            <a:spLocks/>
          </p:cNvSpPr>
          <p:nvPr/>
        </p:nvSpPr>
        <p:spPr>
          <a:xfrm>
            <a:off x="211820" y="154584"/>
            <a:ext cx="9396281" cy="720152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6945">
              <a:defRPr/>
            </a:pPr>
            <a:r>
              <a:rPr lang="de-DE" sz="2400" dirty="0"/>
              <a:t>Design </a:t>
            </a:r>
            <a:r>
              <a:rPr lang="de-DE" sz="2400" dirty="0" err="1"/>
              <a:t>tool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SCHUNK </a:t>
            </a:r>
            <a:r>
              <a:rPr lang="de-DE" sz="2400" dirty="0" err="1"/>
              <a:t>grippers</a:t>
            </a:r>
            <a:br>
              <a:rPr lang="de-DE" sz="2399" dirty="0"/>
            </a:br>
            <a:r>
              <a:rPr lang="de-DE" sz="1649" dirty="0" err="1">
                <a:solidFill>
                  <a:srgbClr val="009ED6"/>
                </a:solidFill>
              </a:rPr>
              <a:t>calculation</a:t>
            </a:r>
            <a:r>
              <a:rPr lang="de-DE" sz="1649" dirty="0">
                <a:solidFill>
                  <a:srgbClr val="009ED6"/>
                </a:solidFill>
              </a:rPr>
              <a:t> and design </a:t>
            </a:r>
            <a:r>
              <a:rPr lang="de-DE" sz="1649" dirty="0" err="1">
                <a:solidFill>
                  <a:srgbClr val="009ED6"/>
                </a:solidFill>
              </a:rPr>
              <a:t>based</a:t>
            </a:r>
            <a:r>
              <a:rPr lang="de-DE" sz="1649" dirty="0">
                <a:solidFill>
                  <a:srgbClr val="009ED6"/>
                </a:solidFill>
              </a:rPr>
              <a:t> on the </a:t>
            </a:r>
            <a:r>
              <a:rPr lang="de-DE" sz="1649" dirty="0" err="1">
                <a:solidFill>
                  <a:srgbClr val="009ED6"/>
                </a:solidFill>
              </a:rPr>
              <a:t>world´s</a:t>
            </a:r>
            <a:r>
              <a:rPr lang="de-DE" sz="1649" dirty="0">
                <a:solidFill>
                  <a:srgbClr val="009ED6"/>
                </a:solidFill>
              </a:rPr>
              <a:t> </a:t>
            </a:r>
            <a:r>
              <a:rPr lang="de-DE" sz="1649" dirty="0" err="1">
                <a:solidFill>
                  <a:srgbClr val="009ED6"/>
                </a:solidFill>
              </a:rPr>
              <a:t>largest</a:t>
            </a:r>
            <a:r>
              <a:rPr lang="de-DE" sz="1649" dirty="0">
                <a:solidFill>
                  <a:srgbClr val="009ED6"/>
                </a:solidFill>
              </a:rPr>
              <a:t> </a:t>
            </a:r>
            <a:r>
              <a:rPr lang="de-DE" sz="1649" dirty="0" err="1">
                <a:solidFill>
                  <a:srgbClr val="009ED6"/>
                </a:solidFill>
              </a:rPr>
              <a:t>standardized</a:t>
            </a:r>
            <a:r>
              <a:rPr lang="de-DE" sz="1649" dirty="0">
                <a:solidFill>
                  <a:srgbClr val="009ED6"/>
                </a:solidFill>
              </a:rPr>
              <a:t> </a:t>
            </a:r>
            <a:r>
              <a:rPr lang="de-DE" sz="1649" dirty="0" err="1">
                <a:solidFill>
                  <a:srgbClr val="009ED6"/>
                </a:solidFill>
              </a:rPr>
              <a:t>gripper</a:t>
            </a:r>
            <a:r>
              <a:rPr lang="de-DE" sz="1649" dirty="0">
                <a:solidFill>
                  <a:srgbClr val="009ED6"/>
                </a:solidFill>
              </a:rPr>
              <a:t> </a:t>
            </a:r>
            <a:r>
              <a:rPr lang="de-DE" sz="1649" dirty="0" err="1">
                <a:solidFill>
                  <a:srgbClr val="009ED6"/>
                </a:solidFill>
              </a:rPr>
              <a:t>portfolio</a:t>
            </a:r>
            <a:endParaRPr lang="de-DE" sz="1649" dirty="0">
              <a:solidFill>
                <a:srgbClr val="009ED6"/>
              </a:solidFill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6004502" y="2355834"/>
            <a:ext cx="2860828" cy="461408"/>
            <a:chOff x="5220072" y="3313500"/>
            <a:chExt cx="3816424" cy="615528"/>
          </a:xfrm>
        </p:grpSpPr>
        <p:sp>
          <p:nvSpPr>
            <p:cNvPr id="44" name="Textfeld 43"/>
            <p:cNvSpPr txBox="1"/>
            <p:nvPr/>
          </p:nvSpPr>
          <p:spPr>
            <a:xfrm>
              <a:off x="5533319" y="3313500"/>
              <a:ext cx="3503177" cy="61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003D6A"/>
                  </a:solidFill>
                </a:defRPr>
              </a:lvl1pPr>
            </a:lstStyle>
            <a:p>
              <a:pPr defTabSz="456916">
                <a:defRPr/>
              </a:pPr>
              <a:r>
                <a:rPr lang="de-DE" sz="1199" dirty="0"/>
                <a:t>Worldwide </a:t>
              </a:r>
              <a:r>
                <a:rPr lang="de-DE" sz="1199" dirty="0" err="1"/>
                <a:t>available</a:t>
              </a:r>
              <a:r>
                <a:rPr lang="de-DE" sz="1199" dirty="0"/>
                <a:t> online design </a:t>
              </a:r>
              <a:r>
                <a:rPr lang="de-DE" sz="1199" dirty="0" err="1"/>
                <a:t>tool</a:t>
              </a:r>
              <a:endParaRPr lang="de-DE" sz="1199" b="0" dirty="0"/>
            </a:p>
          </p:txBody>
        </p:sp>
        <p:grpSp>
          <p:nvGrpSpPr>
            <p:cNvPr id="45" name="Gruppieren 44"/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46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ea typeface="ＭＳ Ｐゴシック" charset="-128"/>
                </a:endParaRPr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ea typeface="ＭＳ Ｐゴシック" charset="-128"/>
                </a:endParaRPr>
              </a:p>
            </p:txBody>
          </p:sp>
        </p:grp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207B9943-5136-42B4-A2CE-373330B15FA4}"/>
              </a:ext>
            </a:extLst>
          </p:cNvPr>
          <p:cNvSpPr/>
          <p:nvPr/>
        </p:nvSpPr>
        <p:spPr>
          <a:xfrm>
            <a:off x="6043289" y="904963"/>
            <a:ext cx="2523186" cy="371282"/>
          </a:xfrm>
          <a:prstGeom prst="rect">
            <a:avLst/>
          </a:prstGeom>
          <a:solidFill>
            <a:srgbClr val="003D6A"/>
          </a:solidFill>
          <a:ln w="19050">
            <a:solidFill>
              <a:srgbClr val="003D6A"/>
            </a:solidFill>
          </a:ln>
          <a:effectLst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16">
              <a:defRPr/>
            </a:pPr>
            <a:r>
              <a:rPr lang="de-DE" sz="1199" b="1" dirty="0" err="1">
                <a:solidFill>
                  <a:prstClr val="white"/>
                </a:solidFill>
                <a:latin typeface="Calibri"/>
              </a:rPr>
              <a:t>Your</a:t>
            </a:r>
            <a:r>
              <a:rPr lang="de-DE" sz="1199" b="1" dirty="0">
                <a:solidFill>
                  <a:prstClr val="white"/>
                </a:solidFill>
                <a:latin typeface="Calibri"/>
              </a:rPr>
              <a:t> (</a:t>
            </a:r>
            <a:r>
              <a:rPr lang="de-DE" sz="1199" b="1" dirty="0" err="1">
                <a:solidFill>
                  <a:prstClr val="white"/>
                </a:solidFill>
                <a:latin typeface="Calibri"/>
              </a:rPr>
              <a:t>customer</a:t>
            </a:r>
            <a:r>
              <a:rPr lang="de-DE" sz="1199" b="1" dirty="0">
                <a:solidFill>
                  <a:prstClr val="white"/>
                </a:solidFill>
                <a:latin typeface="Calibri"/>
              </a:rPr>
              <a:t>-) BENEFITS – </a:t>
            </a:r>
          </a:p>
          <a:p>
            <a:pPr algn="ctr" defTabSz="456916">
              <a:defRPr/>
            </a:pPr>
            <a:r>
              <a:rPr lang="de-DE" sz="1199" b="1" dirty="0" err="1">
                <a:solidFill>
                  <a:prstClr val="white"/>
                </a:solidFill>
                <a:latin typeface="Calibri"/>
              </a:rPr>
              <a:t>Our</a:t>
            </a:r>
            <a:r>
              <a:rPr lang="de-DE" sz="1199" b="1" dirty="0">
                <a:solidFill>
                  <a:prstClr val="white"/>
                </a:solidFill>
                <a:latin typeface="Calibri"/>
              </a:rPr>
              <a:t> SERVICES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0D75377-AE5F-44E3-8668-1EA1CE9C3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601E1D9-BFFD-494F-91AB-5B132BB4B291}"/>
              </a:ext>
            </a:extLst>
          </p:cNvPr>
          <p:cNvGrpSpPr/>
          <p:nvPr/>
        </p:nvGrpSpPr>
        <p:grpSpPr>
          <a:xfrm>
            <a:off x="6004502" y="1426958"/>
            <a:ext cx="3025805" cy="461408"/>
            <a:chOff x="5220072" y="3278889"/>
            <a:chExt cx="4036508" cy="615528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7F344919-7445-4E82-B523-CC084C089EF3}"/>
                </a:ext>
              </a:extLst>
            </p:cNvPr>
            <p:cNvSpPr txBox="1"/>
            <p:nvPr/>
          </p:nvSpPr>
          <p:spPr>
            <a:xfrm>
              <a:off x="5537519" y="3278889"/>
              <a:ext cx="3719061" cy="61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003D6A"/>
                  </a:solidFill>
                </a:defRPr>
              </a:lvl1pPr>
            </a:lstStyle>
            <a:p>
              <a:r>
                <a:rPr lang="de-DE" sz="1199" dirty="0"/>
                <a:t>Design in </a:t>
              </a:r>
              <a:r>
                <a:rPr lang="de-DE" sz="1199" dirty="0" err="1"/>
                <a:t>less</a:t>
              </a:r>
              <a:r>
                <a:rPr lang="de-DE" sz="1199" dirty="0"/>
                <a:t> </a:t>
              </a:r>
              <a:r>
                <a:rPr lang="de-DE" sz="1199" dirty="0" err="1"/>
                <a:t>than</a:t>
              </a:r>
              <a:r>
                <a:rPr lang="de-DE" sz="1199" dirty="0"/>
                <a:t> 8 min </a:t>
              </a:r>
              <a:r>
                <a:rPr lang="de-DE" sz="1199" b="0" dirty="0"/>
                <a:t>in </a:t>
              </a:r>
              <a:r>
                <a:rPr lang="de-DE" sz="1199" b="0" dirty="0" err="1"/>
                <a:t>self</a:t>
              </a:r>
              <a:r>
                <a:rPr lang="de-DE" sz="1199" b="0" dirty="0"/>
                <a:t> </a:t>
              </a:r>
              <a:r>
                <a:rPr lang="de-DE" sz="1199" b="0" dirty="0" err="1"/>
                <a:t>service</a:t>
              </a:r>
              <a:r>
                <a:rPr lang="de-DE" sz="1199" b="0" dirty="0"/>
                <a:t> and 24/7</a:t>
              </a:r>
            </a:p>
          </p:txBody>
        </p: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0C6FE556-0911-42EE-9885-0524732FFF68}"/>
                </a:ext>
              </a:extLst>
            </p:cNvPr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25" name="Oval 8">
                <a:extLst>
                  <a:ext uri="{FF2B5EF4-FFF2-40B4-BE49-F238E27FC236}">
                    <a16:creationId xmlns:a16="http://schemas.microsoft.com/office/drawing/2014/main" id="{EDCBA82F-27D0-45FF-A4EA-B09C37BFC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ea typeface="ＭＳ Ｐゴシック" charset="-128"/>
                </a:endParaRPr>
              </a:p>
            </p:txBody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0E984F5A-EBA1-4227-BA8D-50D1BEAC4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ea typeface="ＭＳ Ｐゴシック" charset="-128"/>
                </a:endParaRPr>
              </a:p>
            </p:txBody>
          </p:sp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C616B16-5C16-4A76-A71B-32AED100300C}"/>
              </a:ext>
            </a:extLst>
          </p:cNvPr>
          <p:cNvGrpSpPr/>
          <p:nvPr/>
        </p:nvGrpSpPr>
        <p:grpSpPr>
          <a:xfrm>
            <a:off x="6004502" y="3543375"/>
            <a:ext cx="3025805" cy="461408"/>
            <a:chOff x="5220072" y="3278889"/>
            <a:chExt cx="4036508" cy="615531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E90965AC-1DE3-4764-93AF-EF3F18256619}"/>
                </a:ext>
              </a:extLst>
            </p:cNvPr>
            <p:cNvSpPr txBox="1"/>
            <p:nvPr/>
          </p:nvSpPr>
          <p:spPr>
            <a:xfrm>
              <a:off x="5537519" y="3278889"/>
              <a:ext cx="3719061" cy="61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003D6A"/>
                  </a:solidFill>
                </a:defRPr>
              </a:lvl1pPr>
            </a:lstStyle>
            <a:p>
              <a:r>
                <a:rPr lang="de-DE" sz="1199" dirty="0"/>
                <a:t>Always </a:t>
              </a:r>
              <a:r>
                <a:rPr lang="de-DE" sz="1199" dirty="0" err="1"/>
                <a:t>the</a:t>
              </a:r>
              <a:r>
                <a:rPr lang="de-DE" sz="1199" dirty="0"/>
                <a:t> </a:t>
              </a:r>
              <a:r>
                <a:rPr lang="de-DE" sz="1199" dirty="0" err="1"/>
                <a:t>latest</a:t>
              </a:r>
              <a:r>
                <a:rPr lang="de-DE" sz="1199" dirty="0"/>
                <a:t> </a:t>
              </a:r>
              <a:r>
                <a:rPr lang="de-DE" sz="1199" dirty="0" err="1"/>
                <a:t>products</a:t>
              </a:r>
              <a:r>
                <a:rPr lang="de-DE" sz="1199" dirty="0"/>
                <a:t> </a:t>
              </a:r>
              <a:r>
                <a:rPr lang="de-DE" sz="1199" b="0" dirty="0" err="1"/>
                <a:t>with</a:t>
              </a:r>
              <a:r>
                <a:rPr lang="de-DE" sz="1199" b="0" dirty="0"/>
                <a:t> </a:t>
              </a:r>
              <a:r>
                <a:rPr lang="de-DE" sz="1199" b="0" dirty="0" err="1"/>
                <a:t>up</a:t>
              </a:r>
              <a:r>
                <a:rPr lang="de-DE" sz="1199" b="0" dirty="0"/>
                <a:t>-</a:t>
              </a:r>
              <a:r>
                <a:rPr lang="de-DE" sz="1199" b="0" dirty="0" err="1"/>
                <a:t>to</a:t>
              </a:r>
              <a:r>
                <a:rPr lang="de-DE" sz="1199" b="0" dirty="0"/>
                <a:t>-date and </a:t>
              </a:r>
              <a:r>
                <a:rPr lang="de-DE" sz="1199" b="0" dirty="0" err="1"/>
                <a:t>manufacturer</a:t>
              </a:r>
              <a:r>
                <a:rPr lang="de-DE" sz="1199" b="0" dirty="0"/>
                <a:t>-design </a:t>
              </a:r>
              <a:r>
                <a:rPr lang="de-DE" sz="1199" b="0" dirty="0" err="1"/>
                <a:t>know-how</a:t>
              </a:r>
              <a:endParaRPr lang="de-DE" sz="1199" b="0" dirty="0"/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F46929B3-F368-471E-BD48-8370332CEC19}"/>
                </a:ext>
              </a:extLst>
            </p:cNvPr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41" name="Oval 8">
                <a:extLst>
                  <a:ext uri="{FF2B5EF4-FFF2-40B4-BE49-F238E27FC236}">
                    <a16:creationId xmlns:a16="http://schemas.microsoft.com/office/drawing/2014/main" id="{A6FE59A2-C9A6-4776-8024-35189222B5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ea typeface="ＭＳ Ｐゴシック" charset="-128"/>
                </a:endParaRPr>
              </a:p>
            </p:txBody>
          </p:sp>
          <p:sp>
            <p:nvSpPr>
              <p:cNvPr id="48" name="Freeform 9">
                <a:extLst>
                  <a:ext uri="{FF2B5EF4-FFF2-40B4-BE49-F238E27FC236}">
                    <a16:creationId xmlns:a16="http://schemas.microsoft.com/office/drawing/2014/main" id="{77F0729E-2891-460D-90F6-5658F3E4C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ea typeface="ＭＳ Ｐゴシック" charset="-128"/>
                </a:endParaRPr>
              </a:p>
            </p:txBody>
          </p:sp>
        </p:grp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DD169C9E-545B-49E7-B017-65A615D5A069}"/>
              </a:ext>
            </a:extLst>
          </p:cNvPr>
          <p:cNvGrpSpPr/>
          <p:nvPr/>
        </p:nvGrpSpPr>
        <p:grpSpPr>
          <a:xfrm>
            <a:off x="6004502" y="2968858"/>
            <a:ext cx="3025805" cy="461408"/>
            <a:chOff x="5220072" y="3278889"/>
            <a:chExt cx="4036508" cy="615528"/>
          </a:xfrm>
        </p:grpSpPr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C3F8B75F-4802-4372-A9B1-76F20AE4F575}"/>
                </a:ext>
              </a:extLst>
            </p:cNvPr>
            <p:cNvSpPr txBox="1"/>
            <p:nvPr/>
          </p:nvSpPr>
          <p:spPr>
            <a:xfrm>
              <a:off x="5537519" y="3278889"/>
              <a:ext cx="3719061" cy="61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003D6A"/>
                  </a:solidFill>
                </a:defRPr>
              </a:lvl1pPr>
            </a:lstStyle>
            <a:p>
              <a:r>
                <a:rPr lang="de-DE" sz="1199" dirty="0"/>
                <a:t>Proof </a:t>
              </a:r>
              <a:r>
                <a:rPr lang="de-DE" sz="1199" dirty="0" err="1"/>
                <a:t>for</a:t>
              </a:r>
              <a:r>
                <a:rPr lang="de-DE" sz="1199" dirty="0"/>
                <a:t> end </a:t>
              </a:r>
              <a:r>
                <a:rPr lang="de-DE" sz="1199" dirty="0" err="1"/>
                <a:t>customers</a:t>
              </a:r>
              <a:r>
                <a:rPr lang="de-DE" sz="1199" dirty="0"/>
                <a:t> </a:t>
              </a:r>
              <a:r>
                <a:rPr lang="de-DE" sz="1199" b="0" dirty="0"/>
                <a:t>and </a:t>
              </a:r>
              <a:r>
                <a:rPr lang="de-DE" sz="1199" b="0" dirty="0" err="1"/>
                <a:t>that</a:t>
              </a:r>
              <a:r>
                <a:rPr lang="de-DE" sz="1199" b="0" dirty="0"/>
                <a:t> </a:t>
              </a:r>
              <a:r>
                <a:rPr lang="de-DE" sz="1199" b="0" dirty="0" err="1"/>
                <a:t>with</a:t>
              </a:r>
              <a:r>
                <a:rPr lang="de-DE" sz="1199" b="0" dirty="0"/>
                <a:t> </a:t>
              </a:r>
              <a:r>
                <a:rPr lang="de-DE" sz="1199" b="0" dirty="0" err="1"/>
                <a:t>manufacturer</a:t>
              </a:r>
              <a:r>
                <a:rPr lang="de-DE" sz="1199" b="0" dirty="0"/>
                <a:t> </a:t>
              </a:r>
              <a:r>
                <a:rPr lang="de-DE" sz="1199" b="0" dirty="0" err="1"/>
                <a:t>knowhow</a:t>
              </a:r>
              <a:endParaRPr lang="de-DE" sz="1199" b="0" dirty="0"/>
            </a:p>
          </p:txBody>
        </p:sp>
        <p:grpSp>
          <p:nvGrpSpPr>
            <p:cNvPr id="51" name="Gruppieren 50">
              <a:extLst>
                <a:ext uri="{FF2B5EF4-FFF2-40B4-BE49-F238E27FC236}">
                  <a16:creationId xmlns:a16="http://schemas.microsoft.com/office/drawing/2014/main" id="{A9731782-DC08-4F30-8B11-E3BB3C11244A}"/>
                </a:ext>
              </a:extLst>
            </p:cNvPr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52" name="Oval 8">
                <a:extLst>
                  <a:ext uri="{FF2B5EF4-FFF2-40B4-BE49-F238E27FC236}">
                    <a16:creationId xmlns:a16="http://schemas.microsoft.com/office/drawing/2014/main" id="{61C16572-AD8A-4432-8A61-B3C3F649C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ea typeface="ＭＳ Ｐゴシック" charset="-128"/>
                </a:endParaRPr>
              </a:p>
            </p:txBody>
          </p:sp>
          <p:sp>
            <p:nvSpPr>
              <p:cNvPr id="53" name="Freeform 9">
                <a:extLst>
                  <a:ext uri="{FF2B5EF4-FFF2-40B4-BE49-F238E27FC236}">
                    <a16:creationId xmlns:a16="http://schemas.microsoft.com/office/drawing/2014/main" id="{2B218FC5-4002-44D5-B640-F5707FC91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ea typeface="ＭＳ Ｐゴシック" charset="-128"/>
                </a:endParaRPr>
              </a:p>
            </p:txBody>
          </p:sp>
        </p:grp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64959B4E-D502-490C-935D-FDA720FB4454}"/>
              </a:ext>
            </a:extLst>
          </p:cNvPr>
          <p:cNvGrpSpPr/>
          <p:nvPr/>
        </p:nvGrpSpPr>
        <p:grpSpPr>
          <a:xfrm>
            <a:off x="6004502" y="1912246"/>
            <a:ext cx="3025805" cy="281649"/>
            <a:chOff x="5220072" y="3278889"/>
            <a:chExt cx="4036508" cy="375726"/>
          </a:xfrm>
        </p:grpSpPr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954F4ABA-39D1-46E2-860B-4D98101FF346}"/>
                </a:ext>
              </a:extLst>
            </p:cNvPr>
            <p:cNvSpPr txBox="1"/>
            <p:nvPr/>
          </p:nvSpPr>
          <p:spPr>
            <a:xfrm>
              <a:off x="5537519" y="3278889"/>
              <a:ext cx="3719061" cy="369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003D6A"/>
                  </a:solidFill>
                </a:defRPr>
              </a:lvl1pPr>
            </a:lstStyle>
            <a:p>
              <a:r>
                <a:rPr lang="de-DE" sz="1199" dirty="0"/>
                <a:t>… in </a:t>
              </a:r>
              <a:r>
                <a:rPr lang="de-DE" sz="1199" dirty="0" err="1"/>
                <a:t>another</a:t>
              </a:r>
              <a:r>
                <a:rPr lang="de-DE" sz="1199" dirty="0"/>
                <a:t> 2 </a:t>
              </a:r>
              <a:r>
                <a:rPr lang="de-DE" sz="1199" dirty="0" err="1"/>
                <a:t>minutes</a:t>
              </a:r>
              <a:r>
                <a:rPr lang="de-DE" sz="1199" dirty="0"/>
                <a:t> </a:t>
              </a:r>
              <a:r>
                <a:rPr lang="de-DE" sz="1199" dirty="0" err="1"/>
                <a:t>to</a:t>
              </a:r>
              <a:r>
                <a:rPr lang="de-DE" sz="1199" dirty="0"/>
                <a:t> </a:t>
              </a:r>
              <a:r>
                <a:rPr lang="de-DE" sz="1199" dirty="0" err="1"/>
                <a:t>order</a:t>
              </a:r>
              <a:endParaRPr lang="de-DE" sz="1199" b="0" dirty="0"/>
            </a:p>
          </p:txBody>
        </p: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C096127B-C467-449A-AD97-E0EA6332307B}"/>
                </a:ext>
              </a:extLst>
            </p:cNvPr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57" name="Oval 8">
                <a:extLst>
                  <a:ext uri="{FF2B5EF4-FFF2-40B4-BE49-F238E27FC236}">
                    <a16:creationId xmlns:a16="http://schemas.microsoft.com/office/drawing/2014/main" id="{2BD40594-A136-47B4-BFA1-D213F435A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ea typeface="ＭＳ Ｐゴシック" charset="-128"/>
                </a:endParaRPr>
              </a:p>
            </p:txBody>
          </p:sp>
          <p:sp>
            <p:nvSpPr>
              <p:cNvPr id="58" name="Freeform 9">
                <a:extLst>
                  <a:ext uri="{FF2B5EF4-FFF2-40B4-BE49-F238E27FC236}">
                    <a16:creationId xmlns:a16="http://schemas.microsoft.com/office/drawing/2014/main" id="{4D8F4D3A-2C40-4B90-8AED-FF4941C8D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ea typeface="ＭＳ Ｐゴシック" charset="-128"/>
                </a:endParaRPr>
              </a:p>
            </p:txBody>
          </p:sp>
        </p:grp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7D1B203F-BEAB-4AAB-914E-FACB93E46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21" y="830223"/>
            <a:ext cx="4654433" cy="357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/>
          <p:cNvGrpSpPr/>
          <p:nvPr/>
        </p:nvGrpSpPr>
        <p:grpSpPr>
          <a:xfrm>
            <a:off x="5923233" y="1435343"/>
            <a:ext cx="2917954" cy="461408"/>
            <a:chOff x="5220072" y="3289565"/>
            <a:chExt cx="3892632" cy="615528"/>
          </a:xfrm>
        </p:grpSpPr>
        <p:sp>
          <p:nvSpPr>
            <p:cNvPr id="37" name="Textfeld 36"/>
            <p:cNvSpPr txBox="1"/>
            <p:nvPr/>
          </p:nvSpPr>
          <p:spPr>
            <a:xfrm>
              <a:off x="5537519" y="3289565"/>
              <a:ext cx="3575185" cy="61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003D6A"/>
                  </a:solidFill>
                </a:defRPr>
              </a:lvl1pPr>
            </a:lstStyle>
            <a:p>
              <a:pPr defTabSz="456916">
                <a:defRPr/>
              </a:pPr>
              <a:r>
                <a:rPr lang="de-DE" sz="1199" dirty="0"/>
                <a:t>Display </a:t>
              </a:r>
              <a:r>
                <a:rPr lang="de-DE" sz="1199" dirty="0" err="1"/>
                <a:t>of</a:t>
              </a:r>
              <a:r>
                <a:rPr lang="de-DE" sz="1199" dirty="0"/>
                <a:t> a </a:t>
              </a:r>
              <a:r>
                <a:rPr lang="de-DE" sz="1199" dirty="0" err="1"/>
                <a:t>specific</a:t>
              </a:r>
              <a:r>
                <a:rPr lang="de-DE" sz="1199" dirty="0"/>
                <a:t> </a:t>
              </a:r>
              <a:r>
                <a:rPr lang="de-DE" sz="1199" dirty="0" err="1"/>
                <a:t>degree</a:t>
              </a:r>
              <a:r>
                <a:rPr lang="de-DE" sz="1199" dirty="0"/>
                <a:t> </a:t>
              </a:r>
              <a:r>
                <a:rPr lang="de-DE" sz="1199" dirty="0" err="1"/>
                <a:t>of</a:t>
              </a:r>
              <a:r>
                <a:rPr lang="de-DE" sz="1199" dirty="0"/>
                <a:t> </a:t>
              </a:r>
              <a:r>
                <a:rPr lang="de-DE" sz="1199" dirty="0" err="1"/>
                <a:t>utilization</a:t>
              </a:r>
              <a:endParaRPr lang="de-DE" sz="1199" dirty="0"/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40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latin typeface="Calibri"/>
                  <a:ea typeface="ＭＳ Ｐゴシック" charset="-128"/>
                </a:endParaRPr>
              </a:p>
            </p:txBody>
          </p:sp>
        </p:grpSp>
      </p:grpSp>
      <p:sp>
        <p:nvSpPr>
          <p:cNvPr id="42" name="Titel 1">
            <a:extLst>
              <a:ext uri="{FF2B5EF4-FFF2-40B4-BE49-F238E27FC236}">
                <a16:creationId xmlns:a16="http://schemas.microsoft.com/office/drawing/2014/main" id="{0B5EEC85-0F63-4454-BC90-210B9F39D11D}"/>
              </a:ext>
            </a:extLst>
          </p:cNvPr>
          <p:cNvSpPr txBox="1">
            <a:spLocks/>
          </p:cNvSpPr>
          <p:nvPr/>
        </p:nvSpPr>
        <p:spPr>
          <a:xfrm>
            <a:off x="211820" y="154584"/>
            <a:ext cx="9396281" cy="720152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446B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456945">
              <a:defRPr/>
            </a:pPr>
            <a:r>
              <a:rPr lang="de-DE" sz="2400" dirty="0" err="1"/>
              <a:t>Calculation</a:t>
            </a:r>
            <a:r>
              <a:rPr lang="de-DE" sz="2400" dirty="0"/>
              <a:t> and design </a:t>
            </a:r>
            <a:r>
              <a:rPr lang="de-DE" sz="2400" dirty="0" err="1"/>
              <a:t>tool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SCHUNK </a:t>
            </a:r>
            <a:r>
              <a:rPr lang="de-DE" sz="2400" dirty="0" err="1"/>
              <a:t>grippers</a:t>
            </a:r>
            <a:br>
              <a:rPr lang="de-DE" sz="2399" dirty="0"/>
            </a:br>
            <a:r>
              <a:rPr lang="de-DE" sz="1649" dirty="0" err="1">
                <a:solidFill>
                  <a:srgbClr val="009ED6"/>
                </a:solidFill>
              </a:rPr>
              <a:t>calculation</a:t>
            </a:r>
            <a:r>
              <a:rPr lang="de-DE" sz="1649" dirty="0">
                <a:solidFill>
                  <a:srgbClr val="009ED6"/>
                </a:solidFill>
              </a:rPr>
              <a:t> and design </a:t>
            </a:r>
            <a:r>
              <a:rPr lang="de-DE" sz="1649" dirty="0" err="1">
                <a:solidFill>
                  <a:srgbClr val="009ED6"/>
                </a:solidFill>
              </a:rPr>
              <a:t>based</a:t>
            </a:r>
            <a:r>
              <a:rPr lang="de-DE" sz="1649" dirty="0">
                <a:solidFill>
                  <a:srgbClr val="009ED6"/>
                </a:solidFill>
              </a:rPr>
              <a:t> on </a:t>
            </a:r>
            <a:r>
              <a:rPr lang="de-DE" sz="1649" dirty="0" err="1">
                <a:solidFill>
                  <a:srgbClr val="009ED6"/>
                </a:solidFill>
              </a:rPr>
              <a:t>the</a:t>
            </a:r>
            <a:r>
              <a:rPr lang="de-DE" sz="1649" dirty="0">
                <a:solidFill>
                  <a:srgbClr val="009ED6"/>
                </a:solidFill>
              </a:rPr>
              <a:t> </a:t>
            </a:r>
            <a:r>
              <a:rPr lang="de-DE" sz="1649" dirty="0" err="1">
                <a:solidFill>
                  <a:srgbClr val="009ED6"/>
                </a:solidFill>
              </a:rPr>
              <a:t>world´s</a:t>
            </a:r>
            <a:r>
              <a:rPr lang="de-DE" sz="1649" dirty="0">
                <a:solidFill>
                  <a:srgbClr val="009ED6"/>
                </a:solidFill>
              </a:rPr>
              <a:t> </a:t>
            </a:r>
            <a:r>
              <a:rPr lang="de-DE" sz="1649" dirty="0" err="1">
                <a:solidFill>
                  <a:srgbClr val="009ED6"/>
                </a:solidFill>
              </a:rPr>
              <a:t>largest</a:t>
            </a:r>
            <a:r>
              <a:rPr lang="de-DE" sz="1649" dirty="0">
                <a:solidFill>
                  <a:srgbClr val="009ED6"/>
                </a:solidFill>
              </a:rPr>
              <a:t> </a:t>
            </a:r>
            <a:r>
              <a:rPr lang="de-DE" sz="1649" dirty="0" err="1">
                <a:solidFill>
                  <a:srgbClr val="009ED6"/>
                </a:solidFill>
              </a:rPr>
              <a:t>standardized</a:t>
            </a:r>
            <a:r>
              <a:rPr lang="de-DE" sz="1649" dirty="0">
                <a:solidFill>
                  <a:srgbClr val="009ED6"/>
                </a:solidFill>
              </a:rPr>
              <a:t> </a:t>
            </a:r>
            <a:r>
              <a:rPr lang="de-DE" sz="1649" dirty="0" err="1">
                <a:solidFill>
                  <a:srgbClr val="009ED6"/>
                </a:solidFill>
              </a:rPr>
              <a:t>gripper</a:t>
            </a:r>
            <a:r>
              <a:rPr lang="de-DE" sz="1649" dirty="0">
                <a:solidFill>
                  <a:srgbClr val="009ED6"/>
                </a:solidFill>
              </a:rPr>
              <a:t> </a:t>
            </a:r>
            <a:r>
              <a:rPr lang="de-DE" sz="1649" dirty="0" err="1">
                <a:solidFill>
                  <a:srgbClr val="009ED6"/>
                </a:solidFill>
              </a:rPr>
              <a:t>portfolio</a:t>
            </a:r>
            <a:endParaRPr lang="de-DE" sz="1649" dirty="0">
              <a:solidFill>
                <a:srgbClr val="009ED6"/>
              </a:solidFill>
            </a:endParaRPr>
          </a:p>
        </p:txBody>
      </p:sp>
      <p:grpSp>
        <p:nvGrpSpPr>
          <p:cNvPr id="43" name="Gruppieren 42"/>
          <p:cNvGrpSpPr/>
          <p:nvPr/>
        </p:nvGrpSpPr>
        <p:grpSpPr>
          <a:xfrm>
            <a:off x="5923233" y="1955375"/>
            <a:ext cx="2860828" cy="461408"/>
            <a:chOff x="5220072" y="3313500"/>
            <a:chExt cx="3816424" cy="615528"/>
          </a:xfrm>
        </p:grpSpPr>
        <p:sp>
          <p:nvSpPr>
            <p:cNvPr id="44" name="Textfeld 43"/>
            <p:cNvSpPr txBox="1"/>
            <p:nvPr/>
          </p:nvSpPr>
          <p:spPr>
            <a:xfrm>
              <a:off x="5533319" y="3313500"/>
              <a:ext cx="3503177" cy="61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003D6A"/>
                  </a:solidFill>
                </a:defRPr>
              </a:lvl1pPr>
            </a:lstStyle>
            <a:p>
              <a:pPr defTabSz="456916">
                <a:defRPr/>
              </a:pPr>
              <a:r>
                <a:rPr lang="de-DE" sz="1199" dirty="0"/>
                <a:t>Save, </a:t>
              </a:r>
              <a:r>
                <a:rPr lang="de-DE" sz="1199" dirty="0" err="1"/>
                <a:t>archive</a:t>
              </a:r>
              <a:r>
                <a:rPr lang="de-DE" sz="1199" dirty="0"/>
                <a:t> and open </a:t>
              </a:r>
              <a:r>
                <a:rPr lang="de-DE" sz="1199" b="0" dirty="0" err="1"/>
                <a:t>the</a:t>
              </a:r>
              <a:r>
                <a:rPr lang="de-DE" sz="1199" b="0" dirty="0"/>
                <a:t> </a:t>
              </a:r>
              <a:r>
                <a:rPr lang="de-DE" sz="1199" b="0" dirty="0" err="1"/>
                <a:t>calculation</a:t>
              </a:r>
              <a:r>
                <a:rPr lang="de-DE" sz="1199" b="0" dirty="0"/>
                <a:t> </a:t>
              </a:r>
              <a:r>
                <a:rPr lang="de-DE" sz="1199" b="0" dirty="0" err="1"/>
                <a:t>is</a:t>
              </a:r>
              <a:r>
                <a:rPr lang="de-DE" sz="1199" b="0" dirty="0"/>
                <a:t> possible </a:t>
              </a:r>
              <a:r>
                <a:rPr lang="de-DE" sz="1199" b="0" dirty="0" err="1"/>
                <a:t>any</a:t>
              </a:r>
              <a:r>
                <a:rPr lang="de-DE" sz="1199" b="0" dirty="0"/>
                <a:t> time</a:t>
              </a:r>
            </a:p>
          </p:txBody>
        </p:sp>
        <p:grpSp>
          <p:nvGrpSpPr>
            <p:cNvPr id="45" name="Gruppieren 44"/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46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latin typeface="Calibri"/>
                  <a:ea typeface="ＭＳ Ｐゴシック" charset="-128"/>
                </a:endParaRPr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latin typeface="Calibri"/>
                  <a:ea typeface="ＭＳ Ｐゴシック" charset="-128"/>
                </a:endParaRPr>
              </a:p>
            </p:txBody>
          </p:sp>
        </p:grp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207B9943-5136-42B4-A2CE-373330B15FA4}"/>
              </a:ext>
            </a:extLst>
          </p:cNvPr>
          <p:cNvSpPr/>
          <p:nvPr/>
        </p:nvSpPr>
        <p:spPr>
          <a:xfrm>
            <a:off x="5985518" y="904963"/>
            <a:ext cx="2523186" cy="371282"/>
          </a:xfrm>
          <a:prstGeom prst="rect">
            <a:avLst/>
          </a:prstGeom>
          <a:solidFill>
            <a:srgbClr val="003D6A"/>
          </a:solidFill>
          <a:ln w="19050">
            <a:solidFill>
              <a:srgbClr val="003D6A"/>
            </a:solidFill>
          </a:ln>
          <a:effectLst>
            <a:softEdge rad="254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916">
              <a:defRPr/>
            </a:pPr>
            <a:r>
              <a:rPr lang="de-DE" sz="1199" b="1" dirty="0" err="1">
                <a:solidFill>
                  <a:prstClr val="white"/>
                </a:solidFill>
              </a:rPr>
              <a:t>Your</a:t>
            </a:r>
            <a:r>
              <a:rPr lang="de-DE" sz="1199" b="1" dirty="0">
                <a:solidFill>
                  <a:prstClr val="white"/>
                </a:solidFill>
              </a:rPr>
              <a:t> (</a:t>
            </a:r>
            <a:r>
              <a:rPr lang="de-DE" sz="1199" b="1" dirty="0" err="1">
                <a:solidFill>
                  <a:prstClr val="white"/>
                </a:solidFill>
              </a:rPr>
              <a:t>customer</a:t>
            </a:r>
            <a:r>
              <a:rPr lang="de-DE" sz="1199" b="1" dirty="0">
                <a:solidFill>
                  <a:prstClr val="white"/>
                </a:solidFill>
              </a:rPr>
              <a:t>-) BENEFITS – </a:t>
            </a:r>
          </a:p>
          <a:p>
            <a:pPr algn="ctr" defTabSz="456916">
              <a:defRPr/>
            </a:pPr>
            <a:r>
              <a:rPr lang="de-DE" sz="1199" b="1" dirty="0" err="1">
                <a:solidFill>
                  <a:prstClr val="white"/>
                </a:solidFill>
              </a:rPr>
              <a:t>Our</a:t>
            </a:r>
            <a:r>
              <a:rPr lang="de-DE" sz="1199" b="1" dirty="0">
                <a:solidFill>
                  <a:prstClr val="white"/>
                </a:solidFill>
              </a:rPr>
              <a:t> SERVICES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0D75377-AE5F-44E3-8668-1EA1CE9C3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8B271A1-25FA-4527-A9B5-21067F692A03}"/>
              </a:ext>
            </a:extLst>
          </p:cNvPr>
          <p:cNvGrpSpPr/>
          <p:nvPr/>
        </p:nvGrpSpPr>
        <p:grpSpPr>
          <a:xfrm>
            <a:off x="5921485" y="3165524"/>
            <a:ext cx="3006721" cy="461408"/>
            <a:chOff x="5220072" y="3278889"/>
            <a:chExt cx="4011049" cy="615528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E6A205B-18BA-46CF-9B4B-A2180CF7E200}"/>
                </a:ext>
              </a:extLst>
            </p:cNvPr>
            <p:cNvSpPr txBox="1"/>
            <p:nvPr/>
          </p:nvSpPr>
          <p:spPr>
            <a:xfrm>
              <a:off x="5512060" y="3278889"/>
              <a:ext cx="3719061" cy="61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003D6A"/>
                  </a:solidFill>
                </a:defRPr>
              </a:lvl1pPr>
            </a:lstStyle>
            <a:p>
              <a:r>
                <a:rPr lang="de-DE" sz="1199" dirty="0"/>
                <a:t>Also </a:t>
              </a:r>
              <a:r>
                <a:rPr lang="de-DE" sz="1199" dirty="0" err="1"/>
                <a:t>suitable</a:t>
              </a:r>
              <a:r>
                <a:rPr lang="de-DE" sz="1199" dirty="0"/>
                <a:t> </a:t>
              </a:r>
              <a:r>
                <a:rPr lang="de-DE" sz="1199" dirty="0" err="1"/>
                <a:t>for</a:t>
              </a:r>
              <a:r>
                <a:rPr lang="de-DE" sz="1199" dirty="0"/>
                <a:t> </a:t>
              </a:r>
              <a:r>
                <a:rPr lang="de-DE" sz="1199" dirty="0" err="1"/>
                <a:t>recalculations</a:t>
              </a:r>
              <a:r>
                <a:rPr lang="de-DE" sz="1199" dirty="0"/>
                <a:t> </a:t>
              </a:r>
              <a:r>
                <a:rPr lang="de-DE" sz="1199" b="0" dirty="0"/>
                <a:t>in a </a:t>
              </a:r>
              <a:r>
                <a:rPr lang="de-DE" sz="1199" b="0" dirty="0" err="1"/>
                <a:t>few</a:t>
              </a:r>
              <a:r>
                <a:rPr lang="de-DE" sz="1199" b="0" dirty="0"/>
                <a:t> </a:t>
              </a:r>
              <a:r>
                <a:rPr lang="de-DE" sz="1199" b="0" dirty="0" err="1"/>
                <a:t>minutes</a:t>
              </a:r>
              <a:endParaRPr lang="de-DE" sz="1199" b="0" dirty="0"/>
            </a:p>
          </p:txBody>
        </p: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8C241E26-FE7D-412B-9D41-D01379D252D4}"/>
                </a:ext>
              </a:extLst>
            </p:cNvPr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24" name="Oval 8">
                <a:extLst>
                  <a:ext uri="{FF2B5EF4-FFF2-40B4-BE49-F238E27FC236}">
                    <a16:creationId xmlns:a16="http://schemas.microsoft.com/office/drawing/2014/main" id="{06A243C8-36D3-4CBD-B76D-380186C57E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ea typeface="ＭＳ Ｐゴシック" charset="-128"/>
                </a:endParaRPr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373910BD-BF85-40FC-BE81-6AEAF064F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ea typeface="ＭＳ Ｐゴシック" charset="-128"/>
                </a:endParaRPr>
              </a:p>
            </p:txBody>
          </p:sp>
        </p:grp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501ECE85-7F09-4457-A531-EF8A358AC387}"/>
              </a:ext>
            </a:extLst>
          </p:cNvPr>
          <p:cNvGrpSpPr/>
          <p:nvPr/>
        </p:nvGrpSpPr>
        <p:grpSpPr>
          <a:xfrm>
            <a:off x="5921485" y="2576659"/>
            <a:ext cx="3025805" cy="461408"/>
            <a:chOff x="5220072" y="3278889"/>
            <a:chExt cx="4036508" cy="615528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0296A971-4569-4ECB-A437-D99E2CEFF79B}"/>
                </a:ext>
              </a:extLst>
            </p:cNvPr>
            <p:cNvSpPr txBox="1"/>
            <p:nvPr/>
          </p:nvSpPr>
          <p:spPr>
            <a:xfrm>
              <a:off x="5537519" y="3278889"/>
              <a:ext cx="3719061" cy="615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600" b="1">
                  <a:solidFill>
                    <a:srgbClr val="003D6A"/>
                  </a:solidFill>
                </a:defRPr>
              </a:lvl1pPr>
            </a:lstStyle>
            <a:p>
              <a:r>
                <a:rPr lang="de-DE" sz="1199" dirty="0" err="1"/>
                <a:t>Perfect</a:t>
              </a:r>
              <a:r>
                <a:rPr lang="de-DE" sz="1199" dirty="0"/>
                <a:t> </a:t>
              </a:r>
              <a:r>
                <a:rPr lang="de-DE" sz="1199" dirty="0" err="1"/>
                <a:t>inquiry</a:t>
              </a:r>
              <a:r>
                <a:rPr lang="de-DE" sz="1199" dirty="0"/>
                <a:t> </a:t>
              </a:r>
              <a:r>
                <a:rPr lang="de-DE" sz="1199" dirty="0" err="1"/>
                <a:t>input</a:t>
              </a:r>
              <a:r>
                <a:rPr lang="de-DE" sz="1199" dirty="0"/>
                <a:t> </a:t>
              </a:r>
              <a:r>
                <a:rPr lang="de-DE" sz="1199" b="0" dirty="0" err="1"/>
                <a:t>for</a:t>
              </a:r>
              <a:r>
                <a:rPr lang="de-DE" sz="1199" b="0" dirty="0"/>
                <a:t> fast, </a:t>
              </a:r>
              <a:r>
                <a:rPr lang="de-DE" sz="1199" b="0" dirty="0" err="1"/>
                <a:t>qualified</a:t>
              </a:r>
              <a:r>
                <a:rPr lang="de-DE" sz="1199" b="0" dirty="0"/>
                <a:t> support </a:t>
              </a:r>
              <a:r>
                <a:rPr lang="de-DE" sz="1199" b="0" dirty="0" err="1"/>
                <a:t>by</a:t>
              </a:r>
              <a:r>
                <a:rPr lang="de-DE" sz="1199" b="0" dirty="0"/>
                <a:t> </a:t>
              </a:r>
              <a:r>
                <a:rPr lang="de-DE" sz="1199" b="0" dirty="0" err="1"/>
                <a:t>specialists</a:t>
              </a:r>
              <a:endParaRPr lang="de-DE" sz="1199" b="0" dirty="0"/>
            </a:p>
          </p:txBody>
        </p: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B71DCAFA-4389-4B8D-BB94-4DB95D05A2C8}"/>
                </a:ext>
              </a:extLst>
            </p:cNvPr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35" name="Oval 8">
                <a:extLst>
                  <a:ext uri="{FF2B5EF4-FFF2-40B4-BE49-F238E27FC236}">
                    <a16:creationId xmlns:a16="http://schemas.microsoft.com/office/drawing/2014/main" id="{40B55C47-1719-4ED1-BF2A-BF8733158D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ea typeface="ＭＳ Ｐゴシック" charset="-128"/>
                </a:endParaRPr>
              </a:p>
            </p:txBody>
          </p:sp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5BCE63D2-7B68-4236-B1FF-315E23238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44" tIns="34272" rIns="68544" bIns="34272" numCol="1" anchor="t" anchorCtr="0" compatLnSpc="1">
                <a:prstTxWarp prst="textNoShape">
                  <a:avLst/>
                </a:prstTxWarp>
              </a:bodyPr>
              <a:lstStyle/>
              <a:p>
                <a:pPr defTabSz="456916">
                  <a:defRPr/>
                </a:pPr>
                <a:endParaRPr lang="de-DE" sz="1199">
                  <a:solidFill>
                    <a:srgbClr val="003D6A"/>
                  </a:solidFill>
                  <a:ea typeface="ＭＳ Ｐゴシック" charset="-128"/>
                </a:endParaRPr>
              </a:p>
            </p:txBody>
          </p:sp>
        </p:grp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002DE19C-FE25-4B01-B81E-C91BFB602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44" y="874736"/>
            <a:ext cx="4650589" cy="357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3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160339"/>
            <a:ext cx="9308161" cy="864000"/>
          </a:xfrm>
        </p:spPr>
        <p:txBody>
          <a:bodyPr>
            <a:normAutofit fontScale="90000"/>
          </a:bodyPr>
          <a:lstStyle/>
          <a:p>
            <a:r>
              <a:rPr lang="de-DE" dirty="0"/>
              <a:t>Basic </a:t>
            </a:r>
            <a:r>
              <a:rPr lang="de-DE" dirty="0" err="1"/>
              <a:t>functions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5152160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494DE36-1493-4175-A698-05354D5A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83" y="1646721"/>
            <a:ext cx="1298944" cy="45312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3FC41A-A1A6-44B1-B091-C52A22F4D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2" y="2450239"/>
            <a:ext cx="381000" cy="333375"/>
          </a:xfrm>
          <a:prstGeom prst="rect">
            <a:avLst/>
          </a:prstGeom>
        </p:spPr>
      </p:pic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FAF37138-D7D2-4BA5-B53F-E4D0E1FCFF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6968" y="1024339"/>
            <a:ext cx="2341784" cy="311480"/>
          </a:xfrm>
        </p:spPr>
        <p:txBody>
          <a:bodyPr>
            <a:noAutofit/>
          </a:bodyPr>
          <a:lstStyle/>
          <a:p>
            <a:r>
              <a:rPr lang="de-DE" sz="1100" dirty="0" err="1"/>
              <a:t>Three</a:t>
            </a:r>
            <a:r>
              <a:rPr lang="de-DE" sz="1100" dirty="0"/>
              <a:t> different „</a:t>
            </a:r>
            <a:r>
              <a:rPr lang="de-DE" sz="1100" dirty="0" err="1"/>
              <a:t>index</a:t>
            </a:r>
            <a:r>
              <a:rPr lang="de-DE" sz="1100" dirty="0"/>
              <a:t> </a:t>
            </a:r>
            <a:r>
              <a:rPr lang="de-DE" sz="1100" dirty="0" err="1"/>
              <a:t>tabs</a:t>
            </a:r>
            <a:r>
              <a:rPr lang="de-DE" sz="1100" dirty="0"/>
              <a:t>“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52B69C48-950F-4662-B565-BF88A7C9E564}"/>
              </a:ext>
            </a:extLst>
          </p:cNvPr>
          <p:cNvSpPr txBox="1">
            <a:spLocks/>
          </p:cNvSpPr>
          <p:nvPr/>
        </p:nvSpPr>
        <p:spPr>
          <a:xfrm>
            <a:off x="4066967" y="1772354"/>
            <a:ext cx="3081255" cy="3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/>
              <a:t>Loading</a:t>
            </a:r>
            <a:r>
              <a:rPr lang="de-DE" sz="1100" dirty="0"/>
              <a:t> and </a:t>
            </a:r>
            <a:r>
              <a:rPr lang="de-DE" sz="1100" dirty="0" err="1"/>
              <a:t>saving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calculation</a:t>
            </a:r>
            <a:endParaRPr lang="de-DE" sz="1100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7ED96C3-0E72-4642-84D6-88C87358771D}"/>
              </a:ext>
            </a:extLst>
          </p:cNvPr>
          <p:cNvSpPr txBox="1">
            <a:spLocks/>
          </p:cNvSpPr>
          <p:nvPr/>
        </p:nvSpPr>
        <p:spPr>
          <a:xfrm>
            <a:off x="4066966" y="2364629"/>
            <a:ext cx="3081255" cy="3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/>
              <a:t>Auxiliary</a:t>
            </a:r>
            <a:r>
              <a:rPr lang="de-DE" sz="1100" dirty="0"/>
              <a:t> </a:t>
            </a:r>
            <a:r>
              <a:rPr lang="de-DE" sz="1100" dirty="0" err="1"/>
              <a:t>computer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support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0E7670B-3E85-4BB4-878D-255A3F57A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29" y="865386"/>
            <a:ext cx="2962825" cy="8383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48B2519-594B-4933-B006-EA868B44F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41" y="2256410"/>
            <a:ext cx="2720813" cy="211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37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160339"/>
            <a:ext cx="9308161" cy="864000"/>
          </a:xfrm>
        </p:spPr>
        <p:txBody>
          <a:bodyPr>
            <a:normAutofit fontScale="90000"/>
          </a:bodyPr>
          <a:lstStyle/>
          <a:p>
            <a:r>
              <a:rPr lang="de-DE" dirty="0"/>
              <a:t>Basic </a:t>
            </a:r>
            <a:r>
              <a:rPr lang="de-DE" dirty="0" err="1"/>
              <a:t>functions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4791942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B6488E4-C94D-4E69-B58E-9CCE3E0EDF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6968" y="809655"/>
            <a:ext cx="2341784" cy="311480"/>
          </a:xfrm>
        </p:spPr>
        <p:txBody>
          <a:bodyPr>
            <a:noAutofit/>
          </a:bodyPr>
          <a:lstStyle/>
          <a:p>
            <a:r>
              <a:rPr lang="de-DE" sz="1100" dirty="0"/>
              <a:t>Contact </a:t>
            </a:r>
            <a:r>
              <a:rPr lang="de-DE" sz="1100" dirty="0" err="1"/>
              <a:t>widget</a:t>
            </a:r>
            <a:endParaRPr lang="de-DE" sz="1100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5C5267F-3672-468E-9B2D-FE35D1A58DEC}"/>
              </a:ext>
            </a:extLst>
          </p:cNvPr>
          <p:cNvSpPr txBox="1">
            <a:spLocks/>
          </p:cNvSpPr>
          <p:nvPr/>
        </p:nvSpPr>
        <p:spPr>
          <a:xfrm>
            <a:off x="4066968" y="2283350"/>
            <a:ext cx="2341784" cy="31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 err="1"/>
              <a:t>Auxiliary</a:t>
            </a:r>
            <a:r>
              <a:rPr lang="de-DE" sz="1100" dirty="0"/>
              <a:t> </a:t>
            </a:r>
            <a:r>
              <a:rPr lang="de-DE" sz="1100" dirty="0" err="1"/>
              <a:t>drawing</a:t>
            </a:r>
            <a:r>
              <a:rPr lang="de-DE" sz="1100" dirty="0"/>
              <a:t> </a:t>
            </a:r>
            <a:r>
              <a:rPr lang="de-DE" sz="1100" dirty="0" err="1"/>
              <a:t>for</a:t>
            </a:r>
            <a:r>
              <a:rPr lang="de-DE" sz="1100" dirty="0"/>
              <a:t> different </a:t>
            </a:r>
            <a:r>
              <a:rPr lang="de-DE" sz="1100" dirty="0" err="1"/>
              <a:t>moments</a:t>
            </a:r>
            <a:r>
              <a:rPr lang="de-DE" sz="1100" dirty="0"/>
              <a:t> and </a:t>
            </a:r>
            <a:r>
              <a:rPr lang="de-DE" sz="1100" dirty="0" err="1"/>
              <a:t>loads</a:t>
            </a:r>
            <a:endParaRPr lang="de-DE" sz="11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58F66B-4217-4A54-B448-CC538B067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1" y="762330"/>
            <a:ext cx="3472190" cy="131703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5DB17C-2573-4A81-B7AB-F2C38203F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01" y="2256578"/>
            <a:ext cx="2056528" cy="18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4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160339"/>
            <a:ext cx="9308161" cy="864000"/>
          </a:xfrm>
        </p:spPr>
        <p:txBody>
          <a:bodyPr>
            <a:normAutofit fontScale="90000"/>
          </a:bodyPr>
          <a:lstStyle/>
          <a:p>
            <a:r>
              <a:rPr lang="de-DE" dirty="0"/>
              <a:t>Basic </a:t>
            </a:r>
            <a:r>
              <a:rPr lang="de-DE" dirty="0" err="1"/>
              <a:t>functions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5269924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CB6488E4-C94D-4E69-B58E-9CCE3E0EDF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6968" y="809655"/>
            <a:ext cx="2341784" cy="311480"/>
          </a:xfrm>
        </p:spPr>
        <p:txBody>
          <a:bodyPr>
            <a:noAutofit/>
          </a:bodyPr>
          <a:lstStyle/>
          <a:p>
            <a:r>
              <a:rPr lang="de-DE" sz="1100" dirty="0"/>
              <a:t>Hit </a:t>
            </a:r>
            <a:r>
              <a:rPr lang="de-DE" sz="1100" dirty="0" err="1"/>
              <a:t>list</a:t>
            </a:r>
            <a:r>
              <a:rPr lang="de-DE" sz="1100" dirty="0"/>
              <a:t> </a:t>
            </a:r>
            <a:r>
              <a:rPr lang="de-DE" sz="1100" dirty="0" err="1"/>
              <a:t>with</a:t>
            </a:r>
            <a:r>
              <a:rPr lang="de-DE" sz="1100" dirty="0"/>
              <a:t> </a:t>
            </a:r>
            <a:r>
              <a:rPr lang="de-DE" sz="1100" dirty="0" err="1"/>
              <a:t>corresponding</a:t>
            </a:r>
            <a:r>
              <a:rPr lang="de-DE" sz="1100" dirty="0"/>
              <a:t> </a:t>
            </a:r>
            <a:r>
              <a:rPr lang="de-DE" sz="1100" dirty="0" err="1"/>
              <a:t>capacity</a:t>
            </a:r>
            <a:r>
              <a:rPr lang="de-DE" sz="1100" dirty="0"/>
              <a:t> </a:t>
            </a:r>
            <a:r>
              <a:rPr lang="de-DE" sz="1100" dirty="0" err="1"/>
              <a:t>utilization</a:t>
            </a:r>
            <a:endParaRPr lang="de-DE" sz="1100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5C5267F-3672-468E-9B2D-FE35D1A58DEC}"/>
              </a:ext>
            </a:extLst>
          </p:cNvPr>
          <p:cNvSpPr txBox="1">
            <a:spLocks/>
          </p:cNvSpPr>
          <p:nvPr/>
        </p:nvSpPr>
        <p:spPr>
          <a:xfrm>
            <a:off x="4066968" y="1362175"/>
            <a:ext cx="2341784" cy="641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100" dirty="0"/>
              <a:t>List </a:t>
            </a:r>
            <a:r>
              <a:rPr lang="de-DE" sz="1100" dirty="0" err="1"/>
              <a:t>sorted</a:t>
            </a:r>
            <a:r>
              <a:rPr lang="de-DE" sz="1100" dirty="0"/>
              <a:t> </a:t>
            </a:r>
            <a:r>
              <a:rPr lang="de-DE" sz="1100" dirty="0" err="1"/>
              <a:t>by</a:t>
            </a:r>
            <a:r>
              <a:rPr lang="de-DE" sz="1100" dirty="0"/>
              <a:t> </a:t>
            </a:r>
            <a:r>
              <a:rPr lang="de-DE" sz="1100" dirty="0" err="1"/>
              <a:t>mass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gripper</a:t>
            </a:r>
            <a:r>
              <a:rPr lang="de-DE" sz="1100" dirty="0"/>
              <a:t> and </a:t>
            </a:r>
            <a:r>
              <a:rPr lang="de-DE" sz="1100" dirty="0" err="1"/>
              <a:t>then</a:t>
            </a:r>
            <a:r>
              <a:rPr lang="de-DE" sz="1100" dirty="0"/>
              <a:t> </a:t>
            </a:r>
            <a:r>
              <a:rPr lang="de-DE" sz="1100" dirty="0" err="1"/>
              <a:t>alphabetically</a:t>
            </a:r>
            <a:endParaRPr lang="de-DE" sz="11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EAD65CB-B08C-4F3D-9AA3-DAA839875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57" y="712612"/>
            <a:ext cx="2699700" cy="34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0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Sample </a:t>
            </a:r>
            <a:r>
              <a:rPr lang="de-DE" dirty="0" err="1"/>
              <a:t>calculation</a:t>
            </a:r>
            <a:r>
              <a:rPr lang="de-DE" dirty="0"/>
              <a:t> – </a:t>
            </a:r>
            <a:r>
              <a:rPr lang="de-DE" dirty="0" err="1"/>
              <a:t>handling</a:t>
            </a:r>
            <a:r>
              <a:rPr lang="de-DE" dirty="0"/>
              <a:t> </a:t>
            </a:r>
            <a:r>
              <a:rPr lang="de-DE" dirty="0" err="1"/>
              <a:t>object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4909706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633E14-33E2-4968-ACB8-67F962D6A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436" y="1024339"/>
            <a:ext cx="2803760" cy="3024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5E884A7-DC2E-4DAE-B71A-C3F25094D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065" y="1024339"/>
            <a:ext cx="2365109" cy="302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745004-93F3-41A9-84F8-401B127E6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11" y="1024339"/>
            <a:ext cx="2316702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5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B616B-0D8D-445B-A7D6-818E3A66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Sample </a:t>
            </a:r>
            <a:r>
              <a:rPr lang="de-DE" dirty="0" err="1"/>
              <a:t>calculation</a:t>
            </a:r>
            <a:r>
              <a:rPr lang="de-DE" dirty="0"/>
              <a:t> – Technical </a:t>
            </a:r>
            <a:r>
              <a:rPr lang="de-DE" dirty="0" err="1"/>
              <a:t>data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64D6F9-7B61-4BBA-8907-12AD5184F8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612000"/>
            <a:ext cx="8282443" cy="3824828"/>
          </a:xfrm>
        </p:spPr>
        <p:txBody>
          <a:bodyPr>
            <a:noAutofit/>
          </a:bodyPr>
          <a:lstStyle/>
          <a:p>
            <a:r>
              <a:rPr lang="en-US" sz="1100" b="1" dirty="0"/>
              <a:t>Using the calculation and design tool gripping systems and select a suitable parallel gripper for the following application</a:t>
            </a:r>
            <a:r>
              <a:rPr lang="de-DE" sz="1100" b="1" dirty="0"/>
              <a:t>:</a:t>
            </a:r>
          </a:p>
          <a:p>
            <a:endParaRPr lang="de-DE" sz="1100" b="1" dirty="0"/>
          </a:p>
          <a:p>
            <a:r>
              <a:rPr lang="de-DE" sz="1100" b="1" u="sng" dirty="0" err="1"/>
              <a:t>given</a:t>
            </a:r>
            <a:r>
              <a:rPr lang="de-DE" sz="1100" b="1" u="sng" dirty="0"/>
              <a:t>: </a:t>
            </a:r>
          </a:p>
          <a:p>
            <a:endParaRPr lang="de-DE" sz="1100" b="1" dirty="0"/>
          </a:p>
          <a:p>
            <a:r>
              <a:rPr lang="de-DE" sz="1100" b="1" dirty="0"/>
              <a:t>m</a:t>
            </a:r>
            <a:r>
              <a:rPr lang="de-DE" sz="1100" dirty="0"/>
              <a:t> = 7 kg     </a:t>
            </a:r>
          </a:p>
          <a:p>
            <a:r>
              <a:rPr lang="de-DE" sz="1100" b="1" dirty="0"/>
              <a:t>p</a:t>
            </a:r>
            <a:r>
              <a:rPr lang="de-DE" sz="1100" dirty="0"/>
              <a:t> = 6 bar</a:t>
            </a:r>
          </a:p>
          <a:p>
            <a:r>
              <a:rPr lang="de-DE" sz="1100" b="1" dirty="0"/>
              <a:t>s </a:t>
            </a:r>
            <a:r>
              <a:rPr lang="de-DE" sz="1100" dirty="0"/>
              <a:t>= 2</a:t>
            </a:r>
          </a:p>
          <a:p>
            <a:r>
              <a:rPr lang="de-DE" sz="1100" b="1" dirty="0"/>
              <a:t>Type </a:t>
            </a:r>
            <a:r>
              <a:rPr lang="de-DE" sz="1100" b="1" dirty="0" err="1"/>
              <a:t>of</a:t>
            </a:r>
            <a:r>
              <a:rPr lang="de-DE" sz="1100" b="1" dirty="0"/>
              <a:t> </a:t>
            </a:r>
            <a:r>
              <a:rPr lang="de-DE" sz="1100" b="1" dirty="0" err="1"/>
              <a:t>gripping</a:t>
            </a:r>
            <a:r>
              <a:rPr lang="de-DE" sz="1100" b="1" dirty="0"/>
              <a:t> </a:t>
            </a:r>
            <a:r>
              <a:rPr lang="de-DE" sz="1100" dirty="0"/>
              <a:t>= </a:t>
            </a:r>
            <a:r>
              <a:rPr lang="de-DE" sz="1100" dirty="0" err="1"/>
              <a:t>force</a:t>
            </a:r>
            <a:r>
              <a:rPr lang="de-DE" sz="1100" dirty="0"/>
              <a:t> fit</a:t>
            </a:r>
          </a:p>
          <a:p>
            <a:r>
              <a:rPr lang="de-DE" sz="1100" b="1" dirty="0"/>
              <a:t>Grip </a:t>
            </a:r>
            <a:r>
              <a:rPr lang="de-DE" sz="1100" b="1" dirty="0" err="1"/>
              <a:t>the</a:t>
            </a:r>
            <a:r>
              <a:rPr lang="de-DE" sz="1100" b="1" dirty="0"/>
              <a:t> </a:t>
            </a:r>
            <a:r>
              <a:rPr lang="de-DE" sz="1100" b="1" dirty="0" err="1"/>
              <a:t>workpiece</a:t>
            </a:r>
            <a:r>
              <a:rPr lang="de-DE" sz="1100" b="1" dirty="0"/>
              <a:t> </a:t>
            </a:r>
            <a:r>
              <a:rPr lang="de-DE" sz="1100" b="1" dirty="0" err="1"/>
              <a:t>from</a:t>
            </a:r>
            <a:r>
              <a:rPr lang="de-DE" sz="1100" b="1" dirty="0"/>
              <a:t> </a:t>
            </a:r>
            <a:r>
              <a:rPr lang="de-DE" sz="1100" b="1" dirty="0" err="1"/>
              <a:t>the</a:t>
            </a:r>
            <a:r>
              <a:rPr lang="de-DE" sz="1100" b="1" dirty="0"/>
              <a:t> outside </a:t>
            </a:r>
            <a:r>
              <a:rPr lang="de-DE" sz="1100" b="1" dirty="0" err="1"/>
              <a:t>or</a:t>
            </a:r>
            <a:r>
              <a:rPr lang="de-DE" sz="1100" b="1" dirty="0"/>
              <a:t> </a:t>
            </a:r>
            <a:r>
              <a:rPr lang="de-DE" sz="1100" b="1" dirty="0" err="1"/>
              <a:t>side</a:t>
            </a:r>
            <a:r>
              <a:rPr lang="de-DE" sz="1100" b="1" dirty="0"/>
              <a:t> </a:t>
            </a:r>
            <a:r>
              <a:rPr lang="de-DE" sz="1100" dirty="0"/>
              <a:t>= outside</a:t>
            </a:r>
          </a:p>
          <a:p>
            <a:r>
              <a:rPr lang="de-DE" sz="1100" b="1" dirty="0"/>
              <a:t>Orientation </a:t>
            </a:r>
            <a:r>
              <a:rPr lang="de-DE" sz="1100" b="1" dirty="0" err="1"/>
              <a:t>of</a:t>
            </a:r>
            <a:r>
              <a:rPr lang="de-DE" sz="1100" b="1" dirty="0"/>
              <a:t> </a:t>
            </a:r>
            <a:r>
              <a:rPr lang="de-DE" sz="1100" b="1" dirty="0" err="1"/>
              <a:t>the</a:t>
            </a:r>
            <a:r>
              <a:rPr lang="de-DE" sz="1100" b="1" dirty="0"/>
              <a:t> </a:t>
            </a:r>
            <a:r>
              <a:rPr lang="de-DE" sz="1100" b="1" dirty="0" err="1"/>
              <a:t>gripped</a:t>
            </a:r>
            <a:r>
              <a:rPr lang="de-DE" sz="1100" b="1" dirty="0"/>
              <a:t> </a:t>
            </a:r>
            <a:r>
              <a:rPr lang="de-DE" sz="1100" b="1" dirty="0" err="1"/>
              <a:t>cylinder</a:t>
            </a:r>
            <a:r>
              <a:rPr lang="de-DE" sz="1100" dirty="0"/>
              <a:t>= parallel z-</a:t>
            </a:r>
            <a:r>
              <a:rPr lang="de-DE" sz="1100" dirty="0" err="1"/>
              <a:t>axis</a:t>
            </a:r>
            <a:endParaRPr lang="de-DE" sz="1100" dirty="0"/>
          </a:p>
          <a:p>
            <a:r>
              <a:rPr lang="de-DE" sz="1100" b="1" dirty="0"/>
              <a:t>Minimum </a:t>
            </a:r>
            <a:r>
              <a:rPr lang="de-DE" sz="1100" b="1" dirty="0" err="1"/>
              <a:t>required</a:t>
            </a:r>
            <a:r>
              <a:rPr lang="de-DE" sz="1100" b="1" dirty="0"/>
              <a:t> </a:t>
            </a:r>
            <a:r>
              <a:rPr lang="de-DE" sz="1100" b="1" dirty="0" err="1"/>
              <a:t>stroke</a:t>
            </a:r>
            <a:r>
              <a:rPr lang="de-DE" sz="1100" b="1" dirty="0"/>
              <a:t> per </a:t>
            </a:r>
            <a:r>
              <a:rPr lang="de-DE" sz="1100" b="1" dirty="0" err="1"/>
              <a:t>jaw</a:t>
            </a:r>
            <a:r>
              <a:rPr lang="de-DE" sz="1100" b="1" dirty="0"/>
              <a:t> </a:t>
            </a:r>
            <a:r>
              <a:rPr lang="de-DE" sz="1100" dirty="0"/>
              <a:t>= 0 mm</a:t>
            </a:r>
          </a:p>
          <a:p>
            <a:r>
              <a:rPr lang="de-DE" sz="1100" b="1" dirty="0" err="1"/>
              <a:t>Coefficient</a:t>
            </a:r>
            <a:r>
              <a:rPr lang="de-DE" sz="1100" b="1" dirty="0"/>
              <a:t> </a:t>
            </a:r>
            <a:r>
              <a:rPr lang="de-DE" sz="1100" b="1" dirty="0" err="1"/>
              <a:t>of</a:t>
            </a:r>
            <a:r>
              <a:rPr lang="de-DE" sz="1100" b="1" dirty="0"/>
              <a:t> </a:t>
            </a:r>
            <a:r>
              <a:rPr lang="de-DE" sz="1100" b="1" dirty="0" err="1"/>
              <a:t>friction</a:t>
            </a:r>
            <a:r>
              <a:rPr lang="de-DE" sz="1100" b="1" dirty="0"/>
              <a:t>  µ </a:t>
            </a:r>
            <a:r>
              <a:rPr lang="de-DE" sz="1100" dirty="0"/>
              <a:t>= 0,1    </a:t>
            </a:r>
          </a:p>
          <a:p>
            <a:r>
              <a:rPr lang="de-DE" sz="1100" b="1" dirty="0" err="1"/>
              <a:t>Process</a:t>
            </a:r>
            <a:r>
              <a:rPr lang="de-DE" sz="1100" b="1" dirty="0"/>
              <a:t> </a:t>
            </a:r>
            <a:r>
              <a:rPr lang="de-DE" sz="1100" b="1" dirty="0" err="1"/>
              <a:t>forces</a:t>
            </a:r>
            <a:r>
              <a:rPr lang="de-DE" sz="1100" dirty="0"/>
              <a:t> = </a:t>
            </a:r>
            <a:r>
              <a:rPr lang="de-DE" sz="1100" dirty="0" err="1"/>
              <a:t>no</a:t>
            </a:r>
            <a:endParaRPr lang="de-DE" sz="1100" dirty="0"/>
          </a:p>
          <a:p>
            <a:r>
              <a:rPr lang="de-DE" sz="1100" b="1" dirty="0"/>
              <a:t>Position </a:t>
            </a:r>
            <a:r>
              <a:rPr lang="de-DE" sz="1100" b="1" dirty="0" err="1"/>
              <a:t>of</a:t>
            </a:r>
            <a:r>
              <a:rPr lang="de-DE" sz="1100" b="1" dirty="0"/>
              <a:t> </a:t>
            </a:r>
            <a:r>
              <a:rPr lang="de-DE" sz="1100" b="1" dirty="0" err="1"/>
              <a:t>the</a:t>
            </a:r>
            <a:r>
              <a:rPr lang="de-DE" sz="1100" b="1" dirty="0"/>
              <a:t> </a:t>
            </a:r>
            <a:r>
              <a:rPr lang="de-DE" sz="1100" b="1" dirty="0" err="1"/>
              <a:t>gripper</a:t>
            </a:r>
            <a:r>
              <a:rPr lang="de-DE" sz="1100" b="1" dirty="0"/>
              <a:t> in </a:t>
            </a:r>
            <a:r>
              <a:rPr lang="de-DE" sz="1100" b="1" dirty="0" err="1"/>
              <a:t>the</a:t>
            </a:r>
            <a:r>
              <a:rPr lang="de-DE" sz="1100" b="1" dirty="0"/>
              <a:t> </a:t>
            </a:r>
            <a:r>
              <a:rPr lang="de-DE" sz="1100" b="1" dirty="0" err="1"/>
              <a:t>room</a:t>
            </a:r>
            <a:r>
              <a:rPr lang="de-DE" sz="1100" b="1" dirty="0"/>
              <a:t> </a:t>
            </a:r>
            <a:r>
              <a:rPr lang="de-DE" sz="1100" dirty="0"/>
              <a:t>= z-</a:t>
            </a:r>
            <a:r>
              <a:rPr lang="de-DE" sz="1100" dirty="0" err="1"/>
              <a:t>axis</a:t>
            </a:r>
            <a:r>
              <a:rPr lang="de-DE" sz="1100" dirty="0"/>
              <a:t> in </a:t>
            </a:r>
            <a:r>
              <a:rPr lang="de-DE" sz="1100" dirty="0" err="1"/>
              <a:t>the</a:t>
            </a:r>
            <a:r>
              <a:rPr lang="de-DE" sz="1100" dirty="0"/>
              <a:t> </a:t>
            </a:r>
            <a:r>
              <a:rPr lang="de-DE" sz="1100" dirty="0" err="1"/>
              <a:t>direction</a:t>
            </a:r>
            <a:r>
              <a:rPr lang="de-DE" sz="1100" dirty="0"/>
              <a:t> </a:t>
            </a:r>
            <a:r>
              <a:rPr lang="de-DE" sz="1100" dirty="0" err="1"/>
              <a:t>of</a:t>
            </a:r>
            <a:r>
              <a:rPr lang="de-DE" sz="1100" dirty="0"/>
              <a:t> </a:t>
            </a:r>
            <a:r>
              <a:rPr lang="de-DE" sz="1100" dirty="0" err="1"/>
              <a:t>earth</a:t>
            </a:r>
            <a:r>
              <a:rPr lang="de-DE" sz="1100" dirty="0"/>
              <a:t> </a:t>
            </a:r>
            <a:r>
              <a:rPr lang="de-DE" sz="1100" dirty="0" err="1"/>
              <a:t>gravity</a:t>
            </a:r>
            <a:endParaRPr lang="de-DE" sz="1100" dirty="0"/>
          </a:p>
          <a:p>
            <a:r>
              <a:rPr lang="de-DE" sz="1100" b="1" dirty="0"/>
              <a:t>External </a:t>
            </a:r>
            <a:r>
              <a:rPr lang="de-DE" sz="1100" b="1" dirty="0" err="1"/>
              <a:t>Acceleration</a:t>
            </a:r>
            <a:r>
              <a:rPr lang="de-DE" sz="1100" b="1" dirty="0"/>
              <a:t> (</a:t>
            </a:r>
            <a:r>
              <a:rPr lang="de-DE" sz="1100" b="1" dirty="0" err="1"/>
              <a:t>robot</a:t>
            </a:r>
            <a:r>
              <a:rPr lang="de-DE" sz="1100" b="1" dirty="0"/>
              <a:t>):</a:t>
            </a:r>
          </a:p>
          <a:p>
            <a:r>
              <a:rPr lang="de-DE" sz="1100" dirty="0"/>
              <a:t>X = 5 m/s²</a:t>
            </a:r>
          </a:p>
          <a:p>
            <a:r>
              <a:rPr lang="de-DE" sz="1100" dirty="0"/>
              <a:t>Y = 5 m/s²</a:t>
            </a:r>
          </a:p>
          <a:p>
            <a:r>
              <a:rPr lang="de-DE" sz="1100" dirty="0"/>
              <a:t>Z = 5 m/s² 		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47DC35-405D-4556-9EEF-1104D855B8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49" y="4738689"/>
            <a:ext cx="5152160" cy="274637"/>
          </a:xfrm>
        </p:spPr>
        <p:txBody>
          <a:bodyPr/>
          <a:lstStyle/>
          <a:p>
            <a:r>
              <a:rPr lang="en-US"/>
              <a:t>Design tool for SCHUNK grippers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8B5A98B-D11C-4C7E-BF33-3F9B7E7684C2}"/>
              </a:ext>
            </a:extLst>
          </p:cNvPr>
          <p:cNvSpPr/>
          <p:nvPr/>
        </p:nvSpPr>
        <p:spPr>
          <a:xfrm>
            <a:off x="4479635" y="1079657"/>
            <a:ext cx="4572000" cy="141609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1100" b="1" u="sng" dirty="0" err="1">
                <a:solidFill>
                  <a:srgbClr val="00446B"/>
                </a:solidFill>
              </a:rPr>
              <a:t>searched</a:t>
            </a:r>
            <a:r>
              <a:rPr lang="de-DE" sz="1100" b="1" u="sng" dirty="0">
                <a:solidFill>
                  <a:srgbClr val="00446B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de-DE" sz="1100" b="1" dirty="0">
              <a:solidFill>
                <a:srgbClr val="00446B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1100" dirty="0">
                <a:solidFill>
                  <a:srgbClr val="00446B"/>
                </a:solidFill>
              </a:rPr>
              <a:t>Force </a:t>
            </a:r>
            <a:r>
              <a:rPr lang="de-DE" sz="1100" dirty="0" err="1">
                <a:solidFill>
                  <a:srgbClr val="00446B"/>
                </a:solidFill>
              </a:rPr>
              <a:t>application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point</a:t>
            </a:r>
            <a:r>
              <a:rPr lang="de-DE" sz="1100" dirty="0">
                <a:solidFill>
                  <a:srgbClr val="00446B"/>
                </a:solidFill>
              </a:rPr>
              <a:t>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1100" dirty="0">
                <a:solidFill>
                  <a:srgbClr val="00446B"/>
                </a:solidFill>
              </a:rPr>
              <a:t>Center </a:t>
            </a:r>
            <a:r>
              <a:rPr lang="de-DE" sz="1100" dirty="0" err="1">
                <a:solidFill>
                  <a:srgbClr val="00446B"/>
                </a:solidFill>
              </a:rPr>
              <a:t>of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gravity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of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the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workpiece</a:t>
            </a:r>
            <a:r>
              <a:rPr lang="de-DE" sz="1100" dirty="0">
                <a:solidFill>
                  <a:srgbClr val="00446B"/>
                </a:solidFill>
              </a:rPr>
              <a:t>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1100" dirty="0">
                <a:solidFill>
                  <a:srgbClr val="00446B"/>
                </a:solidFill>
              </a:rPr>
              <a:t>Focus </a:t>
            </a:r>
            <a:r>
              <a:rPr lang="de-DE" sz="1100" dirty="0" err="1">
                <a:solidFill>
                  <a:srgbClr val="00446B"/>
                </a:solidFill>
              </a:rPr>
              <a:t>of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the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fingers</a:t>
            </a:r>
            <a:r>
              <a:rPr lang="de-DE" sz="1100" dirty="0">
                <a:solidFill>
                  <a:srgbClr val="00446B"/>
                </a:solidFill>
              </a:rPr>
              <a:t>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1100" dirty="0" err="1">
                <a:solidFill>
                  <a:srgbClr val="00446B"/>
                </a:solidFill>
              </a:rPr>
              <a:t>Length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of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contact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area</a:t>
            </a:r>
            <a:r>
              <a:rPr lang="de-DE" sz="1100" dirty="0">
                <a:solidFill>
                  <a:srgbClr val="00446B"/>
                </a:solidFill>
              </a:rPr>
              <a:t> in Y &amp; Z?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1100" dirty="0" err="1">
                <a:solidFill>
                  <a:srgbClr val="00446B"/>
                </a:solidFill>
              </a:rPr>
              <a:t>Workpiece</a:t>
            </a:r>
            <a:r>
              <a:rPr lang="de-DE" sz="1100" dirty="0">
                <a:solidFill>
                  <a:srgbClr val="00446B"/>
                </a:solidFill>
              </a:rPr>
              <a:t> </a:t>
            </a:r>
            <a:r>
              <a:rPr lang="de-DE" sz="1100" dirty="0" err="1">
                <a:solidFill>
                  <a:srgbClr val="00446B"/>
                </a:solidFill>
              </a:rPr>
              <a:t>length</a:t>
            </a:r>
            <a:r>
              <a:rPr lang="de-DE" sz="1100" dirty="0">
                <a:solidFill>
                  <a:srgbClr val="00446B"/>
                </a:solidFill>
              </a:rPr>
              <a:t> (X-</a:t>
            </a:r>
            <a:r>
              <a:rPr lang="de-DE" sz="1100" dirty="0" err="1">
                <a:solidFill>
                  <a:srgbClr val="00446B"/>
                </a:solidFill>
              </a:rPr>
              <a:t>direction</a:t>
            </a:r>
            <a:r>
              <a:rPr lang="de-DE" sz="1100" dirty="0">
                <a:solidFill>
                  <a:srgbClr val="00446B"/>
                </a:solidFill>
              </a:rPr>
              <a:t>)?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de-DE" sz="1100" dirty="0">
                <a:solidFill>
                  <a:srgbClr val="00446B"/>
                </a:solidFill>
              </a:rPr>
              <a:t>Finger </a:t>
            </a:r>
            <a:r>
              <a:rPr lang="de-DE" sz="1100" dirty="0" err="1">
                <a:solidFill>
                  <a:srgbClr val="00446B"/>
                </a:solidFill>
              </a:rPr>
              <a:t>mass</a:t>
            </a:r>
            <a:r>
              <a:rPr lang="de-DE" sz="1100" dirty="0">
                <a:solidFill>
                  <a:srgbClr val="00446B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5921780"/>
      </p:ext>
    </p:extLst>
  </p:cSld>
  <p:clrMapOvr>
    <a:masterClrMapping/>
  </p:clrMapOvr>
</p:sld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679</Words>
  <Application>Microsoft Office PowerPoint</Application>
  <PresentationFormat>Bildschirmpräsentation (16:9)</PresentationFormat>
  <Paragraphs>136</Paragraphs>
  <Slides>21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SCH_PPT_Vorlage_16-9_230112</vt:lpstr>
      <vt:lpstr>Objekt-Manager-Shellobjekt</vt:lpstr>
      <vt:lpstr>PowerPoint-Präsentation</vt:lpstr>
      <vt:lpstr> Introduction into the calculation and design tool for SCHUNK  grippers </vt:lpstr>
      <vt:lpstr>PowerPoint-Präsentation</vt:lpstr>
      <vt:lpstr>PowerPoint-Präsentation</vt:lpstr>
      <vt:lpstr>Basic functions </vt:lpstr>
      <vt:lpstr>Basic functions </vt:lpstr>
      <vt:lpstr>Basic functions </vt:lpstr>
      <vt:lpstr>Sample calculation – handling object  </vt:lpstr>
      <vt:lpstr>Sample calculation – Technical data </vt:lpstr>
      <vt:lpstr>Sample calculation – Input parameter application case </vt:lpstr>
      <vt:lpstr>Sample calculation – Input parameters external loads </vt:lpstr>
      <vt:lpstr>Sample calculation – hit list </vt:lpstr>
      <vt:lpstr>Sample calculation – calculation file  </vt:lpstr>
      <vt:lpstr>Sample calculation – handling object </vt:lpstr>
      <vt:lpstr>Sample calculation – Technical data </vt:lpstr>
      <vt:lpstr>Sample calculation – Input parameter application case </vt:lpstr>
      <vt:lpstr>Sample calculation – Input parameters external loads </vt:lpstr>
      <vt:lpstr>Sample calculation – hit list </vt:lpstr>
      <vt:lpstr>Sample calculation – calculation file </vt:lpstr>
      <vt:lpstr>Contact persons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Link, Marian</cp:lastModifiedBy>
  <cp:revision>270</cp:revision>
  <cp:lastPrinted>2019-01-16T14:12:01Z</cp:lastPrinted>
  <dcterms:created xsi:type="dcterms:W3CDTF">2012-06-26T15:13:48Z</dcterms:created>
  <dcterms:modified xsi:type="dcterms:W3CDTF">2019-12-17T13:01:15Z</dcterms:modified>
</cp:coreProperties>
</file>