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9" r:id="rId2"/>
    <p:sldId id="311" r:id="rId3"/>
    <p:sldId id="335" r:id="rId4"/>
    <p:sldId id="332" r:id="rId5"/>
    <p:sldId id="331" r:id="rId6"/>
    <p:sldId id="334" r:id="rId7"/>
    <p:sldId id="312" r:id="rId8"/>
    <p:sldId id="326" r:id="rId9"/>
    <p:sldId id="319" r:id="rId10"/>
    <p:sldId id="320" r:id="rId11"/>
    <p:sldId id="316" r:id="rId12"/>
    <p:sldId id="327" r:id="rId13"/>
    <p:sldId id="328" r:id="rId14"/>
    <p:sldId id="313" r:id="rId15"/>
    <p:sldId id="322" r:id="rId16"/>
    <p:sldId id="323" r:id="rId17"/>
    <p:sldId id="325" r:id="rId18"/>
    <p:sldId id="329" r:id="rId19"/>
    <p:sldId id="336" r:id="rId20"/>
    <p:sldId id="279" r:id="rId21"/>
  </p:sldIdLst>
  <p:sldSz cx="9144000" cy="5143500" type="screen16x9"/>
  <p:notesSz cx="6797675" cy="9926638"/>
  <p:defaultTextStyle>
    <a:defPPr>
      <a:defRPr lang="de-DE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0">
          <p15:clr>
            <a:srgbClr val="A4A3A4"/>
          </p15:clr>
        </p15:guide>
        <p15:guide id="2" orient="horz" pos="356">
          <p15:clr>
            <a:srgbClr val="A4A3A4"/>
          </p15:clr>
        </p15:guide>
        <p15:guide id="3" orient="horz" pos="590">
          <p15:clr>
            <a:srgbClr val="A4A3A4"/>
          </p15:clr>
        </p15:guide>
        <p15:guide id="4" pos="5472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2831">
          <p15:clr>
            <a:srgbClr val="A4A3A4"/>
          </p15:clr>
        </p15:guide>
        <p15:guide id="7" pos="1610" userDrawn="1">
          <p15:clr>
            <a:srgbClr val="A4A3A4"/>
          </p15:clr>
        </p15:guide>
        <p15:guide id="8" pos="288">
          <p15:clr>
            <a:srgbClr val="A4A3A4"/>
          </p15:clr>
        </p15:guide>
        <p15:guide id="9" pos="9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17385F"/>
    <a:srgbClr val="003D6A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92" autoAdjust="0"/>
    <p:restoredTop sz="94591" autoAdjust="0"/>
  </p:normalViewPr>
  <p:slideViewPr>
    <p:cSldViewPr snapToGrid="0" snapToObjects="1">
      <p:cViewPr varScale="1">
        <p:scale>
          <a:sx n="133" d="100"/>
          <a:sy n="133" d="100"/>
        </p:scale>
        <p:origin x="492" y="96"/>
      </p:cViewPr>
      <p:guideLst>
        <p:guide orient="horz" pos="2450"/>
        <p:guide orient="horz" pos="356"/>
        <p:guide orient="horz" pos="590"/>
        <p:guide pos="5472"/>
        <p:guide pos="204"/>
        <p:guide pos="2831"/>
        <p:guide pos="1610"/>
        <p:guide pos="288"/>
        <p:guide pos="9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2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17.12.2019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17.12.2019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6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ußzeilenplatzhalter 4"/>
          <p:cNvSpPr txBox="1">
            <a:spLocks/>
          </p:cNvSpPr>
          <p:nvPr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Praxistage 2019 | Berechnungs- und Auslegungstool Greifen</a:t>
            </a:r>
            <a:endParaRPr lang="de-DE" dirty="0"/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28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515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6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Praxistage 2019 | Berechnungs- und Auslegungstool Greifen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12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4" y="4311880"/>
            <a:ext cx="9144000" cy="749300"/>
          </a:xfrm>
          <a:prstGeom prst="rect">
            <a:avLst/>
          </a:prstGeom>
        </p:spPr>
      </p:pic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40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4412808" cy="274637"/>
          </a:xfrm>
        </p:spPr>
        <p:txBody>
          <a:bodyPr/>
          <a:lstStyle/>
          <a:p>
            <a:r>
              <a:rPr lang="de-DE" dirty="0"/>
              <a:t>Praxistage 2019 | Berechnungs- und Auslegungstool Greifen</a:t>
            </a:r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49" y="4738689"/>
            <a:ext cx="4269685" cy="274637"/>
          </a:xfrm>
        </p:spPr>
        <p:txBody>
          <a:bodyPr/>
          <a:lstStyle/>
          <a:p>
            <a:r>
              <a:rPr lang="de-DE"/>
              <a:t>Praxistage 2019 | Berechnungs- und Auslegungstool Greifen</a:t>
            </a:r>
            <a:endParaRPr lang="de-DE" dirty="0"/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3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eite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175" y="1366374"/>
            <a:ext cx="3168000" cy="3777126"/>
          </a:xfrm>
          <a:prstGeom prst="rect">
            <a:avLst/>
          </a:prstGeom>
        </p:spPr>
      </p:pic>
      <p:pic>
        <p:nvPicPr>
          <p:cNvPr id="50" name="Grafik 49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" y="0"/>
            <a:ext cx="9136605" cy="5143500"/>
          </a:xfrm>
          <a:prstGeom prst="rect">
            <a:avLst/>
          </a:prstGeom>
        </p:spPr>
      </p:pic>
      <p:pic>
        <p:nvPicPr>
          <p:cNvPr id="80" name="Grafik 79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0792"/>
            <a:ext cx="9143245" cy="902133"/>
          </a:xfrm>
          <a:prstGeom prst="rect">
            <a:avLst/>
          </a:prstGeom>
        </p:spPr>
      </p:pic>
      <p:sp>
        <p:nvSpPr>
          <p:cNvPr id="9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2" y="3866334"/>
            <a:ext cx="823655" cy="915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6" y="3500370"/>
            <a:ext cx="825689" cy="1333285"/>
          </a:xfrm>
          <a:prstGeom prst="rect">
            <a:avLst/>
          </a:prstGeom>
        </p:spPr>
      </p:pic>
      <p:grpSp>
        <p:nvGrpSpPr>
          <p:cNvPr id="57" name="Gruppieren 56"/>
          <p:cNvGrpSpPr/>
          <p:nvPr userDrawn="1"/>
        </p:nvGrpSpPr>
        <p:grpSpPr>
          <a:xfrm>
            <a:off x="0" y="187341"/>
            <a:ext cx="9144000" cy="1055687"/>
            <a:chOff x="3175" y="4087813"/>
            <a:chExt cx="9144000" cy="1055687"/>
          </a:xfrm>
        </p:grpSpPr>
        <p:sp>
          <p:nvSpPr>
            <p:cNvPr id="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75" y="4087813"/>
              <a:ext cx="9144000" cy="1055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9" name="Grafik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46" y="4626382"/>
              <a:ext cx="1346200" cy="89566"/>
            </a:xfrm>
            <a:prstGeom prst="rect">
              <a:avLst/>
            </a:prstGeom>
          </p:spPr>
        </p:pic>
      </p:grpSp>
      <p:pic>
        <p:nvPicPr>
          <p:cNvPr id="74" name="Bild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3697" y="187341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4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19150" y="466883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de-DE"/>
              <a:t>Praxistage 2019 | Berechnungs- und Auslegungstool Greifen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09550" y="1190627"/>
            <a:ext cx="4374000" cy="28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2" r:id="rId3"/>
    <p:sldLayoutId id="2147483659" r:id="rId4"/>
    <p:sldLayoutId id="2147483655" r:id="rId5"/>
  </p:sldLayoutIdLst>
  <p:hf sldNum="0" hdr="0" dt="0"/>
  <p:txStyles>
    <p:titleStyle>
      <a:lvl1pPr algn="l" defTabSz="457171" rtl="0" eaLnBrk="1" latinLnBrk="0" hangingPunct="1">
        <a:spcBef>
          <a:spcPct val="0"/>
        </a:spcBef>
        <a:buNone/>
        <a:defRPr sz="2800" b="1" kern="1200">
          <a:solidFill>
            <a:srgbClr val="00446B"/>
          </a:solidFill>
          <a:latin typeface="+mj-lt"/>
          <a:ea typeface="+mj-ea"/>
          <a:cs typeface="+mj-cs"/>
        </a:defRPr>
      </a:lvl1pPr>
    </p:titleStyle>
    <p:bodyStyle>
      <a:lvl1pPr marL="0" indent="0" algn="l" defTabSz="457171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446B"/>
          </a:solidFill>
          <a:latin typeface="+mn-lt"/>
          <a:ea typeface="+mn-ea"/>
          <a:cs typeface="+mn-cs"/>
        </a:defRPr>
      </a:lvl1pPr>
      <a:lvl2pPr marL="457170" indent="0" algn="l" defTabSz="457171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446B"/>
          </a:solidFill>
          <a:latin typeface="+mn-lt"/>
          <a:ea typeface="+mn-ea"/>
          <a:cs typeface="+mn-cs"/>
        </a:defRPr>
      </a:lvl2pPr>
      <a:lvl3pPr marL="114292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46B"/>
          </a:solidFill>
          <a:latin typeface="+mn-lt"/>
          <a:ea typeface="+mn-ea"/>
          <a:cs typeface="+mn-cs"/>
        </a:defRPr>
      </a:lvl3pPr>
      <a:lvl4pPr marL="1600098" indent="-228585" algn="l" defTabSz="45717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46B"/>
          </a:solidFill>
          <a:latin typeface="+mn-lt"/>
          <a:ea typeface="+mn-ea"/>
          <a:cs typeface="+mn-cs"/>
        </a:defRPr>
      </a:lvl4pPr>
      <a:lvl5pPr marL="2057268" indent="-228585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446B"/>
          </a:solidFill>
          <a:latin typeface="+mn-lt"/>
          <a:ea typeface="+mn-ea"/>
          <a:cs typeface="+mn-cs"/>
        </a:defRPr>
      </a:lvl5pPr>
      <a:lvl6pPr marL="251443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timo.muras@de.schunk.com" TargetMode="External"/><Relationship Id="rId2" Type="http://schemas.openxmlformats.org/officeDocument/2006/relationships/hyperlink" Target="mailto:marcel.dietrich@de.schunk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marian.link@de.schunk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rafik 5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5" b="14695"/>
          <a:stretch/>
        </p:blipFill>
        <p:spPr>
          <a:xfrm>
            <a:off x="-1" y="0"/>
            <a:ext cx="9144000" cy="4305300"/>
          </a:xfrm>
          <a:prstGeom prst="rect">
            <a:avLst/>
          </a:prstGeom>
        </p:spPr>
      </p:pic>
      <p:sp>
        <p:nvSpPr>
          <p:cNvPr id="50" name="Rechteck 49"/>
          <p:cNvSpPr/>
          <p:nvPr/>
        </p:nvSpPr>
        <p:spPr>
          <a:xfrm>
            <a:off x="0" y="3224153"/>
            <a:ext cx="9144000" cy="1081147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112862" y="3132814"/>
            <a:ext cx="5306190" cy="1439185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Berechnungs- und Auslegungstool Greifen</a:t>
            </a:r>
          </a:p>
          <a:p>
            <a:r>
              <a:rPr lang="de-DE" sz="1200" b="1" dirty="0">
                <a:solidFill>
                  <a:srgbClr val="FFFFFF"/>
                </a:solidFill>
              </a:rPr>
              <a:t>Praxistage 2019 - Hausen</a:t>
            </a:r>
          </a:p>
          <a:p>
            <a:r>
              <a:rPr lang="de-DE" sz="1200" b="1" dirty="0">
                <a:solidFill>
                  <a:srgbClr val="FFFFFF"/>
                </a:solidFill>
              </a:rPr>
              <a:t>Dietrich | Muras | Link</a:t>
            </a: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de-DE" sz="1200" dirty="0">
              <a:solidFill>
                <a:srgbClr val="FFFFFF"/>
              </a:solidFill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67" y="4872302"/>
            <a:ext cx="1346200" cy="8956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5"/>
          <a:srcRect l="38113" b="2500"/>
          <a:stretch/>
        </p:blipFill>
        <p:spPr>
          <a:xfrm>
            <a:off x="471268" y="4714856"/>
            <a:ext cx="207512" cy="22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88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B616B-0D8D-445B-A7D6-818E3A662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Beispielrechnung – Eingabeparameter externe Lasten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47DC35-405D-4556-9EEF-1104D855B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Praxistage 2019 | Berechnungs- und Auslegungstool Greifen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EAC3E26-09E8-4CBF-A668-6AFD312C1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613" y="592339"/>
            <a:ext cx="3138774" cy="384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80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6CD55-B7B9-43D8-8075-4C1DD43FE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Beispielrechnung – Trefferliste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92A224-AAF6-4A18-B58D-854A0CCDB3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Praxistage 2019 | Berechnungs- und Auslegungstool Greifen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D40184B-5012-4BE8-826B-A481D9646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760" y="610515"/>
            <a:ext cx="3086101" cy="368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83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568D0A-3A18-4D3F-BB0D-24381CB96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Beispielrechnung – Auslegungsdatei 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61E4B9-07D9-42E6-A248-94220AC8EF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Praxistage 2019 | Berechnungs- und Auslegungstool Greifen</a:t>
            </a:r>
            <a:endParaRPr lang="de-DE" dirty="0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F3EB894E-3D79-42F4-B3A9-A43688452D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888824"/>
              </p:ext>
            </p:extLst>
          </p:nvPr>
        </p:nvGraphicFramePr>
        <p:xfrm>
          <a:off x="209550" y="807376"/>
          <a:ext cx="2616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Objekt-Manager-Shellobjekt" showAsIcon="1" r:id="rId3" imgW="2616120" imgH="648000" progId="Package">
                  <p:embed/>
                </p:oleObj>
              </mc:Choice>
              <mc:Fallback>
                <p:oleObj name="Objekt-Manager-Shellobjekt" showAsIcon="1" r:id="rId3" imgW="2616120" imgH="6480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550" y="807376"/>
                        <a:ext cx="26162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538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B616B-0D8D-445B-A7D6-818E3A662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Übungsaufgabe – </a:t>
            </a:r>
            <a:r>
              <a:rPr lang="de-DE" dirty="0" err="1"/>
              <a:t>Handlingobjekt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47DC35-405D-4556-9EEF-1104D855B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Praxistage 2019 | Berechnungs- und Auslegungstool Greifen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FE5F40F-6ED3-4870-A722-E3EA11EDC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050" y="1024339"/>
            <a:ext cx="2373057" cy="2916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E547699-FC78-4092-8A1B-0911C153C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78" y="1024339"/>
            <a:ext cx="3223962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15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B616B-0D8D-445B-A7D6-818E3A662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Übungsaufgabe – Technische Daten 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64D6F9-7B61-4BBA-8907-12AD5184F8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49" y="612000"/>
            <a:ext cx="8282443" cy="3355163"/>
          </a:xfrm>
        </p:spPr>
        <p:txBody>
          <a:bodyPr>
            <a:noAutofit/>
          </a:bodyPr>
          <a:lstStyle/>
          <a:p>
            <a:r>
              <a:rPr lang="de-DE" sz="1100" b="1" dirty="0"/>
              <a:t>Wählen Sie anhand des Berechnungs- und Auslegungstools Greifen einen geeigneten Parallelgreifer für folgenden Anwendungsfall aus:</a:t>
            </a:r>
          </a:p>
          <a:p>
            <a:endParaRPr lang="de-DE" sz="1100" b="1" dirty="0"/>
          </a:p>
          <a:p>
            <a:r>
              <a:rPr lang="de-DE" sz="1100" b="1" u="sng" dirty="0"/>
              <a:t>Gegeben:</a:t>
            </a:r>
            <a:r>
              <a:rPr lang="de-DE" sz="1100" dirty="0"/>
              <a:t> </a:t>
            </a:r>
          </a:p>
          <a:p>
            <a:endParaRPr lang="de-DE" sz="1100" dirty="0"/>
          </a:p>
          <a:p>
            <a:r>
              <a:rPr lang="de-DE" sz="1100" b="1" dirty="0"/>
              <a:t>m</a:t>
            </a:r>
            <a:r>
              <a:rPr lang="de-DE" sz="1100" dirty="0"/>
              <a:t> = 6 kg     </a:t>
            </a:r>
          </a:p>
          <a:p>
            <a:r>
              <a:rPr lang="de-DE" sz="1100" b="1" dirty="0"/>
              <a:t>p</a:t>
            </a:r>
            <a:r>
              <a:rPr lang="de-DE" sz="1100" dirty="0"/>
              <a:t> = 6 bar</a:t>
            </a:r>
          </a:p>
          <a:p>
            <a:r>
              <a:rPr lang="de-DE" sz="1100" b="1" dirty="0"/>
              <a:t>s </a:t>
            </a:r>
            <a:r>
              <a:rPr lang="de-DE" sz="1100" dirty="0"/>
              <a:t>= 2</a:t>
            </a:r>
          </a:p>
          <a:p>
            <a:r>
              <a:rPr lang="de-DE" sz="1100" b="1" dirty="0" err="1"/>
              <a:t>Greifart</a:t>
            </a:r>
            <a:r>
              <a:rPr lang="de-DE" sz="1100" b="1" dirty="0"/>
              <a:t> </a:t>
            </a:r>
            <a:r>
              <a:rPr lang="de-DE" sz="1100" dirty="0"/>
              <a:t>= Formschluss</a:t>
            </a:r>
          </a:p>
          <a:p>
            <a:r>
              <a:rPr lang="de-DE" sz="1100" b="1" dirty="0"/>
              <a:t>Innen/Außengreifen </a:t>
            </a:r>
            <a:r>
              <a:rPr lang="de-DE" sz="1100" dirty="0"/>
              <a:t>= Außen</a:t>
            </a:r>
          </a:p>
          <a:p>
            <a:r>
              <a:rPr lang="de-DE" sz="1100" b="1" dirty="0"/>
              <a:t>Orientierung des gegriffenen Zylinders </a:t>
            </a:r>
            <a:r>
              <a:rPr lang="de-DE" sz="1100" dirty="0"/>
              <a:t>= Senkrecht zur Z-Achse</a:t>
            </a:r>
          </a:p>
          <a:p>
            <a:r>
              <a:rPr lang="de-DE" sz="1100" b="1" dirty="0"/>
              <a:t>min. notwendiger Hub/Backe </a:t>
            </a:r>
            <a:r>
              <a:rPr lang="de-DE" sz="1100" dirty="0"/>
              <a:t>= 0 mm</a:t>
            </a:r>
          </a:p>
          <a:p>
            <a:r>
              <a:rPr lang="de-DE" sz="1100" b="1" dirty="0"/>
              <a:t>Haftreibwert  µ </a:t>
            </a:r>
            <a:r>
              <a:rPr lang="de-DE" sz="1100" dirty="0"/>
              <a:t>= 0,3    </a:t>
            </a:r>
          </a:p>
          <a:p>
            <a:r>
              <a:rPr lang="de-DE" sz="1100" b="1" dirty="0"/>
              <a:t>Prozesskräfte</a:t>
            </a:r>
            <a:r>
              <a:rPr lang="de-DE" sz="1100" dirty="0"/>
              <a:t> = keine</a:t>
            </a:r>
          </a:p>
          <a:p>
            <a:r>
              <a:rPr lang="de-DE" sz="1100" b="1" dirty="0"/>
              <a:t>Lage des Greifers im Raum </a:t>
            </a:r>
            <a:r>
              <a:rPr lang="de-DE" sz="1100" dirty="0"/>
              <a:t>= Z-Achse in Richtung Erdanziehung</a:t>
            </a:r>
          </a:p>
          <a:p>
            <a:r>
              <a:rPr lang="de-DE" sz="1100" b="1" dirty="0"/>
              <a:t>Externe Beschleunigung (Roboter):</a:t>
            </a:r>
          </a:p>
          <a:p>
            <a:r>
              <a:rPr lang="de-DE" sz="1100" dirty="0"/>
              <a:t>X = 3 m/s²									</a:t>
            </a:r>
          </a:p>
          <a:p>
            <a:r>
              <a:rPr lang="de-DE" sz="1100" dirty="0"/>
              <a:t>Z = 3 m/s²</a:t>
            </a:r>
          </a:p>
          <a:p>
            <a:r>
              <a:rPr lang="de-DE" sz="1100" dirty="0"/>
              <a:t>	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47DC35-405D-4556-9EEF-1104D855B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Praxistage 2019 | Berechnungs- und Auslegungstool Greifen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717529E-2121-4B27-B088-DEF9C31D2DDB}"/>
              </a:ext>
            </a:extLst>
          </p:cNvPr>
          <p:cNvSpPr/>
          <p:nvPr/>
        </p:nvSpPr>
        <p:spPr>
          <a:xfrm>
            <a:off x="4152900" y="1024339"/>
            <a:ext cx="4572000" cy="1858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de-DE" sz="1100" b="1" u="sng" dirty="0">
                <a:solidFill>
                  <a:srgbClr val="00446B"/>
                </a:solidFill>
              </a:rPr>
              <a:t>Gesucht: </a:t>
            </a:r>
            <a:r>
              <a:rPr lang="de-DE" sz="1100" dirty="0">
                <a:solidFill>
                  <a:srgbClr val="00446B"/>
                </a:solidFill>
              </a:rPr>
              <a:t>(Vorgabe vom Kunde oder durch CAD-Modell)</a:t>
            </a:r>
          </a:p>
          <a:p>
            <a:endParaRPr lang="de-DE" sz="1100" b="1" u="sng" dirty="0">
              <a:solidFill>
                <a:srgbClr val="00446B"/>
              </a:solidFill>
            </a:endParaRPr>
          </a:p>
          <a:p>
            <a:r>
              <a:rPr lang="de-DE" sz="1100" dirty="0">
                <a:solidFill>
                  <a:srgbClr val="00446B"/>
                </a:solidFill>
              </a:rPr>
              <a:t>Fingermasse ?</a:t>
            </a:r>
          </a:p>
          <a:p>
            <a:r>
              <a:rPr lang="de-DE" sz="1100" dirty="0" err="1">
                <a:solidFill>
                  <a:srgbClr val="00446B"/>
                </a:solidFill>
              </a:rPr>
              <a:t>Prismenwinkel</a:t>
            </a:r>
            <a:r>
              <a:rPr lang="de-DE" sz="1100" dirty="0">
                <a:solidFill>
                  <a:srgbClr val="00446B"/>
                </a:solidFill>
              </a:rPr>
              <a:t> ?</a:t>
            </a:r>
          </a:p>
          <a:p>
            <a:r>
              <a:rPr lang="de-DE" sz="1100" dirty="0" err="1">
                <a:solidFill>
                  <a:srgbClr val="00446B"/>
                </a:solidFill>
              </a:rPr>
              <a:t>Prismenbreite</a:t>
            </a:r>
            <a:r>
              <a:rPr lang="de-DE" sz="1100" dirty="0">
                <a:solidFill>
                  <a:srgbClr val="00446B"/>
                </a:solidFill>
              </a:rPr>
              <a:t> ?</a:t>
            </a:r>
          </a:p>
          <a:p>
            <a:r>
              <a:rPr lang="de-DE" sz="1100" dirty="0">
                <a:solidFill>
                  <a:srgbClr val="00446B"/>
                </a:solidFill>
              </a:rPr>
              <a:t>Spann-Durchmesser ?</a:t>
            </a:r>
          </a:p>
          <a:p>
            <a:r>
              <a:rPr lang="de-DE" sz="1100" dirty="0">
                <a:solidFill>
                  <a:srgbClr val="00446B"/>
                </a:solidFill>
              </a:rPr>
              <a:t>Kraftangriffspunkt (KAP) ?</a:t>
            </a:r>
          </a:p>
          <a:p>
            <a:r>
              <a:rPr lang="de-DE" sz="1100" dirty="0">
                <a:solidFill>
                  <a:srgbClr val="00446B"/>
                </a:solidFill>
              </a:rPr>
              <a:t>Schwerpunkt des Werkstück (SPW) ?</a:t>
            </a:r>
          </a:p>
          <a:p>
            <a:r>
              <a:rPr lang="de-DE" sz="1100" dirty="0">
                <a:solidFill>
                  <a:srgbClr val="00446B"/>
                </a:solidFill>
              </a:rPr>
              <a:t>Schwerpunkt der Finger (SPF 1 &amp; SPF 2) ?</a:t>
            </a:r>
          </a:p>
          <a:p>
            <a:r>
              <a:rPr lang="de-DE" sz="1100" dirty="0">
                <a:solidFill>
                  <a:srgbClr val="00446B"/>
                </a:solidFill>
              </a:rPr>
              <a:t>Länge der Kontaktfläche in Y &amp; Z ?</a:t>
            </a:r>
          </a:p>
          <a:p>
            <a:r>
              <a:rPr lang="de-DE" sz="1100" dirty="0">
                <a:solidFill>
                  <a:srgbClr val="00446B"/>
                </a:solidFill>
              </a:rPr>
              <a:t>Werkstücklänge (X-Richtung) ?</a:t>
            </a:r>
          </a:p>
        </p:txBody>
      </p:sp>
    </p:spTree>
    <p:extLst>
      <p:ext uri="{BB962C8B-B14F-4D97-AF65-F5344CB8AC3E}">
        <p14:creationId xmlns:p14="http://schemas.microsoft.com/office/powerpoint/2010/main" val="3453808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B616B-0D8D-445B-A7D6-818E3A662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Übungsaufgabe – Eingabeparameter Einsatzfall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47DC35-405D-4556-9EEF-1104D855B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Praxistage 2019 | Berechnungs- und Auslegungstool Greifen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8A11165-62E8-4615-9B88-891D28035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5590"/>
            <a:ext cx="4350088" cy="384448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0EBA208-8194-4E14-9935-EFD2EA703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565" y="655590"/>
            <a:ext cx="3613235" cy="360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52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B616B-0D8D-445B-A7D6-818E3A662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Übungsaufgabe – Eingabeparameter Externe Lasten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47DC35-405D-4556-9EEF-1104D855B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Praxistage 2019 | Berechnungs- und Auslegungstool Greifen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083D0B9-C948-4645-87AF-AE4441208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711" y="636105"/>
            <a:ext cx="2908277" cy="35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7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6CD55-B7B9-43D8-8075-4C1DD43FE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Übungsaufgabe – Trefferliste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92A224-AAF6-4A18-B58D-854A0CCDB3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Praxistage 2019 | Berechnungs- und Auslegungstool Greifen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4B732FE-3DE8-4F24-8598-D8A5ED1CF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129" y="755374"/>
            <a:ext cx="3035925" cy="35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9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568D0A-3A18-4D3F-BB0D-24381CB96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Übungsaufgabe – Auslegungsdatei 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61E4B9-07D9-42E6-A248-94220AC8EF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Praxistage 2019 | Berechnungs- und Auslegungstool Greifen</a:t>
            </a:r>
            <a:endParaRPr lang="de-DE" dirty="0"/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623FB608-6207-4B16-A41F-43F44AC4DF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103141"/>
              </p:ext>
            </p:extLst>
          </p:nvPr>
        </p:nvGraphicFramePr>
        <p:xfrm>
          <a:off x="8732" y="768502"/>
          <a:ext cx="25193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Objekt-Manager-Shellobjekt" showAsIcon="1" r:id="rId3" imgW="2520000" imgH="648000" progId="Package">
                  <p:embed/>
                </p:oleObj>
              </mc:Choice>
              <mc:Fallback>
                <p:oleObj name="Objekt-Manager-Shellobjekt" showAsIcon="1" r:id="rId3" imgW="2520000" imgH="6480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32" y="768502"/>
                        <a:ext cx="2519362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9283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B616B-0D8D-445B-A7D6-818E3A662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Ansprechpartner 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64D6F9-7B61-4BBA-8907-12AD5184F8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49" y="612000"/>
            <a:ext cx="8282443" cy="3355163"/>
          </a:xfrm>
        </p:spPr>
        <p:txBody>
          <a:bodyPr>
            <a:noAutofit/>
          </a:bodyPr>
          <a:lstStyle/>
          <a:p>
            <a:r>
              <a:rPr lang="de-DE" sz="1100" b="1" u="sng" dirty="0" err="1"/>
              <a:t>Product</a:t>
            </a:r>
            <a:r>
              <a:rPr lang="de-DE" sz="1100" b="1" u="sng" dirty="0"/>
              <a:t> Line </a:t>
            </a:r>
            <a:r>
              <a:rPr lang="de-DE" sz="1100" b="1" u="sng" dirty="0" err="1"/>
              <a:t>Pneumatic</a:t>
            </a:r>
            <a:r>
              <a:rPr lang="de-DE" sz="1100" b="1" u="sng" dirty="0"/>
              <a:t> </a:t>
            </a:r>
            <a:r>
              <a:rPr lang="de-DE" sz="1100" b="1" u="sng" dirty="0" err="1"/>
              <a:t>Gripping</a:t>
            </a:r>
            <a:r>
              <a:rPr lang="de-DE" sz="1100" b="1" u="sng" dirty="0"/>
              <a:t>: </a:t>
            </a:r>
          </a:p>
          <a:p>
            <a:endParaRPr lang="de-DE" sz="1100" dirty="0"/>
          </a:p>
          <a:p>
            <a:r>
              <a:rPr lang="de-DE" sz="1100" dirty="0"/>
              <a:t>Marcel Dietrich 	| Tel: 2883	| </a:t>
            </a:r>
            <a:r>
              <a:rPr lang="de-DE" sz="1100" dirty="0">
                <a:hlinkClick r:id="rId2"/>
              </a:rPr>
              <a:t>marcel.dietrich@de.schunk.com</a:t>
            </a:r>
            <a:endParaRPr lang="de-DE" sz="1100" dirty="0"/>
          </a:p>
          <a:p>
            <a:r>
              <a:rPr lang="de-DE" sz="1100" dirty="0"/>
              <a:t>Timo Muras	| Tel: 3124	| </a:t>
            </a:r>
            <a:r>
              <a:rPr lang="de-DE" sz="1100" dirty="0">
                <a:hlinkClick r:id="rId3"/>
              </a:rPr>
              <a:t>timo.muras@de.schunk.com</a:t>
            </a:r>
            <a:endParaRPr lang="de-DE" sz="1100" dirty="0"/>
          </a:p>
          <a:p>
            <a:endParaRPr lang="de-DE" sz="1100" dirty="0"/>
          </a:p>
          <a:p>
            <a:r>
              <a:rPr lang="de-DE" sz="1100" b="1" u="sng" dirty="0"/>
              <a:t>Digitales Productmanagement</a:t>
            </a:r>
          </a:p>
          <a:p>
            <a:endParaRPr lang="de-DE" sz="1100" dirty="0"/>
          </a:p>
          <a:p>
            <a:r>
              <a:rPr lang="de-DE" sz="1100" dirty="0"/>
              <a:t>Marian Link	| Tel: 3294	| </a:t>
            </a:r>
            <a:r>
              <a:rPr lang="de-DE" sz="1100" dirty="0">
                <a:hlinkClick r:id="rId4"/>
              </a:rPr>
              <a:t>marian.link@de.schunk.com</a:t>
            </a:r>
            <a:endParaRPr lang="de-DE" sz="1100" dirty="0"/>
          </a:p>
          <a:p>
            <a:r>
              <a:rPr lang="de-DE" sz="1100" dirty="0"/>
              <a:t>	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47DC35-405D-4556-9EEF-1104D855B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Praxistage 2019 | Berechnungs- und Auslegungstool Greifen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9173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528C3A-7F1B-473F-8312-B8BE9B15D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Agenda Praxistage 2019 – Station 5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6B5B5B-5617-4242-99C2-3A2B1132C0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de-DE" sz="1600" dirty="0"/>
              <a:t>Einführung in das Berechnungs- und Auslegungstool Greifen</a:t>
            </a:r>
          </a:p>
          <a:p>
            <a:pPr marL="457200" indent="-457200">
              <a:buAutoNum type="arabicPeriod"/>
            </a:pPr>
            <a:r>
              <a:rPr lang="de-DE" sz="1600" dirty="0"/>
              <a:t>Grundlegende Funktionen im Berechnungs- und Auslegungstool Greifen</a:t>
            </a:r>
          </a:p>
          <a:p>
            <a:pPr marL="457200" indent="-457200">
              <a:buAutoNum type="arabicPeriod"/>
            </a:pPr>
            <a:r>
              <a:rPr lang="de-DE" sz="1600" dirty="0"/>
              <a:t>Beispielrechnung</a:t>
            </a:r>
          </a:p>
          <a:p>
            <a:pPr marL="457200" indent="-457200">
              <a:buAutoNum type="arabicPeriod"/>
            </a:pPr>
            <a:r>
              <a:rPr lang="de-DE" sz="1600" dirty="0"/>
              <a:t>Übungsaufgabe</a:t>
            </a:r>
          </a:p>
          <a:p>
            <a:pPr marL="457200" indent="-457200">
              <a:buAutoNum type="arabicPeriod"/>
            </a:pPr>
            <a:r>
              <a:rPr lang="de-DE" sz="1600" dirty="0"/>
              <a:t>Interpretation / Besprechung der Trefferliste</a:t>
            </a:r>
          </a:p>
          <a:p>
            <a:pPr marL="457200" indent="-457200">
              <a:buAutoNum type="arabicPeriod"/>
            </a:pPr>
            <a:r>
              <a:rPr lang="de-DE" sz="1600" dirty="0"/>
              <a:t>Support und Ansprechpartner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FB3AC7-8D42-4A7E-80AF-E2DCBFED04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Praxistage 2019 | Berechnungs- und Auslegungstool Greifen</a:t>
            </a:r>
          </a:p>
        </p:txBody>
      </p:sp>
    </p:spTree>
    <p:extLst>
      <p:ext uri="{BB962C8B-B14F-4D97-AF65-F5344CB8AC3E}">
        <p14:creationId xmlns:p14="http://schemas.microsoft.com/office/powerpoint/2010/main" val="319828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4796209-276A-4415-8130-36ADBAAC1105}"/>
              </a:ext>
            </a:extLst>
          </p:cNvPr>
          <p:cNvSpPr txBox="1"/>
          <p:nvPr/>
        </p:nvSpPr>
        <p:spPr>
          <a:xfrm>
            <a:off x="1865510" y="954446"/>
            <a:ext cx="714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Vielen Dank für die Aufmerksamkeit !</a:t>
            </a:r>
          </a:p>
        </p:txBody>
      </p:sp>
    </p:spTree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B616B-0D8D-445B-A7D6-818E3A66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49" y="160339"/>
            <a:ext cx="9308161" cy="864000"/>
          </a:xfrm>
        </p:spPr>
        <p:txBody>
          <a:bodyPr>
            <a:normAutofit fontScale="90000"/>
          </a:bodyPr>
          <a:lstStyle/>
          <a:p>
            <a:r>
              <a:rPr lang="de-DE" dirty="0"/>
              <a:t>Einführung in das Berechnungs- und Auslegungstool Greifen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64D6F9-7B61-4BBA-8907-12AD5184F8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49" y="1024338"/>
            <a:ext cx="8282443" cy="3412489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HTML Basiert und über Web-Browser erreichbar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Aktuelle Daten inkl. Neuheiten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Zugriff auf die Berechnungslogik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Berechnungsdateien können gespeichert werden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Hilfsskizzen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1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47DC35-405D-4556-9EEF-1104D855B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Praxistage 2019 | Berechnungs- und Auslegungstool Greifen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4838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B616B-0D8D-445B-A7D6-818E3A66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49" y="160339"/>
            <a:ext cx="9308161" cy="864000"/>
          </a:xfrm>
        </p:spPr>
        <p:txBody>
          <a:bodyPr>
            <a:normAutofit fontScale="90000"/>
          </a:bodyPr>
          <a:lstStyle/>
          <a:p>
            <a:r>
              <a:rPr lang="de-DE" dirty="0"/>
              <a:t>Grundlegende Funktionen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47DC35-405D-4556-9EEF-1104D855B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Praxistage 2019 | Berechnungs- und Auslegungstool Greifen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2D22B96-DD8F-43D5-9DAF-AE48FA7C4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32" y="971393"/>
            <a:ext cx="3362325" cy="6667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494DE36-1493-4175-A698-05354D5A9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83" y="1844807"/>
            <a:ext cx="1298944" cy="45312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50B65CD-16B3-42AB-8147-4DB441CFA8AC}"/>
              </a:ext>
            </a:extLst>
          </p:cNvPr>
          <p:cNvGrpSpPr/>
          <p:nvPr/>
        </p:nvGrpSpPr>
        <p:grpSpPr>
          <a:xfrm>
            <a:off x="115832" y="2449197"/>
            <a:ext cx="2912984" cy="1854422"/>
            <a:chOff x="485858" y="2336180"/>
            <a:chExt cx="2912984" cy="1854422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8B3FC41A-A1A6-44B1-B091-C52A22F4D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5858" y="2337222"/>
              <a:ext cx="381000" cy="333375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D23FDA3D-4A63-468D-B0D5-53AA7E575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3895" y="2336180"/>
              <a:ext cx="2454947" cy="1854422"/>
            </a:xfrm>
            <a:prstGeom prst="rect">
              <a:avLst/>
            </a:prstGeom>
          </p:spPr>
        </p:pic>
      </p:grp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FAF37138-D7D2-4BA5-B53F-E4D0E1FCFF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66968" y="1024339"/>
            <a:ext cx="2341784" cy="311480"/>
          </a:xfrm>
        </p:spPr>
        <p:txBody>
          <a:bodyPr>
            <a:noAutofit/>
          </a:bodyPr>
          <a:lstStyle/>
          <a:p>
            <a:r>
              <a:rPr lang="de-DE" sz="1100" dirty="0"/>
              <a:t>Drei unterschiedliche „Reiter“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52B69C48-950F-4662-B565-BF88A7C9E564}"/>
              </a:ext>
            </a:extLst>
          </p:cNvPr>
          <p:cNvSpPr txBox="1">
            <a:spLocks/>
          </p:cNvSpPr>
          <p:nvPr/>
        </p:nvSpPr>
        <p:spPr>
          <a:xfrm>
            <a:off x="4066967" y="1772354"/>
            <a:ext cx="3081255" cy="311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171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1pPr>
            <a:lvl2pPr marL="457170" indent="0" algn="l" defTabSz="457171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2pPr>
            <a:lvl3pPr marL="114292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3pPr>
            <a:lvl4pPr marL="1600098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4pPr>
            <a:lvl5pPr marL="2057268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5pPr>
            <a:lvl6pPr marL="2514439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/>
              <a:t>Laden und Speichern der Auslegungen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57ED96C3-0E72-4642-84D6-88C87358771D}"/>
              </a:ext>
            </a:extLst>
          </p:cNvPr>
          <p:cNvSpPr txBox="1">
            <a:spLocks/>
          </p:cNvSpPr>
          <p:nvPr/>
        </p:nvSpPr>
        <p:spPr>
          <a:xfrm>
            <a:off x="4066966" y="2364629"/>
            <a:ext cx="3081255" cy="311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171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1pPr>
            <a:lvl2pPr marL="457170" indent="0" algn="l" defTabSz="457171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2pPr>
            <a:lvl3pPr marL="114292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3pPr>
            <a:lvl4pPr marL="1600098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4pPr>
            <a:lvl5pPr marL="2057268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5pPr>
            <a:lvl6pPr marL="2514439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/>
              <a:t>Hilfsrechner zur Unterstützung</a:t>
            </a:r>
          </a:p>
        </p:txBody>
      </p:sp>
    </p:spTree>
    <p:extLst>
      <p:ext uri="{BB962C8B-B14F-4D97-AF65-F5344CB8AC3E}">
        <p14:creationId xmlns:p14="http://schemas.microsoft.com/office/powerpoint/2010/main" val="4263237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B616B-0D8D-445B-A7D6-818E3A66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49" y="160339"/>
            <a:ext cx="9308161" cy="864000"/>
          </a:xfrm>
        </p:spPr>
        <p:txBody>
          <a:bodyPr>
            <a:normAutofit fontScale="90000"/>
          </a:bodyPr>
          <a:lstStyle/>
          <a:p>
            <a:r>
              <a:rPr lang="de-DE" dirty="0"/>
              <a:t>Grundlegende Funktionen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47DC35-405D-4556-9EEF-1104D855B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Praxistage 2019 | Berechnungs- und Auslegungstool Greifen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27A40A0-F09C-46E9-A3C2-E83D33431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01" y="2099145"/>
            <a:ext cx="1993552" cy="22820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80F84FF-BF38-46FD-BEC8-595975BCD0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27" t="41430" r="21300" b="31208"/>
          <a:stretch/>
        </p:blipFill>
        <p:spPr>
          <a:xfrm>
            <a:off x="310101" y="635272"/>
            <a:ext cx="2948649" cy="1407380"/>
          </a:xfrm>
          <a:prstGeom prst="rect">
            <a:avLst/>
          </a:prstGeom>
        </p:spPr>
      </p:pic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CB6488E4-C94D-4E69-B58E-9CCE3E0EDF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66968" y="809655"/>
            <a:ext cx="2341784" cy="311480"/>
          </a:xfrm>
        </p:spPr>
        <p:txBody>
          <a:bodyPr>
            <a:noAutofit/>
          </a:bodyPr>
          <a:lstStyle/>
          <a:p>
            <a:r>
              <a:rPr lang="de-DE" sz="1100" dirty="0"/>
              <a:t>Kontakt-Widget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05C5267F-3672-468E-9B2D-FE35D1A58DEC}"/>
              </a:ext>
            </a:extLst>
          </p:cNvPr>
          <p:cNvSpPr txBox="1">
            <a:spLocks/>
          </p:cNvSpPr>
          <p:nvPr/>
        </p:nvSpPr>
        <p:spPr>
          <a:xfrm>
            <a:off x="4066968" y="2283350"/>
            <a:ext cx="2341784" cy="311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171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1pPr>
            <a:lvl2pPr marL="457170" indent="0" algn="l" defTabSz="457171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2pPr>
            <a:lvl3pPr marL="114292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3pPr>
            <a:lvl4pPr marL="1600098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4pPr>
            <a:lvl5pPr marL="2057268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5pPr>
            <a:lvl6pPr marL="2514439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/>
              <a:t>Hilfsskizzen für die Unterschiedlichen Momente und Belastungen</a:t>
            </a:r>
          </a:p>
        </p:txBody>
      </p:sp>
    </p:spTree>
    <p:extLst>
      <p:ext uri="{BB962C8B-B14F-4D97-AF65-F5344CB8AC3E}">
        <p14:creationId xmlns:p14="http://schemas.microsoft.com/office/powerpoint/2010/main" val="1172645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B616B-0D8D-445B-A7D6-818E3A66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49" y="160339"/>
            <a:ext cx="9308161" cy="864000"/>
          </a:xfrm>
        </p:spPr>
        <p:txBody>
          <a:bodyPr>
            <a:normAutofit fontScale="90000"/>
          </a:bodyPr>
          <a:lstStyle/>
          <a:p>
            <a:r>
              <a:rPr lang="de-DE" dirty="0"/>
              <a:t>Grundlegende Funktionen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47DC35-405D-4556-9EEF-1104D855B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Praxistage 2019 | Berechnungs- und Auslegungstool Greifen</a:t>
            </a:r>
            <a:endParaRPr lang="de-DE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CB6488E4-C94D-4E69-B58E-9CCE3E0EDF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66968" y="809655"/>
            <a:ext cx="2341784" cy="311480"/>
          </a:xfrm>
        </p:spPr>
        <p:txBody>
          <a:bodyPr>
            <a:noAutofit/>
          </a:bodyPr>
          <a:lstStyle/>
          <a:p>
            <a:r>
              <a:rPr lang="de-DE" sz="1100" dirty="0"/>
              <a:t>Trefferliste mit entsprechendem Auslastungsgrad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05C5267F-3672-468E-9B2D-FE35D1A58DEC}"/>
              </a:ext>
            </a:extLst>
          </p:cNvPr>
          <p:cNvSpPr txBox="1">
            <a:spLocks/>
          </p:cNvSpPr>
          <p:nvPr/>
        </p:nvSpPr>
        <p:spPr>
          <a:xfrm>
            <a:off x="4066968" y="1362175"/>
            <a:ext cx="2341784" cy="641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171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1pPr>
            <a:lvl2pPr marL="457170" indent="0" algn="l" defTabSz="457171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2pPr>
            <a:lvl3pPr marL="114292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3pPr>
            <a:lvl4pPr marL="1600098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4pPr>
            <a:lvl5pPr marL="2057268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5pPr>
            <a:lvl6pPr marL="2514439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/>
              <a:t>Sortierung der Liste nach Masse des Greifers und dann alphabetisch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AE12AE9-49A5-47EF-97CE-10AC92988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9" y="657805"/>
            <a:ext cx="3425114" cy="325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06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B616B-0D8D-445B-A7D6-818E3A662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Beispielrechnung – </a:t>
            </a:r>
            <a:r>
              <a:rPr lang="de-DE" dirty="0" err="1"/>
              <a:t>Handlingobjekt</a:t>
            </a:r>
            <a:r>
              <a:rPr lang="de-DE" dirty="0"/>
              <a:t> 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47DC35-405D-4556-9EEF-1104D855B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Praxistage 2019 | Berechnungs- und Auslegungstool Greifen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633E14-33E2-4968-ACB8-67F962D6A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436" y="1024339"/>
            <a:ext cx="2803760" cy="3024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5E884A7-DC2E-4DAE-B71A-C3F25094D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065" y="1024339"/>
            <a:ext cx="2365109" cy="3024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0745004-93F3-41A9-84F8-401B127E6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11" y="1024339"/>
            <a:ext cx="2316702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52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B616B-0D8D-445B-A7D6-818E3A662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Beispielrechnung – Technische Daten 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64D6F9-7B61-4BBA-8907-12AD5184F8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49" y="612000"/>
            <a:ext cx="8282443" cy="3824828"/>
          </a:xfrm>
        </p:spPr>
        <p:txBody>
          <a:bodyPr>
            <a:noAutofit/>
          </a:bodyPr>
          <a:lstStyle/>
          <a:p>
            <a:r>
              <a:rPr lang="de-DE" sz="1100" b="1" dirty="0"/>
              <a:t>Wählen Sie anhand des Berechnungs- und Auslegungstools Greifen einen geeigneten Parallelgreifer für folgenden Anwendungsfall aus:</a:t>
            </a:r>
          </a:p>
          <a:p>
            <a:endParaRPr lang="de-DE" sz="1100" b="1" dirty="0"/>
          </a:p>
          <a:p>
            <a:r>
              <a:rPr lang="de-DE" sz="1100" b="1" u="sng" dirty="0"/>
              <a:t>Gegeben: </a:t>
            </a:r>
          </a:p>
          <a:p>
            <a:endParaRPr lang="de-DE" sz="1100" b="1" dirty="0"/>
          </a:p>
          <a:p>
            <a:r>
              <a:rPr lang="de-DE" sz="1100" b="1" dirty="0"/>
              <a:t>m</a:t>
            </a:r>
            <a:r>
              <a:rPr lang="de-DE" sz="1100" dirty="0"/>
              <a:t> = 7 kg     </a:t>
            </a:r>
          </a:p>
          <a:p>
            <a:r>
              <a:rPr lang="de-DE" sz="1100" b="1" dirty="0"/>
              <a:t>p</a:t>
            </a:r>
            <a:r>
              <a:rPr lang="de-DE" sz="1100" dirty="0"/>
              <a:t> = 6 bar</a:t>
            </a:r>
          </a:p>
          <a:p>
            <a:r>
              <a:rPr lang="de-DE" sz="1100" b="1" dirty="0"/>
              <a:t>s </a:t>
            </a:r>
            <a:r>
              <a:rPr lang="de-DE" sz="1100" dirty="0"/>
              <a:t>= 2</a:t>
            </a:r>
          </a:p>
          <a:p>
            <a:r>
              <a:rPr lang="de-DE" sz="1100" b="1" dirty="0" err="1"/>
              <a:t>Greifart</a:t>
            </a:r>
            <a:r>
              <a:rPr lang="de-DE" sz="1100" b="1" dirty="0"/>
              <a:t> </a:t>
            </a:r>
            <a:r>
              <a:rPr lang="de-DE" sz="1100" dirty="0"/>
              <a:t>= Reibschluss/Kraftschluss</a:t>
            </a:r>
          </a:p>
          <a:p>
            <a:r>
              <a:rPr lang="de-DE" sz="1100" b="1" dirty="0"/>
              <a:t>Innen/Außengreifen </a:t>
            </a:r>
            <a:r>
              <a:rPr lang="de-DE" sz="1100" dirty="0"/>
              <a:t>= Außen</a:t>
            </a:r>
          </a:p>
          <a:p>
            <a:r>
              <a:rPr lang="de-DE" sz="1100" b="1" dirty="0"/>
              <a:t>Orientierung des gegriffenen Zylinders </a:t>
            </a:r>
            <a:r>
              <a:rPr lang="de-DE" sz="1100" dirty="0"/>
              <a:t>= Parallel zur Z-Achse</a:t>
            </a:r>
          </a:p>
          <a:p>
            <a:r>
              <a:rPr lang="de-DE" sz="1100" b="1" dirty="0"/>
              <a:t>min. notwendiger Hub/Backe </a:t>
            </a:r>
            <a:r>
              <a:rPr lang="de-DE" sz="1100" dirty="0"/>
              <a:t>= 0 mm</a:t>
            </a:r>
          </a:p>
          <a:p>
            <a:r>
              <a:rPr lang="de-DE" sz="1100" b="1" dirty="0"/>
              <a:t>Haftreibwert  µ </a:t>
            </a:r>
            <a:r>
              <a:rPr lang="de-DE" sz="1100" dirty="0"/>
              <a:t>= 0,1    </a:t>
            </a:r>
          </a:p>
          <a:p>
            <a:r>
              <a:rPr lang="de-DE" sz="1100" b="1" dirty="0"/>
              <a:t>Prozesskräfte</a:t>
            </a:r>
            <a:r>
              <a:rPr lang="de-DE" sz="1100" dirty="0"/>
              <a:t> = keine</a:t>
            </a:r>
          </a:p>
          <a:p>
            <a:r>
              <a:rPr lang="de-DE" sz="1100" b="1" dirty="0"/>
              <a:t>Lage des Greifers im Raum </a:t>
            </a:r>
            <a:r>
              <a:rPr lang="de-DE" sz="1100" dirty="0"/>
              <a:t>= Z-Achse in Richtung Erdanziehung</a:t>
            </a:r>
          </a:p>
          <a:p>
            <a:r>
              <a:rPr lang="de-DE" sz="1100" b="1" dirty="0"/>
              <a:t>Externe Beschleunigung (Roboter):</a:t>
            </a:r>
          </a:p>
          <a:p>
            <a:r>
              <a:rPr lang="de-DE" sz="1100" dirty="0"/>
              <a:t>X = 5 m/s²</a:t>
            </a:r>
          </a:p>
          <a:p>
            <a:r>
              <a:rPr lang="de-DE" sz="1100" dirty="0"/>
              <a:t>Y = 5 m/s²</a:t>
            </a:r>
          </a:p>
          <a:p>
            <a:r>
              <a:rPr lang="de-DE" sz="1100" dirty="0"/>
              <a:t>Z = 5 m/s² 		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47DC35-405D-4556-9EEF-1104D855B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Praxistage 2019 | Berechnungs- und Auslegungstool Greifen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8B5A98B-D11C-4C7E-BF33-3F9B7E7684C2}"/>
              </a:ext>
            </a:extLst>
          </p:cNvPr>
          <p:cNvSpPr/>
          <p:nvPr/>
        </p:nvSpPr>
        <p:spPr>
          <a:xfrm>
            <a:off x="4479635" y="1079657"/>
            <a:ext cx="4572000" cy="14160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de-DE" sz="1100" b="1" u="sng" dirty="0">
                <a:solidFill>
                  <a:srgbClr val="00446B"/>
                </a:solidFill>
              </a:rPr>
              <a:t>Gesucht: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de-DE" sz="1100" b="1" dirty="0">
              <a:solidFill>
                <a:srgbClr val="00446B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de-DE" sz="1100" dirty="0">
                <a:solidFill>
                  <a:srgbClr val="00446B"/>
                </a:solidFill>
              </a:rPr>
              <a:t>Kraftangriffspunkt (KAP) ?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de-DE" sz="1100" dirty="0">
                <a:solidFill>
                  <a:srgbClr val="00446B"/>
                </a:solidFill>
              </a:rPr>
              <a:t>Schwerpunkt des Werkstückes (SPW) ?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de-DE" sz="1100" dirty="0">
                <a:solidFill>
                  <a:srgbClr val="00446B"/>
                </a:solidFill>
              </a:rPr>
              <a:t>Schwerpunkt der Finger SPF 1 &amp; SPF 2 ?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de-DE" sz="1100" dirty="0">
                <a:solidFill>
                  <a:srgbClr val="00446B"/>
                </a:solidFill>
              </a:rPr>
              <a:t>Länge der Kontaktfläche in Y &amp; Z ?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de-DE" sz="1100" dirty="0">
                <a:solidFill>
                  <a:srgbClr val="00446B"/>
                </a:solidFill>
              </a:rPr>
              <a:t>Werkstücklänge (X-Richtung) ?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de-DE" sz="1100" dirty="0">
                <a:solidFill>
                  <a:srgbClr val="00446B"/>
                </a:solidFill>
              </a:rPr>
              <a:t>Fingermasse ?</a:t>
            </a:r>
          </a:p>
        </p:txBody>
      </p:sp>
    </p:spTree>
    <p:extLst>
      <p:ext uri="{BB962C8B-B14F-4D97-AF65-F5344CB8AC3E}">
        <p14:creationId xmlns:p14="http://schemas.microsoft.com/office/powerpoint/2010/main" val="3575921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B616B-0D8D-445B-A7D6-818E3A662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Beispielrechnung – Eingabeparameter Einsatzfall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47DC35-405D-4556-9EEF-1104D855B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Praxistage 2019 | Berechnungs- und Auslegungstool Greifen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E7D2048-7583-4162-800D-FB0BC3991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0" y="618347"/>
            <a:ext cx="4727747" cy="382330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EF83C2A-0C84-4936-9CDE-D1123C6E3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77" y="559688"/>
            <a:ext cx="4008817" cy="382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04625"/>
      </p:ext>
    </p:extLst>
  </p:cSld>
  <p:clrMapOvr>
    <a:masterClrMapping/>
  </p:clrMapOvr>
</p:sld>
</file>

<file path=ppt/theme/theme1.xml><?xml version="1.0" encoding="utf-8"?>
<a:theme xmlns:a="http://schemas.openxmlformats.org/drawingml/2006/main" name="SCH_PPT_Vorlage_16-9_230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SCH_PPT_Vorlage_16-9_230112</Template>
  <TotalTime>0</TotalTime>
  <Words>566</Words>
  <Application>Microsoft Office PowerPoint</Application>
  <PresentationFormat>Bildschirmpräsentation (16:9)</PresentationFormat>
  <Paragraphs>123</Paragraphs>
  <Slides>20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Wingdings</vt:lpstr>
      <vt:lpstr>SCH_PPT_Vorlage_16-9_230112</vt:lpstr>
      <vt:lpstr>Objekt-Manager-Shellobjekt</vt:lpstr>
      <vt:lpstr>PowerPoint-Präsentation</vt:lpstr>
      <vt:lpstr>Agenda Praxistage 2019 – Station 5 </vt:lpstr>
      <vt:lpstr>Einführung in das Berechnungs- und Auslegungstool Greifen </vt:lpstr>
      <vt:lpstr>Grundlegende Funktionen </vt:lpstr>
      <vt:lpstr>Grundlegende Funktionen </vt:lpstr>
      <vt:lpstr>Grundlegende Funktionen </vt:lpstr>
      <vt:lpstr>Beispielrechnung – Handlingobjekt  </vt:lpstr>
      <vt:lpstr>Beispielrechnung – Technische Daten  </vt:lpstr>
      <vt:lpstr>Beispielrechnung – Eingabeparameter Einsatzfall </vt:lpstr>
      <vt:lpstr>Beispielrechnung – Eingabeparameter externe Lasten </vt:lpstr>
      <vt:lpstr>Beispielrechnung – Trefferliste </vt:lpstr>
      <vt:lpstr>Beispielrechnung – Auslegungsdatei  </vt:lpstr>
      <vt:lpstr>Übungsaufgabe – Handlingobjekt </vt:lpstr>
      <vt:lpstr>Übungsaufgabe – Technische Daten  </vt:lpstr>
      <vt:lpstr>Übungsaufgabe – Eingabeparameter Einsatzfall </vt:lpstr>
      <vt:lpstr>Übungsaufgabe – Eingabeparameter Externe Lasten </vt:lpstr>
      <vt:lpstr>Übungsaufgabe – Trefferliste </vt:lpstr>
      <vt:lpstr>Übungsaufgabe – Auslegungsdatei  </vt:lpstr>
      <vt:lpstr>Ansprechpartner 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Stephan</dc:creator>
  <cp:lastModifiedBy>Link, Marian</cp:lastModifiedBy>
  <cp:revision>242</cp:revision>
  <cp:lastPrinted>2019-01-16T14:12:01Z</cp:lastPrinted>
  <dcterms:created xsi:type="dcterms:W3CDTF">2012-06-26T15:13:48Z</dcterms:created>
  <dcterms:modified xsi:type="dcterms:W3CDTF">2019-12-17T13:00:21Z</dcterms:modified>
</cp:coreProperties>
</file>