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5" r:id="rId2"/>
    <p:sldId id="332" r:id="rId3"/>
    <p:sldId id="333" r:id="rId4"/>
    <p:sldId id="334" r:id="rId5"/>
    <p:sldId id="335" r:id="rId6"/>
    <p:sldId id="326" r:id="rId7"/>
    <p:sldId id="328" r:id="rId8"/>
    <p:sldId id="278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01" autoAdjust="0"/>
  </p:normalViewPr>
  <p:slideViewPr>
    <p:cSldViewPr snapToGrid="0" snapToObjects="1">
      <p:cViewPr varScale="1">
        <p:scale>
          <a:sx n="110" d="100"/>
          <a:sy n="110" d="100"/>
        </p:scale>
        <p:origin x="1164" y="78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6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0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6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59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6417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4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4889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Aerospace, Hydro-Dehnspanntechnik, 21.08.2019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700" r:id="rId3"/>
    <p:sldLayoutId id="2147483697" r:id="rId4"/>
    <p:sldLayoutId id="2147483699" r:id="rId5"/>
    <p:sldLayoutId id="2147483701" r:id="rId6"/>
    <p:sldLayoutId id="214748365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>
                <a:solidFill>
                  <a:srgbClr val="FFFFFF"/>
                </a:solidFill>
              </a:rPr>
              <a:t>Anwendungen Aerospace</a:t>
            </a: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833760"/>
            <a:ext cx="6240391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Tastaggregat mit TRIBOS-S Polygonspannfutter und Bohrvorschubeinheit TRIBOS-PSS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Tast-Senk-Aggregat mit TRIBOS-S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BD6DC7-770B-4CBF-B26F-99DDDCB9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9" y="1572230"/>
            <a:ext cx="3637593" cy="2597901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039F4409-A78F-40FA-A4F3-5AEC5645A40B}"/>
              </a:ext>
            </a:extLst>
          </p:cNvPr>
          <p:cNvSpPr txBox="1">
            <a:spLocks/>
          </p:cNvSpPr>
          <p:nvPr/>
        </p:nvSpPr>
        <p:spPr>
          <a:xfrm>
            <a:off x="4644010" y="1500905"/>
            <a:ext cx="4176580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Anwendung: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Nietbohrungen in FVK oder hybriden Werkstoffverbunden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Entgraten von Bohrungen an Strukturbauteilen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66E19C32-ABBE-4B7D-BF37-758D255DF8A6}"/>
              </a:ext>
            </a:extLst>
          </p:cNvPr>
          <p:cNvSpPr txBox="1">
            <a:spLocks/>
          </p:cNvSpPr>
          <p:nvPr/>
        </p:nvSpPr>
        <p:spPr>
          <a:xfrm>
            <a:off x="4644010" y="3121568"/>
            <a:ext cx="4320600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Kundennutzen: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Prozesssicheres Einbringen von Senkungen bei materialbedingten Formabweichungen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Prozesssicheres Entgraten von Bohrungen bei Dickenschwankungen oder Formabweichungen des Bauteiles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Individuelle Maschinenanbindung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Entfall manueller Nacharbeit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8F0C995B-B321-45A9-942D-3B99158CAE4D}"/>
              </a:ext>
            </a:extLst>
          </p:cNvPr>
          <p:cNvSpPr txBox="1">
            <a:spLocks/>
          </p:cNvSpPr>
          <p:nvPr/>
        </p:nvSpPr>
        <p:spPr>
          <a:xfrm>
            <a:off x="827480" y="4509150"/>
            <a:ext cx="3703949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Mögliche Einsatzgebiete:</a:t>
            </a:r>
          </a:p>
          <a:p>
            <a:pPr marL="285750" indent="-285750">
              <a:buFontTx/>
              <a:buChar char="-"/>
            </a:pPr>
            <a:r>
              <a:rPr lang="de-DE" sz="1500" dirty="0" err="1">
                <a:solidFill>
                  <a:schemeClr val="bg1"/>
                </a:solidFill>
              </a:rPr>
              <a:t>One</a:t>
            </a:r>
            <a:r>
              <a:rPr lang="de-DE" sz="1500" dirty="0">
                <a:solidFill>
                  <a:schemeClr val="bg1"/>
                </a:solidFill>
              </a:rPr>
              <a:t>-</a:t>
            </a:r>
            <a:r>
              <a:rPr lang="de-DE" sz="1500" dirty="0" err="1">
                <a:solidFill>
                  <a:schemeClr val="bg1"/>
                </a:solidFill>
              </a:rPr>
              <a:t>Shot</a:t>
            </a:r>
            <a:r>
              <a:rPr lang="de-DE" sz="1500" dirty="0">
                <a:solidFill>
                  <a:schemeClr val="bg1"/>
                </a:solidFill>
              </a:rPr>
              <a:t>-Bohrsenken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 Definiertes Entgraten von Bohrungen</a:t>
            </a:r>
          </a:p>
        </p:txBody>
      </p:sp>
    </p:spTree>
    <p:extLst>
      <p:ext uri="{BB962C8B-B14F-4D97-AF65-F5344CB8AC3E}">
        <p14:creationId xmlns:p14="http://schemas.microsoft.com/office/powerpoint/2010/main" val="9557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E26916-2631-4547-BD74-4C2240BF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TRIBOS-PSS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BB5650-2575-42A5-B92E-384584B4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4" y="1377956"/>
            <a:ext cx="2852317" cy="2948669"/>
          </a:xfrm>
          <a:prstGeom prst="rect">
            <a:avLst/>
          </a:prstGeom>
        </p:spPr>
      </p:pic>
      <p:pic>
        <p:nvPicPr>
          <p:cNvPr id="6" name="Bild 5" descr="Broetje Automation">
            <a:extLst>
              <a:ext uri="{FF2B5EF4-FFF2-40B4-BE49-F238E27FC236}">
                <a16:creationId xmlns:a16="http://schemas.microsoft.com/office/drawing/2014/main" id="{3C6588AA-74DA-44F7-BF15-0232DF737D70}"/>
              </a:ext>
            </a:extLst>
          </p:cNvPr>
          <p:cNvPicPr/>
          <p:nvPr/>
        </p:nvPicPr>
        <p:blipFill rotWithShape="1">
          <a:blip r:embed="rId3" cstate="print"/>
          <a:srcRect t="24500" b="-987"/>
          <a:stretch/>
        </p:blipFill>
        <p:spPr bwMode="auto">
          <a:xfrm>
            <a:off x="5288979" y="4305920"/>
            <a:ext cx="2416880" cy="166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B440D683-5D8A-448C-82AD-5E92A8B660DA}"/>
              </a:ext>
            </a:extLst>
          </p:cNvPr>
          <p:cNvSpPr txBox="1">
            <a:spLocks/>
          </p:cNvSpPr>
          <p:nvPr/>
        </p:nvSpPr>
        <p:spPr>
          <a:xfrm>
            <a:off x="3962910" y="1226842"/>
            <a:ext cx="4536630" cy="303165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Anwendung: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Bohren von Nietbohrungen an der Außenhaut von Flugzeugen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77A6E3AA-B974-4527-B860-4B99F26EB109}"/>
              </a:ext>
            </a:extLst>
          </p:cNvPr>
          <p:cNvSpPr txBox="1">
            <a:spLocks/>
          </p:cNvSpPr>
          <p:nvPr/>
        </p:nvSpPr>
        <p:spPr>
          <a:xfrm>
            <a:off x="4070925" y="2573012"/>
            <a:ext cx="4320600" cy="389551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Kundennutzen: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Soll-Zustand </a:t>
            </a:r>
            <a:r>
              <a:rPr lang="de-DE" sz="15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de-DE" sz="1500" dirty="0">
                <a:solidFill>
                  <a:schemeClr val="bg1"/>
                </a:solidFill>
              </a:rPr>
              <a:t> Sonderbohrer (</a:t>
            </a:r>
            <a:r>
              <a:rPr lang="de-DE" sz="1500" dirty="0" err="1">
                <a:solidFill>
                  <a:schemeClr val="bg1"/>
                </a:solidFill>
              </a:rPr>
              <a:t>Sonderschaft</a:t>
            </a:r>
            <a:r>
              <a:rPr lang="de-DE" sz="15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Ist-Zustand </a:t>
            </a:r>
            <a:r>
              <a:rPr lang="de-DE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1500" dirty="0" err="1">
                <a:solidFill>
                  <a:schemeClr val="bg1"/>
                </a:solidFill>
              </a:rPr>
              <a:t>Zylinderschaft</a:t>
            </a:r>
            <a:r>
              <a:rPr lang="de-DE" sz="1500" dirty="0">
                <a:solidFill>
                  <a:schemeClr val="bg1"/>
                </a:solidFill>
              </a:rPr>
              <a:t> Standard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Kostenersparnis ca. 30%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10BDC1D-17AE-4C05-92E8-AA18C9F18944}"/>
              </a:ext>
            </a:extLst>
          </p:cNvPr>
          <p:cNvSpPr txBox="1">
            <a:spLocks/>
          </p:cNvSpPr>
          <p:nvPr/>
        </p:nvSpPr>
        <p:spPr>
          <a:xfrm>
            <a:off x="683460" y="4655870"/>
            <a:ext cx="3703949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Mögliche Einsatzgebiete: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Winkelkopfhersteller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Nietlochbohrmaschinenhersteller</a:t>
            </a:r>
          </a:p>
        </p:txBody>
      </p:sp>
    </p:spTree>
    <p:extLst>
      <p:ext uri="{BB962C8B-B14F-4D97-AF65-F5344CB8AC3E}">
        <p14:creationId xmlns:p14="http://schemas.microsoft.com/office/powerpoint/2010/main" val="135044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0B1C6B-D479-4377-AA2D-F93F013D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 Version VHM-Stufenbohrer </a:t>
            </a:r>
          </a:p>
        </p:txBody>
      </p:sp>
      <p:pic>
        <p:nvPicPr>
          <p:cNvPr id="5" name="Picture 7" descr="20932-">
            <a:extLst>
              <a:ext uri="{FF2B5EF4-FFF2-40B4-BE49-F238E27FC236}">
                <a16:creationId xmlns:a16="http://schemas.microsoft.com/office/drawing/2014/main" id="{F8D83146-7810-48BD-82BC-C7381FDC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41" y="1475908"/>
            <a:ext cx="287620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PT007">
            <a:extLst>
              <a:ext uri="{FF2B5EF4-FFF2-40B4-BE49-F238E27FC236}">
                <a16:creationId xmlns:a16="http://schemas.microsoft.com/office/drawing/2014/main" id="{C087DEBD-7216-4072-B51B-486D78D5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6435">
            <a:off x="3580321" y="2174101"/>
            <a:ext cx="7699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88DA4B-36B6-4D4D-9FA4-CD4AC29A1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16" y="1655542"/>
            <a:ext cx="3988011" cy="18150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DF8A376-0BDF-4A29-A541-BB95821481C2}"/>
              </a:ext>
            </a:extLst>
          </p:cNvPr>
          <p:cNvSpPr txBox="1"/>
          <p:nvPr/>
        </p:nvSpPr>
        <p:spPr>
          <a:xfrm>
            <a:off x="5229580" y="1841643"/>
            <a:ext cx="144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High </a:t>
            </a:r>
            <a:r>
              <a:rPr lang="de-DE" sz="1400" b="1" dirty="0" err="1">
                <a:solidFill>
                  <a:schemeClr val="bg1"/>
                </a:solidFill>
              </a:rPr>
              <a:t>tool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costs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7E9EF4B-4D70-4B88-ACD2-9883A56FD596}"/>
              </a:ext>
            </a:extLst>
          </p:cNvPr>
          <p:cNvCxnSpPr/>
          <p:nvPr/>
        </p:nvCxnSpPr>
        <p:spPr>
          <a:xfrm>
            <a:off x="6260713" y="2157555"/>
            <a:ext cx="507680" cy="191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AEC333E-F29E-40F6-AEF7-21CC7F85F7DA}"/>
              </a:ext>
            </a:extLst>
          </p:cNvPr>
          <p:cNvSpPr txBox="1"/>
          <p:nvPr/>
        </p:nvSpPr>
        <p:spPr>
          <a:xfrm>
            <a:off x="6348690" y="3047720"/>
            <a:ext cx="1933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AIRBUS-norm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7CC2EF0-9728-4C37-9309-F145E03AF65E}"/>
              </a:ext>
            </a:extLst>
          </p:cNvPr>
          <p:cNvCxnSpPr/>
          <p:nvPr/>
        </p:nvCxnSpPr>
        <p:spPr>
          <a:xfrm>
            <a:off x="6305493" y="2931418"/>
            <a:ext cx="474499" cy="155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DCCC5C1C-BB3C-46B0-BF0F-5B3A4E887BE0}"/>
              </a:ext>
            </a:extLst>
          </p:cNvPr>
          <p:cNvSpPr/>
          <p:nvPr/>
        </p:nvSpPr>
        <p:spPr>
          <a:xfrm>
            <a:off x="5033554" y="2157555"/>
            <a:ext cx="1440597" cy="773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Espace réservé du contenu 3">
            <a:extLst>
              <a:ext uri="{FF2B5EF4-FFF2-40B4-BE49-F238E27FC236}">
                <a16:creationId xmlns:a16="http://schemas.microsoft.com/office/drawing/2014/main" id="{1249FCF6-D86F-4597-B70B-E8418289E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364557"/>
              </p:ext>
            </p:extLst>
          </p:nvPr>
        </p:nvGraphicFramePr>
        <p:xfrm>
          <a:off x="813991" y="4746437"/>
          <a:ext cx="7720251" cy="12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99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Produkt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Hersteller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05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ADU</a:t>
                      </a: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Seti-Tec;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Recoules; </a:t>
                      </a:r>
                      <a:r>
                        <a:rPr lang="fr-FR" sz="1800" dirty="0" err="1"/>
                        <a:t>Quackenbush</a:t>
                      </a:r>
                      <a:r>
                        <a:rPr lang="fr-FR" sz="1800" dirty="0"/>
                        <a:t>; </a:t>
                      </a:r>
                      <a:r>
                        <a:rPr lang="fr-FR" sz="1800" dirty="0" err="1"/>
                        <a:t>Lübbering</a:t>
                      </a:r>
                      <a:r>
                        <a:rPr lang="fr-FR" sz="1800" dirty="0"/>
                        <a:t>; PV </a:t>
                      </a:r>
                      <a:r>
                        <a:rPr lang="fr-FR" sz="1800" dirty="0" err="1"/>
                        <a:t>Tool</a:t>
                      </a:r>
                      <a:r>
                        <a:rPr lang="fr-FR" sz="1800" dirty="0"/>
                        <a:t>; </a:t>
                      </a:r>
                      <a:r>
                        <a:rPr lang="fr-FR" sz="1800" dirty="0" err="1"/>
                        <a:t>Sugino</a:t>
                      </a:r>
                      <a:r>
                        <a:rPr lang="fr-FR" sz="1800" dirty="0"/>
                        <a:t>; Atlas-</a:t>
                      </a:r>
                      <a:r>
                        <a:rPr lang="fr-FR" sz="1800" dirty="0" err="1"/>
                        <a:t>Copco</a:t>
                      </a:r>
                      <a:r>
                        <a:rPr lang="fr-FR" sz="1800" dirty="0"/>
                        <a:t>; </a:t>
                      </a:r>
                      <a:r>
                        <a:rPr lang="fr-FR" sz="1800" dirty="0" err="1"/>
                        <a:t>Novator</a:t>
                      </a:r>
                      <a:r>
                        <a:rPr lang="fr-FR" sz="1800" dirty="0"/>
                        <a:t>, Fives.</a:t>
                      </a: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3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594956-D103-4988-98B6-215E2C0B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Spannmittel Generation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9B64E0-0BB8-4E01-B159-6535011E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3"/>
          <a:stretch/>
        </p:blipFill>
        <p:spPr>
          <a:xfrm>
            <a:off x="2789248" y="1639112"/>
            <a:ext cx="5449060" cy="283025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3A1222B-3C73-41A6-B706-AFAC8E309DDB}"/>
              </a:ext>
            </a:extLst>
          </p:cNvPr>
          <p:cNvSpPr/>
          <p:nvPr/>
        </p:nvSpPr>
        <p:spPr>
          <a:xfrm>
            <a:off x="905692" y="1793968"/>
            <a:ext cx="1515290" cy="600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Direkt (alt)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937D67-7864-4AA6-9F69-DC42AFFFA64C}"/>
              </a:ext>
            </a:extLst>
          </p:cNvPr>
          <p:cNvSpPr/>
          <p:nvPr/>
        </p:nvSpPr>
        <p:spPr>
          <a:xfrm>
            <a:off x="905691" y="3442063"/>
            <a:ext cx="1515291" cy="600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TRIBOS-PSS</a:t>
            </a:r>
          </a:p>
        </p:txBody>
      </p:sp>
    </p:spTree>
    <p:extLst>
      <p:ext uri="{BB962C8B-B14F-4D97-AF65-F5344CB8AC3E}">
        <p14:creationId xmlns:p14="http://schemas.microsoft.com/office/powerpoint/2010/main" val="305646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Spannen von dünnwandigen u. filigranen Werkstücken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CB5BF5-F1E1-45D3-BC6B-8638D0C3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3" y="1532125"/>
            <a:ext cx="3858157" cy="22215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516B43-53FC-4A32-8E4B-429A6463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3" y="3847311"/>
            <a:ext cx="3858157" cy="2218281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1C70CE5-A4FA-4F73-B03A-28E02D0B7B46}"/>
              </a:ext>
            </a:extLst>
          </p:cNvPr>
          <p:cNvSpPr txBox="1">
            <a:spLocks/>
          </p:cNvSpPr>
          <p:nvPr/>
        </p:nvSpPr>
        <p:spPr>
          <a:xfrm>
            <a:off x="4823400" y="3452456"/>
            <a:ext cx="4320600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Kundennutzen: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Radiale Bauteilzentrierung mit aller höchster Genauigkeit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Bearbeitungskräfte werden durch axiale Spannung kompensiert 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Für Innen- und Außenspannung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Minimalste Werkstückverformungen</a:t>
            </a:r>
          </a:p>
          <a:p>
            <a:pPr marL="285750" indent="-285750">
              <a:buFontTx/>
              <a:buChar char="-"/>
            </a:pPr>
            <a:endParaRPr lang="de-DE" sz="15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486114A4-F8C0-4270-8362-E12E85E9EFB6}"/>
              </a:ext>
            </a:extLst>
          </p:cNvPr>
          <p:cNvSpPr txBox="1">
            <a:spLocks/>
          </p:cNvSpPr>
          <p:nvPr/>
        </p:nvSpPr>
        <p:spPr>
          <a:xfrm>
            <a:off x="4823400" y="1508172"/>
            <a:ext cx="4320600" cy="42798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bg1"/>
                </a:solidFill>
              </a:rPr>
              <a:t>Anwendung: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Triebwerkherstellung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Gehäuseteile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solidFill>
                  <a:schemeClr val="bg1"/>
                </a:solidFill>
              </a:rPr>
              <a:t>Turbinenräder</a:t>
            </a:r>
          </a:p>
          <a:p>
            <a:pPr marL="285750" indent="-285750">
              <a:buFontTx/>
              <a:buChar char="-"/>
            </a:pPr>
            <a:endParaRPr lang="de-DE" sz="15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64EF842-F29B-4981-9CB7-4EF24F3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42" y="120529"/>
            <a:ext cx="8074557" cy="960702"/>
          </a:xfrm>
        </p:spPr>
        <p:txBody>
          <a:bodyPr/>
          <a:lstStyle/>
          <a:p>
            <a:r>
              <a:rPr lang="de-DE" sz="2500" dirty="0"/>
              <a:t>Spannen von dünnwandigen u. filigranen Werkstücken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3B7C14-8B24-472A-BBC4-C7DC3B75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4" y="1350172"/>
            <a:ext cx="4055556" cy="22777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940524-2A5A-41ED-B949-BE7A5062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70" y="1350201"/>
            <a:ext cx="3966952" cy="22777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EBE7B0-8ECE-47A6-A20C-A6944B9B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42" y="3814609"/>
            <a:ext cx="4055557" cy="2074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0E04B3-6E26-4196-ABA3-FFF40A208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63" y="3814609"/>
            <a:ext cx="3965031" cy="20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170</Words>
  <Application>Microsoft Office PowerPoint</Application>
  <PresentationFormat>Bildschirmpräsentation (4:3)</PresentationFormat>
  <Paragraphs>48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 SCH_PPT_Vorlage_4-3_220312</vt:lpstr>
      <vt:lpstr>PowerPoint-Präsentation</vt:lpstr>
      <vt:lpstr>Tast-Senk-Aggregat mit TRIBOS-S</vt:lpstr>
      <vt:lpstr>TRIBOS-PSS</vt:lpstr>
      <vt:lpstr>Alte Version VHM-Stufenbohrer </vt:lpstr>
      <vt:lpstr>neue Spannmittel Generation</vt:lpstr>
      <vt:lpstr>Spannen von dünnwandigen u. filigranen Werkstücken</vt:lpstr>
      <vt:lpstr>Spannen von dünnwandigen u. filigranen Werkstücken</vt:lpstr>
      <vt:lpstr>PowerPoint-Präsentation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Serhat Özden</cp:lastModifiedBy>
  <cp:revision>182</cp:revision>
  <dcterms:created xsi:type="dcterms:W3CDTF">2015-04-07T09:55:40Z</dcterms:created>
  <dcterms:modified xsi:type="dcterms:W3CDTF">2019-09-10T10:02:11Z</dcterms:modified>
</cp:coreProperties>
</file>