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5" r:id="rId2"/>
    <p:sldId id="328" r:id="rId3"/>
    <p:sldId id="327" r:id="rId4"/>
    <p:sldId id="330" r:id="rId5"/>
    <p:sldId id="329" r:id="rId6"/>
    <p:sldId id="331" r:id="rId7"/>
    <p:sldId id="332" r:id="rId8"/>
    <p:sldId id="334" r:id="rId9"/>
    <p:sldId id="343" r:id="rId10"/>
    <p:sldId id="333" r:id="rId11"/>
    <p:sldId id="336" r:id="rId12"/>
    <p:sldId id="338" r:id="rId13"/>
    <p:sldId id="337" r:id="rId14"/>
    <p:sldId id="339" r:id="rId15"/>
    <p:sldId id="342" r:id="rId16"/>
    <p:sldId id="340" r:id="rId17"/>
    <p:sldId id="341" r:id="rId18"/>
    <p:sldId id="278" r:id="rId1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4">
          <p15:clr>
            <a:srgbClr val="A4A3A4"/>
          </p15:clr>
        </p15:guide>
        <p15:guide id="2" pos="4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3"/>
    <a:srgbClr val="003D6A"/>
    <a:srgbClr val="009FE3"/>
    <a:srgbClr val="1A3757"/>
    <a:srgbClr val="1A3655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01" autoAdjust="0"/>
  </p:normalViewPr>
  <p:slideViewPr>
    <p:cSldViewPr snapToGrid="0" snapToObjects="1">
      <p:cViewPr varScale="1">
        <p:scale>
          <a:sx n="110" d="100"/>
          <a:sy n="110" d="100"/>
        </p:scale>
        <p:origin x="918" y="96"/>
      </p:cViewPr>
      <p:guideLst>
        <p:guide orient="horz" pos="3824"/>
        <p:guide pos="4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1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02.05.2019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02.05.2019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A33F-39C7-47FD-9FDF-7E0FAEC9831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87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/>
              <a:t>Typisch für Vollautomatisierung: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de-DE" dirty="0"/>
              <a:t>Geringe Teilevarianz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de-DE" dirty="0"/>
              <a:t>Hohe Stückzahlen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Zusätzlich zu MRK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Platzsparend, daher gerne in bestehende Anlagen eingesetzt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171399" indent="-17139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09.06.2016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MRK Schulung - Experten</a:t>
            </a:r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4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Änderungen JL 1</a:t>
            </a:r>
            <a:r>
              <a:rPr lang="de-DE" sz="1800" b="1" dirty="0">
                <a:solidFill>
                  <a:srgbClr val="003D6A"/>
                </a:solidFill>
              </a:rPr>
              <a:t>Verbesserungen 2017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rgbClr val="003D6A"/>
                </a:solidFill>
              </a:rPr>
              <a:t>Schlankeres Gehäuse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rgbClr val="003D6A"/>
                </a:solidFill>
              </a:rPr>
              <a:t>Größeres Display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solidFill>
                  <a:srgbClr val="003D6A"/>
                </a:solidFill>
              </a:rPr>
              <a:t>Verbesserte taktile Elektronik</a:t>
            </a:r>
          </a:p>
          <a:p>
            <a:r>
              <a:rPr lang="de-DE" baseline="0" dirty="0"/>
              <a:t> einarbeiten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09.06.2016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MRK Schulung - Experten</a:t>
            </a:r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4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MUSS/KANN</a:t>
            </a:r>
            <a:r>
              <a:rPr lang="de-DE" baseline="0" dirty="0"/>
              <a:t> Optionen </a:t>
            </a:r>
          </a:p>
          <a:p>
            <a:r>
              <a:rPr lang="de-DE" baseline="0" dirty="0"/>
              <a:t>Erklärung an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BE7A5-51A3-4B69-B425-6A1BF223552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86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200" b="1" dirty="0">
                <a:solidFill>
                  <a:srgbClr val="003D6A"/>
                </a:solidFill>
              </a:rPr>
              <a:t>Zertifizierte Greifeinheit </a:t>
            </a:r>
            <a:r>
              <a:rPr lang="de-DE" sz="1200" dirty="0">
                <a:solidFill>
                  <a:srgbClr val="003D6A"/>
                </a:solidFill>
              </a:rPr>
              <a:t>spart Aufwand bei der Sicherheitsbetrachtung der Gesamtapplikation 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200" b="1" dirty="0">
                <a:solidFill>
                  <a:srgbClr val="003D6A"/>
                </a:solidFill>
              </a:rPr>
              <a:t>Zertifizierung durch die DGUV* </a:t>
            </a:r>
            <a:r>
              <a:rPr lang="de-DE" sz="1200" dirty="0">
                <a:solidFill>
                  <a:srgbClr val="003D6A"/>
                </a:solidFill>
              </a:rPr>
              <a:t>für den kollaborierenden Betrieb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200" b="1" dirty="0">
                <a:solidFill>
                  <a:srgbClr val="003D6A"/>
                </a:solidFill>
              </a:rPr>
              <a:t>Vormontierte Greifeinheit mit Roboterschnittstelle </a:t>
            </a:r>
            <a:r>
              <a:rPr lang="de-DE" sz="1200" dirty="0">
                <a:solidFill>
                  <a:srgbClr val="003D6A"/>
                </a:solidFill>
              </a:rPr>
              <a:t>zur schnellen und einfachen Integration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200" b="1" dirty="0">
                <a:solidFill>
                  <a:srgbClr val="003D6A"/>
                </a:solidFill>
              </a:rPr>
              <a:t>Plug &amp; Work </a:t>
            </a:r>
            <a:r>
              <a:rPr lang="de-DE" sz="1200" dirty="0">
                <a:solidFill>
                  <a:srgbClr val="003D6A"/>
                </a:solidFill>
              </a:rPr>
              <a:t>an Cobots von KUKA, Fanuc und Universal Robots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200" b="1" dirty="0">
                <a:solidFill>
                  <a:srgbClr val="003D6A"/>
                </a:solidFill>
              </a:rPr>
              <a:t>Integrierte Beleuchtung </a:t>
            </a:r>
            <a:r>
              <a:rPr lang="de-DE" sz="1200" dirty="0">
                <a:solidFill>
                  <a:srgbClr val="003D6A"/>
                </a:solidFill>
              </a:rPr>
              <a:t>zur Sichtbarkeit des Applikationszustandes auf Augenhöhe des Bedieners**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200" b="1" dirty="0">
                <a:solidFill>
                  <a:srgbClr val="003D6A"/>
                </a:solidFill>
              </a:rPr>
              <a:t>Serviceklappe in Schutzhülle </a:t>
            </a:r>
            <a:r>
              <a:rPr lang="de-DE" sz="1200" dirty="0">
                <a:solidFill>
                  <a:srgbClr val="003D6A"/>
                </a:solidFill>
              </a:rPr>
              <a:t>verbaut zur Einstellung der Sensorik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BE7A5-51A3-4B69-B425-6A1BF223552A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94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sz="1200" dirty="0">
                <a:sym typeface="Wingdings" panose="05000000000000000000" pitchFamily="2" charset="2"/>
              </a:rPr>
              <a:t>NEUER STAND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Arbeitsplätze mit hohen Qualitätsanforderungen </a:t>
            </a:r>
          </a:p>
          <a:p>
            <a:r>
              <a:rPr lang="de-DE" i="1" dirty="0"/>
              <a:t>	Beispiel: Tätigkeiten mit erhöhtem Fehlerpotential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Arbeitsplätze mit Ergonomieprobleme </a:t>
            </a:r>
          </a:p>
          <a:p>
            <a:r>
              <a:rPr lang="de-DE" i="1" dirty="0"/>
              <a:t>	Beispiel: 500g pro Minute sind 240 kg pro Schicht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Arbeitsplätze mit größer 100% Werkerauslastung </a:t>
            </a:r>
          </a:p>
          <a:p>
            <a:r>
              <a:rPr lang="de-DE" i="1" dirty="0"/>
              <a:t>	Beispiel: Einsparen eines zweiten Arbeitsplatzes</a:t>
            </a:r>
            <a:endParaRPr lang="de-DE" sz="2800" b="1" i="1" dirty="0">
              <a:solidFill>
                <a:srgbClr val="003A69"/>
              </a:solidFill>
            </a:endParaRPr>
          </a:p>
          <a:p>
            <a:endParaRPr lang="de-DE" sz="2800" b="1" dirty="0">
              <a:solidFill>
                <a:srgbClr val="003A69"/>
              </a:solidFill>
            </a:endParaRPr>
          </a:p>
          <a:p>
            <a:r>
              <a:rPr lang="de-DE" sz="2400" b="1" dirty="0">
                <a:solidFill>
                  <a:srgbClr val="003A69"/>
                </a:solidFill>
              </a:rPr>
              <a:t>Hinweis!</a:t>
            </a:r>
          </a:p>
          <a:p>
            <a:pPr marL="520700" lvl="1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Wir empfehlen eine </a:t>
            </a:r>
            <a:r>
              <a:rPr lang="de-DE" b="1" dirty="0">
                <a:sym typeface="Wingdings" panose="05000000000000000000" pitchFamily="2" charset="2"/>
              </a:rPr>
              <a:t>ergebnisoffene Überprüfung </a:t>
            </a:r>
            <a:r>
              <a:rPr lang="de-DE" dirty="0">
                <a:sym typeface="Wingdings" panose="05000000000000000000" pitchFamily="2" charset="2"/>
              </a:rPr>
              <a:t>der möglichen</a:t>
            </a:r>
          </a:p>
          <a:p>
            <a:r>
              <a:rPr lang="de-DE" dirty="0">
                <a:sym typeface="Wingdings" panose="05000000000000000000" pitchFamily="2" charset="2"/>
              </a:rPr>
              <a:t>	 „MRK-Applikation“ </a:t>
            </a:r>
            <a:r>
              <a:rPr lang="de-DE" b="1" dirty="0">
                <a:sym typeface="Wingdings" panose="05000000000000000000" pitchFamily="2" charset="2"/>
              </a:rPr>
              <a:t>mit allen Vor- und Nachteilen</a:t>
            </a:r>
            <a:r>
              <a:rPr lang="de-DE" dirty="0">
                <a:sym typeface="Wingdings" panose="05000000000000000000" pitchFamily="2" charset="2"/>
              </a:rPr>
              <a:t>!</a:t>
            </a: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BE7A5-51A3-4B69-B425-6A1BF223552A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58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535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Die meisten</a:t>
            </a:r>
            <a:r>
              <a:rPr lang="de-DE" b="1" baseline="0" dirty="0"/>
              <a:t> Industrieroboter (50%) befinden sich in der Handhabung und nur 10% in der Montage </a:t>
            </a:r>
            <a:r>
              <a:rPr lang="de-DE" b="1" baseline="0" dirty="0">
                <a:sym typeface="Wingdings" panose="05000000000000000000" pitchFamily="2" charset="2"/>
              </a:rPr>
              <a:t> Potential nach oben!</a:t>
            </a:r>
            <a:endParaRPr lang="de-DE" b="1" dirty="0"/>
          </a:p>
          <a:p>
            <a:r>
              <a:rPr lang="de-DE" b="1" dirty="0"/>
              <a:t>Stückzahlen</a:t>
            </a:r>
            <a:r>
              <a:rPr lang="de-DE" b="1" baseline="0" dirty="0"/>
              <a:t> sind zu gering für eine vollautomatisierte Lösung aber zu hoch für manuelle Tätigkeit</a:t>
            </a:r>
          </a:p>
          <a:p>
            <a:endParaRPr lang="de-DE" b="1" baseline="0" dirty="0"/>
          </a:p>
          <a:p>
            <a:r>
              <a:rPr lang="de-DE" b="1" baseline="0" dirty="0"/>
              <a:t>Die Teilevarianz ist zu gering für manuelle Tätigkeit aber zu groß für eine vollautomatisierte Lösung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BE7A5-51A3-4B69-B425-6A1BF223552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80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96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59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sp>
        <p:nvSpPr>
          <p:cNvPr id="7" name="Inhaltsplatzhalter 14"/>
          <p:cNvSpPr>
            <a:spLocks noGrp="1"/>
          </p:cNvSpPr>
          <p:nvPr>
            <p:ph sz="quarter" idx="13"/>
          </p:nvPr>
        </p:nvSpPr>
        <p:spPr>
          <a:xfrm>
            <a:off x="4777875" y="1603352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6417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48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Inhaltsplatzhalter 14"/>
          <p:cNvSpPr>
            <a:spLocks noGrp="1"/>
          </p:cNvSpPr>
          <p:nvPr>
            <p:ph sz="quarter" idx="13"/>
          </p:nvPr>
        </p:nvSpPr>
        <p:spPr>
          <a:xfrm>
            <a:off x="4777875" y="1603352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4889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ißer Hintergrund ohne 70 Ja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4606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50011"/>
            <a:ext cx="9144000" cy="807989"/>
          </a:xfrm>
          <a:prstGeom prst="rect">
            <a:avLst/>
          </a:prstGeom>
        </p:spPr>
      </p:pic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2475" y="6430695"/>
            <a:ext cx="596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8" r:id="rId2"/>
    <p:sldLayoutId id="2147483700" r:id="rId3"/>
    <p:sldLayoutId id="2147483697" r:id="rId4"/>
    <p:sldLayoutId id="2147483699" r:id="rId5"/>
    <p:sldLayoutId id="2147483701" r:id="rId6"/>
    <p:sldLayoutId id="2147483657" r:id="rId7"/>
    <p:sldLayoutId id="2147483702" r:id="rId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pic>
        <p:nvPicPr>
          <p:cNvPr id="5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>
              <a:solidFill>
                <a:srgbClr val="FFFFFF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0623" y="4032122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defRPr/>
            </a:pPr>
            <a:r>
              <a:rPr lang="de-DE" sz="3000" b="1" dirty="0">
                <a:solidFill>
                  <a:srgbClr val="FFFFFF"/>
                </a:solidFill>
              </a:rPr>
              <a:t>SCHUNK Co-act Greifer 2.0</a:t>
            </a: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400" b="1" dirty="0">
                <a:solidFill>
                  <a:srgbClr val="FFFFFF"/>
                </a:solidFill>
              </a:rPr>
              <a:t>Kollaborierendes Greifen mit hohen Werkstückgewichten</a:t>
            </a:r>
            <a:endParaRPr lang="de-DE" sz="2400" dirty="0">
              <a:solidFill>
                <a:srgbClr val="FFFFFF"/>
              </a:solidFill>
            </a:endParaRPr>
          </a:p>
        </p:txBody>
      </p:sp>
      <p:pic>
        <p:nvPicPr>
          <p:cNvPr id="9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74734" y="4968323"/>
            <a:ext cx="7025193" cy="661242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>
                <a:solidFill>
                  <a:srgbClr val="FFFFFF"/>
                </a:solidFill>
              </a:rPr>
              <a:t>SalesToolBox | B. Janßen | Product Manager Collaborative Gripping | April 2019</a:t>
            </a:r>
          </a:p>
        </p:txBody>
      </p:sp>
    </p:spTree>
    <p:extLst>
      <p:ext uri="{BB962C8B-B14F-4D97-AF65-F5344CB8AC3E}">
        <p14:creationId xmlns:p14="http://schemas.microsoft.com/office/powerpoint/2010/main" val="274116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403045" cy="960702"/>
          </a:xfrm>
        </p:spPr>
        <p:txBody>
          <a:bodyPr/>
          <a:lstStyle/>
          <a:p>
            <a:r>
              <a:rPr lang="de-DE" dirty="0"/>
              <a:t>SCHUNK Greifer Co-act EGP-C </a:t>
            </a:r>
            <a:br>
              <a:rPr lang="de-DE" dirty="0"/>
            </a:br>
            <a:r>
              <a:rPr lang="de-DE" sz="2400" i="1" dirty="0">
                <a:solidFill>
                  <a:srgbClr val="003A69"/>
                </a:solidFill>
              </a:rPr>
              <a:t>Zertifizierte Greifer für den kollaborierenden Betrieb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779912" y="1653475"/>
            <a:ext cx="529231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Zertifizierung Greifeinheit durch die DGUV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für den kollaborierenden Betrieb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Vormontierte Greifeinheit für Plug &amp; Work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Cobots von KUKA, Fanuc und Universal Robots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Integrierte Beleuchtung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zur besseren Sichtbarkeit des Applikationszustandes für den Bediener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Ansteuerung via Digitaler Ein. / Ausgänge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zur einfachen Einbindung in die Gesamtapplikation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97040" y="3987506"/>
            <a:ext cx="52923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>
              <a:spcAft>
                <a:spcPts val="600"/>
              </a:spcAft>
              <a:buSzPct val="70000"/>
            </a:pPr>
            <a:r>
              <a:rPr lang="de-DE" b="1" dirty="0">
                <a:solidFill>
                  <a:srgbClr val="003D6A"/>
                </a:solidFill>
              </a:rPr>
              <a:t>Technische Daten: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Gesamthub: 	20 mm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Greifkraft: 		230 N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Max. Werkstückgewicht:	1,1 kg (im Kraftschluss)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243" y="209300"/>
            <a:ext cx="941221" cy="11314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81087"/>
            <a:ext cx="2406977" cy="4352169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D51FEE-88A4-4B53-9BB1-DA9D5D07FD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7CBC0A6-96D7-4B4B-939A-7F7200261BAB}"/>
              </a:ext>
            </a:extLst>
          </p:cNvPr>
          <p:cNvSpPr txBox="1"/>
          <p:nvPr/>
        </p:nvSpPr>
        <p:spPr>
          <a:xfrm>
            <a:off x="0" y="5962094"/>
            <a:ext cx="13404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Bildquellen: SCHUNK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145349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2F2E3D-4C01-4C1C-BE83-DBC48AE571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8862" y="-25618"/>
            <a:ext cx="10323600" cy="6883618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0" y="556838"/>
            <a:ext cx="4140000" cy="540000"/>
          </a:xfrm>
          <a:prstGeom prst="rect">
            <a:avLst/>
          </a:prstGeom>
          <a:solidFill>
            <a:srgbClr val="009EE0"/>
          </a:solidFill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428"/>
              </a:spcAft>
              <a:defRPr/>
            </a:pPr>
            <a:r>
              <a:rPr lang="de-DE" sz="2400" b="1" dirty="0">
                <a:solidFill>
                  <a:srgbClr val="EAF2F9"/>
                </a:solidFill>
              </a:rPr>
              <a:t>Automotive</a:t>
            </a:r>
          </a:p>
        </p:txBody>
      </p:sp>
    </p:spTree>
    <p:extLst>
      <p:ext uri="{BB962C8B-B14F-4D97-AF65-F5344CB8AC3E}">
        <p14:creationId xmlns:p14="http://schemas.microsoft.com/office/powerpoint/2010/main" val="264498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484C1-971C-49D4-98E6-C57FCCA7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097C58-8BE8-489F-8103-4BC5A15462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65E5B376-E35F-4F8B-9211-E306433FC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3037" y="0"/>
            <a:ext cx="10287000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257FED9-5F01-433D-98C1-15235C47AA27}"/>
              </a:ext>
            </a:extLst>
          </p:cNvPr>
          <p:cNvSpPr txBox="1">
            <a:spLocks/>
          </p:cNvSpPr>
          <p:nvPr/>
        </p:nvSpPr>
        <p:spPr>
          <a:xfrm>
            <a:off x="0" y="556838"/>
            <a:ext cx="4140000" cy="540000"/>
          </a:xfrm>
          <a:prstGeom prst="rect">
            <a:avLst/>
          </a:prstGeom>
          <a:solidFill>
            <a:srgbClr val="009EE0"/>
          </a:solidFill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428"/>
              </a:spcAft>
              <a:defRPr/>
            </a:pPr>
            <a:r>
              <a:rPr lang="de-DE" sz="2400" b="1" dirty="0">
                <a:solidFill>
                  <a:srgbClr val="EAF2F9"/>
                </a:solidFill>
              </a:rPr>
              <a:t>Elektronik</a:t>
            </a:r>
          </a:p>
        </p:txBody>
      </p:sp>
    </p:spTree>
    <p:extLst>
      <p:ext uri="{BB962C8B-B14F-4D97-AF65-F5344CB8AC3E}">
        <p14:creationId xmlns:p14="http://schemas.microsoft.com/office/powerpoint/2010/main" val="2195099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B7E1CB9-DE9F-468C-BFB4-2692C02ED2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1534" y="-459432"/>
            <a:ext cx="9795534" cy="7317432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0" y="556838"/>
            <a:ext cx="4140000" cy="540000"/>
          </a:xfrm>
          <a:prstGeom prst="rect">
            <a:avLst/>
          </a:prstGeom>
          <a:solidFill>
            <a:srgbClr val="009EE0"/>
          </a:solidFill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428"/>
              </a:spcAft>
              <a:defRPr/>
            </a:pPr>
            <a:r>
              <a:rPr lang="de-DE" sz="2400" b="1" dirty="0">
                <a:solidFill>
                  <a:srgbClr val="EAF2F9"/>
                </a:solidFill>
              </a:rPr>
              <a:t>Montage &amp; Handhabung</a:t>
            </a:r>
          </a:p>
        </p:txBody>
      </p:sp>
    </p:spTree>
    <p:extLst>
      <p:ext uri="{BB962C8B-B14F-4D97-AF65-F5344CB8AC3E}">
        <p14:creationId xmlns:p14="http://schemas.microsoft.com/office/powerpoint/2010/main" val="220278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BA72D3-53C2-4968-BA38-4C724C44B1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1338F01-C9CA-4CCE-AD82-7CD31B39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6523ECB-7BFE-4E3A-ADF2-C3C8A22B5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5834" y="0"/>
            <a:ext cx="10287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B445A07-45D0-4420-9C13-81214174B197}"/>
              </a:ext>
            </a:extLst>
          </p:cNvPr>
          <p:cNvSpPr txBox="1">
            <a:spLocks/>
          </p:cNvSpPr>
          <p:nvPr/>
        </p:nvSpPr>
        <p:spPr>
          <a:xfrm>
            <a:off x="6382327" y="556838"/>
            <a:ext cx="2754546" cy="540000"/>
          </a:xfrm>
          <a:prstGeom prst="rect">
            <a:avLst/>
          </a:prstGeom>
          <a:solidFill>
            <a:srgbClr val="009EE0"/>
          </a:solidFill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428"/>
              </a:spcAft>
              <a:defRPr/>
            </a:pPr>
            <a:r>
              <a:rPr lang="de-DE" sz="2400" b="1" dirty="0">
                <a:solidFill>
                  <a:srgbClr val="EAF2F9"/>
                </a:solidFill>
              </a:rPr>
              <a:t>Co-act EGL-C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002CE6-CDE8-479C-9DA7-ECE90BC64604}"/>
              </a:ext>
            </a:extLst>
          </p:cNvPr>
          <p:cNvSpPr txBox="1">
            <a:spLocks/>
          </p:cNvSpPr>
          <p:nvPr/>
        </p:nvSpPr>
        <p:spPr>
          <a:xfrm>
            <a:off x="7454537" y="1383676"/>
            <a:ext cx="1682336" cy="540000"/>
          </a:xfrm>
          <a:prstGeom prst="rect">
            <a:avLst/>
          </a:prstGeom>
          <a:solidFill>
            <a:srgbClr val="003D6A"/>
          </a:solidFill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428"/>
              </a:spcAft>
              <a:defRPr/>
            </a:pPr>
            <a:r>
              <a:rPr lang="de-DE" sz="2400" b="1" dirty="0">
                <a:solidFill>
                  <a:srgbClr val="EAF2F9"/>
                </a:solidFill>
              </a:rPr>
              <a:t>NEU!</a:t>
            </a:r>
          </a:p>
        </p:txBody>
      </p:sp>
    </p:spTree>
    <p:extLst>
      <p:ext uri="{BB962C8B-B14F-4D97-AF65-F5344CB8AC3E}">
        <p14:creationId xmlns:p14="http://schemas.microsoft.com/office/powerpoint/2010/main" val="399044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F335D-3C14-4B60-85E8-C184A555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F807F4-7A20-43BA-AA35-FE523BD19C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2342F0-1DFE-4191-A832-59416175E7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1443" y="0"/>
            <a:ext cx="10287000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8F3636E-470C-4FF0-81AF-EBC1BC68BE5D}"/>
              </a:ext>
            </a:extLst>
          </p:cNvPr>
          <p:cNvSpPr txBox="1">
            <a:spLocks/>
          </p:cNvSpPr>
          <p:nvPr/>
        </p:nvSpPr>
        <p:spPr>
          <a:xfrm>
            <a:off x="6382327" y="556838"/>
            <a:ext cx="2754546" cy="540000"/>
          </a:xfrm>
          <a:prstGeom prst="rect">
            <a:avLst/>
          </a:prstGeom>
          <a:solidFill>
            <a:srgbClr val="009EE0"/>
          </a:solidFill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428"/>
              </a:spcAft>
              <a:defRPr/>
            </a:pPr>
            <a:r>
              <a:rPr lang="de-DE" sz="2400" b="1" dirty="0">
                <a:solidFill>
                  <a:srgbClr val="EAF2F9"/>
                </a:solidFill>
              </a:rPr>
              <a:t>Co-act EGL-C</a:t>
            </a:r>
          </a:p>
        </p:txBody>
      </p:sp>
    </p:spTree>
    <p:extLst>
      <p:ext uri="{BB962C8B-B14F-4D97-AF65-F5344CB8AC3E}">
        <p14:creationId xmlns:p14="http://schemas.microsoft.com/office/powerpoint/2010/main" val="331442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E4289-3B10-4AC0-B1E9-50BD59C6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Sicheres Greifen - In jeder Situation!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717A81-1F31-427A-8FD2-BE48D6C4DC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E7D973-C6B6-4C70-AF16-2C8E642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5" b="94640" l="9881" r="89949">
                        <a14:foregroundMark x1="43441" y1="43185" x2="43441" y2="43185"/>
                        <a14:foregroundMark x1="46848" y1="30475" x2="46848" y2="30475"/>
                        <a14:foregroundMark x1="56559" y1="28790" x2="56559" y2="28790"/>
                        <a14:foregroundMark x1="62692" y1="42420" x2="62692" y2="42420"/>
                        <a14:foregroundMark x1="63032" y1="45176" x2="63032" y2="45176"/>
                        <a14:foregroundMark x1="67973" y1="42879" x2="67973" y2="42879"/>
                        <a14:foregroundMark x1="57070" y1="36294" x2="57070" y2="36294"/>
                        <a14:foregroundMark x1="57411" y1="38438" x2="57411" y2="38438"/>
                        <a14:foregroundMark x1="60477" y1="37060" x2="60477" y2="37060"/>
                        <a14:foregroundMark x1="57751" y1="7657" x2="57751" y2="7657"/>
                        <a14:foregroundMark x1="52811" y1="13170" x2="52811" y2="13170"/>
                        <a14:foregroundMark x1="50937" y1="13476" x2="50937" y2="13476"/>
                        <a14:foregroundMark x1="44123" y1="18989" x2="44123" y2="18989"/>
                        <a14:foregroundMark x1="46337" y1="26034" x2="46337" y2="26034"/>
                        <a14:foregroundMark x1="43782" y1="22052" x2="43782" y2="22052"/>
                        <a14:foregroundMark x1="47871" y1="22358" x2="47871" y2="22358"/>
                        <a14:foregroundMark x1="48722" y1="24349" x2="48722" y2="24349"/>
                        <a14:foregroundMark x1="60818" y1="23430" x2="60818" y2="23430"/>
                        <a14:foregroundMark x1="57751" y1="22665" x2="57751" y2="22665"/>
                        <a14:foregroundMark x1="58603" y1="20980" x2="58603" y2="20980"/>
                        <a14:foregroundMark x1="60136" y1="12098" x2="60136" y2="12098"/>
                        <a14:foregroundMark x1="44463" y1="11485" x2="44463" y2="11485"/>
                        <a14:foregroundMark x1="48382" y1="10107" x2="48382" y2="10107"/>
                        <a14:foregroundMark x1="48211" y1="6738" x2="48211" y2="6738"/>
                        <a14:foregroundMark x1="57751" y1="10720" x2="57751" y2="10720"/>
                        <a14:foregroundMark x1="55196" y1="7044" x2="55196" y2="7044"/>
                        <a14:foregroundMark x1="59284" y1="13936" x2="59284" y2="13936"/>
                        <a14:foregroundMark x1="49404" y1="93262" x2="49404" y2="93262"/>
                        <a14:foregroundMark x1="51278" y1="94640" x2="51278" y2="94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62" y="2217500"/>
            <a:ext cx="2763006" cy="30736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F2D4457-4B0F-4CB2-AD77-1255BE397C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98" b="94125" l="9628" r="89859">
                        <a14:foregroundMark x1="53402" y1="90453" x2="53402" y2="90453"/>
                        <a14:foregroundMark x1="46213" y1="90820" x2="46213" y2="90820"/>
                        <a14:foregroundMark x1="49551" y1="94247" x2="49551" y2="94247"/>
                        <a14:foregroundMark x1="51348" y1="14321" x2="51348" y2="14321"/>
                        <a14:foregroundMark x1="63415" y1="16401" x2="63415" y2="16401"/>
                        <a14:foregroundMark x1="64056" y1="8935" x2="64056" y2="8935"/>
                        <a14:foregroundMark x1="40693" y1="7099" x2="40693" y2="7099"/>
                        <a14:foregroundMark x1="61232" y1="5998" x2="61232" y2="59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912" t="3598" r="13208" b="4651"/>
          <a:stretch/>
        </p:blipFill>
        <p:spPr>
          <a:xfrm>
            <a:off x="-467063" y="2280677"/>
            <a:ext cx="2232248" cy="294731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FDED3C6-CB17-4055-9124-AFC3208B0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75" y="1871699"/>
            <a:ext cx="1775587" cy="15209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E64DC56-EB10-4DF8-8411-5ED2F33F6C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1871699"/>
            <a:ext cx="2736305" cy="152098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058ECC6-730A-4E74-A926-5D07E8607A33}"/>
              </a:ext>
            </a:extLst>
          </p:cNvPr>
          <p:cNvSpPr/>
          <p:nvPr/>
        </p:nvSpPr>
        <p:spPr>
          <a:xfrm>
            <a:off x="4586036" y="5291168"/>
            <a:ext cx="4557963" cy="41427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Greifkraft nicht reduziert!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AFD4309-D50B-4491-BA7D-44E76B882695}"/>
              </a:ext>
            </a:extLst>
          </p:cNvPr>
          <p:cNvSpPr/>
          <p:nvPr/>
        </p:nvSpPr>
        <p:spPr>
          <a:xfrm>
            <a:off x="0" y="5291168"/>
            <a:ext cx="4572000" cy="4142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Greifkraft sicher reduziert!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76941E2-09C7-43CB-888F-AEFE933456C1}"/>
              </a:ext>
            </a:extLst>
          </p:cNvPr>
          <p:cNvCxnSpPr>
            <a:cxnSpLocks/>
          </p:cNvCxnSpPr>
          <p:nvPr/>
        </p:nvCxnSpPr>
        <p:spPr>
          <a:xfrm>
            <a:off x="4579018" y="1724964"/>
            <a:ext cx="0" cy="4475539"/>
          </a:xfrm>
          <a:prstGeom prst="line">
            <a:avLst/>
          </a:prstGeom>
          <a:ln w="57150">
            <a:solidFill>
              <a:srgbClr val="009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5F55CB64-6D88-4366-AABA-A129F3CBD937}"/>
              </a:ext>
            </a:extLst>
          </p:cNvPr>
          <p:cNvSpPr txBox="1"/>
          <p:nvPr/>
        </p:nvSpPr>
        <p:spPr>
          <a:xfrm>
            <a:off x="2093286" y="4396995"/>
            <a:ext cx="259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Abstand zw. Werkstück und Finger größer 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Greifkraft kleiner 140N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1618DF7-12C9-4E2D-A997-EF2589DA7D6B}"/>
              </a:ext>
            </a:extLst>
          </p:cNvPr>
          <p:cNvSpPr txBox="1"/>
          <p:nvPr/>
        </p:nvSpPr>
        <p:spPr>
          <a:xfrm>
            <a:off x="4657396" y="4396994"/>
            <a:ext cx="2680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Abstand zw. Werkstück und Finger kleiner 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Greifkraft größer 140N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40E7F90-4D8B-4FD5-84DC-E88975DDE372}"/>
              </a:ext>
            </a:extLst>
          </p:cNvPr>
          <p:cNvSpPr txBox="1"/>
          <p:nvPr/>
        </p:nvSpPr>
        <p:spPr>
          <a:xfrm>
            <a:off x="0" y="5962094"/>
            <a:ext cx="13404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Bildquellen: SCHUNK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113425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F33EEE-BE73-4256-BDE0-DA28F4683C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AFAAD5-5EC1-4CAB-A496-0F889F029B29}"/>
              </a:ext>
            </a:extLst>
          </p:cNvPr>
          <p:cNvSpPr/>
          <p:nvPr/>
        </p:nvSpPr>
        <p:spPr>
          <a:xfrm>
            <a:off x="5721532" y="5298356"/>
            <a:ext cx="3422468" cy="523220"/>
          </a:xfrm>
          <a:prstGeom prst="rect">
            <a:avLst/>
          </a:prstGeom>
          <a:solidFill>
            <a:srgbClr val="009FE3"/>
          </a:solidFill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Telefon</a:t>
            </a:r>
            <a:r>
              <a:rPr lang="de-DE" sz="1400" dirty="0">
                <a:solidFill>
                  <a:schemeClr val="bg1"/>
                </a:solidFill>
              </a:rPr>
              <a:t>:	+49-7133-103-3444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Mail</a:t>
            </a:r>
            <a:r>
              <a:rPr lang="de-DE" sz="1400" dirty="0">
                <a:solidFill>
                  <a:schemeClr val="bg1"/>
                </a:solidFill>
              </a:rPr>
              <a:t>:		co-act-team@de.schunk.com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5CD880-C710-46BF-B982-1D3D78576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" y="1768649"/>
            <a:ext cx="7437120" cy="243150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588956C-CB1F-402D-B908-AE6730F312A9}"/>
              </a:ext>
            </a:extLst>
          </p:cNvPr>
          <p:cNvSpPr txBox="1"/>
          <p:nvPr/>
        </p:nvSpPr>
        <p:spPr>
          <a:xfrm>
            <a:off x="4992799" y="400110"/>
            <a:ext cx="4151201" cy="400110"/>
          </a:xfrm>
          <a:prstGeom prst="rect">
            <a:avLst/>
          </a:prstGeom>
          <a:solidFill>
            <a:srgbClr val="009FE3"/>
          </a:solidFill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Besuchen Sie uns! Halle 17 Stand B40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5370BE7-81F1-4C6C-96DB-DAFF832EB056}"/>
              </a:ext>
            </a:extLst>
          </p:cNvPr>
          <p:cNvSpPr txBox="1"/>
          <p:nvPr/>
        </p:nvSpPr>
        <p:spPr>
          <a:xfrm>
            <a:off x="0" y="5962094"/>
            <a:ext cx="13404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Bildquellen: SCHUNK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2895254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9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Bild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6295"/>
            <a:ext cx="9144000" cy="580533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884368" y="2036812"/>
            <a:ext cx="1224136" cy="400110"/>
          </a:xfrm>
          <a:prstGeom prst="rect">
            <a:avLst/>
          </a:prstGeom>
          <a:solidFill>
            <a:srgbClr val="003D6A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000" b="1" dirty="0">
                <a:solidFill>
                  <a:prstClr val="white"/>
                </a:solidFill>
              </a:rPr>
              <a:t>Roboter-</a:t>
            </a:r>
          </a:p>
          <a:p>
            <a:pPr algn="r"/>
            <a:r>
              <a:rPr lang="de-DE" sz="1000" b="1" dirty="0">
                <a:solidFill>
                  <a:prstClr val="white"/>
                </a:solidFill>
              </a:rPr>
              <a:t>zubehör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059832" y="2007890"/>
            <a:ext cx="1224136" cy="400110"/>
          </a:xfrm>
          <a:prstGeom prst="rect">
            <a:avLst/>
          </a:prstGeom>
          <a:solidFill>
            <a:srgbClr val="003D6A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000" b="1" dirty="0">
                <a:solidFill>
                  <a:prstClr val="white"/>
                </a:solidFill>
              </a:rPr>
              <a:t>Drehmodule</a:t>
            </a:r>
          </a:p>
          <a:p>
            <a:pPr algn="r"/>
            <a:r>
              <a:rPr lang="de-DE" sz="1000" b="1" dirty="0">
                <a:solidFill>
                  <a:prstClr val="white"/>
                </a:solidFill>
              </a:rPr>
              <a:t>pneumatisch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562" y="2036812"/>
            <a:ext cx="1224136" cy="400110"/>
          </a:xfrm>
          <a:prstGeom prst="rect">
            <a:avLst/>
          </a:prstGeom>
          <a:solidFill>
            <a:srgbClr val="003D6A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000" b="1" dirty="0">
                <a:solidFill>
                  <a:prstClr val="white"/>
                </a:solidFill>
              </a:rPr>
              <a:t>Greifmodule </a:t>
            </a:r>
          </a:p>
          <a:p>
            <a:pPr algn="r"/>
            <a:r>
              <a:rPr lang="de-DE" sz="1000" b="1" dirty="0">
                <a:solidFill>
                  <a:prstClr val="white"/>
                </a:solidFill>
              </a:rPr>
              <a:t>pneumatisch</a:t>
            </a:r>
          </a:p>
        </p:txBody>
      </p:sp>
      <p:pic>
        <p:nvPicPr>
          <p:cNvPr id="8" name="Picture 2" descr="S:\MKT\03_Multimedia\_PPT\ppt_KUKA_0313\_ppt_final\Hintergrund_jgps\_Unternehmen\_SCHUNK_Produktwelt\PGN-pl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462" y="2036812"/>
            <a:ext cx="673257" cy="1032148"/>
          </a:xfrm>
          <a:prstGeom prst="rect">
            <a:avLst/>
          </a:prstGeom>
          <a:noFill/>
        </p:spPr>
      </p:pic>
      <p:pic>
        <p:nvPicPr>
          <p:cNvPr id="9" name="Picture 5" descr="S:\MKT\03_Multimedia\_PPT\ppt_KUKA_0313\_ppt_final\Hintergrund_jgps\_Unternehmen\_SCHUNK_Produktwelt\SRUpl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25" y="1844824"/>
            <a:ext cx="800787" cy="445484"/>
          </a:xfrm>
          <a:prstGeom prst="rect">
            <a:avLst/>
          </a:prstGeom>
          <a:noFill/>
        </p:spPr>
      </p:pic>
      <p:pic>
        <p:nvPicPr>
          <p:cNvPr id="10" name="Picture 7" descr="S:\MKT\03_Multimedia\_PPT\ppt_KUKA_0313\_ppt_final\Hintergrund_jgps\_Unternehmen\_SCHUNK_Produktwelt\SW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349" y="1532756"/>
            <a:ext cx="725091" cy="890402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6640041" y="2132820"/>
            <a:ext cx="1152128" cy="246221"/>
          </a:xfrm>
          <a:prstGeom prst="rect">
            <a:avLst/>
          </a:prstGeom>
          <a:solidFill>
            <a:srgbClr val="003D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prstClr val="white"/>
                </a:solidFill>
              </a:rPr>
              <a:t>Lineartechnik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495075" y="1873399"/>
            <a:ext cx="1224136" cy="553998"/>
          </a:xfrm>
          <a:prstGeom prst="rect">
            <a:avLst/>
          </a:prstGeom>
          <a:solidFill>
            <a:srgbClr val="003D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prstClr val="white"/>
                </a:solidFill>
              </a:rPr>
              <a:t>Werkzeughalter</a:t>
            </a:r>
          </a:p>
          <a:p>
            <a:r>
              <a:rPr lang="de-DE" sz="1000" b="1" dirty="0">
                <a:solidFill>
                  <a:prstClr val="white"/>
                </a:solidFill>
              </a:rPr>
              <a:t>Hydrodehn-spanntechnik</a:t>
            </a:r>
          </a:p>
        </p:txBody>
      </p:sp>
      <p:pic>
        <p:nvPicPr>
          <p:cNvPr id="13" name="Picture 7" descr="S:\MKT\03_Multimedia\_PPT\2013_03_Pressekonferenz_HMI\neue Bilder\Tendo-Origin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054" y="1461542"/>
            <a:ext cx="305746" cy="969358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4351784" y="2011253"/>
            <a:ext cx="1008112" cy="400110"/>
          </a:xfrm>
          <a:prstGeom prst="rect">
            <a:avLst/>
          </a:prstGeom>
          <a:solidFill>
            <a:srgbClr val="003D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prstClr val="white"/>
                </a:solidFill>
              </a:rPr>
              <a:t>Stationäre Spanntechnik</a:t>
            </a:r>
          </a:p>
        </p:txBody>
      </p:sp>
      <p:pic>
        <p:nvPicPr>
          <p:cNvPr id="15" name="Picture 8" descr="S:\MKT\03_Multimedia\_PPT\2013_03_Pressekonferenz_HMI\neue Bilder\vero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744946" cy="561232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</p:pic>
      <p:pic>
        <p:nvPicPr>
          <p:cNvPr id="16" name="Picture 4" descr="S:\MKT\03_Multimedia\_PPT\2013_03_Pressekonferenz_HMI\neue Bilder\Lineartechni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300" y="1556740"/>
            <a:ext cx="936104" cy="675761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5580112" y="2132820"/>
            <a:ext cx="1008112" cy="246221"/>
          </a:xfrm>
          <a:prstGeom prst="rect">
            <a:avLst/>
          </a:prstGeom>
          <a:solidFill>
            <a:srgbClr val="003D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prstClr val="white"/>
                </a:solidFill>
              </a:rPr>
              <a:t>Drehfutter</a:t>
            </a:r>
          </a:p>
        </p:txBody>
      </p:sp>
      <p:pic>
        <p:nvPicPr>
          <p:cNvPr id="18" name="Picture 4" descr="S:\MKT\03_Multimedia\_PPT\2013_03_Pressekonferenz_HMI\neue Bilder\Drehfutt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635" y="1638204"/>
            <a:ext cx="774147" cy="710676"/>
          </a:xfrm>
          <a:prstGeom prst="rect">
            <a:avLst/>
          </a:prstGeom>
          <a:noFill/>
        </p:spPr>
      </p:pic>
      <p:pic>
        <p:nvPicPr>
          <p:cNvPr id="27" name="Grafik 26" descr="Bild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410" y="0"/>
            <a:ext cx="8820590" cy="648090"/>
          </a:xfrm>
          <a:prstGeom prst="rect">
            <a:avLst/>
          </a:prstGeom>
        </p:spPr>
      </p:pic>
      <p:sp>
        <p:nvSpPr>
          <p:cNvPr id="29" name="Titel 2"/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960702"/>
          </a:xfrm>
        </p:spPr>
        <p:txBody>
          <a:bodyPr/>
          <a:lstStyle/>
          <a:p>
            <a:pPr lvl="0" defTabSz="914400">
              <a:spcAft>
                <a:spcPts val="1800"/>
              </a:spcAft>
              <a:defRPr/>
            </a:pPr>
            <a:r>
              <a:rPr lang="de-DE" sz="2400" dirty="0">
                <a:solidFill>
                  <a:srgbClr val="EAF2F9"/>
                </a:solidFill>
                <a:ea typeface="+mn-ea"/>
                <a:cs typeface="+mn-cs"/>
              </a:rPr>
              <a:t>SCHUNK im Portrait </a:t>
            </a:r>
            <a:br>
              <a:rPr lang="de-DE" sz="24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de-DE" sz="1800" b="0" dirty="0">
                <a:solidFill>
                  <a:prstClr val="white"/>
                </a:solidFill>
                <a:ea typeface="+mn-ea"/>
                <a:cs typeface="+mn-cs"/>
              </a:rPr>
              <a:t>Weltweiter Kompetenzführer für Greifsysteme und Spanntechnik und führender </a:t>
            </a:r>
            <a:br>
              <a:rPr lang="de-DE" sz="1800" b="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de-DE" sz="1800" b="0" dirty="0">
                <a:solidFill>
                  <a:prstClr val="white"/>
                </a:solidFill>
                <a:ea typeface="+mn-ea"/>
                <a:cs typeface="+mn-cs"/>
              </a:rPr>
              <a:t>Technologieausstatter von Robotern und Produktionsmaschinen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44BDEC8-E6B9-44A3-94C2-2FAFFA136C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859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0D29DE3-3FDC-416F-8CE2-E7DD0A2CA3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pic>
        <p:nvPicPr>
          <p:cNvPr id="5" name="Picture 3" descr="P:\Desktop\Bilder ppt format\Knickarm-Roboter_frei.png">
            <a:extLst>
              <a:ext uri="{FF2B5EF4-FFF2-40B4-BE49-F238E27FC236}">
                <a16:creationId xmlns:a16="http://schemas.microsoft.com/office/drawing/2014/main" id="{85A3CD50-5177-47FC-B1A4-BAEAD610A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4134"/>
            <a:ext cx="7102468" cy="4799488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6F5239A-A340-4BE6-8036-AC7D7312D580}"/>
              </a:ext>
            </a:extLst>
          </p:cNvPr>
          <p:cNvSpPr txBox="1"/>
          <p:nvPr/>
        </p:nvSpPr>
        <p:spPr>
          <a:xfrm>
            <a:off x="5059218" y="1567706"/>
            <a:ext cx="2520350" cy="590052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tabLst>
                <a:tab pos="4214813" algn="l"/>
              </a:tabLst>
            </a:pPr>
            <a:r>
              <a:rPr lang="de-DE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Drehen und Durchführen</a:t>
            </a:r>
            <a:endParaRPr lang="de-DE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50D43B-85A9-4376-B8B8-13F14114DC32}"/>
              </a:ext>
            </a:extLst>
          </p:cNvPr>
          <p:cNvSpPr txBox="1"/>
          <p:nvPr/>
        </p:nvSpPr>
        <p:spPr>
          <a:xfrm>
            <a:off x="5895030" y="2418557"/>
            <a:ext cx="2736380" cy="72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tabLst>
                <a:tab pos="4214813" algn="l"/>
              </a:tabLst>
            </a:pPr>
            <a:r>
              <a:rPr lang="de-DE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Überwachen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68A62-8C7D-4EA6-B723-DF801237E61F}"/>
              </a:ext>
            </a:extLst>
          </p:cNvPr>
          <p:cNvSpPr txBox="1"/>
          <p:nvPr/>
        </p:nvSpPr>
        <p:spPr>
          <a:xfrm>
            <a:off x="6372250" y="3190352"/>
            <a:ext cx="2808390" cy="72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tabLst>
                <a:tab pos="4214813" algn="l"/>
              </a:tabLst>
            </a:pPr>
            <a:r>
              <a:rPr lang="de-DE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Wechseln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42554-1E56-47D4-B525-654E272BFAA4}"/>
              </a:ext>
            </a:extLst>
          </p:cNvPr>
          <p:cNvSpPr txBox="1"/>
          <p:nvPr/>
        </p:nvSpPr>
        <p:spPr>
          <a:xfrm>
            <a:off x="3388414" y="4653169"/>
            <a:ext cx="2808390" cy="72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tabLst>
                <a:tab pos="4214813" algn="l"/>
              </a:tabLst>
            </a:pPr>
            <a:r>
              <a:rPr lang="de-DE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Fügen und Ausgleichen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57D6A83-07FD-4463-88B3-E12F223EF98C}"/>
              </a:ext>
            </a:extLst>
          </p:cNvPr>
          <p:cNvSpPr txBox="1"/>
          <p:nvPr/>
        </p:nvSpPr>
        <p:spPr>
          <a:xfrm>
            <a:off x="6697763" y="3861020"/>
            <a:ext cx="2339690" cy="100814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tabLst>
                <a:tab pos="4214813" algn="l"/>
              </a:tabLst>
            </a:pPr>
            <a:r>
              <a:rPr lang="de-DE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Greifen und Handhaben</a:t>
            </a:r>
          </a:p>
        </p:txBody>
      </p:sp>
      <p:cxnSp>
        <p:nvCxnSpPr>
          <p:cNvPr id="11" name="Gerade Verbindung 36">
            <a:extLst>
              <a:ext uri="{FF2B5EF4-FFF2-40B4-BE49-F238E27FC236}">
                <a16:creationId xmlns:a16="http://schemas.microsoft.com/office/drawing/2014/main" id="{DB233E8D-62DC-4BEB-B80E-CEF73A442717}"/>
              </a:ext>
            </a:extLst>
          </p:cNvPr>
          <p:cNvCxnSpPr/>
          <p:nvPr/>
        </p:nvCxnSpPr>
        <p:spPr>
          <a:xfrm flipV="1">
            <a:off x="4825405" y="1723360"/>
            <a:ext cx="0" cy="648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38">
            <a:extLst>
              <a:ext uri="{FF2B5EF4-FFF2-40B4-BE49-F238E27FC236}">
                <a16:creationId xmlns:a16="http://schemas.microsoft.com/office/drawing/2014/main" id="{9C6BE3B2-5962-440F-9CC6-0B4721FB1D52}"/>
              </a:ext>
            </a:extLst>
          </p:cNvPr>
          <p:cNvCxnSpPr/>
          <p:nvPr/>
        </p:nvCxnSpPr>
        <p:spPr>
          <a:xfrm>
            <a:off x="4825405" y="1723360"/>
            <a:ext cx="216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41">
            <a:extLst>
              <a:ext uri="{FF2B5EF4-FFF2-40B4-BE49-F238E27FC236}">
                <a16:creationId xmlns:a16="http://schemas.microsoft.com/office/drawing/2014/main" id="{C8E2F4F7-005D-41FB-A447-8DA72A41C0F5}"/>
              </a:ext>
            </a:extLst>
          </p:cNvPr>
          <p:cNvCxnSpPr/>
          <p:nvPr/>
        </p:nvCxnSpPr>
        <p:spPr>
          <a:xfrm flipV="1">
            <a:off x="5292100" y="2190282"/>
            <a:ext cx="0" cy="864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42">
            <a:extLst>
              <a:ext uri="{FF2B5EF4-FFF2-40B4-BE49-F238E27FC236}">
                <a16:creationId xmlns:a16="http://schemas.microsoft.com/office/drawing/2014/main" id="{ED7140CA-66DE-4338-A52E-6D640537F81B}"/>
              </a:ext>
            </a:extLst>
          </p:cNvPr>
          <p:cNvCxnSpPr/>
          <p:nvPr/>
        </p:nvCxnSpPr>
        <p:spPr>
          <a:xfrm>
            <a:off x="5292100" y="2190282"/>
            <a:ext cx="216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F9997EF2-4099-4DA4-94FD-E2E2C5E3C52D}"/>
              </a:ext>
            </a:extLst>
          </p:cNvPr>
          <p:cNvSpPr txBox="1"/>
          <p:nvPr/>
        </p:nvSpPr>
        <p:spPr>
          <a:xfrm>
            <a:off x="5525912" y="2025564"/>
            <a:ext cx="2520350" cy="589504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tabLst>
                <a:tab pos="4214813" algn="l"/>
              </a:tabLst>
            </a:pPr>
            <a:r>
              <a:rPr lang="de-DE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Verbinden und Adaptieren</a:t>
            </a:r>
          </a:p>
        </p:txBody>
      </p:sp>
      <p:cxnSp>
        <p:nvCxnSpPr>
          <p:cNvPr id="16" name="Gerade Verbindung 46">
            <a:extLst>
              <a:ext uri="{FF2B5EF4-FFF2-40B4-BE49-F238E27FC236}">
                <a16:creationId xmlns:a16="http://schemas.microsoft.com/office/drawing/2014/main" id="{390D552C-1F14-4F16-92A1-9044EBAEA43A}"/>
              </a:ext>
            </a:extLst>
          </p:cNvPr>
          <p:cNvCxnSpPr/>
          <p:nvPr/>
        </p:nvCxnSpPr>
        <p:spPr>
          <a:xfrm flipV="1">
            <a:off x="5652150" y="2573790"/>
            <a:ext cx="0" cy="864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50">
            <a:extLst>
              <a:ext uri="{FF2B5EF4-FFF2-40B4-BE49-F238E27FC236}">
                <a16:creationId xmlns:a16="http://schemas.microsoft.com/office/drawing/2014/main" id="{2495B334-B3D3-49B7-8C64-010D1FC72046}"/>
              </a:ext>
            </a:extLst>
          </p:cNvPr>
          <p:cNvCxnSpPr/>
          <p:nvPr/>
        </p:nvCxnSpPr>
        <p:spPr>
          <a:xfrm>
            <a:off x="5652150" y="2573790"/>
            <a:ext cx="216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51">
            <a:extLst>
              <a:ext uri="{FF2B5EF4-FFF2-40B4-BE49-F238E27FC236}">
                <a16:creationId xmlns:a16="http://schemas.microsoft.com/office/drawing/2014/main" id="{F6124238-21CA-42D3-BE82-C06D44133047}"/>
              </a:ext>
            </a:extLst>
          </p:cNvPr>
          <p:cNvCxnSpPr/>
          <p:nvPr/>
        </p:nvCxnSpPr>
        <p:spPr>
          <a:xfrm flipV="1">
            <a:off x="6156220" y="3342442"/>
            <a:ext cx="0" cy="57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52">
            <a:extLst>
              <a:ext uri="{FF2B5EF4-FFF2-40B4-BE49-F238E27FC236}">
                <a16:creationId xmlns:a16="http://schemas.microsoft.com/office/drawing/2014/main" id="{3EAE948C-AB22-4BEE-B31D-D954608449CA}"/>
              </a:ext>
            </a:extLst>
          </p:cNvPr>
          <p:cNvCxnSpPr/>
          <p:nvPr/>
        </p:nvCxnSpPr>
        <p:spPr>
          <a:xfrm>
            <a:off x="6156220" y="3342442"/>
            <a:ext cx="216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58">
            <a:extLst>
              <a:ext uri="{FF2B5EF4-FFF2-40B4-BE49-F238E27FC236}">
                <a16:creationId xmlns:a16="http://schemas.microsoft.com/office/drawing/2014/main" id="{5B1D773C-E20D-4282-ACCA-C743C59F3838}"/>
              </a:ext>
            </a:extLst>
          </p:cNvPr>
          <p:cNvCxnSpPr/>
          <p:nvPr/>
        </p:nvCxnSpPr>
        <p:spPr>
          <a:xfrm flipH="1">
            <a:off x="5059218" y="4509150"/>
            <a:ext cx="57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64">
            <a:extLst>
              <a:ext uri="{FF2B5EF4-FFF2-40B4-BE49-F238E27FC236}">
                <a16:creationId xmlns:a16="http://schemas.microsoft.com/office/drawing/2014/main" id="{98220834-0733-4B1E-A441-9C0DFE5E2B89}"/>
              </a:ext>
            </a:extLst>
          </p:cNvPr>
          <p:cNvCxnSpPr/>
          <p:nvPr/>
        </p:nvCxnSpPr>
        <p:spPr>
          <a:xfrm flipV="1">
            <a:off x="6491994" y="4014808"/>
            <a:ext cx="0" cy="432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65">
            <a:extLst>
              <a:ext uri="{FF2B5EF4-FFF2-40B4-BE49-F238E27FC236}">
                <a16:creationId xmlns:a16="http://schemas.microsoft.com/office/drawing/2014/main" id="{299EBE4C-2D94-4BF7-9971-11494E76D347}"/>
              </a:ext>
            </a:extLst>
          </p:cNvPr>
          <p:cNvCxnSpPr/>
          <p:nvPr/>
        </p:nvCxnSpPr>
        <p:spPr>
          <a:xfrm>
            <a:off x="6491994" y="4014808"/>
            <a:ext cx="216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69">
            <a:extLst>
              <a:ext uri="{FF2B5EF4-FFF2-40B4-BE49-F238E27FC236}">
                <a16:creationId xmlns:a16="http://schemas.microsoft.com/office/drawing/2014/main" id="{879BB3E8-1E47-4F07-BDA7-C74F2147A656}"/>
              </a:ext>
            </a:extLst>
          </p:cNvPr>
          <p:cNvCxnSpPr/>
          <p:nvPr/>
        </p:nvCxnSpPr>
        <p:spPr>
          <a:xfrm>
            <a:off x="5059218" y="4509150"/>
            <a:ext cx="0" cy="144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2">
            <a:extLst>
              <a:ext uri="{FF2B5EF4-FFF2-40B4-BE49-F238E27FC236}">
                <a16:creationId xmlns:a16="http://schemas.microsoft.com/office/drawing/2014/main" id="{CBB61C9B-99D5-4D61-990B-E5265288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960702"/>
          </a:xfrm>
        </p:spPr>
        <p:txBody>
          <a:bodyPr/>
          <a:lstStyle/>
          <a:p>
            <a:pPr lvl="0" defTabSz="914400">
              <a:spcAft>
                <a:spcPts val="1800"/>
              </a:spcAft>
              <a:defRPr/>
            </a:pPr>
            <a:r>
              <a:rPr lang="de-DE" sz="2400" dirty="0">
                <a:solidFill>
                  <a:srgbClr val="EAF2F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SCHUNK Produkte im Portrait </a:t>
            </a:r>
            <a:br>
              <a:rPr lang="de-DE" sz="24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de-DE" sz="1800" b="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Weltweiter Kompetenzführer für Greifsysteme und Spanntechnik und führender </a:t>
            </a:r>
            <a:br>
              <a:rPr lang="de-DE" sz="1800" b="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de-DE" sz="1800" b="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Technologieausstatter von Robotern und Produktionsmaschinen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5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Von der Vollautomatisierung </a:t>
            </a:r>
            <a:br>
              <a:rPr lang="de-DE" dirty="0"/>
            </a:br>
            <a:r>
              <a:rPr lang="de-DE" dirty="0"/>
              <a:t>	zur Mensch-Roboter-Kollaboration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153369"/>
            <a:ext cx="4067944" cy="305095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0" b="96379" l="0" r="93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542496"/>
            <a:ext cx="4275272" cy="262092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1299" y="4023838"/>
            <a:ext cx="486003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de-DE" sz="2000" b="1" dirty="0">
                <a:solidFill>
                  <a:srgbClr val="009EE3"/>
                </a:solidFill>
              </a:rPr>
              <a:t>Vorteile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Ergonomische Entlastung der Mitarbeiter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Flexibilisierung der Arbeitsprozesse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Effizienzsteigerung bei Robotereinsatz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Nachrüstung und Flexibilisierung der Logistik, Beladung, Montage und Handhabung</a:t>
            </a:r>
          </a:p>
        </p:txBody>
      </p:sp>
      <p:sp>
        <p:nvSpPr>
          <p:cNvPr id="4" name="Eingekerbter Richtungspfeil 3"/>
          <p:cNvSpPr/>
          <p:nvPr/>
        </p:nvSpPr>
        <p:spPr>
          <a:xfrm rot="1550043">
            <a:off x="4290209" y="3651499"/>
            <a:ext cx="504056" cy="744678"/>
          </a:xfrm>
          <a:prstGeom prst="chevron">
            <a:avLst/>
          </a:prstGeom>
          <a:solidFill>
            <a:srgbClr val="009EE3"/>
          </a:solidFill>
          <a:ln>
            <a:solidFill>
              <a:srgbClr val="009E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57160" y="1860616"/>
            <a:ext cx="37039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9EE3"/>
                </a:solidFill>
              </a:rPr>
              <a:t>Definition</a:t>
            </a:r>
          </a:p>
          <a:p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Schutzzaunlose Interaktion zwischen einem Bediener [Mensch] und einem Roboter in gemeinsamen Arbeitsräumen</a:t>
            </a:r>
          </a:p>
          <a:p>
            <a:endParaRPr lang="de-DE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8402485" y="5322927"/>
            <a:ext cx="13404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Bildquellen: SCHUNK GmbH &amp; Co. KG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35744F-8330-4C04-A9E3-C6B2A7651A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02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13DCD8C-D229-4249-B666-26FF7D1CF7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SalesToolBox | SCHUNK Co-act Greifer 2.0 | B. Janßen | 2019-04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86686B-F67B-4026-BDB5-371D628D3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903" y="1582988"/>
            <a:ext cx="7106194" cy="249023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A166125-A384-402A-8D95-EC7E7661E18A}"/>
              </a:ext>
            </a:extLst>
          </p:cNvPr>
          <p:cNvSpPr txBox="1"/>
          <p:nvPr/>
        </p:nvSpPr>
        <p:spPr>
          <a:xfrm>
            <a:off x="0" y="5962094"/>
            <a:ext cx="13404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Bildquellen: SCHUNK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359099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Vier Arten der Mensch-Roboter-Kollaboration</a:t>
            </a:r>
            <a:br>
              <a:rPr lang="de-DE" dirty="0"/>
            </a:br>
            <a:r>
              <a:rPr lang="en-US" sz="1800" i="1" dirty="0">
                <a:solidFill>
                  <a:srgbClr val="003D6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nach ISO/TS 15066 -Robots and robotic devices – Collaborative robots</a:t>
            </a:r>
            <a:endParaRPr lang="de-DE" sz="1800" dirty="0">
              <a:solidFill>
                <a:srgbClr val="003D6A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95903" y="3301661"/>
            <a:ext cx="9257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7060" indent="-3143250" eaLnBrk="0">
              <a:spcBef>
                <a:spcPts val="1200"/>
              </a:spcBef>
              <a:spcAft>
                <a:spcPts val="0"/>
              </a:spcAft>
            </a:pPr>
            <a:r>
              <a:rPr lang="en-US" sz="12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Methode 1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</a:rPr>
              <a:t> - Sicherer Halt 	</a:t>
            </a:r>
            <a:r>
              <a:rPr lang="en-US" sz="12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	Methode 2 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</a:rPr>
              <a:t>– Handführung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124892" y="5541486"/>
            <a:ext cx="856005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7060" indent="-3147060">
              <a:lnSpc>
                <a:spcPct val="115000"/>
              </a:lnSpc>
            </a:pPr>
            <a:r>
              <a:rPr lang="de-DE" sz="12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Methode 3</a:t>
            </a:r>
            <a:r>
              <a:rPr lang="de-DE" sz="1200" i="1" dirty="0">
                <a:latin typeface="Calibri" panose="020F0502020204030204" pitchFamily="34" charset="0"/>
                <a:ea typeface="Times New Roman" panose="02020603050405020304" pitchFamily="18" charset="0"/>
              </a:rPr>
              <a:t> - Geschwindigkeits- und 		</a:t>
            </a:r>
            <a:r>
              <a:rPr lang="de-DE" sz="12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Methode 4 </a:t>
            </a:r>
            <a:r>
              <a:rPr lang="de-DE" sz="1200" i="1" dirty="0">
                <a:latin typeface="Calibri" panose="020F0502020204030204" pitchFamily="34" charset="0"/>
                <a:ea typeface="Times New Roman" panose="02020603050405020304" pitchFamily="18" charset="0"/>
              </a:rPr>
              <a:t>– Kraft- und Leistungsbegrenzung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47060" indent="-3147060">
              <a:lnSpc>
                <a:spcPct val="115000"/>
              </a:lnSpc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</a:rPr>
              <a:t>Abstandsüberwachung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317848"/>
            <a:ext cx="2710119" cy="211366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58" y="3300493"/>
            <a:ext cx="2588067" cy="241319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43" y="1001195"/>
            <a:ext cx="3333464" cy="24216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309" y="3687521"/>
            <a:ext cx="2258501" cy="201433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9ED24B7-89FE-471F-9E4A-2CCB40791EC2}"/>
              </a:ext>
            </a:extLst>
          </p:cNvPr>
          <p:cNvSpPr txBox="1"/>
          <p:nvPr/>
        </p:nvSpPr>
        <p:spPr>
          <a:xfrm>
            <a:off x="0" y="5962094"/>
            <a:ext cx="13404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Bildquellen: SCHUNK GmbH &amp; Co. KG</a:t>
            </a:r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DF4F502F-6367-4AB1-BEA8-9BF97C8F2215}"/>
              </a:ext>
            </a:extLst>
          </p:cNvPr>
          <p:cNvSpPr txBox="1">
            <a:spLocks/>
          </p:cNvSpPr>
          <p:nvPr/>
        </p:nvSpPr>
        <p:spPr>
          <a:xfrm>
            <a:off x="752475" y="6430695"/>
            <a:ext cx="596265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SalesToolBox | SCHUNK Co-act Greifer 2.0 | B. Janßen | 2019-04</a:t>
            </a:r>
          </a:p>
        </p:txBody>
      </p:sp>
    </p:spTree>
    <p:extLst>
      <p:ext uri="{BB962C8B-B14F-4D97-AF65-F5344CB8AC3E}">
        <p14:creationId xmlns:p14="http://schemas.microsoft.com/office/powerpoint/2010/main" val="371830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807" y="1233807"/>
            <a:ext cx="3595519" cy="484307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21737"/>
            <a:ext cx="2186352" cy="730999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6585942" y="1825660"/>
            <a:ext cx="2252352" cy="677108"/>
            <a:chOff x="5241600" y="3849427"/>
            <a:chExt cx="2252352" cy="677108"/>
          </a:xfrm>
        </p:grpSpPr>
        <p:sp>
          <p:nvSpPr>
            <p:cNvPr id="8" name="Textfeld 7"/>
            <p:cNvSpPr txBox="1"/>
            <p:nvPr/>
          </p:nvSpPr>
          <p:spPr>
            <a:xfrm>
              <a:off x="5554847" y="3849427"/>
              <a:ext cx="193910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Kapazitive Sensorik</a:t>
              </a:r>
            </a:p>
            <a:p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Zur Vermeidung von Kollisionen.</a:t>
              </a:r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cxnSp>
        <p:nvCxnSpPr>
          <p:cNvPr id="12" name="Gewinkelte Verbindung 11"/>
          <p:cNvCxnSpPr>
            <a:stCxn id="10" idx="0"/>
          </p:cNvCxnSpPr>
          <p:nvPr/>
        </p:nvCxnSpPr>
        <p:spPr>
          <a:xfrm rot="16200000" flipV="1">
            <a:off x="6072692" y="1195143"/>
            <a:ext cx="163546" cy="1148705"/>
          </a:xfrm>
          <a:prstGeom prst="bentConnector2">
            <a:avLst/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/>
          <p:cNvGrpSpPr/>
          <p:nvPr/>
        </p:nvGrpSpPr>
        <p:grpSpPr>
          <a:xfrm>
            <a:off x="337800" y="1408314"/>
            <a:ext cx="2546077" cy="1015663"/>
            <a:chOff x="5241600" y="3849427"/>
            <a:chExt cx="2546077" cy="1015663"/>
          </a:xfrm>
        </p:grpSpPr>
        <p:sp>
          <p:nvSpPr>
            <p:cNvPr id="14" name="Textfeld 13"/>
            <p:cNvSpPr txBox="1"/>
            <p:nvPr/>
          </p:nvSpPr>
          <p:spPr>
            <a:xfrm>
              <a:off x="5554848" y="3849427"/>
              <a:ext cx="2232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Touchscreen</a:t>
              </a:r>
            </a:p>
            <a:p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Ermöglicht die Kommunikation mit dem Greifer sowie das Teachen oder Umschalten in verschiedene Betriebsarten.</a:t>
              </a:r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cxnSp>
        <p:nvCxnSpPr>
          <p:cNvPr id="18" name="Gewinkelte Verbindung 17"/>
          <p:cNvCxnSpPr>
            <a:stCxn id="16" idx="4"/>
          </p:cNvCxnSpPr>
          <p:nvPr/>
        </p:nvCxnSpPr>
        <p:spPr>
          <a:xfrm rot="16200000" flipH="1">
            <a:off x="1810347" y="391587"/>
            <a:ext cx="915654" cy="3574999"/>
          </a:xfrm>
          <a:prstGeom prst="bentConnector2">
            <a:avLst/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/>
          <p:cNvGrpSpPr/>
          <p:nvPr/>
        </p:nvGrpSpPr>
        <p:grpSpPr>
          <a:xfrm>
            <a:off x="309814" y="3068960"/>
            <a:ext cx="2342368" cy="923330"/>
            <a:chOff x="5241600" y="3849427"/>
            <a:chExt cx="2342368" cy="923330"/>
          </a:xfrm>
        </p:grpSpPr>
        <p:sp>
          <p:nvSpPr>
            <p:cNvPr id="23" name="Textfeld 22"/>
            <p:cNvSpPr txBox="1"/>
            <p:nvPr/>
          </p:nvSpPr>
          <p:spPr>
            <a:xfrm>
              <a:off x="5554848" y="3849427"/>
              <a:ext cx="20291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Parallel- und Winkelgriff</a:t>
              </a:r>
            </a:p>
            <a:p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Zwei Griffarten zum Greifen von beliebigen Geometrien.</a:t>
              </a:r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cxnSp>
        <p:nvCxnSpPr>
          <p:cNvPr id="27" name="Gewinkelte Verbindung 26"/>
          <p:cNvCxnSpPr>
            <a:stCxn id="25" idx="4"/>
          </p:cNvCxnSpPr>
          <p:nvPr/>
        </p:nvCxnSpPr>
        <p:spPr>
          <a:xfrm rot="16200000" flipH="1">
            <a:off x="1669909" y="2164685"/>
            <a:ext cx="676759" cy="3111199"/>
          </a:xfrm>
          <a:prstGeom prst="bentConnector2">
            <a:avLst/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uppieren 27"/>
          <p:cNvGrpSpPr/>
          <p:nvPr/>
        </p:nvGrpSpPr>
        <p:grpSpPr>
          <a:xfrm>
            <a:off x="6580760" y="2801814"/>
            <a:ext cx="2527112" cy="1015663"/>
            <a:chOff x="5241600" y="3849427"/>
            <a:chExt cx="2527112" cy="1015663"/>
          </a:xfrm>
        </p:grpSpPr>
        <p:sp>
          <p:nvSpPr>
            <p:cNvPr id="29" name="Textfeld 28"/>
            <p:cNvSpPr txBox="1"/>
            <p:nvPr/>
          </p:nvSpPr>
          <p:spPr>
            <a:xfrm>
              <a:off x="5554847" y="3849427"/>
              <a:ext cx="22138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Kamera</a:t>
              </a:r>
            </a:p>
            <a:p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Zwischen den Fingern angebracht für das Erkennen der Umgebung, Unterscheiden und Suchen von Objekten.</a:t>
              </a:r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cxnSp>
        <p:nvCxnSpPr>
          <p:cNvPr id="33" name="Gewinkelte Verbindung 32"/>
          <p:cNvCxnSpPr>
            <a:stCxn id="31" idx="4"/>
          </p:cNvCxnSpPr>
          <p:nvPr/>
        </p:nvCxnSpPr>
        <p:spPr>
          <a:xfrm rot="5400000">
            <a:off x="5202665" y="2412088"/>
            <a:ext cx="818298" cy="2223643"/>
          </a:xfrm>
          <a:prstGeom prst="bentConnector2">
            <a:avLst/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uppieren 36"/>
          <p:cNvGrpSpPr/>
          <p:nvPr/>
        </p:nvGrpSpPr>
        <p:grpSpPr>
          <a:xfrm>
            <a:off x="309814" y="4417153"/>
            <a:ext cx="2577828" cy="1015663"/>
            <a:chOff x="5241600" y="3849427"/>
            <a:chExt cx="2577828" cy="1015663"/>
          </a:xfrm>
        </p:grpSpPr>
        <p:sp>
          <p:nvSpPr>
            <p:cNvPr id="38" name="Textfeld 37"/>
            <p:cNvSpPr txBox="1"/>
            <p:nvPr/>
          </p:nvSpPr>
          <p:spPr>
            <a:xfrm>
              <a:off x="5554847" y="3849427"/>
              <a:ext cx="22645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Optisches Feedback</a:t>
              </a:r>
            </a:p>
            <a:p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Über LED-Leuchten informiert der Co-act Gripper JL1 den Bediener über den Status des Greifers und die Identifikation der Werkstücke.</a:t>
              </a:r>
            </a:p>
          </p:txBody>
        </p:sp>
        <p:grpSp>
          <p:nvGrpSpPr>
            <p:cNvPr id="39" name="Gruppieren 38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0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6421439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cxnSp>
        <p:nvCxnSpPr>
          <p:cNvPr id="42" name="Gewinkelte Verbindung 41"/>
          <p:cNvCxnSpPr>
            <a:stCxn id="40" idx="4"/>
          </p:cNvCxnSpPr>
          <p:nvPr/>
        </p:nvCxnSpPr>
        <p:spPr>
          <a:xfrm rot="16200000" flipH="1">
            <a:off x="1502336" y="3680451"/>
            <a:ext cx="702717" cy="2802011"/>
          </a:xfrm>
          <a:prstGeom prst="bentConnector2">
            <a:avLst/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uppieren 42"/>
          <p:cNvGrpSpPr/>
          <p:nvPr/>
        </p:nvGrpSpPr>
        <p:grpSpPr>
          <a:xfrm>
            <a:off x="6580760" y="4747909"/>
            <a:ext cx="2468290" cy="846386"/>
            <a:chOff x="5241600" y="3849427"/>
            <a:chExt cx="2468290" cy="846386"/>
          </a:xfrm>
        </p:grpSpPr>
        <p:sp>
          <p:nvSpPr>
            <p:cNvPr id="44" name="Textfeld 43"/>
            <p:cNvSpPr txBox="1"/>
            <p:nvPr/>
          </p:nvSpPr>
          <p:spPr>
            <a:xfrm>
              <a:off x="5554848" y="3849427"/>
              <a:ext cx="2155042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Taktile Sensorik</a:t>
              </a:r>
            </a:p>
            <a:p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Zum rechtzeitigen Erkennen und Unterscheiden zwischen Werkstück und Mensch.</a:t>
              </a:r>
            </a:p>
          </p:txBody>
        </p:sp>
        <p:grpSp>
          <p:nvGrpSpPr>
            <p:cNvPr id="45" name="Gruppieren 44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6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cxnSp>
        <p:nvCxnSpPr>
          <p:cNvPr id="48" name="Gewinkelte Verbindung 47"/>
          <p:cNvCxnSpPr>
            <a:stCxn id="46" idx="0"/>
          </p:cNvCxnSpPr>
          <p:nvPr/>
        </p:nvCxnSpPr>
        <p:spPr>
          <a:xfrm rot="16200000" flipV="1">
            <a:off x="6070797" y="4120679"/>
            <a:ext cx="162155" cy="1143523"/>
          </a:xfrm>
          <a:prstGeom prst="bentConnector2">
            <a:avLst/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itel 1"/>
          <p:cNvSpPr txBox="1">
            <a:spLocks/>
          </p:cNvSpPr>
          <p:nvPr/>
        </p:nvSpPr>
        <p:spPr>
          <a:xfrm>
            <a:off x="558602" y="380066"/>
            <a:ext cx="8074557" cy="9607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e-DE" dirty="0"/>
              <a:t>Technologieträger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143" y="188555"/>
            <a:ext cx="1183790" cy="1143491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3618B65C-3F2A-402E-BE6A-65289B4F4CA7}"/>
              </a:ext>
            </a:extLst>
          </p:cNvPr>
          <p:cNvSpPr txBox="1"/>
          <p:nvPr/>
        </p:nvSpPr>
        <p:spPr>
          <a:xfrm>
            <a:off x="0" y="5962094"/>
            <a:ext cx="13404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Bildquellen: SCHUNK GmbH &amp; Co. KG</a:t>
            </a:r>
          </a:p>
        </p:txBody>
      </p:sp>
      <p:sp>
        <p:nvSpPr>
          <p:cNvPr id="52" name="Fußzeilenplatzhalter 1">
            <a:extLst>
              <a:ext uri="{FF2B5EF4-FFF2-40B4-BE49-F238E27FC236}">
                <a16:creationId xmlns:a16="http://schemas.microsoft.com/office/drawing/2014/main" id="{8A24D86D-9287-4366-8DEF-2B095D8D2B70}"/>
              </a:ext>
            </a:extLst>
          </p:cNvPr>
          <p:cNvSpPr txBox="1">
            <a:spLocks/>
          </p:cNvSpPr>
          <p:nvPr/>
        </p:nvSpPr>
        <p:spPr>
          <a:xfrm>
            <a:off x="752475" y="6430695"/>
            <a:ext cx="596265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SalesToolBox | SCHUNK Co-act Greifer 2.0 | B. Janßen | 2019-04</a:t>
            </a:r>
          </a:p>
        </p:txBody>
      </p:sp>
    </p:spTree>
    <p:extLst>
      <p:ext uri="{BB962C8B-B14F-4D97-AF65-F5344CB8AC3E}">
        <p14:creationId xmlns:p14="http://schemas.microsoft.com/office/powerpoint/2010/main" val="392095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e-DE" dirty="0"/>
              <a:t>Sicherheitsprinzipien für Co-act Greifer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200" b="1" dirty="0">
                <a:solidFill>
                  <a:srgbClr val="003A69"/>
                </a:solidFill>
                <a:latin typeface="Calibri"/>
                <a:ea typeface="+mj-ea"/>
                <a:cs typeface="Calibri"/>
              </a:rPr>
              <a:t>Ableitung der Anforderungen aus den Normen:</a:t>
            </a:r>
          </a:p>
          <a:p>
            <a:pPr marL="457099" indent="-457099">
              <a:spcBef>
                <a:spcPts val="1800"/>
              </a:spcBef>
              <a:buAutoNum type="arabicPeriod"/>
            </a:pPr>
            <a:r>
              <a:rPr lang="de-DE" sz="2200" b="1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Greifer verliert nie das Werkstück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 startAt="2"/>
            </a:pPr>
            <a:r>
              <a:rPr lang="de-DE" sz="2200" b="1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Greifer erkennt immer Kontakt </a:t>
            </a:r>
          </a:p>
          <a:p>
            <a:pPr marL="457099" indent="-457099">
              <a:spcBef>
                <a:spcPts val="1800"/>
              </a:spcBef>
              <a:buFont typeface="Arial"/>
              <a:buAutoNum type="arabicPeriod" startAt="2"/>
            </a:pPr>
            <a:r>
              <a:rPr lang="de-DE" sz="2200" b="1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Greifer verletzt nie beim Greifen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A71792C-9635-4E68-8F5D-008ECA9D71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77057" y="3764967"/>
            <a:ext cx="1229523" cy="148412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96294" y="3764967"/>
            <a:ext cx="1443581" cy="17017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54684" y="3764967"/>
            <a:ext cx="1236077" cy="13147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-396552" y="5180732"/>
            <a:ext cx="8861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HINWEIS: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Ein Greifer für kollaborierende Applikationen sollte diese Sicherheitsfunktionen implementiert haben, ein Muss ist es allerdings nicht.</a:t>
            </a:r>
          </a:p>
          <a:p>
            <a:endParaRPr lang="de-DE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BD196C-05B8-41EA-BFAF-2212F3C76432}"/>
              </a:ext>
            </a:extLst>
          </p:cNvPr>
          <p:cNvSpPr txBox="1"/>
          <p:nvPr/>
        </p:nvSpPr>
        <p:spPr>
          <a:xfrm>
            <a:off x="0" y="5962094"/>
            <a:ext cx="13404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Bildquellen: SCHUNK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135316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A6DC7EF-62C5-40D1-A3F6-7C980B2C2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3" y="0"/>
            <a:ext cx="5470973" cy="4537166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B44E17-66F1-4B27-B132-B1FCE8BFC6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SalesToolBox | SCHUNK Co-act Greifer 2.0 | B. Janßen | 2019-04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5EF47B2-C2E4-40BC-AF53-CCF38E36E283}"/>
              </a:ext>
            </a:extLst>
          </p:cNvPr>
          <p:cNvSpPr txBox="1"/>
          <p:nvPr/>
        </p:nvSpPr>
        <p:spPr>
          <a:xfrm>
            <a:off x="5796743" y="1383085"/>
            <a:ext cx="3926972" cy="830997"/>
          </a:xfrm>
          <a:prstGeom prst="rect">
            <a:avLst/>
          </a:prstGeom>
          <a:solidFill>
            <a:srgbClr val="009FE3"/>
          </a:solidFill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</a:rPr>
              <a:t>Max. 140N?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9D4A37B-D0F4-4BDC-AD0D-98E475622477}"/>
              </a:ext>
            </a:extLst>
          </p:cNvPr>
          <p:cNvSpPr>
            <a:spLocks noChangeAspect="1"/>
          </p:cNvSpPr>
          <p:nvPr/>
        </p:nvSpPr>
        <p:spPr>
          <a:xfrm>
            <a:off x="4977134" y="4595893"/>
            <a:ext cx="288000" cy="288772"/>
          </a:xfrm>
          <a:prstGeom prst="ellipse">
            <a:avLst/>
          </a:prstGeom>
          <a:solidFill>
            <a:srgbClr val="1A365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8DB341-477B-489E-A04C-21923EBDBAFF}"/>
              </a:ext>
            </a:extLst>
          </p:cNvPr>
          <p:cNvSpPr txBox="1"/>
          <p:nvPr/>
        </p:nvSpPr>
        <p:spPr>
          <a:xfrm>
            <a:off x="5265134" y="4551390"/>
            <a:ext cx="3665171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Greifer Co-act EGP-C</a:t>
            </a:r>
          </a:p>
          <a:p>
            <a:pPr>
              <a:spcBef>
                <a:spcPts val="6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Greiferbacken</a:t>
            </a:r>
          </a:p>
          <a:p>
            <a:pPr>
              <a:spcBef>
                <a:spcPts val="6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Wirkende Greifkraft pro Greiferbacke</a:t>
            </a:r>
          </a:p>
          <a:p>
            <a:pPr>
              <a:spcBef>
                <a:spcPts val="6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Werkstück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BE37054-1916-40D6-81BA-CDB0EE634336}"/>
              </a:ext>
            </a:extLst>
          </p:cNvPr>
          <p:cNvSpPr>
            <a:spLocks noChangeAspect="1"/>
          </p:cNvSpPr>
          <p:nvPr/>
        </p:nvSpPr>
        <p:spPr>
          <a:xfrm>
            <a:off x="4977134" y="4944776"/>
            <a:ext cx="288000" cy="288772"/>
          </a:xfrm>
          <a:prstGeom prst="ellipse">
            <a:avLst/>
          </a:prstGeom>
          <a:solidFill>
            <a:srgbClr val="1A365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10ECD63-6F7D-4001-88E9-DFCFA5E42041}"/>
              </a:ext>
            </a:extLst>
          </p:cNvPr>
          <p:cNvSpPr>
            <a:spLocks noChangeAspect="1"/>
          </p:cNvSpPr>
          <p:nvPr/>
        </p:nvSpPr>
        <p:spPr>
          <a:xfrm>
            <a:off x="4967519" y="5290895"/>
            <a:ext cx="288000" cy="288772"/>
          </a:xfrm>
          <a:prstGeom prst="ellipse">
            <a:avLst/>
          </a:prstGeom>
          <a:solidFill>
            <a:srgbClr val="1A365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D929D16-5499-42CB-B4E5-F95CAD39B8A2}"/>
              </a:ext>
            </a:extLst>
          </p:cNvPr>
          <p:cNvSpPr>
            <a:spLocks noChangeAspect="1"/>
          </p:cNvSpPr>
          <p:nvPr/>
        </p:nvSpPr>
        <p:spPr>
          <a:xfrm>
            <a:off x="4967519" y="5637014"/>
            <a:ext cx="288000" cy="288772"/>
          </a:xfrm>
          <a:prstGeom prst="ellipse">
            <a:avLst/>
          </a:prstGeom>
          <a:solidFill>
            <a:srgbClr val="1A365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52777C-32C8-407E-B732-2F8DC19FEAFD}"/>
              </a:ext>
            </a:extLst>
          </p:cNvPr>
          <p:cNvSpPr txBox="1"/>
          <p:nvPr/>
        </p:nvSpPr>
        <p:spPr>
          <a:xfrm>
            <a:off x="0" y="5962094"/>
            <a:ext cx="13404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Bildquellen: SCHUNK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3923640962"/>
      </p:ext>
    </p:extLst>
  </p:cSld>
  <p:clrMapOvr>
    <a:masterClrMapping/>
  </p:clrMapOvr>
</p:sld>
</file>

<file path=ppt/theme/theme1.xml><?xml version="1.0" encoding="utf-8"?>
<a:theme xmlns:a="http://schemas.openxmlformats.org/drawingml/2006/main" name=" SCH_PPT_Vorlage_4-3_2203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SCH_PPT_Vorlage_4-3_220312.potx</Template>
  <TotalTime>0</TotalTime>
  <Words>822</Words>
  <Application>Microsoft Office PowerPoint</Application>
  <PresentationFormat>Bildschirmpräsentation (4:3)</PresentationFormat>
  <Paragraphs>162</Paragraphs>
  <Slides>18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 SCH_PPT_Vorlage_4-3_220312</vt:lpstr>
      <vt:lpstr>PowerPoint-Präsentation</vt:lpstr>
      <vt:lpstr>SCHUNK im Portrait  Weltweiter Kompetenzführer für Greifsysteme und Spanntechnik und führender  Technologieausstatter von Robotern und Produktionsmaschinen</vt:lpstr>
      <vt:lpstr>SCHUNK Produkte im Portrait  Weltweiter Kompetenzführer für Greifsysteme und Spanntechnik und führender  Technologieausstatter von Robotern und Produktionsmaschinen</vt:lpstr>
      <vt:lpstr>Von der Vollautomatisierung   zur Mensch-Roboter-Kollaboration</vt:lpstr>
      <vt:lpstr>PowerPoint-Präsentation</vt:lpstr>
      <vt:lpstr>Vier Arten der Mensch-Roboter-Kollaboration nach ISO/TS 15066 -Robots and robotic devices – Collaborative robots</vt:lpstr>
      <vt:lpstr>PowerPoint-Präsentation</vt:lpstr>
      <vt:lpstr>Sicherheitsprinzipien für Co-act Greifer</vt:lpstr>
      <vt:lpstr>PowerPoint-Präsentation</vt:lpstr>
      <vt:lpstr>SCHUNK Greifer Co-act EGP-C  Zertifizierte Greifer für den kollaborierenden Betrieb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Sicheres Greifen - In jeder Situation!</vt:lpstr>
      <vt:lpstr>PowerPoint-Präsentation</vt:lpstr>
      <vt:lpstr>PowerPoint-Präsentation</vt:lpstr>
    </vt:vector>
  </TitlesOfParts>
  <Company>Ideenhaus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Benedikt  Janßen</dc:creator>
  <cp:lastModifiedBy>Janßen, Benedikt</cp:lastModifiedBy>
  <cp:revision>166</cp:revision>
  <dcterms:created xsi:type="dcterms:W3CDTF">2015-04-07T09:55:40Z</dcterms:created>
  <dcterms:modified xsi:type="dcterms:W3CDTF">2019-05-02T10:43:29Z</dcterms:modified>
</cp:coreProperties>
</file>