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9" r:id="rId2"/>
    <p:sldId id="317" r:id="rId3"/>
    <p:sldId id="318" r:id="rId4"/>
    <p:sldId id="319" r:id="rId5"/>
    <p:sldId id="320" r:id="rId6"/>
    <p:sldId id="305" r:id="rId7"/>
    <p:sldId id="306" r:id="rId8"/>
    <p:sldId id="308" r:id="rId9"/>
    <p:sldId id="307" r:id="rId10"/>
    <p:sldId id="309" r:id="rId11"/>
    <p:sldId id="313" r:id="rId12"/>
    <p:sldId id="315" r:id="rId13"/>
    <p:sldId id="314" r:id="rId14"/>
    <p:sldId id="312" r:id="rId15"/>
    <p:sldId id="311" r:id="rId16"/>
    <p:sldId id="310" r:id="rId17"/>
    <p:sldId id="279" r:id="rId18"/>
  </p:sldIdLst>
  <p:sldSz cx="9144000" cy="5143500" type="screen16x9"/>
  <p:notesSz cx="6858000" cy="9144000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94591" autoAdjust="0"/>
  </p:normalViewPr>
  <p:slideViewPr>
    <p:cSldViewPr snapToGrid="0" snapToObjects="1">
      <p:cViewPr varScale="1">
        <p:scale>
          <a:sx n="140" d="100"/>
          <a:sy n="140" d="100"/>
        </p:scale>
        <p:origin x="282" y="108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280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27.02.2019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27.02.2019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24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3586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60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16426" y="1072668"/>
            <a:ext cx="4246807" cy="3027992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7938803A-8045-4D01-9752-0DD6913AE9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2424" y="1072668"/>
            <a:ext cx="3620486" cy="282456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01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3586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60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16426" y="1072668"/>
            <a:ext cx="4246807" cy="3027992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7938803A-8045-4D01-9752-0DD6913AE9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2424" y="1072668"/>
            <a:ext cx="3620486" cy="282456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85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pic>
        <p:nvPicPr>
          <p:cNvPr id="24" name="Bild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71" y="725910"/>
            <a:ext cx="1346200" cy="8956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5" y="1366374"/>
            <a:ext cx="3168000" cy="37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3586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9550" y="1112838"/>
            <a:ext cx="7886700" cy="28543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20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ARBEITUNG_ENTGRATEN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52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279770" y="1055720"/>
            <a:ext cx="4321896" cy="31335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2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E3AC59-CB95-4302-B815-830D50AFE5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2424" y="1072668"/>
            <a:ext cx="3620486" cy="282456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51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For internal use only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3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For internal use only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5" r:id="rId3"/>
    <p:sldLayoutId id="2147483658" r:id="rId4"/>
    <p:sldLayoutId id="2147483663" r:id="rId5"/>
    <p:sldLayoutId id="2147483664" r:id="rId6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14695"/>
          <a:stretch/>
        </p:blipFill>
        <p:spPr>
          <a:xfrm>
            <a:off x="0" y="0"/>
            <a:ext cx="9144000" cy="4305300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239999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82188" y="3176150"/>
            <a:ext cx="8858637" cy="1358741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2400" b="1" dirty="0" err="1">
                <a:solidFill>
                  <a:srgbClr val="FFFFFF"/>
                </a:solidFill>
              </a:rPr>
              <a:t>Examples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of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Applications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for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Deburring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Spindles</a:t>
            </a:r>
            <a:br>
              <a:rPr lang="de-DE" sz="2400" b="1" dirty="0">
                <a:solidFill>
                  <a:srgbClr val="FFFFFF"/>
                </a:solidFill>
              </a:rPr>
            </a:br>
            <a:r>
              <a:rPr lang="de-DE" sz="2400" dirty="0" err="1">
                <a:solidFill>
                  <a:srgbClr val="FF0000"/>
                </a:solidFill>
              </a:rPr>
              <a:t>For</a:t>
            </a:r>
            <a:r>
              <a:rPr lang="de-DE" sz="2400" dirty="0">
                <a:solidFill>
                  <a:srgbClr val="FF0000"/>
                </a:solidFill>
              </a:rPr>
              <a:t> internal </a:t>
            </a:r>
            <a:r>
              <a:rPr lang="de-DE" sz="2400" dirty="0" err="1">
                <a:solidFill>
                  <a:srgbClr val="FF0000"/>
                </a:solidFill>
              </a:rPr>
              <a:t>use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only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since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some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pictures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are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confidential</a:t>
            </a:r>
            <a:endParaRPr lang="de-DE" sz="2400" dirty="0">
              <a:solidFill>
                <a:srgbClr val="FF0000"/>
              </a:solidFill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0" y="4068000"/>
            <a:ext cx="9147175" cy="1074737"/>
            <a:chOff x="3175" y="4084638"/>
            <a:chExt cx="9147175" cy="1074737"/>
          </a:xfrm>
        </p:grpSpPr>
        <p:grpSp>
          <p:nvGrpSpPr>
            <p:cNvPr id="53" name="Group 4"/>
            <p:cNvGrpSpPr>
              <a:grpSpLocks noChangeAspect="1"/>
            </p:cNvGrpSpPr>
            <p:nvPr/>
          </p:nvGrpSpPr>
          <p:grpSpPr bwMode="auto">
            <a:xfrm>
              <a:off x="3175" y="4084638"/>
              <a:ext cx="9147175" cy="1074737"/>
              <a:chOff x="0" y="2573"/>
              <a:chExt cx="5762" cy="677"/>
            </a:xfrm>
          </p:grpSpPr>
          <p:sp>
            <p:nvSpPr>
              <p:cNvPr id="5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0" y="2575"/>
                <a:ext cx="5760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Rectangle 5"/>
              <p:cNvSpPr>
                <a:spLocks noChangeArrowheads="1"/>
              </p:cNvSpPr>
              <p:nvPr/>
            </p:nvSpPr>
            <p:spPr bwMode="auto">
              <a:xfrm>
                <a:off x="0" y="2672"/>
                <a:ext cx="5762" cy="578"/>
              </a:xfrm>
              <a:prstGeom prst="rect">
                <a:avLst/>
              </a:prstGeom>
              <a:solidFill>
                <a:srgbClr val="003D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6"/>
              <p:cNvSpPr>
                <a:spLocks/>
              </p:cNvSpPr>
              <p:nvPr/>
            </p:nvSpPr>
            <p:spPr bwMode="auto">
              <a:xfrm>
                <a:off x="2" y="2573"/>
                <a:ext cx="5760" cy="266"/>
              </a:xfrm>
              <a:custGeom>
                <a:avLst/>
                <a:gdLst>
                  <a:gd name="T0" fmla="*/ 5760 w 5760"/>
                  <a:gd name="T1" fmla="*/ 0 h 266"/>
                  <a:gd name="T2" fmla="*/ 5280 w 5760"/>
                  <a:gd name="T3" fmla="*/ 0 h 266"/>
                  <a:gd name="T4" fmla="*/ 5114 w 5760"/>
                  <a:gd name="T5" fmla="*/ 89 h 266"/>
                  <a:gd name="T6" fmla="*/ 0 w 5760"/>
                  <a:gd name="T7" fmla="*/ 89 h 266"/>
                  <a:gd name="T8" fmla="*/ 0 w 5760"/>
                  <a:gd name="T9" fmla="*/ 266 h 266"/>
                  <a:gd name="T10" fmla="*/ 3634 w 5760"/>
                  <a:gd name="T11" fmla="*/ 266 h 266"/>
                  <a:gd name="T12" fmla="*/ 3798 w 5760"/>
                  <a:gd name="T13" fmla="*/ 177 h 266"/>
                  <a:gd name="T14" fmla="*/ 5760 w 5760"/>
                  <a:gd name="T15" fmla="*/ 177 h 266"/>
                  <a:gd name="T16" fmla="*/ 5760 w 5760"/>
                  <a:gd name="T17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0" h="266">
                    <a:moveTo>
                      <a:pt x="5760" y="0"/>
                    </a:moveTo>
                    <a:lnTo>
                      <a:pt x="5280" y="0"/>
                    </a:lnTo>
                    <a:lnTo>
                      <a:pt x="5114" y="89"/>
                    </a:lnTo>
                    <a:lnTo>
                      <a:pt x="0" y="89"/>
                    </a:lnTo>
                    <a:lnTo>
                      <a:pt x="0" y="266"/>
                    </a:lnTo>
                    <a:lnTo>
                      <a:pt x="3634" y="266"/>
                    </a:lnTo>
                    <a:lnTo>
                      <a:pt x="3798" y="177"/>
                    </a:lnTo>
                    <a:lnTo>
                      <a:pt x="5760" y="177"/>
                    </a:lnTo>
                    <a:lnTo>
                      <a:pt x="5760" y="0"/>
                    </a:lnTo>
                    <a:close/>
                  </a:path>
                </a:pathLst>
              </a:custGeom>
              <a:solidFill>
                <a:srgbClr val="009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8"/>
              <p:cNvSpPr>
                <a:spLocks/>
              </p:cNvSpPr>
              <p:nvPr/>
            </p:nvSpPr>
            <p:spPr bwMode="auto">
              <a:xfrm>
                <a:off x="4520" y="2942"/>
                <a:ext cx="80" cy="121"/>
              </a:xfrm>
              <a:custGeom>
                <a:avLst/>
                <a:gdLst>
                  <a:gd name="T0" fmla="*/ 0 w 40"/>
                  <a:gd name="T1" fmla="*/ 40 h 60"/>
                  <a:gd name="T2" fmla="*/ 15 w 40"/>
                  <a:gd name="T3" fmla="*/ 46 h 60"/>
                  <a:gd name="T4" fmla="*/ 21 w 40"/>
                  <a:gd name="T5" fmla="*/ 42 h 60"/>
                  <a:gd name="T6" fmla="*/ 0 w 40"/>
                  <a:gd name="T7" fmla="*/ 17 h 60"/>
                  <a:gd name="T8" fmla="*/ 20 w 40"/>
                  <a:gd name="T9" fmla="*/ 0 h 60"/>
                  <a:gd name="T10" fmla="*/ 38 w 40"/>
                  <a:gd name="T11" fmla="*/ 6 h 60"/>
                  <a:gd name="T12" fmla="*/ 38 w 40"/>
                  <a:gd name="T13" fmla="*/ 21 h 60"/>
                  <a:gd name="T14" fmla="*/ 24 w 40"/>
                  <a:gd name="T15" fmla="*/ 14 h 60"/>
                  <a:gd name="T16" fmla="*/ 18 w 40"/>
                  <a:gd name="T17" fmla="*/ 18 h 60"/>
                  <a:gd name="T18" fmla="*/ 40 w 40"/>
                  <a:gd name="T19" fmla="*/ 43 h 60"/>
                  <a:gd name="T20" fmla="*/ 20 w 40"/>
                  <a:gd name="T21" fmla="*/ 60 h 60"/>
                  <a:gd name="T22" fmla="*/ 0 w 40"/>
                  <a:gd name="T23" fmla="*/ 56 h 60"/>
                  <a:gd name="T24" fmla="*/ 0 w 40"/>
                  <a:gd name="T25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0" y="40"/>
                    </a:moveTo>
                    <a:cubicBezTo>
                      <a:pt x="6" y="44"/>
                      <a:pt x="11" y="46"/>
                      <a:pt x="15" y="46"/>
                    </a:cubicBezTo>
                    <a:cubicBezTo>
                      <a:pt x="19" y="46"/>
                      <a:pt x="21" y="44"/>
                      <a:pt x="21" y="42"/>
                    </a:cubicBezTo>
                    <a:cubicBezTo>
                      <a:pt x="21" y="35"/>
                      <a:pt x="0" y="35"/>
                      <a:pt x="0" y="17"/>
                    </a:cubicBezTo>
                    <a:cubicBezTo>
                      <a:pt x="0" y="10"/>
                      <a:pt x="5" y="0"/>
                      <a:pt x="20" y="0"/>
                    </a:cubicBezTo>
                    <a:cubicBezTo>
                      <a:pt x="27" y="0"/>
                      <a:pt x="32" y="2"/>
                      <a:pt x="38" y="6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2" y="16"/>
                      <a:pt x="28" y="14"/>
                      <a:pt x="24" y="14"/>
                    </a:cubicBezTo>
                    <a:cubicBezTo>
                      <a:pt x="20" y="14"/>
                      <a:pt x="18" y="15"/>
                      <a:pt x="18" y="18"/>
                    </a:cubicBezTo>
                    <a:cubicBezTo>
                      <a:pt x="18" y="25"/>
                      <a:pt x="40" y="26"/>
                      <a:pt x="40" y="43"/>
                    </a:cubicBezTo>
                    <a:cubicBezTo>
                      <a:pt x="40" y="51"/>
                      <a:pt x="34" y="60"/>
                      <a:pt x="20" y="60"/>
                    </a:cubicBezTo>
                    <a:cubicBezTo>
                      <a:pt x="12" y="60"/>
                      <a:pt x="6" y="59"/>
                      <a:pt x="0" y="56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Freeform 9"/>
              <p:cNvSpPr>
                <a:spLocks/>
              </p:cNvSpPr>
              <p:nvPr/>
            </p:nvSpPr>
            <p:spPr bwMode="auto">
              <a:xfrm>
                <a:off x="4606" y="2942"/>
                <a:ext cx="104" cy="121"/>
              </a:xfrm>
              <a:custGeom>
                <a:avLst/>
                <a:gdLst>
                  <a:gd name="T0" fmla="*/ 52 w 52"/>
                  <a:gd name="T1" fmla="*/ 55 h 60"/>
                  <a:gd name="T2" fmla="*/ 31 w 52"/>
                  <a:gd name="T3" fmla="*/ 60 h 60"/>
                  <a:gd name="T4" fmla="*/ 0 w 52"/>
                  <a:gd name="T5" fmla="*/ 30 h 60"/>
                  <a:gd name="T6" fmla="*/ 32 w 52"/>
                  <a:gd name="T7" fmla="*/ 0 h 60"/>
                  <a:gd name="T8" fmla="*/ 51 w 52"/>
                  <a:gd name="T9" fmla="*/ 4 h 60"/>
                  <a:gd name="T10" fmla="*/ 51 w 52"/>
                  <a:gd name="T11" fmla="*/ 21 h 60"/>
                  <a:gd name="T12" fmla="*/ 35 w 52"/>
                  <a:gd name="T13" fmla="*/ 15 h 60"/>
                  <a:gd name="T14" fmla="*/ 19 w 52"/>
                  <a:gd name="T15" fmla="*/ 30 h 60"/>
                  <a:gd name="T16" fmla="*/ 35 w 52"/>
                  <a:gd name="T17" fmla="*/ 44 h 60"/>
                  <a:gd name="T18" fmla="*/ 52 w 52"/>
                  <a:gd name="T19" fmla="*/ 39 h 60"/>
                  <a:gd name="T20" fmla="*/ 52 w 52"/>
                  <a:gd name="T21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60">
                    <a:moveTo>
                      <a:pt x="52" y="55"/>
                    </a:moveTo>
                    <a:cubicBezTo>
                      <a:pt x="46" y="58"/>
                      <a:pt x="39" y="60"/>
                      <a:pt x="31" y="60"/>
                    </a:cubicBezTo>
                    <a:cubicBezTo>
                      <a:pt x="8" y="60"/>
                      <a:pt x="0" y="44"/>
                      <a:pt x="0" y="30"/>
                    </a:cubicBezTo>
                    <a:cubicBezTo>
                      <a:pt x="0" y="13"/>
                      <a:pt x="12" y="0"/>
                      <a:pt x="32" y="0"/>
                    </a:cubicBezTo>
                    <a:cubicBezTo>
                      <a:pt x="39" y="0"/>
                      <a:pt x="46" y="1"/>
                      <a:pt x="51" y="4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46" y="17"/>
                      <a:pt x="41" y="15"/>
                      <a:pt x="35" y="15"/>
                    </a:cubicBezTo>
                    <a:cubicBezTo>
                      <a:pt x="25" y="15"/>
                      <a:pt x="19" y="21"/>
                      <a:pt x="19" y="30"/>
                    </a:cubicBezTo>
                    <a:cubicBezTo>
                      <a:pt x="19" y="39"/>
                      <a:pt x="25" y="44"/>
                      <a:pt x="35" y="44"/>
                    </a:cubicBezTo>
                    <a:cubicBezTo>
                      <a:pt x="41" y="44"/>
                      <a:pt x="45" y="43"/>
                      <a:pt x="52" y="39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Freeform 10"/>
              <p:cNvSpPr>
                <a:spLocks/>
              </p:cNvSpPr>
              <p:nvPr/>
            </p:nvSpPr>
            <p:spPr bwMode="auto">
              <a:xfrm>
                <a:off x="4718" y="2942"/>
                <a:ext cx="122" cy="119"/>
              </a:xfrm>
              <a:custGeom>
                <a:avLst/>
                <a:gdLst>
                  <a:gd name="T0" fmla="*/ 0 w 122"/>
                  <a:gd name="T1" fmla="*/ 0 h 119"/>
                  <a:gd name="T2" fmla="*/ 40 w 122"/>
                  <a:gd name="T3" fmla="*/ 0 h 119"/>
                  <a:gd name="T4" fmla="*/ 40 w 122"/>
                  <a:gd name="T5" fmla="*/ 44 h 119"/>
                  <a:gd name="T6" fmla="*/ 84 w 122"/>
                  <a:gd name="T7" fmla="*/ 44 h 119"/>
                  <a:gd name="T8" fmla="*/ 84 w 122"/>
                  <a:gd name="T9" fmla="*/ 0 h 119"/>
                  <a:gd name="T10" fmla="*/ 122 w 122"/>
                  <a:gd name="T11" fmla="*/ 0 h 119"/>
                  <a:gd name="T12" fmla="*/ 122 w 122"/>
                  <a:gd name="T13" fmla="*/ 119 h 119"/>
                  <a:gd name="T14" fmla="*/ 84 w 122"/>
                  <a:gd name="T15" fmla="*/ 119 h 119"/>
                  <a:gd name="T16" fmla="*/ 84 w 122"/>
                  <a:gd name="T17" fmla="*/ 74 h 119"/>
                  <a:gd name="T18" fmla="*/ 40 w 122"/>
                  <a:gd name="T19" fmla="*/ 74 h 119"/>
                  <a:gd name="T20" fmla="*/ 40 w 122"/>
                  <a:gd name="T21" fmla="*/ 119 h 119"/>
                  <a:gd name="T22" fmla="*/ 0 w 122"/>
                  <a:gd name="T23" fmla="*/ 119 h 119"/>
                  <a:gd name="T24" fmla="*/ 0 w 122"/>
                  <a:gd name="T2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119">
                    <a:moveTo>
                      <a:pt x="0" y="0"/>
                    </a:moveTo>
                    <a:lnTo>
                      <a:pt x="40" y="0"/>
                    </a:lnTo>
                    <a:lnTo>
                      <a:pt x="40" y="44"/>
                    </a:lnTo>
                    <a:lnTo>
                      <a:pt x="84" y="44"/>
                    </a:lnTo>
                    <a:lnTo>
                      <a:pt x="84" y="0"/>
                    </a:lnTo>
                    <a:lnTo>
                      <a:pt x="122" y="0"/>
                    </a:lnTo>
                    <a:lnTo>
                      <a:pt x="122" y="119"/>
                    </a:lnTo>
                    <a:lnTo>
                      <a:pt x="84" y="119"/>
                    </a:lnTo>
                    <a:lnTo>
                      <a:pt x="84" y="74"/>
                    </a:lnTo>
                    <a:lnTo>
                      <a:pt x="40" y="74"/>
                    </a:lnTo>
                    <a:lnTo>
                      <a:pt x="40" y="119"/>
                    </a:lnTo>
                    <a:lnTo>
                      <a:pt x="0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Freeform 11"/>
              <p:cNvSpPr>
                <a:spLocks/>
              </p:cNvSpPr>
              <p:nvPr/>
            </p:nvSpPr>
            <p:spPr bwMode="auto">
              <a:xfrm>
                <a:off x="4848" y="2942"/>
                <a:ext cx="120" cy="121"/>
              </a:xfrm>
              <a:custGeom>
                <a:avLst/>
                <a:gdLst>
                  <a:gd name="T0" fmla="*/ 60 w 60"/>
                  <a:gd name="T1" fmla="*/ 32 h 60"/>
                  <a:gd name="T2" fmla="*/ 31 w 60"/>
                  <a:gd name="T3" fmla="*/ 60 h 60"/>
                  <a:gd name="T4" fmla="*/ 0 w 60"/>
                  <a:gd name="T5" fmla="*/ 34 h 60"/>
                  <a:gd name="T6" fmla="*/ 0 w 60"/>
                  <a:gd name="T7" fmla="*/ 0 h 60"/>
                  <a:gd name="T8" fmla="*/ 20 w 60"/>
                  <a:gd name="T9" fmla="*/ 0 h 60"/>
                  <a:gd name="T10" fmla="*/ 20 w 60"/>
                  <a:gd name="T11" fmla="*/ 32 h 60"/>
                  <a:gd name="T12" fmla="*/ 30 w 60"/>
                  <a:gd name="T13" fmla="*/ 44 h 60"/>
                  <a:gd name="T14" fmla="*/ 41 w 60"/>
                  <a:gd name="T15" fmla="*/ 31 h 60"/>
                  <a:gd name="T16" fmla="*/ 41 w 60"/>
                  <a:gd name="T17" fmla="*/ 0 h 60"/>
                  <a:gd name="T18" fmla="*/ 60 w 60"/>
                  <a:gd name="T19" fmla="*/ 0 h 60"/>
                  <a:gd name="T20" fmla="*/ 60 w 60"/>
                  <a:gd name="T21" fmla="*/ 3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60" y="32"/>
                    </a:moveTo>
                    <a:cubicBezTo>
                      <a:pt x="60" y="49"/>
                      <a:pt x="50" y="60"/>
                      <a:pt x="31" y="60"/>
                    </a:cubicBezTo>
                    <a:cubicBezTo>
                      <a:pt x="11" y="60"/>
                      <a:pt x="0" y="50"/>
                      <a:pt x="0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40"/>
                      <a:pt x="24" y="44"/>
                      <a:pt x="30" y="44"/>
                    </a:cubicBezTo>
                    <a:cubicBezTo>
                      <a:pt x="36" y="44"/>
                      <a:pt x="41" y="40"/>
                      <a:pt x="41" y="3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2" name="Freeform 12"/>
              <p:cNvSpPr>
                <a:spLocks/>
              </p:cNvSpPr>
              <p:nvPr/>
            </p:nvSpPr>
            <p:spPr bwMode="auto">
              <a:xfrm>
                <a:off x="4978" y="2942"/>
                <a:ext cx="128" cy="119"/>
              </a:xfrm>
              <a:custGeom>
                <a:avLst/>
                <a:gdLst>
                  <a:gd name="T0" fmla="*/ 0 w 128"/>
                  <a:gd name="T1" fmla="*/ 0 h 119"/>
                  <a:gd name="T2" fmla="*/ 34 w 128"/>
                  <a:gd name="T3" fmla="*/ 0 h 119"/>
                  <a:gd name="T4" fmla="*/ 90 w 128"/>
                  <a:gd name="T5" fmla="*/ 62 h 119"/>
                  <a:gd name="T6" fmla="*/ 90 w 128"/>
                  <a:gd name="T7" fmla="*/ 0 h 119"/>
                  <a:gd name="T8" fmla="*/ 128 w 128"/>
                  <a:gd name="T9" fmla="*/ 0 h 119"/>
                  <a:gd name="T10" fmla="*/ 128 w 128"/>
                  <a:gd name="T11" fmla="*/ 119 h 119"/>
                  <a:gd name="T12" fmla="*/ 94 w 128"/>
                  <a:gd name="T13" fmla="*/ 119 h 119"/>
                  <a:gd name="T14" fmla="*/ 38 w 128"/>
                  <a:gd name="T15" fmla="*/ 58 h 119"/>
                  <a:gd name="T16" fmla="*/ 38 w 128"/>
                  <a:gd name="T17" fmla="*/ 119 h 119"/>
                  <a:gd name="T18" fmla="*/ 0 w 128"/>
                  <a:gd name="T19" fmla="*/ 119 h 119"/>
                  <a:gd name="T20" fmla="*/ 0 w 12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119">
                    <a:moveTo>
                      <a:pt x="0" y="0"/>
                    </a:moveTo>
                    <a:lnTo>
                      <a:pt x="34" y="0"/>
                    </a:lnTo>
                    <a:lnTo>
                      <a:pt x="90" y="62"/>
                    </a:lnTo>
                    <a:lnTo>
                      <a:pt x="90" y="0"/>
                    </a:lnTo>
                    <a:lnTo>
                      <a:pt x="128" y="0"/>
                    </a:lnTo>
                    <a:lnTo>
                      <a:pt x="128" y="119"/>
                    </a:lnTo>
                    <a:lnTo>
                      <a:pt x="94" y="119"/>
                    </a:lnTo>
                    <a:lnTo>
                      <a:pt x="38" y="58"/>
                    </a:lnTo>
                    <a:lnTo>
                      <a:pt x="38" y="119"/>
                    </a:lnTo>
                    <a:lnTo>
                      <a:pt x="0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5116" y="2942"/>
                <a:ext cx="126" cy="119"/>
              </a:xfrm>
              <a:custGeom>
                <a:avLst/>
                <a:gdLst>
                  <a:gd name="T0" fmla="*/ 0 w 126"/>
                  <a:gd name="T1" fmla="*/ 0 h 119"/>
                  <a:gd name="T2" fmla="*/ 40 w 126"/>
                  <a:gd name="T3" fmla="*/ 0 h 119"/>
                  <a:gd name="T4" fmla="*/ 40 w 126"/>
                  <a:gd name="T5" fmla="*/ 54 h 119"/>
                  <a:gd name="T6" fmla="*/ 84 w 126"/>
                  <a:gd name="T7" fmla="*/ 0 h 119"/>
                  <a:gd name="T8" fmla="*/ 124 w 126"/>
                  <a:gd name="T9" fmla="*/ 0 h 119"/>
                  <a:gd name="T10" fmla="*/ 80 w 126"/>
                  <a:gd name="T11" fmla="*/ 56 h 119"/>
                  <a:gd name="T12" fmla="*/ 126 w 126"/>
                  <a:gd name="T13" fmla="*/ 119 h 119"/>
                  <a:gd name="T14" fmla="*/ 80 w 126"/>
                  <a:gd name="T15" fmla="*/ 119 h 119"/>
                  <a:gd name="T16" fmla="*/ 40 w 126"/>
                  <a:gd name="T17" fmla="*/ 64 h 119"/>
                  <a:gd name="T18" fmla="*/ 40 w 126"/>
                  <a:gd name="T19" fmla="*/ 64 h 119"/>
                  <a:gd name="T20" fmla="*/ 40 w 126"/>
                  <a:gd name="T21" fmla="*/ 119 h 119"/>
                  <a:gd name="T22" fmla="*/ 0 w 126"/>
                  <a:gd name="T23" fmla="*/ 119 h 119"/>
                  <a:gd name="T24" fmla="*/ 0 w 126"/>
                  <a:gd name="T2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19">
                    <a:moveTo>
                      <a:pt x="0" y="0"/>
                    </a:moveTo>
                    <a:lnTo>
                      <a:pt x="40" y="0"/>
                    </a:lnTo>
                    <a:lnTo>
                      <a:pt x="40" y="54"/>
                    </a:lnTo>
                    <a:lnTo>
                      <a:pt x="84" y="0"/>
                    </a:lnTo>
                    <a:lnTo>
                      <a:pt x="124" y="0"/>
                    </a:lnTo>
                    <a:lnTo>
                      <a:pt x="80" y="56"/>
                    </a:lnTo>
                    <a:lnTo>
                      <a:pt x="126" y="119"/>
                    </a:lnTo>
                    <a:lnTo>
                      <a:pt x="80" y="119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119"/>
                    </a:lnTo>
                    <a:lnTo>
                      <a:pt x="0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4" name="Oval 14"/>
              <p:cNvSpPr>
                <a:spLocks noChangeArrowheads="1"/>
              </p:cNvSpPr>
              <p:nvPr/>
            </p:nvSpPr>
            <p:spPr bwMode="auto">
              <a:xfrm>
                <a:off x="5332" y="2958"/>
                <a:ext cx="70" cy="7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5254" y="2944"/>
                <a:ext cx="226" cy="201"/>
              </a:xfrm>
              <a:custGeom>
                <a:avLst/>
                <a:gdLst>
                  <a:gd name="T0" fmla="*/ 108 w 113"/>
                  <a:gd name="T1" fmla="*/ 1 h 100"/>
                  <a:gd name="T2" fmla="*/ 108 w 113"/>
                  <a:gd name="T3" fmla="*/ 0 h 100"/>
                  <a:gd name="T4" fmla="*/ 77 w 113"/>
                  <a:gd name="T5" fmla="*/ 17 h 100"/>
                  <a:gd name="T6" fmla="*/ 77 w 113"/>
                  <a:gd name="T7" fmla="*/ 17 h 100"/>
                  <a:gd name="T8" fmla="*/ 79 w 113"/>
                  <a:gd name="T9" fmla="*/ 25 h 100"/>
                  <a:gd name="T10" fmla="*/ 56 w 113"/>
                  <a:gd name="T11" fmla="*/ 47 h 100"/>
                  <a:gd name="T12" fmla="*/ 39 w 113"/>
                  <a:gd name="T13" fmla="*/ 38 h 100"/>
                  <a:gd name="T14" fmla="*/ 38 w 113"/>
                  <a:gd name="T15" fmla="*/ 37 h 100"/>
                  <a:gd name="T16" fmla="*/ 0 w 113"/>
                  <a:gd name="T17" fmla="*/ 57 h 100"/>
                  <a:gd name="T18" fmla="*/ 0 w 113"/>
                  <a:gd name="T19" fmla="*/ 100 h 100"/>
                  <a:gd name="T20" fmla="*/ 40 w 113"/>
                  <a:gd name="T21" fmla="*/ 79 h 100"/>
                  <a:gd name="T22" fmla="*/ 56 w 113"/>
                  <a:gd name="T23" fmla="*/ 82 h 100"/>
                  <a:gd name="T24" fmla="*/ 113 w 113"/>
                  <a:gd name="T25" fmla="*/ 25 h 100"/>
                  <a:gd name="T26" fmla="*/ 108 w 113"/>
                  <a:gd name="T27" fmla="*/ 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" h="100">
                    <a:moveTo>
                      <a:pt x="108" y="1"/>
                    </a:moveTo>
                    <a:cubicBezTo>
                      <a:pt x="108" y="0"/>
                      <a:pt x="108" y="0"/>
                      <a:pt x="108" y="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20"/>
                      <a:pt x="79" y="22"/>
                      <a:pt x="79" y="25"/>
                    </a:cubicBezTo>
                    <a:cubicBezTo>
                      <a:pt x="79" y="37"/>
                      <a:pt x="69" y="47"/>
                      <a:pt x="56" y="47"/>
                    </a:cubicBezTo>
                    <a:cubicBezTo>
                      <a:pt x="49" y="47"/>
                      <a:pt x="43" y="44"/>
                      <a:pt x="39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5" y="81"/>
                      <a:pt x="51" y="82"/>
                      <a:pt x="56" y="82"/>
                    </a:cubicBezTo>
                    <a:cubicBezTo>
                      <a:pt x="88" y="82"/>
                      <a:pt x="113" y="56"/>
                      <a:pt x="113" y="25"/>
                    </a:cubicBezTo>
                    <a:cubicBezTo>
                      <a:pt x="113" y="17"/>
                      <a:pt x="112" y="9"/>
                      <a:pt x="108" y="1"/>
                    </a:cubicBezTo>
                  </a:path>
                </a:pathLst>
              </a:custGeom>
              <a:solidFill>
                <a:srgbClr val="009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16"/>
              <p:cNvSpPr>
                <a:spLocks/>
              </p:cNvSpPr>
              <p:nvPr/>
            </p:nvSpPr>
            <p:spPr bwMode="auto">
              <a:xfrm>
                <a:off x="5254" y="2843"/>
                <a:ext cx="224" cy="202"/>
              </a:xfrm>
              <a:custGeom>
                <a:avLst/>
                <a:gdLst>
                  <a:gd name="T0" fmla="*/ 5 w 112"/>
                  <a:gd name="T1" fmla="*/ 100 h 100"/>
                  <a:gd name="T2" fmla="*/ 35 w 112"/>
                  <a:gd name="T3" fmla="*/ 84 h 100"/>
                  <a:gd name="T4" fmla="*/ 36 w 112"/>
                  <a:gd name="T5" fmla="*/ 83 h 100"/>
                  <a:gd name="T6" fmla="*/ 35 w 112"/>
                  <a:gd name="T7" fmla="*/ 82 h 100"/>
                  <a:gd name="T8" fmla="*/ 34 w 112"/>
                  <a:gd name="T9" fmla="*/ 75 h 100"/>
                  <a:gd name="T10" fmla="*/ 56 w 112"/>
                  <a:gd name="T11" fmla="*/ 53 h 100"/>
                  <a:gd name="T12" fmla="*/ 74 w 112"/>
                  <a:gd name="T13" fmla="*/ 62 h 100"/>
                  <a:gd name="T14" fmla="*/ 75 w 112"/>
                  <a:gd name="T15" fmla="*/ 62 h 100"/>
                  <a:gd name="T16" fmla="*/ 112 w 112"/>
                  <a:gd name="T17" fmla="*/ 42 h 100"/>
                  <a:gd name="T18" fmla="*/ 112 w 112"/>
                  <a:gd name="T19" fmla="*/ 0 h 100"/>
                  <a:gd name="T20" fmla="*/ 73 w 112"/>
                  <a:gd name="T21" fmla="*/ 21 h 100"/>
                  <a:gd name="T22" fmla="*/ 56 w 112"/>
                  <a:gd name="T23" fmla="*/ 18 h 100"/>
                  <a:gd name="T24" fmla="*/ 0 w 112"/>
                  <a:gd name="T25" fmla="*/ 75 h 100"/>
                  <a:gd name="T26" fmla="*/ 5 w 112"/>
                  <a:gd name="T27" fmla="*/ 99 h 100"/>
                  <a:gd name="T28" fmla="*/ 5 w 112"/>
                  <a:gd name="T2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2" h="100">
                    <a:moveTo>
                      <a:pt x="5" y="100"/>
                    </a:move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3"/>
                      <a:pt x="36" y="83"/>
                      <a:pt x="36" y="83"/>
                    </a:cubicBezTo>
                    <a:cubicBezTo>
                      <a:pt x="35" y="82"/>
                      <a:pt x="35" y="82"/>
                      <a:pt x="35" y="82"/>
                    </a:cubicBezTo>
                    <a:cubicBezTo>
                      <a:pt x="35" y="80"/>
                      <a:pt x="34" y="77"/>
                      <a:pt x="34" y="75"/>
                    </a:cubicBezTo>
                    <a:cubicBezTo>
                      <a:pt x="34" y="63"/>
                      <a:pt x="44" y="53"/>
                      <a:pt x="56" y="53"/>
                    </a:cubicBezTo>
                    <a:cubicBezTo>
                      <a:pt x="63" y="53"/>
                      <a:pt x="70" y="56"/>
                      <a:pt x="74" y="62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67" y="19"/>
                      <a:pt x="62" y="18"/>
                      <a:pt x="56" y="18"/>
                    </a:cubicBezTo>
                    <a:cubicBezTo>
                      <a:pt x="25" y="18"/>
                      <a:pt x="0" y="44"/>
                      <a:pt x="0" y="75"/>
                    </a:cubicBezTo>
                    <a:cubicBezTo>
                      <a:pt x="0" y="83"/>
                      <a:pt x="1" y="91"/>
                      <a:pt x="5" y="99"/>
                    </a:cubicBez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009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17"/>
              <p:cNvSpPr>
                <a:spLocks noEditPoints="1"/>
              </p:cNvSpPr>
              <p:nvPr/>
            </p:nvSpPr>
            <p:spPr bwMode="auto">
              <a:xfrm>
                <a:off x="5488" y="2938"/>
                <a:ext cx="46" cy="46"/>
              </a:xfrm>
              <a:custGeom>
                <a:avLst/>
                <a:gdLst>
                  <a:gd name="T0" fmla="*/ 7 w 23"/>
                  <a:gd name="T1" fmla="*/ 18 h 23"/>
                  <a:gd name="T2" fmla="*/ 9 w 23"/>
                  <a:gd name="T3" fmla="*/ 18 h 23"/>
                  <a:gd name="T4" fmla="*/ 9 w 23"/>
                  <a:gd name="T5" fmla="*/ 13 h 23"/>
                  <a:gd name="T6" fmla="*/ 11 w 23"/>
                  <a:gd name="T7" fmla="*/ 13 h 23"/>
                  <a:gd name="T8" fmla="*/ 14 w 23"/>
                  <a:gd name="T9" fmla="*/ 13 h 23"/>
                  <a:gd name="T10" fmla="*/ 15 w 23"/>
                  <a:gd name="T11" fmla="*/ 16 h 23"/>
                  <a:gd name="T12" fmla="*/ 15 w 23"/>
                  <a:gd name="T13" fmla="*/ 17 h 23"/>
                  <a:gd name="T14" fmla="*/ 15 w 23"/>
                  <a:gd name="T15" fmla="*/ 18 h 23"/>
                  <a:gd name="T16" fmla="*/ 15 w 23"/>
                  <a:gd name="T17" fmla="*/ 18 h 23"/>
                  <a:gd name="T18" fmla="*/ 15 w 23"/>
                  <a:gd name="T19" fmla="*/ 18 h 23"/>
                  <a:gd name="T20" fmla="*/ 17 w 23"/>
                  <a:gd name="T21" fmla="*/ 18 h 23"/>
                  <a:gd name="T22" fmla="*/ 17 w 23"/>
                  <a:gd name="T23" fmla="*/ 18 h 23"/>
                  <a:gd name="T24" fmla="*/ 17 w 23"/>
                  <a:gd name="T25" fmla="*/ 17 h 23"/>
                  <a:gd name="T26" fmla="*/ 17 w 23"/>
                  <a:gd name="T27" fmla="*/ 16 h 23"/>
                  <a:gd name="T28" fmla="*/ 17 w 23"/>
                  <a:gd name="T29" fmla="*/ 15 h 23"/>
                  <a:gd name="T30" fmla="*/ 16 w 23"/>
                  <a:gd name="T31" fmla="*/ 13 h 23"/>
                  <a:gd name="T32" fmla="*/ 14 w 23"/>
                  <a:gd name="T33" fmla="*/ 12 h 23"/>
                  <a:gd name="T34" fmla="*/ 16 w 23"/>
                  <a:gd name="T35" fmla="*/ 11 h 23"/>
                  <a:gd name="T36" fmla="*/ 17 w 23"/>
                  <a:gd name="T37" fmla="*/ 9 h 23"/>
                  <a:gd name="T38" fmla="*/ 15 w 23"/>
                  <a:gd name="T39" fmla="*/ 6 h 23"/>
                  <a:gd name="T40" fmla="*/ 12 w 23"/>
                  <a:gd name="T41" fmla="*/ 5 h 23"/>
                  <a:gd name="T42" fmla="*/ 7 w 23"/>
                  <a:gd name="T43" fmla="*/ 5 h 23"/>
                  <a:gd name="T44" fmla="*/ 7 w 23"/>
                  <a:gd name="T45" fmla="*/ 18 h 23"/>
                  <a:gd name="T46" fmla="*/ 13 w 23"/>
                  <a:gd name="T47" fmla="*/ 11 h 23"/>
                  <a:gd name="T48" fmla="*/ 11 w 23"/>
                  <a:gd name="T49" fmla="*/ 11 h 23"/>
                  <a:gd name="T50" fmla="*/ 9 w 23"/>
                  <a:gd name="T51" fmla="*/ 11 h 23"/>
                  <a:gd name="T52" fmla="*/ 9 w 23"/>
                  <a:gd name="T53" fmla="*/ 7 h 23"/>
                  <a:gd name="T54" fmla="*/ 11 w 23"/>
                  <a:gd name="T55" fmla="*/ 7 h 23"/>
                  <a:gd name="T56" fmla="*/ 14 w 23"/>
                  <a:gd name="T57" fmla="*/ 7 h 23"/>
                  <a:gd name="T58" fmla="*/ 15 w 23"/>
                  <a:gd name="T59" fmla="*/ 9 h 23"/>
                  <a:gd name="T60" fmla="*/ 13 w 23"/>
                  <a:gd name="T61" fmla="*/ 11 h 23"/>
                  <a:gd name="T62" fmla="*/ 20 w 23"/>
                  <a:gd name="T63" fmla="*/ 4 h 23"/>
                  <a:gd name="T64" fmla="*/ 12 w 23"/>
                  <a:gd name="T65" fmla="*/ 0 h 23"/>
                  <a:gd name="T66" fmla="*/ 4 w 23"/>
                  <a:gd name="T67" fmla="*/ 4 h 23"/>
                  <a:gd name="T68" fmla="*/ 0 w 23"/>
                  <a:gd name="T69" fmla="*/ 12 h 23"/>
                  <a:gd name="T70" fmla="*/ 4 w 23"/>
                  <a:gd name="T71" fmla="*/ 20 h 23"/>
                  <a:gd name="T72" fmla="*/ 12 w 23"/>
                  <a:gd name="T73" fmla="*/ 23 h 23"/>
                  <a:gd name="T74" fmla="*/ 20 w 23"/>
                  <a:gd name="T75" fmla="*/ 20 h 23"/>
                  <a:gd name="T76" fmla="*/ 23 w 23"/>
                  <a:gd name="T77" fmla="*/ 12 h 23"/>
                  <a:gd name="T78" fmla="*/ 20 w 23"/>
                  <a:gd name="T79" fmla="*/ 4 h 23"/>
                  <a:gd name="T80" fmla="*/ 19 w 23"/>
                  <a:gd name="T81" fmla="*/ 5 h 23"/>
                  <a:gd name="T82" fmla="*/ 21 w 23"/>
                  <a:gd name="T83" fmla="*/ 12 h 23"/>
                  <a:gd name="T84" fmla="*/ 19 w 23"/>
                  <a:gd name="T85" fmla="*/ 19 h 23"/>
                  <a:gd name="T86" fmla="*/ 12 w 23"/>
                  <a:gd name="T87" fmla="*/ 21 h 23"/>
                  <a:gd name="T88" fmla="*/ 5 w 23"/>
                  <a:gd name="T89" fmla="*/ 19 h 23"/>
                  <a:gd name="T90" fmla="*/ 2 w 23"/>
                  <a:gd name="T91" fmla="*/ 12 h 23"/>
                  <a:gd name="T92" fmla="*/ 5 w 23"/>
                  <a:gd name="T93" fmla="*/ 5 h 23"/>
                  <a:gd name="T94" fmla="*/ 12 w 23"/>
                  <a:gd name="T95" fmla="*/ 2 h 23"/>
                  <a:gd name="T96" fmla="*/ 19 w 23"/>
                  <a:gd name="T9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3" h="23">
                    <a:moveTo>
                      <a:pt x="7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3" y="13"/>
                      <a:pt x="14" y="13"/>
                    </a:cubicBezTo>
                    <a:cubicBezTo>
                      <a:pt x="14" y="14"/>
                      <a:pt x="15" y="15"/>
                      <a:pt x="15" y="16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6" y="14"/>
                      <a:pt x="16" y="13"/>
                    </a:cubicBezTo>
                    <a:cubicBezTo>
                      <a:pt x="15" y="13"/>
                      <a:pt x="15" y="12"/>
                      <a:pt x="14" y="12"/>
                    </a:cubicBezTo>
                    <a:cubicBezTo>
                      <a:pt x="15" y="12"/>
                      <a:pt x="15" y="12"/>
                      <a:pt x="16" y="11"/>
                    </a:cubicBezTo>
                    <a:cubicBezTo>
                      <a:pt x="16" y="11"/>
                      <a:pt x="17" y="10"/>
                      <a:pt x="17" y="9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4" y="6"/>
                      <a:pt x="13" y="5"/>
                      <a:pt x="12" y="5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7" y="18"/>
                    </a:lnTo>
                    <a:close/>
                    <a:moveTo>
                      <a:pt x="13" y="11"/>
                    </a:moveTo>
                    <a:cubicBezTo>
                      <a:pt x="13" y="11"/>
                      <a:pt x="12" y="11"/>
                      <a:pt x="11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3" y="7"/>
                      <a:pt x="14" y="7"/>
                    </a:cubicBezTo>
                    <a:cubicBezTo>
                      <a:pt x="14" y="8"/>
                      <a:pt x="15" y="8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  <a:moveTo>
                      <a:pt x="20" y="4"/>
                    </a:moveTo>
                    <a:cubicBezTo>
                      <a:pt x="18" y="2"/>
                      <a:pt x="15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15"/>
                      <a:pt x="2" y="17"/>
                      <a:pt x="4" y="20"/>
                    </a:cubicBezTo>
                    <a:cubicBezTo>
                      <a:pt x="6" y="22"/>
                      <a:pt x="9" y="23"/>
                      <a:pt x="12" y="23"/>
                    </a:cubicBezTo>
                    <a:cubicBezTo>
                      <a:pt x="15" y="23"/>
                      <a:pt x="18" y="22"/>
                      <a:pt x="20" y="20"/>
                    </a:cubicBezTo>
                    <a:cubicBezTo>
                      <a:pt x="22" y="17"/>
                      <a:pt x="23" y="15"/>
                      <a:pt x="23" y="12"/>
                    </a:cubicBezTo>
                    <a:cubicBezTo>
                      <a:pt x="23" y="9"/>
                      <a:pt x="22" y="6"/>
                      <a:pt x="20" y="4"/>
                    </a:cubicBezTo>
                    <a:moveTo>
                      <a:pt x="19" y="5"/>
                    </a:moveTo>
                    <a:cubicBezTo>
                      <a:pt x="20" y="7"/>
                      <a:pt x="21" y="9"/>
                      <a:pt x="21" y="12"/>
                    </a:cubicBezTo>
                    <a:cubicBezTo>
                      <a:pt x="21" y="14"/>
                      <a:pt x="20" y="17"/>
                      <a:pt x="19" y="19"/>
                    </a:cubicBezTo>
                    <a:cubicBezTo>
                      <a:pt x="17" y="21"/>
                      <a:pt x="14" y="21"/>
                      <a:pt x="12" y="21"/>
                    </a:cubicBezTo>
                    <a:cubicBezTo>
                      <a:pt x="9" y="21"/>
                      <a:pt x="7" y="21"/>
                      <a:pt x="5" y="19"/>
                    </a:cubicBezTo>
                    <a:cubicBezTo>
                      <a:pt x="3" y="17"/>
                      <a:pt x="2" y="14"/>
                      <a:pt x="2" y="12"/>
                    </a:cubicBezTo>
                    <a:cubicBezTo>
                      <a:pt x="2" y="9"/>
                      <a:pt x="3" y="7"/>
                      <a:pt x="5" y="5"/>
                    </a:cubicBezTo>
                    <a:cubicBezTo>
                      <a:pt x="7" y="3"/>
                      <a:pt x="9" y="2"/>
                      <a:pt x="12" y="2"/>
                    </a:cubicBezTo>
                    <a:cubicBezTo>
                      <a:pt x="14" y="2"/>
                      <a:pt x="17" y="3"/>
                      <a:pt x="19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237" y="4795505"/>
              <a:ext cx="1346200" cy="89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58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20E2F-FA62-41EE-94BD-01B75DD4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Deburring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casted</a:t>
            </a:r>
            <a:r>
              <a:rPr lang="de-DE" dirty="0"/>
              <a:t> </a:t>
            </a:r>
            <a:r>
              <a:rPr lang="de-DE" dirty="0" err="1"/>
              <a:t>gear</a:t>
            </a:r>
            <a:r>
              <a:rPr lang="de-DE" dirty="0"/>
              <a:t> </a:t>
            </a:r>
            <a:r>
              <a:rPr lang="de-DE" dirty="0" err="1"/>
              <a:t>housing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AA7C54-0C65-43BB-9BC7-C258E3B525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FDB, MFT und PZN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</a:t>
            </a:r>
            <a:r>
              <a:rPr lang="de-DE" dirty="0" err="1"/>
              <a:t>Opteamum</a:t>
            </a:r>
            <a:r>
              <a:rPr lang="de-DE" dirty="0"/>
              <a:t> (France)</a:t>
            </a:r>
          </a:p>
          <a:p>
            <a:r>
              <a:rPr lang="de-DE" dirty="0"/>
              <a:t>Final Customer: ZF</a:t>
            </a:r>
          </a:p>
          <a:p>
            <a:r>
              <a:rPr lang="de-DE" dirty="0" err="1"/>
              <a:t>Workpiece</a:t>
            </a:r>
            <a:r>
              <a:rPr lang="de-DE" dirty="0"/>
              <a:t>: Housing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gear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: Parts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picked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ABB </a:t>
            </a:r>
            <a:r>
              <a:rPr lang="de-DE" dirty="0" err="1"/>
              <a:t>robots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PZN+ </a:t>
            </a:r>
            <a:r>
              <a:rPr lang="de-DE" dirty="0" err="1"/>
              <a:t>grippers</a:t>
            </a:r>
            <a:r>
              <a:rPr lang="de-DE" dirty="0"/>
              <a:t>. The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3x FDB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shank</a:t>
            </a:r>
            <a:r>
              <a:rPr lang="de-DE" dirty="0"/>
              <a:t> </a:t>
            </a:r>
            <a:r>
              <a:rPr lang="de-DE" dirty="0" err="1"/>
              <a:t>cutters</a:t>
            </a:r>
            <a:r>
              <a:rPr lang="de-DE" dirty="0"/>
              <a:t> and 2x MFT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cup</a:t>
            </a:r>
            <a:r>
              <a:rPr lang="de-DE" dirty="0"/>
              <a:t> </a:t>
            </a:r>
            <a:r>
              <a:rPr lang="de-DE" dirty="0" err="1"/>
              <a:t>brushed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2ED27DB-5178-4481-A3D7-3E5B98D4294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r="5283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97CD9995-74F3-40C5-A581-D6D3A3AF4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6" r="18743" b="24217"/>
          <a:stretch/>
        </p:blipFill>
        <p:spPr bwMode="auto">
          <a:xfrm>
            <a:off x="1691534" y="3285584"/>
            <a:ext cx="2461366" cy="102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B447C9B-6C10-495F-8A55-19FCC0199C06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967F2-7A95-4B1B-BFF1-B06225DD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Removing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and </a:t>
            </a:r>
            <a:r>
              <a:rPr lang="de-DE" dirty="0" err="1"/>
              <a:t>chamfering</a:t>
            </a:r>
            <a:r>
              <a:rPr lang="de-DE" dirty="0"/>
              <a:t> </a:t>
            </a:r>
            <a:r>
              <a:rPr lang="de-DE" dirty="0" err="1"/>
              <a:t>cylinder</a:t>
            </a:r>
            <a:r>
              <a:rPr lang="de-DE" dirty="0"/>
              <a:t> </a:t>
            </a:r>
            <a:r>
              <a:rPr lang="de-DE" dirty="0" err="1"/>
              <a:t>heads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0D198C-56A0-423E-ACB9-DEC0B336BD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0035" y="856527"/>
            <a:ext cx="4815069" cy="3244133"/>
          </a:xfrm>
        </p:spPr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FDB-340-CNC &amp; Tendo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GROB</a:t>
            </a:r>
          </a:p>
          <a:p>
            <a:r>
              <a:rPr lang="de-DE" dirty="0"/>
              <a:t>Final Customer: Porsche</a:t>
            </a:r>
          </a:p>
          <a:p>
            <a:r>
              <a:rPr lang="de-DE" dirty="0" err="1"/>
              <a:t>Workpiece</a:t>
            </a:r>
            <a:r>
              <a:rPr lang="de-DE" dirty="0"/>
              <a:t> : Zylinderkopf</a:t>
            </a:r>
          </a:p>
          <a:p>
            <a:r>
              <a:rPr lang="de-DE" dirty="0" err="1"/>
              <a:t>Application</a:t>
            </a:r>
            <a:r>
              <a:rPr lang="de-DE" dirty="0"/>
              <a:t>: Burr </a:t>
            </a:r>
            <a:r>
              <a:rPr lang="de-DE" dirty="0" err="1"/>
              <a:t>removal</a:t>
            </a:r>
            <a:r>
              <a:rPr lang="de-DE" dirty="0"/>
              <a:t> and </a:t>
            </a:r>
            <a:r>
              <a:rPr lang="de-DE" dirty="0" err="1"/>
              <a:t>chamfering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conture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channels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cylinders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six-cylinder</a:t>
            </a:r>
            <a:r>
              <a:rPr lang="de-DE" dirty="0"/>
              <a:t> flat </a:t>
            </a:r>
            <a:r>
              <a:rPr lang="de-DE" dirty="0" err="1"/>
              <a:t>engine</a:t>
            </a:r>
            <a:r>
              <a:rPr lang="de-DE" dirty="0"/>
              <a:t>. Compliance </a:t>
            </a:r>
            <a:r>
              <a:rPr lang="de-DE" dirty="0" err="1"/>
              <a:t>mechanism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dealing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variety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and </a:t>
            </a:r>
            <a:r>
              <a:rPr lang="de-DE" dirty="0" err="1"/>
              <a:t>tolerances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casted</a:t>
            </a:r>
            <a:r>
              <a:rPr lang="de-DE" dirty="0"/>
              <a:t> </a:t>
            </a:r>
            <a:r>
              <a:rPr lang="de-DE" dirty="0" err="1"/>
              <a:t>workpiece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8EFD695-40D1-4C0F-8C93-44E817A612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r="129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290E53-0BBA-45F0-96CC-B1EB63D42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/>
          <a:stretch/>
        </p:blipFill>
        <p:spPr>
          <a:xfrm>
            <a:off x="5725987" y="3328659"/>
            <a:ext cx="1623937" cy="105937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165BC9D-3305-4F91-835A-9847C40A8B4F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48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EAEE0-AE49-4945-9D68-6D670FA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Removal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on </a:t>
            </a:r>
            <a:r>
              <a:rPr lang="de-DE" dirty="0" err="1"/>
              <a:t>steering</a:t>
            </a:r>
            <a:r>
              <a:rPr lang="de-DE" dirty="0"/>
              <a:t> </a:t>
            </a:r>
            <a:r>
              <a:rPr lang="de-DE" dirty="0" err="1"/>
              <a:t>knuckle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9C097F-0719-4F85-9595-658D3D074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FDB-340 and MFT-390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</a:t>
            </a:r>
            <a:r>
              <a:rPr lang="de-DE" dirty="0" err="1"/>
              <a:t>Felsomat</a:t>
            </a:r>
            <a:endParaRPr lang="de-DE" dirty="0"/>
          </a:p>
          <a:p>
            <a:r>
              <a:rPr lang="de-DE" dirty="0"/>
              <a:t>Final Customer: MAN</a:t>
            </a:r>
          </a:p>
          <a:p>
            <a:r>
              <a:rPr lang="de-DE" dirty="0" err="1"/>
              <a:t>Workpieces</a:t>
            </a:r>
            <a:r>
              <a:rPr lang="de-DE" dirty="0"/>
              <a:t>: </a:t>
            </a:r>
            <a:r>
              <a:rPr lang="de-DE" dirty="0" err="1"/>
              <a:t>steering</a:t>
            </a:r>
            <a:r>
              <a:rPr lang="de-DE" dirty="0"/>
              <a:t> </a:t>
            </a:r>
            <a:r>
              <a:rPr lang="de-DE" dirty="0" err="1"/>
              <a:t>knuckles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trucks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Removal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casted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. Parts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hardened</a:t>
            </a:r>
            <a:r>
              <a:rPr lang="de-DE" dirty="0"/>
              <a:t> and </a:t>
            </a:r>
            <a:r>
              <a:rPr lang="de-DE" dirty="0" err="1"/>
              <a:t>tempered</a:t>
            </a:r>
            <a:r>
              <a:rPr lang="de-DE" dirty="0"/>
              <a:t> </a:t>
            </a:r>
            <a:r>
              <a:rPr lang="de-DE" dirty="0" err="1"/>
              <a:t>steel</a:t>
            </a:r>
            <a:endParaRPr lang="de-DE" dirty="0"/>
          </a:p>
          <a:p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AA52FE01-8087-401B-870D-662658C17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031" r="1903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056685-C2FA-4FD4-BEFB-0412A7220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9" b="17533"/>
          <a:stretch/>
        </p:blipFill>
        <p:spPr>
          <a:xfrm>
            <a:off x="4267379" y="3218701"/>
            <a:ext cx="1450515" cy="10037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192BAB-03BD-4BD9-8471-1103B4BF3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15115" y="3001818"/>
            <a:ext cx="1088309" cy="14687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A4E46FE-221A-43EA-AD1D-C24C54A82838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3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AC9D0-B99C-4D73-8425-665526182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Burr and </a:t>
            </a:r>
            <a:r>
              <a:rPr lang="de-DE" dirty="0" err="1"/>
              <a:t>flash</a:t>
            </a:r>
            <a:r>
              <a:rPr lang="de-DE" dirty="0"/>
              <a:t> </a:t>
            </a:r>
            <a:r>
              <a:rPr lang="de-DE" dirty="0" err="1"/>
              <a:t>removal</a:t>
            </a:r>
            <a:r>
              <a:rPr lang="de-DE" dirty="0"/>
              <a:t> on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office</a:t>
            </a:r>
            <a:r>
              <a:rPr lang="de-DE" dirty="0"/>
              <a:t> </a:t>
            </a:r>
            <a:r>
              <a:rPr lang="de-DE" dirty="0" err="1"/>
              <a:t>chair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27C3F2-5089-4AC3-950C-A939FFC5A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FDB-150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Bock 1</a:t>
            </a:r>
          </a:p>
          <a:p>
            <a:r>
              <a:rPr lang="de-DE" dirty="0"/>
              <a:t>Final Customer: Bock 1</a:t>
            </a:r>
          </a:p>
          <a:p>
            <a:r>
              <a:rPr lang="de-DE" dirty="0" err="1"/>
              <a:t>Workpiece</a:t>
            </a:r>
            <a:r>
              <a:rPr lang="de-DE" dirty="0"/>
              <a:t>: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office</a:t>
            </a:r>
            <a:r>
              <a:rPr lang="de-DE" dirty="0"/>
              <a:t> </a:t>
            </a:r>
            <a:r>
              <a:rPr lang="de-DE" dirty="0" err="1"/>
              <a:t>chairs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 : The </a:t>
            </a:r>
            <a:r>
              <a:rPr lang="de-DE" dirty="0" err="1"/>
              <a:t>casted</a:t>
            </a:r>
            <a:r>
              <a:rPr lang="de-DE" dirty="0"/>
              <a:t> </a:t>
            </a:r>
            <a:r>
              <a:rPr lang="de-DE" dirty="0" err="1"/>
              <a:t>polyurethane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deburred</a:t>
            </a:r>
            <a:r>
              <a:rPr lang="de-DE" dirty="0"/>
              <a:t> and </a:t>
            </a:r>
            <a:r>
              <a:rPr lang="de-DE" dirty="0" err="1"/>
              <a:t>flash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casting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removed</a:t>
            </a:r>
            <a:endParaRPr lang="de-DE" dirty="0"/>
          </a:p>
          <a:p>
            <a:endParaRPr lang="de-DE" dirty="0"/>
          </a:p>
        </p:txBody>
      </p:sp>
      <p:pic>
        <p:nvPicPr>
          <p:cNvPr id="6" name="Picture 2" descr="https://www.bockonline.de/fileadmin/user_upload/bilder/produktkatalog/produkte/S12/S12-108.jpg">
            <a:extLst>
              <a:ext uri="{FF2B5EF4-FFF2-40B4-BE49-F238E27FC236}">
                <a16:creationId xmlns:a16="http://schemas.microsoft.com/office/drawing/2014/main" id="{F80BB2F1-85DC-4DA0-B1F9-F086AC9F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072668"/>
            <a:ext cx="3620486" cy="19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7473FD-7F55-4518-B826-89C3B577C465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8D1A34-5EA4-4E0D-A78B-A36EA0AD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Burr and </a:t>
            </a:r>
            <a:r>
              <a:rPr lang="de-DE" dirty="0" err="1"/>
              <a:t>flash</a:t>
            </a:r>
            <a:r>
              <a:rPr lang="de-DE" dirty="0"/>
              <a:t> </a:t>
            </a:r>
            <a:r>
              <a:rPr lang="de-DE" dirty="0" err="1"/>
              <a:t>removal</a:t>
            </a:r>
            <a:r>
              <a:rPr lang="de-DE" dirty="0"/>
              <a:t> on </a:t>
            </a:r>
            <a:r>
              <a:rPr lang="de-DE" dirty="0" err="1"/>
              <a:t>dash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B6EC94-FCFD-4902-A3C7-454A2D41A0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FDB-300</a:t>
            </a:r>
          </a:p>
          <a:p>
            <a:r>
              <a:rPr lang="de-DE" dirty="0"/>
              <a:t>Customer: </a:t>
            </a:r>
            <a:r>
              <a:rPr lang="de-DE" dirty="0" err="1"/>
              <a:t>Intec</a:t>
            </a:r>
            <a:r>
              <a:rPr lang="de-DE" dirty="0"/>
              <a:t> CZ</a:t>
            </a:r>
          </a:p>
          <a:p>
            <a:r>
              <a:rPr lang="de-DE" dirty="0"/>
              <a:t>Work </a:t>
            </a:r>
            <a:r>
              <a:rPr lang="de-DE" dirty="0" err="1"/>
              <a:t>piece</a:t>
            </a:r>
            <a:r>
              <a:rPr lang="de-DE" dirty="0"/>
              <a:t>: Dashboard</a:t>
            </a:r>
          </a:p>
          <a:p>
            <a:r>
              <a:rPr lang="de-DE" dirty="0"/>
              <a:t>Material: </a:t>
            </a:r>
            <a:r>
              <a:rPr lang="de-DE" dirty="0" err="1"/>
              <a:t>Plastic</a:t>
            </a:r>
            <a:r>
              <a:rPr lang="de-DE" dirty="0"/>
              <a:t> </a:t>
            </a:r>
            <a:r>
              <a:rPr lang="de-DE" dirty="0" err="1"/>
              <a:t>foam</a:t>
            </a:r>
            <a:r>
              <a:rPr lang="de-DE" dirty="0"/>
              <a:t> PDCPD</a:t>
            </a:r>
          </a:p>
          <a:p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Removal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and </a:t>
            </a:r>
            <a:r>
              <a:rPr lang="de-DE" dirty="0" err="1"/>
              <a:t>flash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molded</a:t>
            </a:r>
            <a:r>
              <a:rPr lang="de-DE" dirty="0"/>
              <a:t> </a:t>
            </a:r>
            <a:r>
              <a:rPr lang="de-DE" dirty="0" err="1"/>
              <a:t>dash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905A5D4-EC8C-4916-88B1-7BAA211CC9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284" r="15284"/>
          <a:stretch/>
        </p:blipFill>
        <p:spPr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6928B49-9739-4447-BCC7-DBB50D6EE15A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950BD-FACC-4328-A0BF-DBF82A25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Burr </a:t>
            </a:r>
            <a:r>
              <a:rPr lang="de-DE" dirty="0" err="1"/>
              <a:t>removal</a:t>
            </a:r>
            <a:r>
              <a:rPr lang="de-DE" dirty="0"/>
              <a:t> on </a:t>
            </a:r>
            <a:r>
              <a:rPr lang="de-DE" dirty="0" err="1"/>
              <a:t>brake</a:t>
            </a:r>
            <a:r>
              <a:rPr lang="de-DE" dirty="0"/>
              <a:t> </a:t>
            </a:r>
            <a:r>
              <a:rPr lang="de-DE" dirty="0" err="1"/>
              <a:t>pad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FE0BE6-639D-47E2-87D0-2C0CCE922D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FDB-1040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AUT-FOT</a:t>
            </a:r>
          </a:p>
          <a:p>
            <a:r>
              <a:rPr lang="de-DE" dirty="0"/>
              <a:t>Final Customer: Bremskerl – Reibbelag Werke</a:t>
            </a:r>
          </a:p>
          <a:p>
            <a:r>
              <a:rPr lang="de-DE" dirty="0" err="1"/>
              <a:t>Workpieces</a:t>
            </a:r>
            <a:r>
              <a:rPr lang="de-DE" dirty="0"/>
              <a:t>: </a:t>
            </a:r>
            <a:r>
              <a:rPr lang="de-DE" dirty="0" err="1"/>
              <a:t>brake</a:t>
            </a:r>
            <a:r>
              <a:rPr lang="de-DE" dirty="0"/>
              <a:t> </a:t>
            </a:r>
            <a:r>
              <a:rPr lang="de-DE" dirty="0" err="1"/>
              <a:t>pad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use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Removal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chamfer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groove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ADADBA-0987-4B75-A6E0-C47A9F3B4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9" b="30169"/>
          <a:stretch/>
        </p:blipFill>
        <p:spPr>
          <a:xfrm>
            <a:off x="352425" y="1072668"/>
            <a:ext cx="3626683" cy="11935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6AB72E-11F6-4BA4-96BD-C9BF2D834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 b="32925"/>
          <a:stretch/>
        </p:blipFill>
        <p:spPr>
          <a:xfrm>
            <a:off x="352425" y="2958028"/>
            <a:ext cx="3620486" cy="11827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1E52671-D466-4EBB-BACB-58FA09E53EDE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3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45DEBC-198E-4D3B-AA11-FFBEA407D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Burr </a:t>
            </a:r>
            <a:r>
              <a:rPr lang="de-DE" dirty="0" err="1"/>
              <a:t>removal</a:t>
            </a:r>
            <a:r>
              <a:rPr lang="de-DE" dirty="0"/>
              <a:t> on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shaft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1A8223-C7E1-4DF2-9370-67F2862B80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FDB-150</a:t>
            </a:r>
          </a:p>
          <a:p>
            <a:r>
              <a:rPr lang="de-DE" dirty="0"/>
              <a:t>Final Customer: Daimler – Berlin</a:t>
            </a:r>
          </a:p>
          <a:p>
            <a:r>
              <a:rPr lang="de-DE" dirty="0" err="1"/>
              <a:t>Workpieces</a:t>
            </a:r>
            <a:r>
              <a:rPr lang="de-DE" dirty="0"/>
              <a:t>: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steel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Removal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burrs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machining</a:t>
            </a:r>
            <a:endParaRPr lang="de-DE" dirty="0"/>
          </a:p>
          <a:p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2253EEC-354D-4422-A7A6-938B5474C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09" r="250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3757B31-B533-4643-99C5-796D9167F2FB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05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118C9-CC9A-4D89-9661-824AAD71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BBE4FE-5229-4071-B7DA-543446A9F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570" y="1055720"/>
            <a:ext cx="4321896" cy="31335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driving an increase in demand for automated deburring?</a:t>
            </a:r>
          </a:p>
          <a:p>
            <a:r>
              <a:rPr lang="en-US" dirty="0"/>
              <a:t>Manual work: Dull, Dirty, Dangerous</a:t>
            </a:r>
          </a:p>
          <a:p>
            <a:r>
              <a:rPr lang="en-US" dirty="0"/>
              <a:t>Quality and consistency</a:t>
            </a:r>
          </a:p>
          <a:p>
            <a:r>
              <a:rPr lang="en-US" dirty="0"/>
              <a:t>Efficiency / throughput</a:t>
            </a:r>
          </a:p>
          <a:p>
            <a:r>
              <a:rPr lang="de-DE" dirty="0"/>
              <a:t>2nd </a:t>
            </a:r>
            <a:r>
              <a:rPr lang="de-DE" dirty="0" err="1"/>
              <a:t>usage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robot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loading</a:t>
            </a:r>
            <a:endParaRPr lang="de-DE" dirty="0"/>
          </a:p>
          <a:p>
            <a:r>
              <a:rPr lang="de-DE" dirty="0" err="1"/>
              <a:t>Reducing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machine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71B64FF-B987-4828-A147-C8BE5F7D5DD0}"/>
              </a:ext>
            </a:extLst>
          </p:cNvPr>
          <p:cNvSpPr txBox="1">
            <a:spLocks/>
          </p:cNvSpPr>
          <p:nvPr/>
        </p:nvSpPr>
        <p:spPr>
          <a:xfrm>
            <a:off x="4670466" y="1055720"/>
            <a:ext cx="4321896" cy="313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17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20" indent="-285750" algn="l" defTabSz="45717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What are the potential applications for deburring?</a:t>
            </a:r>
          </a:p>
          <a:p>
            <a:r>
              <a:rPr lang="de-DE" dirty="0"/>
              <a:t>Castings: </a:t>
            </a:r>
            <a:r>
              <a:rPr lang="de-DE" dirty="0" err="1"/>
              <a:t>transmission</a:t>
            </a:r>
            <a:r>
              <a:rPr lang="de-DE" dirty="0"/>
              <a:t>/</a:t>
            </a:r>
            <a:r>
              <a:rPr lang="de-DE" dirty="0" err="1"/>
              <a:t>engine</a:t>
            </a:r>
            <a:r>
              <a:rPr lang="de-DE" dirty="0"/>
              <a:t> </a:t>
            </a:r>
            <a:r>
              <a:rPr lang="de-DE" dirty="0" err="1"/>
              <a:t>housings</a:t>
            </a:r>
            <a:r>
              <a:rPr lang="de-DE" dirty="0"/>
              <a:t>, </a:t>
            </a:r>
            <a:r>
              <a:rPr lang="de-DE" dirty="0" err="1"/>
              <a:t>gears</a:t>
            </a:r>
            <a:r>
              <a:rPr lang="de-DE" dirty="0"/>
              <a:t>, </a:t>
            </a:r>
            <a:r>
              <a:rPr lang="de-DE" dirty="0" err="1"/>
              <a:t>suspension</a:t>
            </a:r>
            <a:r>
              <a:rPr lang="de-DE" dirty="0"/>
              <a:t> &amp; </a:t>
            </a:r>
            <a:r>
              <a:rPr lang="de-DE" dirty="0" err="1"/>
              <a:t>chassis</a:t>
            </a:r>
            <a:r>
              <a:rPr lang="de-DE" dirty="0"/>
              <a:t> </a:t>
            </a:r>
            <a:r>
              <a:rPr lang="de-DE" dirty="0" err="1"/>
              <a:t>parts</a:t>
            </a:r>
            <a:endParaRPr lang="de-DE" dirty="0"/>
          </a:p>
          <a:p>
            <a:r>
              <a:rPr lang="de-DE" dirty="0" err="1"/>
              <a:t>Forgings</a:t>
            </a:r>
            <a:r>
              <a:rPr lang="de-DE" dirty="0"/>
              <a:t>: </a:t>
            </a:r>
            <a:r>
              <a:rPr lang="de-DE" dirty="0" err="1"/>
              <a:t>hand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, </a:t>
            </a:r>
            <a:r>
              <a:rPr lang="de-DE" dirty="0" err="1"/>
              <a:t>engine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,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fittings</a:t>
            </a:r>
            <a:endParaRPr lang="de-DE" dirty="0"/>
          </a:p>
          <a:p>
            <a:r>
              <a:rPr lang="de-DE" dirty="0"/>
              <a:t>Aerospace: </a:t>
            </a:r>
            <a:r>
              <a:rPr lang="de-DE" dirty="0" err="1"/>
              <a:t>turbine</a:t>
            </a:r>
            <a:r>
              <a:rPr lang="de-DE" dirty="0"/>
              <a:t> blades, </a:t>
            </a:r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parts</a:t>
            </a:r>
            <a:endParaRPr lang="de-DE" dirty="0"/>
          </a:p>
          <a:p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molding</a:t>
            </a:r>
            <a:r>
              <a:rPr lang="de-DE" dirty="0"/>
              <a:t>: non-metallic </a:t>
            </a:r>
            <a:r>
              <a:rPr lang="de-DE" dirty="0" err="1"/>
              <a:t>molded</a:t>
            </a:r>
            <a:r>
              <a:rPr lang="de-DE" dirty="0"/>
              <a:t> </a:t>
            </a:r>
            <a:r>
              <a:rPr lang="de-DE" dirty="0" err="1"/>
              <a:t>parts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11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118C9-CC9A-4D89-9661-824AAD71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BBE4FE-5229-4071-B7DA-543446A9F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570" y="1055720"/>
            <a:ext cx="4321896" cy="31335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Automation </a:t>
            </a:r>
            <a:r>
              <a:rPr lang="de-DE" dirty="0" err="1"/>
              <a:t>Challenges</a:t>
            </a:r>
            <a:endParaRPr lang="de-DE" dirty="0"/>
          </a:p>
          <a:p>
            <a:r>
              <a:rPr lang="en-US" dirty="0"/>
              <a:t>Part variation</a:t>
            </a:r>
          </a:p>
          <a:p>
            <a:r>
              <a:rPr lang="en-US" dirty="0"/>
              <a:t>Repeatability of fixtures</a:t>
            </a:r>
          </a:p>
          <a:p>
            <a:r>
              <a:rPr lang="en-US" dirty="0"/>
              <a:t>Burr / flash variation</a:t>
            </a:r>
          </a:p>
          <a:p>
            <a:r>
              <a:rPr lang="en-US" dirty="0"/>
              <a:t>Complex geometry</a:t>
            </a:r>
          </a:p>
          <a:p>
            <a:r>
              <a:rPr lang="en-US" dirty="0"/>
              <a:t>High mix + low volume</a:t>
            </a:r>
          </a:p>
          <a:p>
            <a:r>
              <a:rPr lang="en-US" dirty="0"/>
              <a:t>Standard robots cannot “see” or “feel”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=&gt;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sensing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a </a:t>
            </a:r>
            <a:r>
              <a:rPr lang="de-DE" b="1" dirty="0"/>
              <a:t>Compliance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71B64FF-B987-4828-A147-C8BE5F7D5DD0}"/>
              </a:ext>
            </a:extLst>
          </p:cNvPr>
          <p:cNvSpPr txBox="1">
            <a:spLocks/>
          </p:cNvSpPr>
          <p:nvPr/>
        </p:nvSpPr>
        <p:spPr>
          <a:xfrm>
            <a:off x="4670466" y="1055720"/>
            <a:ext cx="4321896" cy="313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17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20" indent="-285750" algn="l" defTabSz="45717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Value </a:t>
            </a:r>
            <a:r>
              <a:rPr lang="de-DE" dirty="0" err="1"/>
              <a:t>of</a:t>
            </a:r>
            <a:r>
              <a:rPr lang="de-DE" dirty="0"/>
              <a:t> Compliance</a:t>
            </a:r>
          </a:p>
          <a:p>
            <a:r>
              <a:rPr lang="en-US" dirty="0"/>
              <a:t>Compensates for positional inconsistencies</a:t>
            </a:r>
          </a:p>
          <a:p>
            <a:r>
              <a:rPr lang="en-US" dirty="0"/>
              <a:t>Provides range of motion to make programming easier</a:t>
            </a:r>
          </a:p>
          <a:p>
            <a:r>
              <a:rPr lang="en-US" dirty="0"/>
              <a:t>Consistent force applied to parts despite variability</a:t>
            </a:r>
          </a:p>
          <a:p>
            <a:r>
              <a:rPr lang="en-US" dirty="0"/>
              <a:t>Extends brush life and self adjusts for brush wear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118C9-CC9A-4D89-9661-824AAD71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Choosing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BBE4FE-5229-4071-B7DA-543446A9F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055720"/>
            <a:ext cx="5015768" cy="31335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variety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applications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mandatory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in </a:t>
            </a:r>
            <a:r>
              <a:rPr lang="de-DE" dirty="0" err="1"/>
              <a:t>advance</a:t>
            </a:r>
            <a:r>
              <a:rPr lang="de-DE" dirty="0"/>
              <a:t>. The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things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:</a:t>
            </a:r>
          </a:p>
          <a:p>
            <a:r>
              <a:rPr lang="de-DE" b="1" dirty="0" err="1"/>
              <a:t>Filled</a:t>
            </a:r>
            <a:r>
              <a:rPr lang="de-DE" b="1" dirty="0"/>
              <a:t> in </a:t>
            </a:r>
            <a:r>
              <a:rPr lang="de-DE" b="1" dirty="0" err="1"/>
              <a:t>checklist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STB</a:t>
            </a:r>
          </a:p>
          <a:p>
            <a:r>
              <a:rPr lang="de-DE" dirty="0"/>
              <a:t>Information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workpiece</a:t>
            </a:r>
            <a:r>
              <a:rPr lang="de-DE" dirty="0"/>
              <a:t> and </a:t>
            </a:r>
            <a:r>
              <a:rPr lang="de-DE" dirty="0" err="1"/>
              <a:t>specified</a:t>
            </a:r>
            <a:r>
              <a:rPr lang="de-DE" dirty="0"/>
              <a:t> </a:t>
            </a:r>
            <a:r>
              <a:rPr lang="de-DE" dirty="0" err="1"/>
              <a:t>condition</a:t>
            </a:r>
            <a:endParaRPr lang="de-DE" dirty="0"/>
          </a:p>
          <a:p>
            <a:r>
              <a:rPr lang="de-DE" dirty="0"/>
              <a:t>Information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manufacturing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r>
              <a:rPr lang="de-DE" dirty="0"/>
              <a:t>Information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deburring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r>
              <a:rPr lang="de-DE" dirty="0"/>
              <a:t>Pictures, </a:t>
            </a:r>
            <a:r>
              <a:rPr lang="de-DE" dirty="0" err="1"/>
              <a:t>Drawings</a:t>
            </a:r>
            <a:r>
              <a:rPr lang="de-DE" dirty="0"/>
              <a:t>, Sketches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Checklist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listed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D951B5-E74A-4701-9F4A-7A6CB3581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768" y="604662"/>
            <a:ext cx="3779662" cy="35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1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F8B2E-8B04-48AF-8523-46741B3B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Portfolio</a:t>
            </a:r>
          </a:p>
        </p:txBody>
      </p:sp>
      <p:pic>
        <p:nvPicPr>
          <p:cNvPr id="13" name="Picture 3" descr="Speedeburr Family 2005.jpg">
            <a:extLst>
              <a:ext uri="{FF2B5EF4-FFF2-40B4-BE49-F238E27FC236}">
                <a16:creationId xmlns:a16="http://schemas.microsoft.com/office/drawing/2014/main" id="{ADA764C5-613E-4A1D-BCD9-25C3DD4AF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2000" contrast="10000"/>
          </a:blip>
          <a:srcRect t="10474" r="65189" b="35770"/>
          <a:stretch>
            <a:fillRect/>
          </a:stretch>
        </p:blipFill>
        <p:spPr bwMode="auto">
          <a:xfrm>
            <a:off x="4852973" y="1268625"/>
            <a:ext cx="1933938" cy="184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Speedeburr Family 2005.jpg">
            <a:extLst>
              <a:ext uri="{FF2B5EF4-FFF2-40B4-BE49-F238E27FC236}">
                <a16:creationId xmlns:a16="http://schemas.microsoft.com/office/drawing/2014/main" id="{910F8810-8C28-4B09-84AE-925243E42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2000" contrast="10000"/>
          </a:blip>
          <a:srcRect l="74313" t="22243" r="5116" b="8377"/>
          <a:stretch/>
        </p:blipFill>
        <p:spPr bwMode="auto">
          <a:xfrm>
            <a:off x="6990937" y="1187421"/>
            <a:ext cx="962391" cy="200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7E14BA78-70F2-4EFE-9A65-8D1436F6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353" y="420704"/>
            <a:ext cx="3090247" cy="6864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/>
              </a:buClr>
              <a:buSzPct val="90000"/>
              <a:defRPr/>
            </a:pPr>
            <a:r>
              <a:rPr lang="de-DE" b="1" dirty="0" err="1">
                <a:solidFill>
                  <a:srgbClr val="17385F"/>
                </a:solidFill>
              </a:rPr>
              <a:t>Axially-Compliant</a:t>
            </a:r>
            <a:r>
              <a:rPr lang="de-DE" b="1" dirty="0">
                <a:solidFill>
                  <a:srgbClr val="17385F"/>
                </a:solidFill>
              </a:rPr>
              <a:t> </a:t>
            </a:r>
          </a:p>
          <a:p>
            <a:pPr algn="ctr">
              <a:lnSpc>
                <a:spcPct val="110000"/>
              </a:lnSpc>
              <a:buClr>
                <a:schemeClr val="accent1"/>
              </a:buClr>
              <a:buSzPct val="90000"/>
              <a:defRPr/>
            </a:pPr>
            <a:r>
              <a:rPr lang="de-DE" b="1" dirty="0" err="1">
                <a:solidFill>
                  <a:srgbClr val="17385F"/>
                </a:solidFill>
              </a:rPr>
              <a:t>Deburring</a:t>
            </a:r>
            <a:r>
              <a:rPr lang="de-DE" b="1" dirty="0">
                <a:solidFill>
                  <a:srgbClr val="17385F"/>
                </a:solidFill>
              </a:rPr>
              <a:t> Tools (AC)</a:t>
            </a:r>
            <a:endParaRPr lang="en-US" b="1" kern="0" dirty="0">
              <a:solidFill>
                <a:srgbClr val="17385F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7DFE200-0031-4CDD-86EE-B30C890E1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342" y="985155"/>
            <a:ext cx="3997035" cy="6864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/>
              </a:buClr>
              <a:buSzPct val="90000"/>
              <a:defRPr/>
            </a:pPr>
            <a:r>
              <a:rPr lang="de-DE" b="1" dirty="0" err="1">
                <a:solidFill>
                  <a:srgbClr val="17385F"/>
                </a:solidFill>
              </a:rPr>
              <a:t>Radially-Compliant</a:t>
            </a:r>
            <a:r>
              <a:rPr lang="de-DE" b="1" dirty="0">
                <a:solidFill>
                  <a:srgbClr val="17385F"/>
                </a:solidFill>
              </a:rPr>
              <a:t> </a:t>
            </a:r>
            <a:r>
              <a:rPr lang="de-DE" b="1" dirty="0" err="1">
                <a:solidFill>
                  <a:srgbClr val="17385F"/>
                </a:solidFill>
              </a:rPr>
              <a:t>Deburring</a:t>
            </a:r>
            <a:r>
              <a:rPr lang="de-DE" b="1" dirty="0">
                <a:solidFill>
                  <a:srgbClr val="17385F"/>
                </a:solidFill>
              </a:rPr>
              <a:t> Tools </a:t>
            </a:r>
          </a:p>
          <a:p>
            <a:pPr algn="ctr">
              <a:lnSpc>
                <a:spcPct val="110000"/>
              </a:lnSpc>
              <a:buClr>
                <a:schemeClr val="accent1"/>
              </a:buClr>
              <a:buSzPct val="90000"/>
              <a:defRPr/>
            </a:pPr>
            <a:r>
              <a:rPr lang="de-DE" b="1" dirty="0">
                <a:solidFill>
                  <a:srgbClr val="17385F"/>
                </a:solidFill>
              </a:rPr>
              <a:t>(FDB, MFT-R)</a:t>
            </a:r>
            <a:endParaRPr lang="en-US" b="1" kern="0" dirty="0">
              <a:solidFill>
                <a:srgbClr val="17385F"/>
              </a:solidFill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9A4133A-F956-4635-8987-1B9734A83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353651"/>
            <a:ext cx="2870537" cy="6864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/>
              </a:buClr>
              <a:buSzPct val="90000"/>
              <a:defRPr/>
            </a:pPr>
            <a:r>
              <a:rPr lang="de-DE" b="1" dirty="0" err="1">
                <a:solidFill>
                  <a:srgbClr val="17385F"/>
                </a:solidFill>
              </a:rPr>
              <a:t>Axially-Compliant</a:t>
            </a:r>
            <a:r>
              <a:rPr lang="de-DE" b="1" dirty="0">
                <a:solidFill>
                  <a:srgbClr val="17385F"/>
                </a:solidFill>
              </a:rPr>
              <a:t> </a:t>
            </a:r>
          </a:p>
          <a:p>
            <a:pPr algn="ctr">
              <a:lnSpc>
                <a:spcPct val="110000"/>
              </a:lnSpc>
              <a:buClr>
                <a:schemeClr val="accent1"/>
              </a:buClr>
              <a:buSzPct val="90000"/>
              <a:defRPr/>
            </a:pPr>
            <a:r>
              <a:rPr lang="de-DE" b="1" dirty="0" err="1">
                <a:solidFill>
                  <a:srgbClr val="17385F"/>
                </a:solidFill>
              </a:rPr>
              <a:t>Finishing</a:t>
            </a:r>
            <a:r>
              <a:rPr lang="de-DE" b="1" dirty="0">
                <a:solidFill>
                  <a:srgbClr val="17385F"/>
                </a:solidFill>
              </a:rPr>
              <a:t> Tools (MFT)</a:t>
            </a:r>
            <a:endParaRPr lang="en-US" b="1" kern="0" dirty="0">
              <a:solidFill>
                <a:srgbClr val="17385F"/>
              </a:solidFill>
            </a:endParaRPr>
          </a:p>
        </p:txBody>
      </p:sp>
      <p:pic>
        <p:nvPicPr>
          <p:cNvPr id="18" name="Picture 3" descr="FlexdeburrFamily.jpg">
            <a:extLst>
              <a:ext uri="{FF2B5EF4-FFF2-40B4-BE49-F238E27FC236}">
                <a16:creationId xmlns:a16="http://schemas.microsoft.com/office/drawing/2014/main" id="{55C53AF4-7CE2-4043-B2C1-6C5D1327D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lum bright="8000"/>
          </a:blip>
          <a:srcRect/>
          <a:stretch>
            <a:fillRect/>
          </a:stretch>
        </p:blipFill>
        <p:spPr bwMode="auto">
          <a:xfrm>
            <a:off x="1418695" y="1187420"/>
            <a:ext cx="3337219" cy="25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E415CE1-CA44-48CB-9C20-E8A384C78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16" t="48462" r="35417" b="14615"/>
          <a:stretch>
            <a:fillRect/>
          </a:stretch>
        </p:blipFill>
        <p:spPr bwMode="auto">
          <a:xfrm rot="19826521" flipH="1">
            <a:off x="-25493" y="2711597"/>
            <a:ext cx="3181260" cy="21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VersaFinish">
            <a:extLst>
              <a:ext uri="{FF2B5EF4-FFF2-40B4-BE49-F238E27FC236}">
                <a16:creationId xmlns:a16="http://schemas.microsoft.com/office/drawing/2014/main" id="{DC7EDEEF-2E80-4C24-8B92-EF9202A29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b="3897"/>
          <a:stretch>
            <a:fillRect/>
          </a:stretch>
        </p:blipFill>
        <p:spPr bwMode="auto">
          <a:xfrm rot="840507">
            <a:off x="6924953" y="3003967"/>
            <a:ext cx="2150558" cy="147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F7C1A1-D3E9-4A83-8AB9-249242034D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For internal use only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939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DCAD5E7-E7D0-46D7-94F7-273618DA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Demo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UR5 Robot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EB41808-904C-460B-923D-CF2D84A1BB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00" dirty="0"/>
              <a:t>SCHUNK </a:t>
            </a:r>
            <a:r>
              <a:rPr lang="de-DE" sz="1600" dirty="0" err="1"/>
              <a:t>Product</a:t>
            </a:r>
            <a:r>
              <a:rPr lang="de-DE" sz="1600" dirty="0"/>
              <a:t>: FDB-340</a:t>
            </a:r>
          </a:p>
          <a:p>
            <a:r>
              <a:rPr lang="de-DE" sz="1600" dirty="0" err="1"/>
              <a:t>Workpiece</a:t>
            </a:r>
            <a:r>
              <a:rPr lang="de-DE" sz="1600" dirty="0"/>
              <a:t>: </a:t>
            </a:r>
            <a:r>
              <a:rPr lang="de-DE" sz="1600" dirty="0" err="1"/>
              <a:t>steel</a:t>
            </a:r>
            <a:r>
              <a:rPr lang="de-DE" sz="1600" dirty="0"/>
              <a:t> </a:t>
            </a:r>
            <a:r>
              <a:rPr lang="de-DE" sz="1600" dirty="0" err="1"/>
              <a:t>demo</a:t>
            </a:r>
            <a:r>
              <a:rPr lang="de-DE" sz="1600" dirty="0"/>
              <a:t> </a:t>
            </a:r>
            <a:r>
              <a:rPr lang="de-DE" sz="1600" dirty="0" err="1"/>
              <a:t>part</a:t>
            </a:r>
            <a:endParaRPr lang="de-DE" sz="1600" dirty="0"/>
          </a:p>
          <a:p>
            <a:r>
              <a:rPr lang="de-DE" sz="1600" dirty="0" err="1"/>
              <a:t>Application</a:t>
            </a:r>
            <a:r>
              <a:rPr lang="de-DE" sz="1600" dirty="0"/>
              <a:t>: </a:t>
            </a:r>
            <a:r>
              <a:rPr lang="de-DE" sz="1600" dirty="0" err="1"/>
              <a:t>Removal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secondary</a:t>
            </a:r>
            <a:r>
              <a:rPr lang="de-DE" sz="1600" dirty="0"/>
              <a:t> </a:t>
            </a:r>
            <a:r>
              <a:rPr lang="de-DE" sz="1600" dirty="0" err="1"/>
              <a:t>burrs</a:t>
            </a:r>
            <a:r>
              <a:rPr lang="de-DE" sz="1600" dirty="0"/>
              <a:t> and </a:t>
            </a:r>
            <a:r>
              <a:rPr lang="de-DE" sz="1600" dirty="0" err="1"/>
              <a:t>chamfering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726DB9CB-4532-4495-B08A-C3B3BD4E7E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81" r="168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731071-AAD2-46C8-BAEC-EA49E745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10" y="2919582"/>
            <a:ext cx="2543637" cy="13093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C17409D-154A-42A2-9DA9-A130FB8B5BE9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3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D8DACC3-298A-411C-B8C5-F8EEBD7B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Removing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burr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brush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1FA784-3EA2-4740-B72D-6904FB8097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16426" y="1072667"/>
            <a:ext cx="4519230" cy="3071069"/>
          </a:xfrm>
        </p:spPr>
        <p:txBody>
          <a:bodyPr/>
          <a:lstStyle/>
          <a:p>
            <a:r>
              <a:rPr lang="de-DE" sz="1600" dirty="0"/>
              <a:t>SCHUNK </a:t>
            </a:r>
            <a:r>
              <a:rPr lang="de-DE" sz="1600" dirty="0" err="1"/>
              <a:t>Product</a:t>
            </a:r>
            <a:r>
              <a:rPr lang="de-DE" sz="1600" dirty="0"/>
              <a:t>: MFT</a:t>
            </a:r>
          </a:p>
          <a:p>
            <a:r>
              <a:rPr lang="de-DE" sz="1600" dirty="0"/>
              <a:t>System </a:t>
            </a:r>
            <a:r>
              <a:rPr lang="de-DE" sz="1600" dirty="0" err="1"/>
              <a:t>integrator</a:t>
            </a:r>
            <a:r>
              <a:rPr lang="de-DE" sz="1600" dirty="0"/>
              <a:t>: SHL</a:t>
            </a:r>
          </a:p>
          <a:p>
            <a:r>
              <a:rPr lang="de-DE" sz="1600" dirty="0"/>
              <a:t>Final Customer: Audi</a:t>
            </a:r>
          </a:p>
          <a:p>
            <a:r>
              <a:rPr lang="de-DE" sz="1600" dirty="0" err="1"/>
              <a:t>Workpiece</a:t>
            </a:r>
            <a:r>
              <a:rPr lang="de-DE" sz="1600" dirty="0"/>
              <a:t>: </a:t>
            </a:r>
            <a:r>
              <a:rPr lang="de-DE" sz="1600" dirty="0" err="1"/>
              <a:t>Crankshaft</a:t>
            </a:r>
            <a:endParaRPr lang="de-DE" sz="1600" dirty="0"/>
          </a:p>
          <a:p>
            <a:r>
              <a:rPr lang="de-DE" sz="1600" dirty="0" err="1"/>
              <a:t>Application</a:t>
            </a:r>
            <a:r>
              <a:rPr lang="de-DE" sz="1600" dirty="0"/>
              <a:t>: MFT </a:t>
            </a:r>
            <a:r>
              <a:rPr lang="de-DE" sz="1600" dirty="0" err="1"/>
              <a:t>mounted</a:t>
            </a:r>
            <a:r>
              <a:rPr lang="de-DE" sz="1600" dirty="0"/>
              <a:t> on a KUKA </a:t>
            </a:r>
            <a:r>
              <a:rPr lang="de-DE" sz="1600" dirty="0" err="1"/>
              <a:t>robot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removing</a:t>
            </a:r>
            <a:r>
              <a:rPr lang="de-DE" sz="1600" dirty="0"/>
              <a:t> </a:t>
            </a:r>
            <a:r>
              <a:rPr lang="de-DE" sz="1600" dirty="0" err="1"/>
              <a:t>secondary</a:t>
            </a:r>
            <a:r>
              <a:rPr lang="de-DE" sz="1600" dirty="0"/>
              <a:t> </a:t>
            </a:r>
            <a:r>
              <a:rPr lang="de-DE" sz="1600" dirty="0" err="1"/>
              <a:t>burrs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counterweights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 </a:t>
            </a:r>
            <a:r>
              <a:rPr lang="de-DE" sz="1600" dirty="0" err="1"/>
              <a:t>cup</a:t>
            </a:r>
            <a:r>
              <a:rPr lang="de-DE" sz="1600" dirty="0"/>
              <a:t> </a:t>
            </a:r>
            <a:r>
              <a:rPr lang="de-DE" sz="1600" dirty="0" err="1"/>
              <a:t>brush</a:t>
            </a:r>
            <a:r>
              <a:rPr lang="de-DE" sz="1600" dirty="0"/>
              <a:t>. The </a:t>
            </a:r>
            <a:r>
              <a:rPr lang="de-DE" sz="1600" dirty="0" err="1"/>
              <a:t>complaint</a:t>
            </a:r>
            <a:r>
              <a:rPr lang="de-DE" sz="1600" dirty="0"/>
              <a:t> MFT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compensating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wear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brush</a:t>
            </a:r>
            <a:r>
              <a:rPr lang="de-DE" sz="1600" dirty="0"/>
              <a:t>, </a:t>
            </a:r>
            <a:r>
              <a:rPr lang="de-DE" sz="1600" dirty="0" err="1"/>
              <a:t>tolerances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position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workpiece</a:t>
            </a:r>
            <a:r>
              <a:rPr lang="de-DE" sz="1600" dirty="0"/>
              <a:t> and </a:t>
            </a:r>
            <a:r>
              <a:rPr lang="de-DE" sz="1600" dirty="0" err="1"/>
              <a:t>tooling</a:t>
            </a:r>
            <a:r>
              <a:rPr lang="de-DE" sz="1600" dirty="0"/>
              <a:t> and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reducing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effort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robot</a:t>
            </a:r>
            <a:r>
              <a:rPr lang="de-DE" sz="1600" dirty="0"/>
              <a:t> </a:t>
            </a:r>
            <a:r>
              <a:rPr lang="de-DE" sz="1600" dirty="0" err="1"/>
              <a:t>programming</a:t>
            </a:r>
            <a:r>
              <a:rPr lang="de-DE" sz="1600" dirty="0"/>
              <a:t>.</a:t>
            </a:r>
          </a:p>
          <a:p>
            <a:endParaRPr lang="de-DE" sz="1600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C0392F84-700F-4375-A196-5DC74A0671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191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1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CDCD2-370F-4970-8E8A-9780B383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Finishing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weld</a:t>
            </a:r>
            <a:r>
              <a:rPr lang="de-DE" dirty="0"/>
              <a:t> </a:t>
            </a:r>
            <a:r>
              <a:rPr lang="de-DE" dirty="0" err="1"/>
              <a:t>seams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01C1F2-F995-4F11-99F6-037CCB1B2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Product</a:t>
            </a:r>
            <a:r>
              <a:rPr lang="de-DE" dirty="0"/>
              <a:t>: FTN 6 Axis Sensor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Reis / University Aschaffenburg</a:t>
            </a:r>
          </a:p>
          <a:p>
            <a:r>
              <a:rPr lang="de-DE" dirty="0" err="1"/>
              <a:t>Workpiece</a:t>
            </a:r>
            <a:r>
              <a:rPr lang="de-DE" dirty="0"/>
              <a:t>: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housing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: Weld </a:t>
            </a:r>
            <a:r>
              <a:rPr lang="de-DE" dirty="0" err="1"/>
              <a:t>seams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machined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angle </a:t>
            </a:r>
            <a:r>
              <a:rPr lang="de-DE" dirty="0" err="1"/>
              <a:t>grinder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a smooth finish.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FT Sensor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compensate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variety</a:t>
            </a:r>
            <a:r>
              <a:rPr lang="de-DE" dirty="0"/>
              <a:t> in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workpiece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wear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grinding</a:t>
            </a:r>
            <a:r>
              <a:rPr lang="de-DE" dirty="0"/>
              <a:t> </a:t>
            </a:r>
            <a:r>
              <a:rPr lang="de-DE" dirty="0" err="1"/>
              <a:t>disk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helping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lifetime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tooling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finish.</a:t>
            </a:r>
          </a:p>
          <a:p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CF402B3-3132-492E-8B2E-D467D69624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900" b="59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4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0A8AE-0372-4212-B23A-03CC1FD0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6-axis </a:t>
            </a:r>
            <a:r>
              <a:rPr lang="de-DE" dirty="0" err="1"/>
              <a:t>robot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CA39FE-F035-4E3D-AA92-E130DDC0B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SCHUNK Produkt: FTN 6 </a:t>
            </a:r>
            <a:r>
              <a:rPr lang="de-DE" dirty="0" err="1"/>
              <a:t>Axes</a:t>
            </a:r>
            <a:r>
              <a:rPr lang="de-DE" dirty="0"/>
              <a:t> Sensor Omega160 IP60 </a:t>
            </a:r>
          </a:p>
          <a:p>
            <a:r>
              <a:rPr lang="de-DE" dirty="0"/>
              <a:t>System </a:t>
            </a:r>
            <a:r>
              <a:rPr lang="de-DE" dirty="0" err="1"/>
              <a:t>integrator</a:t>
            </a:r>
            <a:r>
              <a:rPr lang="de-DE" dirty="0"/>
              <a:t>: VDS </a:t>
            </a:r>
            <a:r>
              <a:rPr lang="de-DE" dirty="0" err="1"/>
              <a:t>Belgium</a:t>
            </a:r>
            <a:endParaRPr lang="de-DE" dirty="0"/>
          </a:p>
          <a:p>
            <a:r>
              <a:rPr lang="de-DE" dirty="0" err="1"/>
              <a:t>Workpiece</a:t>
            </a:r>
            <a:r>
              <a:rPr lang="de-DE" dirty="0"/>
              <a:t>: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workpieces</a:t>
            </a:r>
            <a:endParaRPr lang="de-DE" dirty="0"/>
          </a:p>
          <a:p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Workpieces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steel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milled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electrical</a:t>
            </a:r>
            <a:r>
              <a:rPr lang="de-DE" dirty="0"/>
              <a:t> spindle </a:t>
            </a:r>
            <a:r>
              <a:rPr lang="de-DE" dirty="0" err="1"/>
              <a:t>mounted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FT Sensor. Force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helping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finish.</a:t>
            </a:r>
          </a:p>
          <a:p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9A1AD20-51EE-4E6A-969F-321EB9048A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18" r="191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72274BA-F28C-4FC6-99B0-DB85E3C750E3}"/>
              </a:ext>
            </a:extLst>
          </p:cNvPr>
          <p:cNvSpPr txBox="1"/>
          <p:nvPr/>
        </p:nvSpPr>
        <p:spPr>
          <a:xfrm>
            <a:off x="6854400" y="-3002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internal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only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40248"/>
      </p:ext>
    </p:extLst>
  </p:cSld>
  <p:clrMapOvr>
    <a:masterClrMapping/>
  </p:clrMapOvr>
</p:sld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853</Words>
  <Application>Microsoft Office PowerPoint</Application>
  <PresentationFormat>Bildschirmpräsentation (16:9)</PresentationFormat>
  <Paragraphs>116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SCH_PPT_Vorlage_16-9_230112</vt:lpstr>
      <vt:lpstr>PowerPoint-Präsentation</vt:lpstr>
      <vt:lpstr>Introduction</vt:lpstr>
      <vt:lpstr>Introduction</vt:lpstr>
      <vt:lpstr>Choosing the right product for your application</vt:lpstr>
      <vt:lpstr>Portfolio</vt:lpstr>
      <vt:lpstr>Demo Application with UR5 Robot</vt:lpstr>
      <vt:lpstr>Removing secondary burr with brush</vt:lpstr>
      <vt:lpstr>Finishing of weld seams</vt:lpstr>
      <vt:lpstr>Milling with 6-axis robot</vt:lpstr>
      <vt:lpstr>Deburring of casted gear housing</vt:lpstr>
      <vt:lpstr>Removing burrs and chamfering cylinder heads</vt:lpstr>
      <vt:lpstr>Removal of secondary burrs on steering knuckle</vt:lpstr>
      <vt:lpstr>Burr and flash removal on part of office chair </vt:lpstr>
      <vt:lpstr>Burr and flash removal on dash board </vt:lpstr>
      <vt:lpstr>Burr removal on brake pad</vt:lpstr>
      <vt:lpstr>Burr removal on cam shaft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Eißele, Felix</cp:lastModifiedBy>
  <cp:revision>146</cp:revision>
  <cp:lastPrinted>2014-06-25T16:59:27Z</cp:lastPrinted>
  <dcterms:created xsi:type="dcterms:W3CDTF">2012-06-26T15:13:48Z</dcterms:created>
  <dcterms:modified xsi:type="dcterms:W3CDTF">2019-02-27T06:45:07Z</dcterms:modified>
</cp:coreProperties>
</file>