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ti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4"/>
  </p:notesMasterIdLst>
  <p:handoutMasterIdLst>
    <p:handoutMasterId r:id="rId175"/>
  </p:handoutMasterIdLst>
  <p:sldIdLst>
    <p:sldId id="326" r:id="rId2"/>
    <p:sldId id="269" r:id="rId3"/>
    <p:sldId id="281" r:id="rId4"/>
    <p:sldId id="262" r:id="rId5"/>
    <p:sldId id="274" r:id="rId6"/>
    <p:sldId id="282" r:id="rId7"/>
    <p:sldId id="283" r:id="rId8"/>
    <p:sldId id="275" r:id="rId9"/>
    <p:sldId id="286" r:id="rId10"/>
    <p:sldId id="325" r:id="rId11"/>
    <p:sldId id="285" r:id="rId12"/>
    <p:sldId id="322" r:id="rId13"/>
    <p:sldId id="284" r:id="rId14"/>
    <p:sldId id="327" r:id="rId15"/>
    <p:sldId id="328" r:id="rId16"/>
    <p:sldId id="329" r:id="rId17"/>
    <p:sldId id="330" r:id="rId18"/>
    <p:sldId id="331" r:id="rId19"/>
    <p:sldId id="341" r:id="rId20"/>
    <p:sldId id="342" r:id="rId21"/>
    <p:sldId id="343" r:id="rId22"/>
    <p:sldId id="344" r:id="rId23"/>
    <p:sldId id="345" r:id="rId24"/>
    <p:sldId id="349" r:id="rId25"/>
    <p:sldId id="350" r:id="rId26"/>
    <p:sldId id="351" r:id="rId27"/>
    <p:sldId id="352" r:id="rId28"/>
    <p:sldId id="353" r:id="rId29"/>
    <p:sldId id="354" r:id="rId30"/>
    <p:sldId id="355" r:id="rId31"/>
    <p:sldId id="323" r:id="rId32"/>
    <p:sldId id="324" r:id="rId33"/>
    <p:sldId id="356" r:id="rId34"/>
    <p:sldId id="357" r:id="rId35"/>
    <p:sldId id="358" r:id="rId36"/>
    <p:sldId id="359" r:id="rId37"/>
    <p:sldId id="360" r:id="rId38"/>
    <p:sldId id="361" r:id="rId39"/>
    <p:sldId id="362" r:id="rId40"/>
    <p:sldId id="363" r:id="rId41"/>
    <p:sldId id="364" r:id="rId42"/>
    <p:sldId id="365" r:id="rId43"/>
    <p:sldId id="347" r:id="rId44"/>
    <p:sldId id="455" r:id="rId45"/>
    <p:sldId id="494" r:id="rId46"/>
    <p:sldId id="614" r:id="rId47"/>
    <p:sldId id="507" r:id="rId48"/>
    <p:sldId id="508" r:id="rId49"/>
    <p:sldId id="509" r:id="rId50"/>
    <p:sldId id="503" r:id="rId51"/>
    <p:sldId id="510" r:id="rId52"/>
    <p:sldId id="511" r:id="rId53"/>
    <p:sldId id="506" r:id="rId54"/>
    <p:sldId id="512" r:id="rId55"/>
    <p:sldId id="513" r:id="rId56"/>
    <p:sldId id="514" r:id="rId57"/>
    <p:sldId id="515" r:id="rId58"/>
    <p:sldId id="516" r:id="rId59"/>
    <p:sldId id="517" r:id="rId60"/>
    <p:sldId id="518" r:id="rId61"/>
    <p:sldId id="519" r:id="rId62"/>
    <p:sldId id="520" r:id="rId63"/>
    <p:sldId id="521" r:id="rId64"/>
    <p:sldId id="522" r:id="rId65"/>
    <p:sldId id="523" r:id="rId66"/>
    <p:sldId id="524" r:id="rId67"/>
    <p:sldId id="525" r:id="rId68"/>
    <p:sldId id="526" r:id="rId69"/>
    <p:sldId id="527" r:id="rId70"/>
    <p:sldId id="528" r:id="rId71"/>
    <p:sldId id="529" r:id="rId72"/>
    <p:sldId id="530" r:id="rId73"/>
    <p:sldId id="531" r:id="rId74"/>
    <p:sldId id="532" r:id="rId75"/>
    <p:sldId id="495" r:id="rId76"/>
    <p:sldId id="533" r:id="rId77"/>
    <p:sldId id="534" r:id="rId78"/>
    <p:sldId id="535" r:id="rId79"/>
    <p:sldId id="536" r:id="rId80"/>
    <p:sldId id="537" r:id="rId81"/>
    <p:sldId id="538" r:id="rId82"/>
    <p:sldId id="539" r:id="rId83"/>
    <p:sldId id="540" r:id="rId84"/>
    <p:sldId id="541" r:id="rId85"/>
    <p:sldId id="542" r:id="rId86"/>
    <p:sldId id="543" r:id="rId87"/>
    <p:sldId id="544" r:id="rId88"/>
    <p:sldId id="545" r:id="rId89"/>
    <p:sldId id="288" r:id="rId90"/>
    <p:sldId id="287" r:id="rId91"/>
    <p:sldId id="546" r:id="rId92"/>
    <p:sldId id="547" r:id="rId93"/>
    <p:sldId id="548" r:id="rId94"/>
    <p:sldId id="549" r:id="rId95"/>
    <p:sldId id="550" r:id="rId96"/>
    <p:sldId id="551" r:id="rId97"/>
    <p:sldId id="552" r:id="rId98"/>
    <p:sldId id="370" r:id="rId99"/>
    <p:sldId id="553" r:id="rId100"/>
    <p:sldId id="381" r:id="rId101"/>
    <p:sldId id="382" r:id="rId102"/>
    <p:sldId id="554" r:id="rId103"/>
    <p:sldId id="555" r:id="rId104"/>
    <p:sldId id="556" r:id="rId105"/>
    <p:sldId id="557" r:id="rId106"/>
    <p:sldId id="558" r:id="rId107"/>
    <p:sldId id="559" r:id="rId108"/>
    <p:sldId id="560" r:id="rId109"/>
    <p:sldId id="561" r:id="rId110"/>
    <p:sldId id="562" r:id="rId111"/>
    <p:sldId id="563" r:id="rId112"/>
    <p:sldId id="564" r:id="rId113"/>
    <p:sldId id="565" r:id="rId114"/>
    <p:sldId id="566" r:id="rId115"/>
    <p:sldId id="567" r:id="rId116"/>
    <p:sldId id="568" r:id="rId117"/>
    <p:sldId id="569" r:id="rId118"/>
    <p:sldId id="570" r:id="rId119"/>
    <p:sldId id="571" r:id="rId120"/>
    <p:sldId id="572" r:id="rId121"/>
    <p:sldId id="573" r:id="rId122"/>
    <p:sldId id="407" r:id="rId123"/>
    <p:sldId id="409" r:id="rId124"/>
    <p:sldId id="575" r:id="rId125"/>
    <p:sldId id="576" r:id="rId126"/>
    <p:sldId id="577" r:id="rId127"/>
    <p:sldId id="578" r:id="rId128"/>
    <p:sldId id="579" r:id="rId129"/>
    <p:sldId id="580" r:id="rId130"/>
    <p:sldId id="581" r:id="rId131"/>
    <p:sldId id="582" r:id="rId132"/>
    <p:sldId id="417" r:id="rId133"/>
    <p:sldId id="583" r:id="rId134"/>
    <p:sldId id="584" r:id="rId135"/>
    <p:sldId id="585" r:id="rId136"/>
    <p:sldId id="586" r:id="rId137"/>
    <p:sldId id="587" r:id="rId138"/>
    <p:sldId id="588" r:id="rId139"/>
    <p:sldId id="589" r:id="rId140"/>
    <p:sldId id="590" r:id="rId141"/>
    <p:sldId id="591" r:id="rId142"/>
    <p:sldId id="592" r:id="rId143"/>
    <p:sldId id="293" r:id="rId144"/>
    <p:sldId id="297" r:id="rId145"/>
    <p:sldId id="298" r:id="rId146"/>
    <p:sldId id="593" r:id="rId147"/>
    <p:sldId id="594" r:id="rId148"/>
    <p:sldId id="294" r:id="rId149"/>
    <p:sldId id="295" r:id="rId150"/>
    <p:sldId id="296" r:id="rId151"/>
    <p:sldId id="299" r:id="rId152"/>
    <p:sldId id="595" r:id="rId153"/>
    <p:sldId id="596" r:id="rId154"/>
    <p:sldId id="597" r:id="rId155"/>
    <p:sldId id="598" r:id="rId156"/>
    <p:sldId id="599" r:id="rId157"/>
    <p:sldId id="600" r:id="rId158"/>
    <p:sldId id="601" r:id="rId159"/>
    <p:sldId id="602" r:id="rId160"/>
    <p:sldId id="603" r:id="rId161"/>
    <p:sldId id="604" r:id="rId162"/>
    <p:sldId id="605" r:id="rId163"/>
    <p:sldId id="606" r:id="rId164"/>
    <p:sldId id="607" r:id="rId165"/>
    <p:sldId id="608" r:id="rId166"/>
    <p:sldId id="609" r:id="rId167"/>
    <p:sldId id="610" r:id="rId168"/>
    <p:sldId id="348" r:id="rId169"/>
    <p:sldId id="611" r:id="rId170"/>
    <p:sldId id="612" r:id="rId171"/>
    <p:sldId id="613" r:id="rId172"/>
    <p:sldId id="280" r:id="rId173"/>
  </p:sldIdLst>
  <p:sldSz cx="9144000" cy="6858000" type="screen4x3"/>
  <p:notesSz cx="6797675" cy="9872663"/>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17" userDrawn="1">
          <p15:clr>
            <a:srgbClr val="A4A3A4"/>
          </p15:clr>
        </p15:guide>
        <p15:guide id="2" pos="3294" userDrawn="1">
          <p15:clr>
            <a:srgbClr val="A4A3A4"/>
          </p15:clr>
        </p15:guide>
        <p15:guide id="3" orient="horz" pos="1842" userDrawn="1">
          <p15:clr>
            <a:srgbClr val="A4A3A4"/>
          </p15:clr>
        </p15:guide>
        <p15:guide id="4" orient="horz" pos="2131" userDrawn="1">
          <p15:clr>
            <a:srgbClr val="A4A3A4"/>
          </p15:clr>
        </p15:guide>
        <p15:guide id="5" pos="3606" userDrawn="1">
          <p15:clr>
            <a:srgbClr val="A4A3A4"/>
          </p15:clr>
        </p15:guide>
        <p15:guide id="6" orient="horz" pos="2296" userDrawn="1">
          <p15:clr>
            <a:srgbClr val="A4A3A4"/>
          </p15:clr>
        </p15:guide>
        <p15:guide id="7" pos="431" userDrawn="1">
          <p15:clr>
            <a:srgbClr val="A4A3A4"/>
          </p15:clr>
        </p15:guide>
        <p15:guide id="8" orient="horz" pos="749" userDrawn="1">
          <p15:clr>
            <a:srgbClr val="A4A3A4"/>
          </p15:clr>
        </p15:guide>
        <p15:guide id="9" orient="horz" pos="3596" userDrawn="1">
          <p15:clr>
            <a:srgbClr val="A4A3A4"/>
          </p15:clr>
        </p15:guide>
        <p15:guide id="10" orient="horz" pos="3793" userDrawn="1">
          <p15:clr>
            <a:srgbClr val="A4A3A4"/>
          </p15:clr>
        </p15:guide>
        <p15:guide id="11" pos="1655" userDrawn="1">
          <p15:clr>
            <a:srgbClr val="A4A3A4"/>
          </p15:clr>
        </p15:guide>
        <p15:guide id="1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DBF0"/>
    <a:srgbClr val="00446B"/>
    <a:srgbClr val="009EE0"/>
    <a:srgbClr val="007D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Helle Formatvorlage 1 - Akz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B4B98B0-60AC-42C2-AFA5-B58CD77FA1E5}" styleName="Helle Formatvorlage 1 - Akz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52" autoAdjust="0"/>
    <p:restoredTop sz="94660"/>
  </p:normalViewPr>
  <p:slideViewPr>
    <p:cSldViewPr>
      <p:cViewPr varScale="1">
        <p:scale>
          <a:sx n="109" d="100"/>
          <a:sy n="109" d="100"/>
        </p:scale>
        <p:origin x="1080" y="102"/>
      </p:cViewPr>
      <p:guideLst>
        <p:guide orient="horz" pos="1317"/>
        <p:guide pos="3294"/>
        <p:guide orient="horz" pos="1842"/>
        <p:guide orient="horz" pos="2131"/>
        <p:guide pos="3606"/>
        <p:guide orient="horz" pos="2296"/>
        <p:guide pos="431"/>
        <p:guide orient="horz" pos="749"/>
        <p:guide orient="horz" pos="3596"/>
        <p:guide orient="horz" pos="3793"/>
        <p:guide pos="1655"/>
        <p:guide pos="2880"/>
      </p:guideLst>
    </p:cSldViewPr>
  </p:slideViewPr>
  <p:notesTextViewPr>
    <p:cViewPr>
      <p:scale>
        <a:sx n="100" d="100"/>
        <a:sy n="100" d="100"/>
      </p:scale>
      <p:origin x="0" y="0"/>
    </p:cViewPr>
  </p:notesTextViewPr>
  <p:sorterViewPr>
    <p:cViewPr>
      <p:scale>
        <a:sx n="200" d="100"/>
        <a:sy n="200" d="100"/>
      </p:scale>
      <p:origin x="0" y="4114"/>
    </p:cViewPr>
  </p:sorterViewPr>
  <p:notesViewPr>
    <p:cSldViewPr showGuides="1">
      <p:cViewPr varScale="1">
        <p:scale>
          <a:sx n="76" d="100"/>
          <a:sy n="76" d="100"/>
        </p:scale>
        <p:origin x="3306" y="1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handoutMaster" Target="handoutMasters/handoutMaster1.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177"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notesMaster" Target="notesMasters/notesMaster1.xml"/><Relationship Id="rId179"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charts/_rels/chart1.xml.rels><?xml version="1.0" encoding="UTF-8" standalone="yes"?>
<Relationships xmlns="http://schemas.openxmlformats.org/package/2006/relationships"><Relationship Id="rId3" Type="http://schemas.openxmlformats.org/officeDocument/2006/relationships/oleObject" Target="file:///\\emea.ads.local\SCHUNK\POOL\DEBCM_GS_Komponenten\MPC_MPG-basis\Markteinf&#252;hrung\Darstellung%20Segmentierung.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emea.ads.local\SCHUNK\POOL\DEBCM_GS_Komponenten\MPC_MPG-basis\Markteinf&#252;hrung\Darstellung%20Segmentierung.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10.149.1.154\vol1\Daten\TV-GREIF\Verkaufsleitung\Daten\Produktspezifisch\Komponenten\MHZ2\Lastenheft\LH-Erstellung\SCHUNK_MHZ2_Preise_Zahlen.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emea.ads.local\data\DELFN\Users\U003156\Documents\WBA_Co-act-Greifer_BJ_2018.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emea.ads.local\data\DELFN\Users\U003156\Documents\WBA_Co-act-Greifer_BJ_2018.xlsx"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pivotSource>
    <c:name>[Darstellung Segmentierung.xlsx]Tabelle1!PivotTable1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Gripping force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de-DE"/>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11"/>
        <c:spPr>
          <a:solidFill>
            <a:srgbClr val="003D6A"/>
          </a:solidFill>
          <a:ln>
            <a:solidFill>
              <a:srgbClr val="003D6A"/>
            </a:solidFill>
          </a:ln>
          <a:effectLst/>
        </c:spPr>
      </c:pivotFmt>
      <c:pivotFmt>
        <c:idx val="12"/>
        <c:spPr>
          <a:solidFill>
            <a:srgbClr val="003D6A"/>
          </a:solidFill>
          <a:ln>
            <a:solidFill>
              <a:srgbClr val="003D6A"/>
            </a:solidFill>
          </a:ln>
          <a:effectLst/>
        </c:spPr>
      </c:pivotFmt>
      <c:pivotFmt>
        <c:idx val="13"/>
        <c:spPr>
          <a:solidFill>
            <a:srgbClr val="003D6A"/>
          </a:solidFill>
          <a:ln>
            <a:solidFill>
              <a:srgbClr val="003D6A"/>
            </a:solidFill>
          </a:ln>
          <a:effectLst/>
        </c:spPr>
      </c:pivotFmt>
      <c:pivotFmt>
        <c:idx val="14"/>
        <c:spPr>
          <a:solidFill>
            <a:srgbClr val="003D6A"/>
          </a:solidFill>
          <a:ln>
            <a:solidFill>
              <a:srgbClr val="003D6A"/>
            </a:solidFill>
          </a:ln>
          <a:effectLst/>
        </c:spPr>
      </c:pivotFmt>
      <c:pivotFmt>
        <c:idx val="15"/>
        <c:spPr>
          <a:solidFill>
            <a:srgbClr val="003D6A"/>
          </a:solidFill>
          <a:ln>
            <a:solidFill>
              <a:srgbClr val="003D6A"/>
            </a:solidFill>
          </a:ln>
          <a:effectLst/>
        </c:spPr>
      </c:pivotFmt>
      <c:pivotFmt>
        <c:idx val="16"/>
        <c:spPr>
          <a:solidFill>
            <a:srgbClr val="003D6A"/>
          </a:solidFill>
          <a:ln>
            <a:solidFill>
              <a:srgbClr val="003D6A"/>
            </a:solidFill>
          </a:ln>
          <a:effectLst/>
        </c:spPr>
      </c:pivotFmt>
      <c:pivotFmt>
        <c:idx val="17"/>
        <c:spPr>
          <a:solidFill>
            <a:srgbClr val="009EE0"/>
          </a:solidFill>
          <a:ln>
            <a:solidFill>
              <a:srgbClr val="009EE0"/>
            </a:solidFill>
          </a:ln>
          <a:effectLst/>
        </c:spPr>
      </c:pivotFmt>
      <c:pivotFmt>
        <c:idx val="18"/>
        <c:spPr>
          <a:solidFill>
            <a:srgbClr val="009EE0"/>
          </a:solidFill>
          <a:ln>
            <a:solidFill>
              <a:srgbClr val="009EE0"/>
            </a:solidFill>
          </a:ln>
          <a:effectLst/>
        </c:spPr>
      </c:pivotFmt>
      <c:pivotFmt>
        <c:idx val="19"/>
        <c:spPr>
          <a:solidFill>
            <a:srgbClr val="009EE0"/>
          </a:solidFill>
          <a:ln>
            <a:solidFill>
              <a:srgbClr val="009EE0"/>
            </a:solidFill>
          </a:ln>
          <a:effectLst/>
        </c:spPr>
      </c:pivotFmt>
      <c:pivotFmt>
        <c:idx val="20"/>
        <c:spPr>
          <a:solidFill>
            <a:srgbClr val="009EE0"/>
          </a:solidFill>
          <a:ln>
            <a:solidFill>
              <a:srgbClr val="009EE0"/>
            </a:solidFill>
          </a:ln>
          <a:effectLst/>
        </c:spPr>
      </c:pivotFmt>
      <c:pivotFmt>
        <c:idx val="21"/>
        <c:spPr>
          <a:solidFill>
            <a:srgbClr val="009EE0"/>
          </a:solidFill>
          <a:ln>
            <a:solidFill>
              <a:srgbClr val="009EE0"/>
            </a:solidFill>
          </a:ln>
          <a:effectLst/>
        </c:spPr>
      </c:pivotFmt>
      <c:pivotFmt>
        <c:idx val="22"/>
        <c:spPr>
          <a:solidFill>
            <a:srgbClr val="009EE0"/>
          </a:solidFill>
          <a:ln>
            <a:solidFill>
              <a:srgbClr val="009EE0"/>
            </a:solidFill>
          </a:ln>
          <a:effectLst/>
        </c:spPr>
      </c:pivotFmt>
      <c:pivotFmt>
        <c:idx val="2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24"/>
        <c:spPr>
          <a:solidFill>
            <a:srgbClr val="003D6A"/>
          </a:solidFill>
          <a:ln>
            <a:solidFill>
              <a:srgbClr val="003D6A"/>
            </a:solidFill>
          </a:ln>
          <a:effectLst/>
        </c:spPr>
      </c:pivotFmt>
      <c:pivotFmt>
        <c:idx val="25"/>
        <c:spPr>
          <a:solidFill>
            <a:srgbClr val="009EE0"/>
          </a:solidFill>
          <a:ln>
            <a:solidFill>
              <a:srgbClr val="009EE0"/>
            </a:solidFill>
          </a:ln>
          <a:effectLst/>
        </c:spPr>
      </c:pivotFmt>
      <c:pivotFmt>
        <c:idx val="26"/>
        <c:spPr>
          <a:solidFill>
            <a:srgbClr val="003D6A"/>
          </a:solidFill>
          <a:ln>
            <a:solidFill>
              <a:srgbClr val="003D6A"/>
            </a:solidFill>
          </a:ln>
          <a:effectLst/>
        </c:spPr>
      </c:pivotFmt>
      <c:pivotFmt>
        <c:idx val="27"/>
        <c:spPr>
          <a:solidFill>
            <a:srgbClr val="009EE0"/>
          </a:solidFill>
          <a:ln>
            <a:solidFill>
              <a:srgbClr val="009EE0"/>
            </a:solidFill>
          </a:ln>
          <a:effectLst/>
        </c:spPr>
      </c:pivotFmt>
      <c:pivotFmt>
        <c:idx val="28"/>
        <c:spPr>
          <a:solidFill>
            <a:srgbClr val="003D6A"/>
          </a:solidFill>
          <a:ln>
            <a:solidFill>
              <a:srgbClr val="003D6A"/>
            </a:solidFill>
          </a:ln>
          <a:effectLst/>
        </c:spPr>
      </c:pivotFmt>
      <c:pivotFmt>
        <c:idx val="29"/>
        <c:spPr>
          <a:solidFill>
            <a:srgbClr val="003D6A"/>
          </a:solidFill>
          <a:ln>
            <a:solidFill>
              <a:srgbClr val="003D6A"/>
            </a:solidFill>
          </a:ln>
          <a:effectLst/>
        </c:spPr>
      </c:pivotFmt>
      <c:pivotFmt>
        <c:idx val="30"/>
        <c:spPr>
          <a:solidFill>
            <a:srgbClr val="009EE0"/>
          </a:solidFill>
          <a:ln>
            <a:solidFill>
              <a:srgbClr val="009EE0"/>
            </a:solidFill>
          </a:ln>
          <a:effectLst/>
        </c:spPr>
      </c:pivotFmt>
      <c:pivotFmt>
        <c:idx val="31"/>
        <c:spPr>
          <a:solidFill>
            <a:srgbClr val="003D6A"/>
          </a:solidFill>
          <a:ln>
            <a:solidFill>
              <a:srgbClr val="003D6A"/>
            </a:solidFill>
          </a:ln>
          <a:effectLst/>
        </c:spPr>
      </c:pivotFmt>
      <c:pivotFmt>
        <c:idx val="32"/>
        <c:spPr>
          <a:solidFill>
            <a:srgbClr val="009EE0"/>
          </a:solidFill>
          <a:ln>
            <a:solidFill>
              <a:srgbClr val="009EE0"/>
            </a:solidFill>
          </a:ln>
          <a:effectLst/>
        </c:spPr>
      </c:pivotFmt>
      <c:pivotFmt>
        <c:idx val="33"/>
        <c:spPr>
          <a:solidFill>
            <a:srgbClr val="003D6A"/>
          </a:solidFill>
          <a:ln>
            <a:solidFill>
              <a:srgbClr val="003D6A"/>
            </a:solidFill>
          </a:ln>
          <a:effectLst/>
        </c:spPr>
      </c:pivotFmt>
      <c:pivotFmt>
        <c:idx val="34"/>
        <c:spPr>
          <a:solidFill>
            <a:srgbClr val="009EE0"/>
          </a:solidFill>
          <a:ln>
            <a:solidFill>
              <a:srgbClr val="009EE0"/>
            </a:solidFill>
          </a:ln>
          <a:effectLst/>
        </c:spPr>
      </c:pivotFmt>
      <c:pivotFmt>
        <c:idx val="35"/>
        <c:spPr>
          <a:solidFill>
            <a:srgbClr val="009EE0"/>
          </a:solidFill>
          <a:ln>
            <a:solidFill>
              <a:srgbClr val="009EE0"/>
            </a:solidFill>
          </a:ln>
          <a:effectLst/>
        </c:spPr>
      </c:pivotFmt>
      <c:pivotFmt>
        <c:idx val="3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37"/>
        <c:spPr>
          <a:solidFill>
            <a:srgbClr val="003D6A"/>
          </a:solidFill>
          <a:ln>
            <a:solidFill>
              <a:srgbClr val="003D6A"/>
            </a:solidFill>
          </a:ln>
          <a:effectLst/>
        </c:spPr>
      </c:pivotFmt>
      <c:pivotFmt>
        <c:idx val="38"/>
        <c:spPr>
          <a:solidFill>
            <a:srgbClr val="009EE0"/>
          </a:solidFill>
          <a:ln>
            <a:solidFill>
              <a:srgbClr val="009EE0"/>
            </a:solidFill>
          </a:ln>
          <a:effectLst/>
        </c:spPr>
      </c:pivotFmt>
      <c:pivotFmt>
        <c:idx val="39"/>
        <c:spPr>
          <a:solidFill>
            <a:srgbClr val="003D6A"/>
          </a:solidFill>
          <a:ln>
            <a:solidFill>
              <a:srgbClr val="003D6A"/>
            </a:solidFill>
          </a:ln>
          <a:effectLst/>
        </c:spPr>
      </c:pivotFmt>
      <c:pivotFmt>
        <c:idx val="40"/>
        <c:spPr>
          <a:solidFill>
            <a:srgbClr val="009EE0"/>
          </a:solidFill>
          <a:ln>
            <a:solidFill>
              <a:srgbClr val="009EE0"/>
            </a:solidFill>
          </a:ln>
          <a:effectLst/>
        </c:spPr>
      </c:pivotFmt>
      <c:pivotFmt>
        <c:idx val="41"/>
        <c:spPr>
          <a:solidFill>
            <a:srgbClr val="003D6A"/>
          </a:solidFill>
          <a:ln>
            <a:solidFill>
              <a:srgbClr val="003D6A"/>
            </a:solidFill>
          </a:ln>
          <a:effectLst/>
        </c:spPr>
      </c:pivotFmt>
      <c:pivotFmt>
        <c:idx val="42"/>
        <c:spPr>
          <a:solidFill>
            <a:srgbClr val="003D6A"/>
          </a:solidFill>
          <a:ln>
            <a:solidFill>
              <a:srgbClr val="003D6A"/>
            </a:solidFill>
          </a:ln>
          <a:effectLst/>
        </c:spPr>
      </c:pivotFmt>
      <c:pivotFmt>
        <c:idx val="43"/>
        <c:spPr>
          <a:solidFill>
            <a:srgbClr val="009EE0"/>
          </a:solidFill>
          <a:ln>
            <a:solidFill>
              <a:srgbClr val="009EE0"/>
            </a:solidFill>
          </a:ln>
          <a:effectLst/>
        </c:spPr>
      </c:pivotFmt>
      <c:pivotFmt>
        <c:idx val="44"/>
        <c:spPr>
          <a:solidFill>
            <a:srgbClr val="003D6A"/>
          </a:solidFill>
          <a:ln>
            <a:solidFill>
              <a:srgbClr val="003D6A"/>
            </a:solidFill>
          </a:ln>
          <a:effectLst/>
        </c:spPr>
      </c:pivotFmt>
      <c:pivotFmt>
        <c:idx val="45"/>
        <c:spPr>
          <a:solidFill>
            <a:srgbClr val="009EE0"/>
          </a:solidFill>
          <a:ln>
            <a:solidFill>
              <a:srgbClr val="009EE0"/>
            </a:solidFill>
          </a:ln>
          <a:effectLst/>
        </c:spPr>
      </c:pivotFmt>
      <c:pivotFmt>
        <c:idx val="46"/>
        <c:spPr>
          <a:solidFill>
            <a:srgbClr val="003D6A"/>
          </a:solidFill>
          <a:ln>
            <a:solidFill>
              <a:srgbClr val="003D6A"/>
            </a:solidFill>
          </a:ln>
          <a:effectLst/>
        </c:spPr>
      </c:pivotFmt>
      <c:pivotFmt>
        <c:idx val="47"/>
        <c:spPr>
          <a:solidFill>
            <a:srgbClr val="009EE0"/>
          </a:solidFill>
          <a:ln>
            <a:solidFill>
              <a:srgbClr val="009EE0"/>
            </a:solidFill>
          </a:ln>
          <a:effectLst/>
        </c:spPr>
      </c:pivotFmt>
      <c:pivotFmt>
        <c:idx val="48"/>
        <c:spPr>
          <a:solidFill>
            <a:srgbClr val="009EE0"/>
          </a:solidFill>
          <a:ln>
            <a:solidFill>
              <a:srgbClr val="009EE0"/>
            </a:solidFill>
          </a:ln>
          <a:effectLst/>
        </c:spPr>
      </c:pivotFmt>
    </c:pivotFmts>
    <c:plotArea>
      <c:layout/>
      <c:barChart>
        <c:barDir val="col"/>
        <c:grouping val="clustered"/>
        <c:varyColors val="0"/>
        <c:ser>
          <c:idx val="0"/>
          <c:order val="0"/>
          <c:tx>
            <c:strRef>
              <c:f>Tabelle1!$P$4</c:f>
              <c:strCache>
                <c:ptCount val="1"/>
                <c:pt idx="0">
                  <c:v>Ergebnis</c:v>
                </c:pt>
              </c:strCache>
            </c:strRef>
          </c:tx>
          <c:spPr>
            <a:solidFill>
              <a:schemeClr val="accent1"/>
            </a:solidFill>
            <a:ln>
              <a:noFill/>
            </a:ln>
            <a:effectLst/>
          </c:spPr>
          <c:invertIfNegative val="0"/>
          <c:dPt>
            <c:idx val="0"/>
            <c:invertIfNegative val="0"/>
            <c:bubble3D val="0"/>
            <c:spPr>
              <a:solidFill>
                <a:srgbClr val="003D6A"/>
              </a:solidFill>
              <a:ln>
                <a:solidFill>
                  <a:srgbClr val="003D6A"/>
                </a:solidFill>
              </a:ln>
              <a:effectLst/>
            </c:spPr>
            <c:extLst>
              <c:ext xmlns:c16="http://schemas.microsoft.com/office/drawing/2014/chart" uri="{C3380CC4-5D6E-409C-BE32-E72D297353CC}">
                <c16:uniqueId val="{00000001-10C0-4E06-ABF1-CD5E31EB1143}"/>
              </c:ext>
            </c:extLst>
          </c:dPt>
          <c:dPt>
            <c:idx val="1"/>
            <c:invertIfNegative val="0"/>
            <c:bubble3D val="0"/>
            <c:spPr>
              <a:solidFill>
                <a:srgbClr val="009EE0"/>
              </a:solidFill>
              <a:ln>
                <a:solidFill>
                  <a:srgbClr val="009EE0"/>
                </a:solidFill>
              </a:ln>
              <a:effectLst/>
            </c:spPr>
            <c:extLst>
              <c:ext xmlns:c16="http://schemas.microsoft.com/office/drawing/2014/chart" uri="{C3380CC4-5D6E-409C-BE32-E72D297353CC}">
                <c16:uniqueId val="{00000003-10C0-4E06-ABF1-CD5E31EB1143}"/>
              </c:ext>
            </c:extLst>
          </c:dPt>
          <c:dPt>
            <c:idx val="2"/>
            <c:invertIfNegative val="0"/>
            <c:bubble3D val="0"/>
            <c:spPr>
              <a:solidFill>
                <a:srgbClr val="003D6A"/>
              </a:solidFill>
              <a:ln>
                <a:solidFill>
                  <a:srgbClr val="003D6A"/>
                </a:solidFill>
              </a:ln>
              <a:effectLst/>
            </c:spPr>
            <c:extLst>
              <c:ext xmlns:c16="http://schemas.microsoft.com/office/drawing/2014/chart" uri="{C3380CC4-5D6E-409C-BE32-E72D297353CC}">
                <c16:uniqueId val="{00000005-10C0-4E06-ABF1-CD5E31EB1143}"/>
              </c:ext>
            </c:extLst>
          </c:dPt>
          <c:dPt>
            <c:idx val="3"/>
            <c:invertIfNegative val="0"/>
            <c:bubble3D val="0"/>
            <c:spPr>
              <a:solidFill>
                <a:srgbClr val="009EE0"/>
              </a:solidFill>
              <a:ln>
                <a:solidFill>
                  <a:srgbClr val="009EE0"/>
                </a:solidFill>
              </a:ln>
              <a:effectLst/>
            </c:spPr>
            <c:extLst>
              <c:ext xmlns:c16="http://schemas.microsoft.com/office/drawing/2014/chart" uri="{C3380CC4-5D6E-409C-BE32-E72D297353CC}">
                <c16:uniqueId val="{00000007-10C0-4E06-ABF1-CD5E31EB1143}"/>
              </c:ext>
            </c:extLst>
          </c:dPt>
          <c:dPt>
            <c:idx val="4"/>
            <c:invertIfNegative val="0"/>
            <c:bubble3D val="0"/>
            <c:spPr>
              <a:solidFill>
                <a:srgbClr val="003D6A"/>
              </a:solidFill>
              <a:ln>
                <a:solidFill>
                  <a:srgbClr val="003D6A"/>
                </a:solidFill>
              </a:ln>
              <a:effectLst/>
            </c:spPr>
            <c:extLst>
              <c:ext xmlns:c16="http://schemas.microsoft.com/office/drawing/2014/chart" uri="{C3380CC4-5D6E-409C-BE32-E72D297353CC}">
                <c16:uniqueId val="{00000009-10C0-4E06-ABF1-CD5E31EB1143}"/>
              </c:ext>
            </c:extLst>
          </c:dPt>
          <c:dPt>
            <c:idx val="5"/>
            <c:invertIfNegative val="0"/>
            <c:bubble3D val="0"/>
            <c:spPr>
              <a:solidFill>
                <a:srgbClr val="003D6A"/>
              </a:solidFill>
              <a:ln>
                <a:solidFill>
                  <a:srgbClr val="003D6A"/>
                </a:solidFill>
              </a:ln>
              <a:effectLst/>
            </c:spPr>
            <c:extLst>
              <c:ext xmlns:c16="http://schemas.microsoft.com/office/drawing/2014/chart" uri="{C3380CC4-5D6E-409C-BE32-E72D297353CC}">
                <c16:uniqueId val="{0000000B-10C0-4E06-ABF1-CD5E31EB1143}"/>
              </c:ext>
            </c:extLst>
          </c:dPt>
          <c:dPt>
            <c:idx val="6"/>
            <c:invertIfNegative val="0"/>
            <c:bubble3D val="0"/>
            <c:spPr>
              <a:solidFill>
                <a:srgbClr val="009EE0"/>
              </a:solidFill>
              <a:ln>
                <a:solidFill>
                  <a:srgbClr val="009EE0"/>
                </a:solidFill>
              </a:ln>
              <a:effectLst/>
            </c:spPr>
            <c:extLst>
              <c:ext xmlns:c16="http://schemas.microsoft.com/office/drawing/2014/chart" uri="{C3380CC4-5D6E-409C-BE32-E72D297353CC}">
                <c16:uniqueId val="{0000000D-10C0-4E06-ABF1-CD5E31EB1143}"/>
              </c:ext>
            </c:extLst>
          </c:dPt>
          <c:dPt>
            <c:idx val="7"/>
            <c:invertIfNegative val="0"/>
            <c:bubble3D val="0"/>
            <c:spPr>
              <a:solidFill>
                <a:srgbClr val="003D6A"/>
              </a:solidFill>
              <a:ln>
                <a:solidFill>
                  <a:srgbClr val="003D6A"/>
                </a:solidFill>
              </a:ln>
              <a:effectLst/>
            </c:spPr>
            <c:extLst>
              <c:ext xmlns:c16="http://schemas.microsoft.com/office/drawing/2014/chart" uri="{C3380CC4-5D6E-409C-BE32-E72D297353CC}">
                <c16:uniqueId val="{0000000F-10C0-4E06-ABF1-CD5E31EB1143}"/>
              </c:ext>
            </c:extLst>
          </c:dPt>
          <c:dPt>
            <c:idx val="8"/>
            <c:invertIfNegative val="0"/>
            <c:bubble3D val="0"/>
            <c:spPr>
              <a:solidFill>
                <a:srgbClr val="009EE0"/>
              </a:solidFill>
              <a:ln>
                <a:solidFill>
                  <a:srgbClr val="009EE0"/>
                </a:solidFill>
              </a:ln>
              <a:effectLst/>
            </c:spPr>
            <c:extLst>
              <c:ext xmlns:c16="http://schemas.microsoft.com/office/drawing/2014/chart" uri="{C3380CC4-5D6E-409C-BE32-E72D297353CC}">
                <c16:uniqueId val="{00000011-10C0-4E06-ABF1-CD5E31EB1143}"/>
              </c:ext>
            </c:extLst>
          </c:dPt>
          <c:dPt>
            <c:idx val="9"/>
            <c:invertIfNegative val="0"/>
            <c:bubble3D val="0"/>
            <c:spPr>
              <a:solidFill>
                <a:srgbClr val="003D6A"/>
              </a:solidFill>
              <a:ln>
                <a:solidFill>
                  <a:srgbClr val="003D6A"/>
                </a:solidFill>
              </a:ln>
              <a:effectLst/>
            </c:spPr>
            <c:extLst>
              <c:ext xmlns:c16="http://schemas.microsoft.com/office/drawing/2014/chart" uri="{C3380CC4-5D6E-409C-BE32-E72D297353CC}">
                <c16:uniqueId val="{00000013-10C0-4E06-ABF1-CD5E31EB1143}"/>
              </c:ext>
            </c:extLst>
          </c:dPt>
          <c:dPt>
            <c:idx val="10"/>
            <c:invertIfNegative val="0"/>
            <c:bubble3D val="0"/>
            <c:spPr>
              <a:solidFill>
                <a:srgbClr val="009EE0"/>
              </a:solidFill>
              <a:ln>
                <a:solidFill>
                  <a:srgbClr val="009EE0"/>
                </a:solidFill>
              </a:ln>
              <a:effectLst/>
            </c:spPr>
            <c:extLst>
              <c:ext xmlns:c16="http://schemas.microsoft.com/office/drawing/2014/chart" uri="{C3380CC4-5D6E-409C-BE32-E72D297353CC}">
                <c16:uniqueId val="{00000015-10C0-4E06-ABF1-CD5E31EB1143}"/>
              </c:ext>
            </c:extLst>
          </c:dPt>
          <c:dPt>
            <c:idx val="11"/>
            <c:invertIfNegative val="0"/>
            <c:bubble3D val="0"/>
            <c:spPr>
              <a:solidFill>
                <a:srgbClr val="009EE0"/>
              </a:solidFill>
              <a:ln>
                <a:solidFill>
                  <a:srgbClr val="009EE0"/>
                </a:solidFill>
              </a:ln>
              <a:effectLst/>
            </c:spPr>
            <c:extLst>
              <c:ext xmlns:c16="http://schemas.microsoft.com/office/drawing/2014/chart" uri="{C3380CC4-5D6E-409C-BE32-E72D297353CC}">
                <c16:uniqueId val="{00000017-10C0-4E06-ABF1-CD5E31EB1143}"/>
              </c:ext>
            </c:extLst>
          </c:dPt>
          <c:cat>
            <c:multiLvlStrRef>
              <c:f>Tabelle1!$O$5:$O$27</c:f>
              <c:multiLvlStrCache>
                <c:ptCount val="12"/>
                <c:lvl>
                  <c:pt idx="0">
                    <c:v>MPG-plus 20</c:v>
                  </c:pt>
                  <c:pt idx="1">
                    <c:v>MPC 025</c:v>
                  </c:pt>
                  <c:pt idx="2">
                    <c:v>MPG-plus 25</c:v>
                  </c:pt>
                  <c:pt idx="3">
                    <c:v>MPC 040</c:v>
                  </c:pt>
                  <c:pt idx="4">
                    <c:v>MPG-plus 32</c:v>
                  </c:pt>
                  <c:pt idx="5">
                    <c:v>MPG-plus 40</c:v>
                  </c:pt>
                  <c:pt idx="6">
                    <c:v>MPC 075</c:v>
                  </c:pt>
                  <c:pt idx="7">
                    <c:v>MPG-plus 50</c:v>
                  </c:pt>
                  <c:pt idx="8">
                    <c:v>MPC 100</c:v>
                  </c:pt>
                  <c:pt idx="9">
                    <c:v>MPG-plus 64</c:v>
                  </c:pt>
                  <c:pt idx="10">
                    <c:v>MPC 120</c:v>
                  </c:pt>
                  <c:pt idx="11">
                    <c:v>MPC 150</c:v>
                  </c:pt>
                </c:lvl>
                <c:lvl>
                  <c:pt idx="0">
                    <c:v>2</c:v>
                  </c:pt>
                  <c:pt idx="1">
                    <c:v>2,5</c:v>
                  </c:pt>
                  <c:pt idx="2">
                    <c:v>3</c:v>
                  </c:pt>
                  <c:pt idx="3">
                    <c:v>4</c:v>
                  </c:pt>
                  <c:pt idx="5">
                    <c:v>6</c:v>
                  </c:pt>
                  <c:pt idx="6">
                    <c:v>7,5</c:v>
                  </c:pt>
                  <c:pt idx="7">
                    <c:v>8</c:v>
                  </c:pt>
                  <c:pt idx="8">
                    <c:v>10</c:v>
                  </c:pt>
                  <c:pt idx="10">
                    <c:v>12</c:v>
                  </c:pt>
                  <c:pt idx="11">
                    <c:v>15</c:v>
                  </c:pt>
                </c:lvl>
              </c:multiLvlStrCache>
            </c:multiLvlStrRef>
          </c:cat>
          <c:val>
            <c:numRef>
              <c:f>Tabelle1!$P$5:$P$27</c:f>
              <c:numCache>
                <c:formatCode>General</c:formatCode>
                <c:ptCount val="12"/>
                <c:pt idx="0">
                  <c:v>34</c:v>
                </c:pt>
                <c:pt idx="1">
                  <c:v>16</c:v>
                </c:pt>
                <c:pt idx="2">
                  <c:v>38</c:v>
                </c:pt>
                <c:pt idx="3">
                  <c:v>50</c:v>
                </c:pt>
                <c:pt idx="4">
                  <c:v>80</c:v>
                </c:pt>
                <c:pt idx="5">
                  <c:v>135</c:v>
                </c:pt>
                <c:pt idx="6">
                  <c:v>110</c:v>
                </c:pt>
                <c:pt idx="7">
                  <c:v>215</c:v>
                </c:pt>
                <c:pt idx="8">
                  <c:v>170</c:v>
                </c:pt>
                <c:pt idx="9">
                  <c:v>300</c:v>
                </c:pt>
                <c:pt idx="10">
                  <c:v>240</c:v>
                </c:pt>
                <c:pt idx="11">
                  <c:v>370</c:v>
                </c:pt>
              </c:numCache>
            </c:numRef>
          </c:val>
          <c:extLst>
            <c:ext xmlns:c16="http://schemas.microsoft.com/office/drawing/2014/chart" uri="{C3380CC4-5D6E-409C-BE32-E72D297353CC}">
              <c16:uniqueId val="{00000018-10C0-4E06-ABF1-CD5E31EB1143}"/>
            </c:ext>
          </c:extLst>
        </c:ser>
        <c:dLbls>
          <c:showLegendKey val="0"/>
          <c:showVal val="0"/>
          <c:showCatName val="0"/>
          <c:showSerName val="0"/>
          <c:showPercent val="0"/>
          <c:showBubbleSize val="0"/>
        </c:dLbls>
        <c:gapWidth val="219"/>
        <c:overlap val="-27"/>
        <c:axId val="420126928"/>
        <c:axId val="420127712"/>
      </c:barChart>
      <c:catAx>
        <c:axId val="4201269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dirty="0"/>
                  <a:t>Stroke</a:t>
                </a:r>
                <a:r>
                  <a:rPr lang="en-US" baseline="0" dirty="0"/>
                  <a:t> per jaw</a:t>
                </a:r>
                <a:r>
                  <a:rPr lang="en-US" dirty="0"/>
                  <a:t> [mm]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20127712"/>
        <c:crosses val="autoZero"/>
        <c:auto val="1"/>
        <c:lblAlgn val="ctr"/>
        <c:lblOffset val="100"/>
        <c:noMultiLvlLbl val="0"/>
      </c:catAx>
      <c:valAx>
        <c:axId val="4201277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dirty="0"/>
                  <a:t>Gripping force</a:t>
                </a:r>
                <a:r>
                  <a:rPr lang="en-US" baseline="0" dirty="0"/>
                  <a:t> </a:t>
                </a:r>
                <a:r>
                  <a:rPr lang="en-US" dirty="0"/>
                  <a:t>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4201269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de-DE"/>
    </a:p>
  </c:txPr>
  <c:externalData r:id="rId3">
    <c:autoUpdate val="0"/>
  </c:externalData>
  <c:extLst>
    <c:ext xmlns:c14="http://schemas.microsoft.com/office/drawing/2007/8/2/chart" uri="{781A3756-C4B2-4CAC-9D66-4F8BD8637D16}">
      <c14:pivotOptions>
        <c14:dropZoneFilter val="1"/>
        <c14:dropZoneCategories val="1"/>
        <c14:dropZoneData val="1"/>
      </c14:pivotOptions>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pivotSource>
    <c:name>[Darstellung Segmentierung.xlsx]Tabelle1!PivotTable3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German list price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de-DE"/>
        </a:p>
      </c:txPr>
    </c:title>
    <c:autoTitleDeleted val="0"/>
    <c:pivotFmts>
      <c:pivotFmt>
        <c:idx val="0"/>
        <c:spPr>
          <a:solidFill>
            <a:srgbClr val="003D6A"/>
          </a:solidFill>
          <a:ln>
            <a:solidFill>
              <a:srgbClr val="003D6A"/>
            </a:solidFill>
          </a:ln>
          <a:effectLst/>
        </c:spPr>
        <c:marker>
          <c:symbol val="none"/>
        </c:marker>
      </c:pivotFmt>
      <c:pivotFmt>
        <c:idx val="1"/>
        <c:spPr>
          <a:solidFill>
            <a:srgbClr val="009EE0"/>
          </a:solidFill>
          <a:ln>
            <a:solidFill>
              <a:srgbClr val="009EE0"/>
            </a:solidFill>
          </a:ln>
          <a:effectLst/>
        </c:spPr>
      </c:pivotFmt>
      <c:pivotFmt>
        <c:idx val="2"/>
        <c:spPr>
          <a:solidFill>
            <a:srgbClr val="009EE0"/>
          </a:solidFill>
          <a:ln>
            <a:solidFill>
              <a:srgbClr val="009EE0"/>
            </a:solidFill>
          </a:ln>
          <a:effectLst/>
        </c:spPr>
      </c:pivotFmt>
      <c:pivotFmt>
        <c:idx val="3"/>
        <c:spPr>
          <a:solidFill>
            <a:srgbClr val="009EE0"/>
          </a:solidFill>
          <a:ln>
            <a:solidFill>
              <a:srgbClr val="009EE0"/>
            </a:solidFill>
          </a:ln>
          <a:effectLst/>
        </c:spPr>
      </c:pivotFmt>
      <c:pivotFmt>
        <c:idx val="4"/>
        <c:spPr>
          <a:solidFill>
            <a:srgbClr val="009EE0"/>
          </a:solidFill>
          <a:ln>
            <a:solidFill>
              <a:srgbClr val="009EE0"/>
            </a:solidFill>
          </a:ln>
          <a:effectLst/>
        </c:spPr>
      </c:pivotFmt>
      <c:pivotFmt>
        <c:idx val="5"/>
        <c:spPr>
          <a:solidFill>
            <a:srgbClr val="009EE0"/>
          </a:solidFill>
          <a:ln>
            <a:solidFill>
              <a:srgbClr val="009EE0"/>
            </a:solidFill>
          </a:ln>
          <a:effectLst/>
        </c:spPr>
      </c:pivotFmt>
      <c:pivotFmt>
        <c:idx val="6"/>
        <c:spPr>
          <a:solidFill>
            <a:srgbClr val="009EE0"/>
          </a:solidFill>
          <a:ln>
            <a:solidFill>
              <a:srgbClr val="009EE0"/>
            </a:solidFill>
          </a:ln>
          <a:effectLst/>
        </c:spPr>
      </c:pivotFmt>
      <c:pivotFmt>
        <c:idx val="7"/>
        <c:spPr>
          <a:solidFill>
            <a:srgbClr val="003D6A"/>
          </a:solidFill>
          <a:ln>
            <a:solidFill>
              <a:srgbClr val="003D6A"/>
            </a:solidFill>
          </a:ln>
          <a:effectLst/>
        </c:spPr>
        <c:marker>
          <c:symbol val="none"/>
        </c:marker>
      </c:pivotFmt>
      <c:pivotFmt>
        <c:idx val="8"/>
        <c:spPr>
          <a:solidFill>
            <a:srgbClr val="009EE0"/>
          </a:solidFill>
          <a:ln>
            <a:solidFill>
              <a:srgbClr val="009EE0"/>
            </a:solidFill>
          </a:ln>
          <a:effectLst/>
        </c:spPr>
      </c:pivotFmt>
      <c:pivotFmt>
        <c:idx val="9"/>
        <c:spPr>
          <a:solidFill>
            <a:srgbClr val="009EE0"/>
          </a:solidFill>
          <a:ln>
            <a:solidFill>
              <a:srgbClr val="009EE0"/>
            </a:solidFill>
          </a:ln>
          <a:effectLst/>
        </c:spPr>
      </c:pivotFmt>
      <c:pivotFmt>
        <c:idx val="10"/>
        <c:spPr>
          <a:solidFill>
            <a:srgbClr val="009EE0"/>
          </a:solidFill>
          <a:ln>
            <a:solidFill>
              <a:srgbClr val="009EE0"/>
            </a:solidFill>
          </a:ln>
          <a:effectLst/>
        </c:spPr>
      </c:pivotFmt>
      <c:pivotFmt>
        <c:idx val="11"/>
        <c:spPr>
          <a:solidFill>
            <a:srgbClr val="009EE0"/>
          </a:solidFill>
          <a:ln>
            <a:solidFill>
              <a:srgbClr val="009EE0"/>
            </a:solidFill>
          </a:ln>
          <a:effectLst/>
        </c:spPr>
      </c:pivotFmt>
      <c:pivotFmt>
        <c:idx val="12"/>
        <c:spPr>
          <a:solidFill>
            <a:srgbClr val="009EE0"/>
          </a:solidFill>
          <a:ln>
            <a:solidFill>
              <a:srgbClr val="009EE0"/>
            </a:solidFill>
          </a:ln>
          <a:effectLst/>
        </c:spPr>
      </c:pivotFmt>
      <c:pivotFmt>
        <c:idx val="13"/>
        <c:spPr>
          <a:solidFill>
            <a:srgbClr val="009EE0"/>
          </a:solidFill>
          <a:ln>
            <a:solidFill>
              <a:srgbClr val="009EE0"/>
            </a:solidFill>
          </a:ln>
          <a:effectLst/>
        </c:spPr>
      </c:pivotFmt>
      <c:pivotFmt>
        <c:idx val="14"/>
        <c:spPr>
          <a:solidFill>
            <a:srgbClr val="003D6A"/>
          </a:solidFill>
          <a:ln>
            <a:solidFill>
              <a:srgbClr val="003D6A"/>
            </a:solidFill>
          </a:ln>
          <a:effectLst/>
        </c:spPr>
        <c:marker>
          <c:symbol val="none"/>
        </c:marker>
      </c:pivotFmt>
      <c:pivotFmt>
        <c:idx val="15"/>
        <c:spPr>
          <a:solidFill>
            <a:srgbClr val="009EE0"/>
          </a:solidFill>
          <a:ln>
            <a:solidFill>
              <a:srgbClr val="009EE0"/>
            </a:solidFill>
          </a:ln>
          <a:effectLst/>
        </c:spPr>
      </c:pivotFmt>
      <c:pivotFmt>
        <c:idx val="16"/>
        <c:spPr>
          <a:solidFill>
            <a:srgbClr val="009EE0"/>
          </a:solidFill>
          <a:ln>
            <a:solidFill>
              <a:srgbClr val="009EE0"/>
            </a:solidFill>
          </a:ln>
          <a:effectLst/>
        </c:spPr>
      </c:pivotFmt>
      <c:pivotFmt>
        <c:idx val="17"/>
        <c:spPr>
          <a:solidFill>
            <a:srgbClr val="009EE0"/>
          </a:solidFill>
          <a:ln>
            <a:solidFill>
              <a:srgbClr val="009EE0"/>
            </a:solidFill>
          </a:ln>
          <a:effectLst/>
        </c:spPr>
      </c:pivotFmt>
      <c:pivotFmt>
        <c:idx val="18"/>
        <c:spPr>
          <a:solidFill>
            <a:srgbClr val="009EE0"/>
          </a:solidFill>
          <a:ln>
            <a:solidFill>
              <a:srgbClr val="009EE0"/>
            </a:solidFill>
          </a:ln>
          <a:effectLst/>
        </c:spPr>
      </c:pivotFmt>
      <c:pivotFmt>
        <c:idx val="19"/>
        <c:spPr>
          <a:solidFill>
            <a:srgbClr val="009EE0"/>
          </a:solidFill>
          <a:ln>
            <a:solidFill>
              <a:srgbClr val="009EE0"/>
            </a:solidFill>
          </a:ln>
          <a:effectLst/>
        </c:spPr>
      </c:pivotFmt>
      <c:pivotFmt>
        <c:idx val="20"/>
        <c:spPr>
          <a:solidFill>
            <a:srgbClr val="009EE0"/>
          </a:solidFill>
          <a:ln>
            <a:solidFill>
              <a:srgbClr val="009EE0"/>
            </a:solidFill>
          </a:ln>
          <a:effectLst/>
        </c:spPr>
      </c:pivotFmt>
    </c:pivotFmts>
    <c:plotArea>
      <c:layout/>
      <c:barChart>
        <c:barDir val="col"/>
        <c:grouping val="clustered"/>
        <c:varyColors val="0"/>
        <c:ser>
          <c:idx val="0"/>
          <c:order val="0"/>
          <c:tx>
            <c:strRef>
              <c:f>Tabelle1!$AB$4</c:f>
              <c:strCache>
                <c:ptCount val="1"/>
                <c:pt idx="0">
                  <c:v>Ergebnis</c:v>
                </c:pt>
              </c:strCache>
            </c:strRef>
          </c:tx>
          <c:spPr>
            <a:solidFill>
              <a:srgbClr val="003D6A"/>
            </a:solidFill>
            <a:ln>
              <a:solidFill>
                <a:srgbClr val="003D6A"/>
              </a:solidFill>
            </a:ln>
            <a:effectLst/>
          </c:spPr>
          <c:invertIfNegative val="0"/>
          <c:dPt>
            <c:idx val="1"/>
            <c:invertIfNegative val="0"/>
            <c:bubble3D val="0"/>
            <c:spPr>
              <a:solidFill>
                <a:srgbClr val="009EE0"/>
              </a:solidFill>
              <a:ln>
                <a:solidFill>
                  <a:srgbClr val="009EE0"/>
                </a:solidFill>
              </a:ln>
              <a:effectLst/>
            </c:spPr>
            <c:extLst>
              <c:ext xmlns:c16="http://schemas.microsoft.com/office/drawing/2014/chart" uri="{C3380CC4-5D6E-409C-BE32-E72D297353CC}">
                <c16:uniqueId val="{00000001-6074-4ACE-8C9C-36B1F19B4313}"/>
              </c:ext>
            </c:extLst>
          </c:dPt>
          <c:dPt>
            <c:idx val="3"/>
            <c:invertIfNegative val="0"/>
            <c:bubble3D val="0"/>
            <c:spPr>
              <a:solidFill>
                <a:srgbClr val="009EE0"/>
              </a:solidFill>
              <a:ln>
                <a:solidFill>
                  <a:srgbClr val="009EE0"/>
                </a:solidFill>
              </a:ln>
              <a:effectLst/>
            </c:spPr>
            <c:extLst>
              <c:ext xmlns:c16="http://schemas.microsoft.com/office/drawing/2014/chart" uri="{C3380CC4-5D6E-409C-BE32-E72D297353CC}">
                <c16:uniqueId val="{00000003-6074-4ACE-8C9C-36B1F19B4313}"/>
              </c:ext>
            </c:extLst>
          </c:dPt>
          <c:dPt>
            <c:idx val="6"/>
            <c:invertIfNegative val="0"/>
            <c:bubble3D val="0"/>
            <c:spPr>
              <a:solidFill>
                <a:srgbClr val="009EE0"/>
              </a:solidFill>
              <a:ln>
                <a:solidFill>
                  <a:srgbClr val="009EE0"/>
                </a:solidFill>
              </a:ln>
              <a:effectLst/>
            </c:spPr>
            <c:extLst>
              <c:ext xmlns:c16="http://schemas.microsoft.com/office/drawing/2014/chart" uri="{C3380CC4-5D6E-409C-BE32-E72D297353CC}">
                <c16:uniqueId val="{00000005-6074-4ACE-8C9C-36B1F19B4313}"/>
              </c:ext>
            </c:extLst>
          </c:dPt>
          <c:dPt>
            <c:idx val="8"/>
            <c:invertIfNegative val="0"/>
            <c:bubble3D val="0"/>
            <c:spPr>
              <a:solidFill>
                <a:srgbClr val="009EE0"/>
              </a:solidFill>
              <a:ln>
                <a:solidFill>
                  <a:srgbClr val="009EE0"/>
                </a:solidFill>
              </a:ln>
              <a:effectLst/>
            </c:spPr>
            <c:extLst>
              <c:ext xmlns:c16="http://schemas.microsoft.com/office/drawing/2014/chart" uri="{C3380CC4-5D6E-409C-BE32-E72D297353CC}">
                <c16:uniqueId val="{00000007-6074-4ACE-8C9C-36B1F19B4313}"/>
              </c:ext>
            </c:extLst>
          </c:dPt>
          <c:dPt>
            <c:idx val="10"/>
            <c:invertIfNegative val="0"/>
            <c:bubble3D val="0"/>
            <c:spPr>
              <a:solidFill>
                <a:srgbClr val="009EE0"/>
              </a:solidFill>
              <a:ln>
                <a:solidFill>
                  <a:srgbClr val="009EE0"/>
                </a:solidFill>
              </a:ln>
              <a:effectLst/>
            </c:spPr>
            <c:extLst>
              <c:ext xmlns:c16="http://schemas.microsoft.com/office/drawing/2014/chart" uri="{C3380CC4-5D6E-409C-BE32-E72D297353CC}">
                <c16:uniqueId val="{00000009-6074-4ACE-8C9C-36B1F19B4313}"/>
              </c:ext>
            </c:extLst>
          </c:dPt>
          <c:dPt>
            <c:idx val="11"/>
            <c:invertIfNegative val="0"/>
            <c:bubble3D val="0"/>
            <c:spPr>
              <a:solidFill>
                <a:srgbClr val="009EE0"/>
              </a:solidFill>
              <a:ln>
                <a:solidFill>
                  <a:srgbClr val="009EE0"/>
                </a:solidFill>
              </a:ln>
              <a:effectLst/>
            </c:spPr>
            <c:extLst>
              <c:ext xmlns:c16="http://schemas.microsoft.com/office/drawing/2014/chart" uri="{C3380CC4-5D6E-409C-BE32-E72D297353CC}">
                <c16:uniqueId val="{0000000B-6074-4ACE-8C9C-36B1F19B4313}"/>
              </c:ext>
            </c:extLst>
          </c:dPt>
          <c:cat>
            <c:multiLvlStrRef>
              <c:f>Tabelle1!$AA$5:$AA$27</c:f>
              <c:multiLvlStrCache>
                <c:ptCount val="12"/>
                <c:lvl>
                  <c:pt idx="0">
                    <c:v>MPG-plus 20</c:v>
                  </c:pt>
                  <c:pt idx="1">
                    <c:v>MPC 025</c:v>
                  </c:pt>
                  <c:pt idx="2">
                    <c:v>MPG-plus 25</c:v>
                  </c:pt>
                  <c:pt idx="3">
                    <c:v>MPC 040</c:v>
                  </c:pt>
                  <c:pt idx="4">
                    <c:v>MPG-plus 32</c:v>
                  </c:pt>
                  <c:pt idx="5">
                    <c:v>MPG-plus 40</c:v>
                  </c:pt>
                  <c:pt idx="6">
                    <c:v>MPC 075</c:v>
                  </c:pt>
                  <c:pt idx="7">
                    <c:v>MPG-plus 50</c:v>
                  </c:pt>
                  <c:pt idx="8">
                    <c:v>MPC 100</c:v>
                  </c:pt>
                  <c:pt idx="9">
                    <c:v>MPG-plus 64</c:v>
                  </c:pt>
                  <c:pt idx="10">
                    <c:v>MPC 120</c:v>
                  </c:pt>
                  <c:pt idx="11">
                    <c:v>MPC 150</c:v>
                  </c:pt>
                </c:lvl>
                <c:lvl>
                  <c:pt idx="0">
                    <c:v>2</c:v>
                  </c:pt>
                  <c:pt idx="1">
                    <c:v>2,5</c:v>
                  </c:pt>
                  <c:pt idx="2">
                    <c:v>3</c:v>
                  </c:pt>
                  <c:pt idx="3">
                    <c:v>4</c:v>
                  </c:pt>
                  <c:pt idx="5">
                    <c:v>6</c:v>
                  </c:pt>
                  <c:pt idx="6">
                    <c:v>7,5</c:v>
                  </c:pt>
                  <c:pt idx="7">
                    <c:v>8</c:v>
                  </c:pt>
                  <c:pt idx="8">
                    <c:v>10</c:v>
                  </c:pt>
                  <c:pt idx="10">
                    <c:v>12</c:v>
                  </c:pt>
                  <c:pt idx="11">
                    <c:v>15</c:v>
                  </c:pt>
                </c:lvl>
              </c:multiLvlStrCache>
            </c:multiLvlStrRef>
          </c:cat>
          <c:val>
            <c:numRef>
              <c:f>Tabelle1!$AB$5:$AB$27</c:f>
              <c:numCache>
                <c:formatCode>General</c:formatCode>
                <c:ptCount val="12"/>
                <c:pt idx="0">
                  <c:v>225</c:v>
                </c:pt>
                <c:pt idx="1">
                  <c:v>100</c:v>
                </c:pt>
                <c:pt idx="2">
                  <c:v>240</c:v>
                </c:pt>
                <c:pt idx="3">
                  <c:v>120</c:v>
                </c:pt>
                <c:pt idx="4">
                  <c:v>250</c:v>
                </c:pt>
                <c:pt idx="5">
                  <c:v>260</c:v>
                </c:pt>
                <c:pt idx="6">
                  <c:v>145</c:v>
                </c:pt>
                <c:pt idx="7">
                  <c:v>299</c:v>
                </c:pt>
                <c:pt idx="8">
                  <c:v>165</c:v>
                </c:pt>
                <c:pt idx="9">
                  <c:v>362</c:v>
                </c:pt>
                <c:pt idx="10">
                  <c:v>190</c:v>
                </c:pt>
                <c:pt idx="11">
                  <c:v>220</c:v>
                </c:pt>
              </c:numCache>
            </c:numRef>
          </c:val>
          <c:extLst>
            <c:ext xmlns:c16="http://schemas.microsoft.com/office/drawing/2014/chart" uri="{C3380CC4-5D6E-409C-BE32-E72D297353CC}">
              <c16:uniqueId val="{0000000C-6074-4ACE-8C9C-36B1F19B4313}"/>
            </c:ext>
          </c:extLst>
        </c:ser>
        <c:dLbls>
          <c:showLegendKey val="0"/>
          <c:showVal val="0"/>
          <c:showCatName val="0"/>
          <c:showSerName val="0"/>
          <c:showPercent val="0"/>
          <c:showBubbleSize val="0"/>
        </c:dLbls>
        <c:gapWidth val="219"/>
        <c:overlap val="-27"/>
        <c:axId val="281576848"/>
        <c:axId val="283522552"/>
      </c:barChart>
      <c:catAx>
        <c:axId val="2815768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dirty="0"/>
                  <a:t>Stroke per jaw [mm]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83522552"/>
        <c:crosses val="autoZero"/>
        <c:auto val="1"/>
        <c:lblAlgn val="ctr"/>
        <c:lblOffset val="100"/>
        <c:noMultiLvlLbl val="0"/>
      </c:catAx>
      <c:valAx>
        <c:axId val="2835225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de-DE" dirty="0"/>
                  <a:t>List </a:t>
                </a:r>
                <a:r>
                  <a:rPr lang="de-DE" dirty="0" err="1"/>
                  <a:t>price</a:t>
                </a:r>
                <a:r>
                  <a:rPr lang="de-DE" baseline="0" dirty="0"/>
                  <a:t> [€]</a:t>
                </a:r>
                <a:endParaRPr lang="de-DE"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8157684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de-DE"/>
    </a:p>
  </c:txPr>
  <c:externalData r:id="rId3">
    <c:autoUpdate val="0"/>
  </c:externalData>
  <c:extLst>
    <c:ext xmlns:c14="http://schemas.microsoft.com/office/drawing/2007/8/2/chart" uri="{781A3756-C4B2-4CAC-9D66-4F8BD8637D16}">
      <c14:pivotOptions>
        <c14:dropZoneFilter val="1"/>
        <c14:dropZoneCategories val="1"/>
        <c14:dropZoneData val="1"/>
      </c14:pivotOptions>
    </c:ext>
  </c:extLst>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3E3F-4D85-B43A-D4C56AAFD114}"/>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3E3F-4D85-B43A-D4C56AAFD114}"/>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3E3F-4D85-B43A-D4C56AAFD114}"/>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7-3E3F-4D85-B43A-D4C56AAFD114}"/>
              </c:ext>
            </c:extLst>
          </c:dPt>
          <c:dPt>
            <c:idx val="4"/>
            <c:bubble3D val="0"/>
            <c:spPr>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9-3E3F-4D85-B43A-D4C56AAFD11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de-DE"/>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'Stückzahlen_MPG-basis'!$B$37:$B$41</c:f>
              <c:strCache>
                <c:ptCount val="5"/>
                <c:pt idx="0">
                  <c:v>Deutschland</c:v>
                </c:pt>
                <c:pt idx="1">
                  <c:v>Rest of Europe</c:v>
                </c:pt>
                <c:pt idx="2">
                  <c:v>Asien/Pazifik</c:v>
                </c:pt>
                <c:pt idx="3">
                  <c:v>Americas</c:v>
                </c:pt>
                <c:pt idx="4">
                  <c:v>Weitere Regionen</c:v>
                </c:pt>
              </c:strCache>
            </c:strRef>
          </c:cat>
          <c:val>
            <c:numRef>
              <c:f>'Stückzahlen_MPG-basis'!$D$37:$D$41</c:f>
              <c:numCache>
                <c:formatCode>0%</c:formatCode>
                <c:ptCount val="5"/>
                <c:pt idx="0">
                  <c:v>0.15</c:v>
                </c:pt>
                <c:pt idx="1">
                  <c:v>0.15</c:v>
                </c:pt>
                <c:pt idx="2">
                  <c:v>0.5</c:v>
                </c:pt>
                <c:pt idx="3">
                  <c:v>0.18</c:v>
                </c:pt>
                <c:pt idx="4">
                  <c:v>0.02</c:v>
                </c:pt>
              </c:numCache>
            </c:numRef>
          </c:val>
          <c:extLst>
            <c:ext xmlns:c16="http://schemas.microsoft.com/office/drawing/2014/chart" uri="{C3380CC4-5D6E-409C-BE32-E72D297353CC}">
              <c16:uniqueId val="{0000000A-3E3F-4D85-B43A-D4C56AAFD114}"/>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de-DE"/>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de-DE"/>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Tabelle2!$C$13</c:f>
              <c:strCache>
                <c:ptCount val="1"/>
                <c:pt idx="0">
                  <c:v>Weiss CRG 30-50</c:v>
                </c:pt>
              </c:strCache>
            </c:strRef>
          </c:tx>
          <c:spPr>
            <a:ln w="25400" cap="rnd">
              <a:noFill/>
              <a:round/>
            </a:ln>
            <a:effectLst/>
          </c:spPr>
          <c:marker>
            <c:symbol val="diamond"/>
            <c:size val="6"/>
            <c:spPr>
              <a:solidFill>
                <a:schemeClr val="lt1"/>
              </a:solidFill>
              <a:ln w="15875">
                <a:solidFill>
                  <a:schemeClr val="accent1"/>
                </a:solidFill>
                <a:round/>
              </a:ln>
              <a:effectLst/>
            </c:spPr>
          </c:marker>
          <c:xVal>
            <c:numRef>
              <c:f>Tabelle2!$C$14</c:f>
              <c:numCache>
                <c:formatCode>General</c:formatCode>
                <c:ptCount val="1"/>
                <c:pt idx="0">
                  <c:v>30</c:v>
                </c:pt>
              </c:numCache>
            </c:numRef>
          </c:xVal>
          <c:yVal>
            <c:numRef>
              <c:f>Tabelle2!$C$15</c:f>
              <c:numCache>
                <c:formatCode>General</c:formatCode>
                <c:ptCount val="1"/>
                <c:pt idx="0">
                  <c:v>50</c:v>
                </c:pt>
              </c:numCache>
            </c:numRef>
          </c:yVal>
          <c:smooth val="0"/>
          <c:extLst>
            <c:ext xmlns:c16="http://schemas.microsoft.com/office/drawing/2014/chart" uri="{C3380CC4-5D6E-409C-BE32-E72D297353CC}">
              <c16:uniqueId val="{00000000-9B38-4B1B-B4E7-A9B251DAFB56}"/>
            </c:ext>
          </c:extLst>
        </c:ser>
        <c:ser>
          <c:idx val="1"/>
          <c:order val="1"/>
          <c:tx>
            <c:strRef>
              <c:f>Tabelle2!$D$13</c:f>
              <c:strCache>
                <c:ptCount val="1"/>
                <c:pt idx="0">
                  <c:v>Weiss CRG 200-85</c:v>
                </c:pt>
              </c:strCache>
            </c:strRef>
          </c:tx>
          <c:spPr>
            <a:ln w="25400" cap="rnd">
              <a:noFill/>
              <a:round/>
            </a:ln>
            <a:effectLst/>
          </c:spPr>
          <c:marker>
            <c:symbol val="square"/>
            <c:size val="6"/>
            <c:spPr>
              <a:solidFill>
                <a:schemeClr val="lt1"/>
              </a:solidFill>
              <a:ln w="15875">
                <a:solidFill>
                  <a:schemeClr val="accent2"/>
                </a:solidFill>
                <a:round/>
              </a:ln>
              <a:effectLst/>
            </c:spPr>
          </c:marker>
          <c:xVal>
            <c:numRef>
              <c:f>Tabelle2!$D$14</c:f>
              <c:numCache>
                <c:formatCode>General</c:formatCode>
                <c:ptCount val="1"/>
                <c:pt idx="0">
                  <c:v>200</c:v>
                </c:pt>
              </c:numCache>
            </c:numRef>
          </c:xVal>
          <c:yVal>
            <c:numRef>
              <c:f>Tabelle2!$D$15</c:f>
              <c:numCache>
                <c:formatCode>General</c:formatCode>
                <c:ptCount val="1"/>
                <c:pt idx="0">
                  <c:v>85</c:v>
                </c:pt>
              </c:numCache>
            </c:numRef>
          </c:yVal>
          <c:smooth val="0"/>
          <c:extLst>
            <c:ext xmlns:c16="http://schemas.microsoft.com/office/drawing/2014/chart" uri="{C3380CC4-5D6E-409C-BE32-E72D297353CC}">
              <c16:uniqueId val="{00000001-9B38-4B1B-B4E7-A9B251DAFB56}"/>
            </c:ext>
          </c:extLst>
        </c:ser>
        <c:ser>
          <c:idx val="2"/>
          <c:order val="2"/>
          <c:tx>
            <c:strRef>
              <c:f>Tabelle2!$E$13</c:f>
              <c:strCache>
                <c:ptCount val="1"/>
                <c:pt idx="0">
                  <c:v>Robotiq Hand-E</c:v>
                </c:pt>
              </c:strCache>
            </c:strRef>
          </c:tx>
          <c:spPr>
            <a:ln w="25400" cap="rnd">
              <a:noFill/>
              <a:round/>
            </a:ln>
            <a:effectLst/>
          </c:spPr>
          <c:marker>
            <c:symbol val="triangle"/>
            <c:size val="6"/>
            <c:spPr>
              <a:solidFill>
                <a:schemeClr val="lt1"/>
              </a:solidFill>
              <a:ln w="15875">
                <a:solidFill>
                  <a:schemeClr val="accent3"/>
                </a:solidFill>
                <a:round/>
              </a:ln>
              <a:effectLst/>
            </c:spPr>
          </c:marker>
          <c:xVal>
            <c:numRef>
              <c:f>Tabelle2!$E$14</c:f>
              <c:numCache>
                <c:formatCode>General</c:formatCode>
                <c:ptCount val="1"/>
                <c:pt idx="0">
                  <c:v>130</c:v>
                </c:pt>
              </c:numCache>
            </c:numRef>
          </c:xVal>
          <c:yVal>
            <c:numRef>
              <c:f>Tabelle2!$E$15</c:f>
              <c:numCache>
                <c:formatCode>General</c:formatCode>
                <c:ptCount val="1"/>
                <c:pt idx="0">
                  <c:v>50</c:v>
                </c:pt>
              </c:numCache>
            </c:numRef>
          </c:yVal>
          <c:smooth val="0"/>
          <c:extLst>
            <c:ext xmlns:c16="http://schemas.microsoft.com/office/drawing/2014/chart" uri="{C3380CC4-5D6E-409C-BE32-E72D297353CC}">
              <c16:uniqueId val="{00000002-9B38-4B1B-B4E7-A9B251DAFB56}"/>
            </c:ext>
          </c:extLst>
        </c:ser>
        <c:ser>
          <c:idx val="3"/>
          <c:order val="3"/>
          <c:tx>
            <c:strRef>
              <c:f>Tabelle2!$F$13</c:f>
              <c:strCache>
                <c:ptCount val="1"/>
                <c:pt idx="0">
                  <c:v>Robotiq 2F-85</c:v>
                </c:pt>
              </c:strCache>
            </c:strRef>
          </c:tx>
          <c:spPr>
            <a:ln w="25400" cap="rnd">
              <a:noFill/>
              <a:round/>
            </a:ln>
            <a:effectLst/>
          </c:spPr>
          <c:marker>
            <c:symbol val="x"/>
            <c:size val="6"/>
            <c:spPr>
              <a:noFill/>
              <a:ln w="15875">
                <a:solidFill>
                  <a:schemeClr val="accent4"/>
                </a:solidFill>
                <a:round/>
              </a:ln>
              <a:effectLst/>
            </c:spPr>
          </c:marker>
          <c:xVal>
            <c:numRef>
              <c:f>Tabelle2!$F$14</c:f>
              <c:numCache>
                <c:formatCode>General</c:formatCode>
                <c:ptCount val="1"/>
                <c:pt idx="0">
                  <c:v>235</c:v>
                </c:pt>
              </c:numCache>
            </c:numRef>
          </c:xVal>
          <c:yVal>
            <c:numRef>
              <c:f>Tabelle2!$F$15</c:f>
              <c:numCache>
                <c:formatCode>General</c:formatCode>
                <c:ptCount val="1"/>
                <c:pt idx="0">
                  <c:v>85</c:v>
                </c:pt>
              </c:numCache>
            </c:numRef>
          </c:yVal>
          <c:smooth val="0"/>
          <c:extLst>
            <c:ext xmlns:c16="http://schemas.microsoft.com/office/drawing/2014/chart" uri="{C3380CC4-5D6E-409C-BE32-E72D297353CC}">
              <c16:uniqueId val="{00000003-9B38-4B1B-B4E7-A9B251DAFB56}"/>
            </c:ext>
          </c:extLst>
        </c:ser>
        <c:ser>
          <c:idx val="4"/>
          <c:order val="4"/>
          <c:tx>
            <c:strRef>
              <c:f>Tabelle2!$G$13</c:f>
              <c:strCache>
                <c:ptCount val="1"/>
                <c:pt idx="0">
                  <c:v>Robotiq 2F-140</c:v>
                </c:pt>
              </c:strCache>
            </c:strRef>
          </c:tx>
          <c:spPr>
            <a:ln w="25400" cap="rnd">
              <a:noFill/>
              <a:round/>
            </a:ln>
            <a:effectLst/>
          </c:spPr>
          <c:marker>
            <c:symbol val="star"/>
            <c:size val="6"/>
            <c:spPr>
              <a:noFill/>
              <a:ln w="15875">
                <a:solidFill>
                  <a:schemeClr val="accent5"/>
                </a:solidFill>
                <a:round/>
              </a:ln>
              <a:effectLst/>
            </c:spPr>
          </c:marker>
          <c:xVal>
            <c:numRef>
              <c:f>Tabelle2!$G$14</c:f>
              <c:numCache>
                <c:formatCode>General</c:formatCode>
                <c:ptCount val="1"/>
                <c:pt idx="0">
                  <c:v>125</c:v>
                </c:pt>
              </c:numCache>
            </c:numRef>
          </c:xVal>
          <c:yVal>
            <c:numRef>
              <c:f>Tabelle2!$G$15</c:f>
              <c:numCache>
                <c:formatCode>General</c:formatCode>
                <c:ptCount val="1"/>
                <c:pt idx="0">
                  <c:v>140</c:v>
                </c:pt>
              </c:numCache>
            </c:numRef>
          </c:yVal>
          <c:smooth val="0"/>
          <c:extLst>
            <c:ext xmlns:c16="http://schemas.microsoft.com/office/drawing/2014/chart" uri="{C3380CC4-5D6E-409C-BE32-E72D297353CC}">
              <c16:uniqueId val="{00000004-9B38-4B1B-B4E7-A9B251DAFB56}"/>
            </c:ext>
          </c:extLst>
        </c:ser>
        <c:ser>
          <c:idx val="5"/>
          <c:order val="5"/>
          <c:tx>
            <c:strRef>
              <c:f>Tabelle2!$H$13</c:f>
              <c:strCache>
                <c:ptCount val="1"/>
                <c:pt idx="0">
                  <c:v>OnRobot RG2</c:v>
                </c:pt>
              </c:strCache>
            </c:strRef>
          </c:tx>
          <c:spPr>
            <a:ln w="25400" cap="rnd">
              <a:noFill/>
              <a:round/>
            </a:ln>
            <a:effectLst/>
          </c:spPr>
          <c:marker>
            <c:symbol val="circle"/>
            <c:size val="6"/>
            <c:spPr>
              <a:solidFill>
                <a:schemeClr val="lt1"/>
              </a:solidFill>
              <a:ln w="15875">
                <a:solidFill>
                  <a:schemeClr val="accent6"/>
                </a:solidFill>
                <a:round/>
              </a:ln>
              <a:effectLst/>
            </c:spPr>
          </c:marker>
          <c:xVal>
            <c:numRef>
              <c:f>Tabelle2!$H$14</c:f>
              <c:numCache>
                <c:formatCode>General</c:formatCode>
                <c:ptCount val="1"/>
                <c:pt idx="0">
                  <c:v>40</c:v>
                </c:pt>
              </c:numCache>
            </c:numRef>
          </c:xVal>
          <c:yVal>
            <c:numRef>
              <c:f>Tabelle2!$H$15</c:f>
              <c:numCache>
                <c:formatCode>General</c:formatCode>
                <c:ptCount val="1"/>
                <c:pt idx="0">
                  <c:v>110</c:v>
                </c:pt>
              </c:numCache>
            </c:numRef>
          </c:yVal>
          <c:smooth val="0"/>
          <c:extLst>
            <c:ext xmlns:c16="http://schemas.microsoft.com/office/drawing/2014/chart" uri="{C3380CC4-5D6E-409C-BE32-E72D297353CC}">
              <c16:uniqueId val="{00000005-9B38-4B1B-B4E7-A9B251DAFB56}"/>
            </c:ext>
          </c:extLst>
        </c:ser>
        <c:ser>
          <c:idx val="6"/>
          <c:order val="6"/>
          <c:tx>
            <c:strRef>
              <c:f>Tabelle2!$I$13</c:f>
              <c:strCache>
                <c:ptCount val="1"/>
                <c:pt idx="0">
                  <c:v>OnRobot RG6</c:v>
                </c:pt>
              </c:strCache>
            </c:strRef>
          </c:tx>
          <c:spPr>
            <a:ln w="25400" cap="rnd">
              <a:noFill/>
              <a:round/>
            </a:ln>
            <a:effectLst/>
          </c:spPr>
          <c:marker>
            <c:symbol val="plus"/>
            <c:size val="6"/>
            <c:spPr>
              <a:noFill/>
              <a:ln w="15875">
                <a:solidFill>
                  <a:schemeClr val="accent1">
                    <a:lumMod val="60000"/>
                  </a:schemeClr>
                </a:solidFill>
                <a:round/>
              </a:ln>
              <a:effectLst/>
            </c:spPr>
          </c:marker>
          <c:xVal>
            <c:numRef>
              <c:f>Tabelle2!$I$14</c:f>
              <c:numCache>
                <c:formatCode>General</c:formatCode>
                <c:ptCount val="1"/>
                <c:pt idx="0">
                  <c:v>120</c:v>
                </c:pt>
              </c:numCache>
            </c:numRef>
          </c:xVal>
          <c:yVal>
            <c:numRef>
              <c:f>Tabelle2!$I$15</c:f>
              <c:numCache>
                <c:formatCode>General</c:formatCode>
                <c:ptCount val="1"/>
                <c:pt idx="0">
                  <c:v>160</c:v>
                </c:pt>
              </c:numCache>
            </c:numRef>
          </c:yVal>
          <c:smooth val="0"/>
          <c:extLst>
            <c:ext xmlns:c16="http://schemas.microsoft.com/office/drawing/2014/chart" uri="{C3380CC4-5D6E-409C-BE32-E72D297353CC}">
              <c16:uniqueId val="{00000006-9B38-4B1B-B4E7-A9B251DAFB56}"/>
            </c:ext>
          </c:extLst>
        </c:ser>
        <c:ser>
          <c:idx val="7"/>
          <c:order val="7"/>
          <c:tx>
            <c:strRef>
              <c:f>Tabelle2!$J$13</c:f>
              <c:strCache>
                <c:ptCount val="1"/>
                <c:pt idx="0">
                  <c:v>Zimmer HRC-01</c:v>
                </c:pt>
              </c:strCache>
            </c:strRef>
          </c:tx>
          <c:spPr>
            <a:ln w="25400" cap="rnd">
              <a:noFill/>
              <a:round/>
            </a:ln>
            <a:effectLst/>
          </c:spPr>
          <c:marker>
            <c:symbol val="dot"/>
            <c:size val="6"/>
            <c:spPr>
              <a:solidFill>
                <a:schemeClr val="lt1"/>
              </a:solidFill>
              <a:ln w="15875">
                <a:solidFill>
                  <a:schemeClr val="accent2">
                    <a:lumMod val="60000"/>
                  </a:schemeClr>
                </a:solidFill>
                <a:round/>
              </a:ln>
              <a:effectLst/>
            </c:spPr>
          </c:marker>
          <c:xVal>
            <c:numRef>
              <c:f>Tabelle2!$J$14</c:f>
              <c:numCache>
                <c:formatCode>General</c:formatCode>
                <c:ptCount val="1"/>
                <c:pt idx="0">
                  <c:v>120</c:v>
                </c:pt>
              </c:numCache>
            </c:numRef>
          </c:xVal>
          <c:yVal>
            <c:numRef>
              <c:f>Tabelle2!$J$15</c:f>
              <c:numCache>
                <c:formatCode>General</c:formatCode>
                <c:ptCount val="1"/>
                <c:pt idx="0">
                  <c:v>120</c:v>
                </c:pt>
              </c:numCache>
            </c:numRef>
          </c:yVal>
          <c:smooth val="0"/>
          <c:extLst>
            <c:ext xmlns:c16="http://schemas.microsoft.com/office/drawing/2014/chart" uri="{C3380CC4-5D6E-409C-BE32-E72D297353CC}">
              <c16:uniqueId val="{00000007-9B38-4B1B-B4E7-A9B251DAFB56}"/>
            </c:ext>
          </c:extLst>
        </c:ser>
        <c:ser>
          <c:idx val="8"/>
          <c:order val="8"/>
          <c:tx>
            <c:strRef>
              <c:f>Tabelle2!$K$13</c:f>
              <c:strCache>
                <c:ptCount val="1"/>
                <c:pt idx="0">
                  <c:v>Zimmer HRC-03</c:v>
                </c:pt>
              </c:strCache>
            </c:strRef>
          </c:tx>
          <c:spPr>
            <a:ln w="25400" cap="rnd">
              <a:noFill/>
              <a:round/>
            </a:ln>
            <a:effectLst/>
          </c:spPr>
          <c:marker>
            <c:symbol val="dash"/>
            <c:size val="6"/>
            <c:spPr>
              <a:solidFill>
                <a:schemeClr val="lt1"/>
              </a:solidFill>
              <a:ln w="15875">
                <a:solidFill>
                  <a:schemeClr val="accent3">
                    <a:lumMod val="60000"/>
                  </a:schemeClr>
                </a:solidFill>
                <a:round/>
              </a:ln>
              <a:effectLst/>
            </c:spPr>
          </c:marker>
          <c:xVal>
            <c:numRef>
              <c:f>Tabelle2!$K$14</c:f>
              <c:numCache>
                <c:formatCode>General</c:formatCode>
                <c:ptCount val="1"/>
                <c:pt idx="0">
                  <c:v>190</c:v>
                </c:pt>
              </c:numCache>
            </c:numRef>
          </c:xVal>
          <c:yVal>
            <c:numRef>
              <c:f>Tabelle2!$K$15</c:f>
              <c:numCache>
                <c:formatCode>General</c:formatCode>
                <c:ptCount val="1"/>
                <c:pt idx="0">
                  <c:v>20</c:v>
                </c:pt>
              </c:numCache>
            </c:numRef>
          </c:yVal>
          <c:smooth val="0"/>
          <c:extLst>
            <c:ext xmlns:c16="http://schemas.microsoft.com/office/drawing/2014/chart" uri="{C3380CC4-5D6E-409C-BE32-E72D297353CC}">
              <c16:uniqueId val="{00000008-9B38-4B1B-B4E7-A9B251DAFB56}"/>
            </c:ext>
          </c:extLst>
        </c:ser>
        <c:ser>
          <c:idx val="9"/>
          <c:order val="9"/>
          <c:tx>
            <c:strRef>
              <c:f>Tabelle2!$L$13</c:f>
              <c:strCache>
                <c:ptCount val="1"/>
                <c:pt idx="0">
                  <c:v>Zimmer HRC-04</c:v>
                </c:pt>
              </c:strCache>
            </c:strRef>
          </c:tx>
          <c:spPr>
            <a:ln w="25400" cap="rnd">
              <a:noFill/>
              <a:round/>
            </a:ln>
            <a:effectLst/>
          </c:spPr>
          <c:marker>
            <c:symbol val="diamond"/>
            <c:size val="6"/>
            <c:spPr>
              <a:solidFill>
                <a:schemeClr val="lt1"/>
              </a:solidFill>
              <a:ln w="15875">
                <a:solidFill>
                  <a:schemeClr val="accent4">
                    <a:lumMod val="60000"/>
                  </a:schemeClr>
                </a:solidFill>
                <a:round/>
              </a:ln>
              <a:effectLst/>
            </c:spPr>
          </c:marker>
          <c:xVal>
            <c:numRef>
              <c:f>Tabelle2!$L$14</c:f>
              <c:numCache>
                <c:formatCode>General</c:formatCode>
                <c:ptCount val="1"/>
                <c:pt idx="0">
                  <c:v>130</c:v>
                </c:pt>
              </c:numCache>
            </c:numRef>
          </c:xVal>
          <c:yVal>
            <c:numRef>
              <c:f>Tabelle2!$L$15</c:f>
              <c:numCache>
                <c:formatCode>General</c:formatCode>
                <c:ptCount val="1"/>
                <c:pt idx="0">
                  <c:v>12</c:v>
                </c:pt>
              </c:numCache>
            </c:numRef>
          </c:yVal>
          <c:smooth val="0"/>
          <c:extLst>
            <c:ext xmlns:c16="http://schemas.microsoft.com/office/drawing/2014/chart" uri="{C3380CC4-5D6E-409C-BE32-E72D297353CC}">
              <c16:uniqueId val="{00000009-9B38-4B1B-B4E7-A9B251DAFB56}"/>
            </c:ext>
          </c:extLst>
        </c:ser>
        <c:ser>
          <c:idx val="10"/>
          <c:order val="10"/>
          <c:tx>
            <c:strRef>
              <c:f>Tabelle2!$M$13</c:f>
              <c:strCache>
                <c:ptCount val="1"/>
                <c:pt idx="0">
                  <c:v>Dahl DAG-M</c:v>
                </c:pt>
              </c:strCache>
            </c:strRef>
          </c:tx>
          <c:spPr>
            <a:ln w="25400" cap="rnd">
              <a:noFill/>
              <a:round/>
            </a:ln>
            <a:effectLst/>
          </c:spPr>
          <c:marker>
            <c:symbol val="square"/>
            <c:size val="6"/>
            <c:spPr>
              <a:solidFill>
                <a:schemeClr val="lt1"/>
              </a:solidFill>
              <a:ln w="15875">
                <a:solidFill>
                  <a:schemeClr val="accent5">
                    <a:lumMod val="60000"/>
                  </a:schemeClr>
                </a:solidFill>
                <a:round/>
              </a:ln>
              <a:effectLst/>
            </c:spPr>
          </c:marker>
          <c:xVal>
            <c:numRef>
              <c:f>Tabelle2!$M$14</c:f>
              <c:numCache>
                <c:formatCode>General</c:formatCode>
                <c:ptCount val="1"/>
                <c:pt idx="0">
                  <c:v>120</c:v>
                </c:pt>
              </c:numCache>
            </c:numRef>
          </c:xVal>
          <c:yVal>
            <c:numRef>
              <c:f>Tabelle2!$M$15</c:f>
              <c:numCache>
                <c:formatCode>General</c:formatCode>
                <c:ptCount val="1"/>
                <c:pt idx="0">
                  <c:v>60</c:v>
                </c:pt>
              </c:numCache>
            </c:numRef>
          </c:yVal>
          <c:smooth val="0"/>
          <c:extLst>
            <c:ext xmlns:c16="http://schemas.microsoft.com/office/drawing/2014/chart" uri="{C3380CC4-5D6E-409C-BE32-E72D297353CC}">
              <c16:uniqueId val="{0000000A-9B38-4B1B-B4E7-A9B251DAFB56}"/>
            </c:ext>
          </c:extLst>
        </c:ser>
        <c:ser>
          <c:idx val="11"/>
          <c:order val="11"/>
          <c:tx>
            <c:strRef>
              <c:f>Tabelle2!$N$45</c:f>
              <c:strCache>
                <c:ptCount val="1"/>
                <c:pt idx="0">
                  <c:v>Co-act EGP-C 25</c:v>
                </c:pt>
              </c:strCache>
            </c:strRef>
          </c:tx>
          <c:spPr>
            <a:ln w="25400" cap="rnd">
              <a:noFill/>
              <a:round/>
            </a:ln>
            <a:effectLst/>
          </c:spPr>
          <c:marker>
            <c:symbol val="triangle"/>
            <c:size val="6"/>
            <c:spPr>
              <a:solidFill>
                <a:schemeClr val="lt1"/>
              </a:solidFill>
              <a:ln w="15875">
                <a:solidFill>
                  <a:schemeClr val="accent6">
                    <a:lumMod val="60000"/>
                  </a:schemeClr>
                </a:solidFill>
                <a:round/>
              </a:ln>
              <a:effectLst/>
            </c:spPr>
          </c:marker>
          <c:xVal>
            <c:numRef>
              <c:f>Tabelle2!$P$45</c:f>
              <c:numCache>
                <c:formatCode>General</c:formatCode>
                <c:ptCount val="1"/>
                <c:pt idx="0">
                  <c:v>40</c:v>
                </c:pt>
              </c:numCache>
            </c:numRef>
          </c:xVal>
          <c:yVal>
            <c:numRef>
              <c:f>Tabelle2!$O$45</c:f>
              <c:numCache>
                <c:formatCode>General</c:formatCode>
                <c:ptCount val="1"/>
                <c:pt idx="0">
                  <c:v>6</c:v>
                </c:pt>
              </c:numCache>
            </c:numRef>
          </c:yVal>
          <c:smooth val="0"/>
          <c:extLst>
            <c:ext xmlns:c16="http://schemas.microsoft.com/office/drawing/2014/chart" uri="{C3380CC4-5D6E-409C-BE32-E72D297353CC}">
              <c16:uniqueId val="{0000000B-9B38-4B1B-B4E7-A9B251DAFB56}"/>
            </c:ext>
          </c:extLst>
        </c:ser>
        <c:ser>
          <c:idx val="12"/>
          <c:order val="12"/>
          <c:tx>
            <c:strRef>
              <c:f>Tabelle2!$N$46</c:f>
              <c:strCache>
                <c:ptCount val="1"/>
                <c:pt idx="0">
                  <c:v>Co-act EGP-C 40</c:v>
                </c:pt>
              </c:strCache>
            </c:strRef>
          </c:tx>
          <c:spPr>
            <a:ln w="25400" cap="rnd">
              <a:noFill/>
              <a:round/>
            </a:ln>
            <a:effectLst/>
          </c:spPr>
          <c:marker>
            <c:symbol val="x"/>
            <c:size val="6"/>
            <c:spPr>
              <a:noFill/>
              <a:ln w="15875">
                <a:solidFill>
                  <a:schemeClr val="accent1">
                    <a:lumMod val="80000"/>
                    <a:lumOff val="20000"/>
                  </a:schemeClr>
                </a:solidFill>
                <a:round/>
              </a:ln>
              <a:effectLst/>
            </c:spPr>
          </c:marker>
          <c:xVal>
            <c:numRef>
              <c:f>Tabelle2!$P$46</c:f>
              <c:numCache>
                <c:formatCode>General</c:formatCode>
                <c:ptCount val="1"/>
                <c:pt idx="0">
                  <c:v>140</c:v>
                </c:pt>
              </c:numCache>
            </c:numRef>
          </c:xVal>
          <c:yVal>
            <c:numRef>
              <c:f>Tabelle2!$O$46</c:f>
              <c:numCache>
                <c:formatCode>General</c:formatCode>
                <c:ptCount val="1"/>
                <c:pt idx="0">
                  <c:v>12</c:v>
                </c:pt>
              </c:numCache>
            </c:numRef>
          </c:yVal>
          <c:smooth val="0"/>
          <c:extLst>
            <c:ext xmlns:c16="http://schemas.microsoft.com/office/drawing/2014/chart" uri="{C3380CC4-5D6E-409C-BE32-E72D297353CC}">
              <c16:uniqueId val="{0000000C-9B38-4B1B-B4E7-A9B251DAFB56}"/>
            </c:ext>
          </c:extLst>
        </c:ser>
        <c:ser>
          <c:idx val="13"/>
          <c:order val="13"/>
          <c:tx>
            <c:strRef>
              <c:f>Tabelle2!$N$47</c:f>
              <c:strCache>
                <c:ptCount val="1"/>
                <c:pt idx="0">
                  <c:v>Co-act EGP-C 50</c:v>
                </c:pt>
              </c:strCache>
            </c:strRef>
          </c:tx>
          <c:spPr>
            <a:ln w="25400" cap="rnd">
              <a:noFill/>
              <a:round/>
            </a:ln>
            <a:effectLst/>
          </c:spPr>
          <c:marker>
            <c:symbol val="star"/>
            <c:size val="6"/>
            <c:spPr>
              <a:noFill/>
              <a:ln w="15875">
                <a:solidFill>
                  <a:schemeClr val="accent2">
                    <a:lumMod val="80000"/>
                    <a:lumOff val="20000"/>
                  </a:schemeClr>
                </a:solidFill>
                <a:round/>
              </a:ln>
              <a:effectLst/>
            </c:spPr>
          </c:marker>
          <c:xVal>
            <c:numRef>
              <c:f>Tabelle2!$P$47</c:f>
              <c:numCache>
                <c:formatCode>General</c:formatCode>
                <c:ptCount val="1"/>
                <c:pt idx="0">
                  <c:v>215</c:v>
                </c:pt>
              </c:numCache>
            </c:numRef>
          </c:xVal>
          <c:yVal>
            <c:numRef>
              <c:f>Tabelle2!$O$47</c:f>
              <c:numCache>
                <c:formatCode>General</c:formatCode>
                <c:ptCount val="1"/>
                <c:pt idx="0">
                  <c:v>16</c:v>
                </c:pt>
              </c:numCache>
            </c:numRef>
          </c:yVal>
          <c:smooth val="0"/>
          <c:extLst>
            <c:ext xmlns:c16="http://schemas.microsoft.com/office/drawing/2014/chart" uri="{C3380CC4-5D6E-409C-BE32-E72D297353CC}">
              <c16:uniqueId val="{0000000D-9B38-4B1B-B4E7-A9B251DAFB56}"/>
            </c:ext>
          </c:extLst>
        </c:ser>
        <c:ser>
          <c:idx val="14"/>
          <c:order val="14"/>
          <c:tx>
            <c:strRef>
              <c:f>Tabelle2!$N$48</c:f>
              <c:strCache>
                <c:ptCount val="1"/>
                <c:pt idx="0">
                  <c:v>Co-act EGP-C 64</c:v>
                </c:pt>
              </c:strCache>
            </c:strRef>
          </c:tx>
          <c:spPr>
            <a:ln w="25400" cap="rnd">
              <a:noFill/>
              <a:round/>
            </a:ln>
            <a:effectLst/>
          </c:spPr>
          <c:marker>
            <c:symbol val="circle"/>
            <c:size val="6"/>
            <c:spPr>
              <a:solidFill>
                <a:schemeClr val="lt1"/>
              </a:solidFill>
              <a:ln w="15875">
                <a:solidFill>
                  <a:schemeClr val="accent3">
                    <a:lumMod val="80000"/>
                    <a:lumOff val="20000"/>
                  </a:schemeClr>
                </a:solidFill>
                <a:round/>
              </a:ln>
              <a:effectLst/>
            </c:spPr>
          </c:marker>
          <c:xVal>
            <c:numRef>
              <c:f>Tabelle2!$P$48</c:f>
              <c:numCache>
                <c:formatCode>General</c:formatCode>
                <c:ptCount val="1"/>
                <c:pt idx="0">
                  <c:v>230</c:v>
                </c:pt>
              </c:numCache>
            </c:numRef>
          </c:xVal>
          <c:yVal>
            <c:numRef>
              <c:f>Tabelle2!$O$48</c:f>
              <c:numCache>
                <c:formatCode>General</c:formatCode>
                <c:ptCount val="1"/>
                <c:pt idx="0">
                  <c:v>20</c:v>
                </c:pt>
              </c:numCache>
            </c:numRef>
          </c:yVal>
          <c:smooth val="0"/>
          <c:extLst>
            <c:ext xmlns:c16="http://schemas.microsoft.com/office/drawing/2014/chart" uri="{C3380CC4-5D6E-409C-BE32-E72D297353CC}">
              <c16:uniqueId val="{0000000E-9B38-4B1B-B4E7-A9B251DAFB56}"/>
            </c:ext>
          </c:extLst>
        </c:ser>
        <c:ser>
          <c:idx val="15"/>
          <c:order val="15"/>
          <c:tx>
            <c:strRef>
              <c:f>Tabelle2!$N$49</c:f>
              <c:strCache>
                <c:ptCount val="1"/>
                <c:pt idx="0">
                  <c:v>Co-act EGL-C 90</c:v>
                </c:pt>
              </c:strCache>
            </c:strRef>
          </c:tx>
          <c:spPr>
            <a:ln w="25400" cap="rnd">
              <a:noFill/>
              <a:round/>
            </a:ln>
            <a:effectLst/>
          </c:spPr>
          <c:marker>
            <c:symbol val="plus"/>
            <c:size val="6"/>
            <c:spPr>
              <a:noFill/>
              <a:ln w="15875">
                <a:solidFill>
                  <a:schemeClr val="accent4">
                    <a:lumMod val="80000"/>
                    <a:lumOff val="20000"/>
                  </a:schemeClr>
                </a:solidFill>
                <a:round/>
              </a:ln>
              <a:effectLst/>
            </c:spPr>
          </c:marker>
          <c:xVal>
            <c:numRef>
              <c:f>Tabelle2!$P$49</c:f>
              <c:numCache>
                <c:formatCode>General</c:formatCode>
                <c:ptCount val="1"/>
                <c:pt idx="0">
                  <c:v>450</c:v>
                </c:pt>
              </c:numCache>
            </c:numRef>
          </c:xVal>
          <c:yVal>
            <c:numRef>
              <c:f>Tabelle2!$O$49</c:f>
              <c:numCache>
                <c:formatCode>General</c:formatCode>
                <c:ptCount val="1"/>
                <c:pt idx="0">
                  <c:v>85</c:v>
                </c:pt>
              </c:numCache>
            </c:numRef>
          </c:yVal>
          <c:smooth val="0"/>
          <c:extLst>
            <c:ext xmlns:c16="http://schemas.microsoft.com/office/drawing/2014/chart" uri="{C3380CC4-5D6E-409C-BE32-E72D297353CC}">
              <c16:uniqueId val="{0000000F-9B38-4B1B-B4E7-A9B251DAFB56}"/>
            </c:ext>
          </c:extLst>
        </c:ser>
        <c:dLbls>
          <c:showLegendKey val="0"/>
          <c:showVal val="0"/>
          <c:showCatName val="0"/>
          <c:showSerName val="0"/>
          <c:showPercent val="0"/>
          <c:showBubbleSize val="0"/>
        </c:dLbls>
        <c:axId val="310487448"/>
        <c:axId val="310487776"/>
      </c:scatterChart>
      <c:valAx>
        <c:axId val="310487448"/>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dirty="0"/>
                  <a:t>Greifkraft [N]</a:t>
                </a:r>
              </a:p>
            </c:rich>
          </c:tx>
          <c:overlay val="0"/>
          <c:spPr>
            <a:noFill/>
            <a:ln>
              <a:noFill/>
            </a:ln>
            <a:effectLst/>
          </c:spPr>
          <c:txPr>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310487776"/>
        <c:crosses val="autoZero"/>
        <c:crossBetween val="midCat"/>
      </c:valAx>
      <c:valAx>
        <c:axId val="310487776"/>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dirty="0"/>
                  <a:t>Gesamthub [mm]</a:t>
                </a:r>
              </a:p>
            </c:rich>
          </c:tx>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310487448"/>
        <c:crosses val="autoZero"/>
        <c:crossBetween val="midCat"/>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de-DE"/>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Tabelle2!$C$13</c:f>
              <c:strCache>
                <c:ptCount val="1"/>
                <c:pt idx="0">
                  <c:v>Weiss CRG 30-50</c:v>
                </c:pt>
              </c:strCache>
            </c:strRef>
          </c:tx>
          <c:spPr>
            <a:ln w="25400" cap="rnd">
              <a:noFill/>
              <a:round/>
            </a:ln>
            <a:effectLst/>
          </c:spPr>
          <c:marker>
            <c:symbol val="diamond"/>
            <c:size val="6"/>
            <c:spPr>
              <a:solidFill>
                <a:schemeClr val="lt1"/>
              </a:solidFill>
              <a:ln w="15875">
                <a:solidFill>
                  <a:schemeClr val="accent1"/>
                </a:solidFill>
                <a:round/>
              </a:ln>
              <a:effectLst/>
            </c:spPr>
          </c:marker>
          <c:xVal>
            <c:numRef>
              <c:f>Tabelle2!$C$14</c:f>
              <c:numCache>
                <c:formatCode>General</c:formatCode>
                <c:ptCount val="1"/>
                <c:pt idx="0">
                  <c:v>30</c:v>
                </c:pt>
              </c:numCache>
            </c:numRef>
          </c:xVal>
          <c:yVal>
            <c:numRef>
              <c:f>Tabelle2!$C$15</c:f>
              <c:numCache>
                <c:formatCode>General</c:formatCode>
                <c:ptCount val="1"/>
                <c:pt idx="0">
                  <c:v>50</c:v>
                </c:pt>
              </c:numCache>
            </c:numRef>
          </c:yVal>
          <c:smooth val="0"/>
          <c:extLst>
            <c:ext xmlns:c16="http://schemas.microsoft.com/office/drawing/2014/chart" uri="{C3380CC4-5D6E-409C-BE32-E72D297353CC}">
              <c16:uniqueId val="{00000000-9B38-4B1B-B4E7-A9B251DAFB56}"/>
            </c:ext>
          </c:extLst>
        </c:ser>
        <c:ser>
          <c:idx val="1"/>
          <c:order val="1"/>
          <c:tx>
            <c:strRef>
              <c:f>Tabelle2!$D$13</c:f>
              <c:strCache>
                <c:ptCount val="1"/>
                <c:pt idx="0">
                  <c:v>Weiss CRG 200-85</c:v>
                </c:pt>
              </c:strCache>
            </c:strRef>
          </c:tx>
          <c:spPr>
            <a:ln w="25400" cap="rnd">
              <a:noFill/>
              <a:round/>
            </a:ln>
            <a:effectLst/>
          </c:spPr>
          <c:marker>
            <c:symbol val="square"/>
            <c:size val="6"/>
            <c:spPr>
              <a:solidFill>
                <a:schemeClr val="lt1"/>
              </a:solidFill>
              <a:ln w="15875">
                <a:solidFill>
                  <a:schemeClr val="accent2"/>
                </a:solidFill>
                <a:round/>
              </a:ln>
              <a:effectLst/>
            </c:spPr>
          </c:marker>
          <c:xVal>
            <c:numRef>
              <c:f>Tabelle2!$D$14</c:f>
              <c:numCache>
                <c:formatCode>General</c:formatCode>
                <c:ptCount val="1"/>
                <c:pt idx="0">
                  <c:v>200</c:v>
                </c:pt>
              </c:numCache>
            </c:numRef>
          </c:xVal>
          <c:yVal>
            <c:numRef>
              <c:f>Tabelle2!$D$15</c:f>
              <c:numCache>
                <c:formatCode>General</c:formatCode>
                <c:ptCount val="1"/>
                <c:pt idx="0">
                  <c:v>85</c:v>
                </c:pt>
              </c:numCache>
            </c:numRef>
          </c:yVal>
          <c:smooth val="0"/>
          <c:extLst>
            <c:ext xmlns:c16="http://schemas.microsoft.com/office/drawing/2014/chart" uri="{C3380CC4-5D6E-409C-BE32-E72D297353CC}">
              <c16:uniqueId val="{00000001-9B38-4B1B-B4E7-A9B251DAFB56}"/>
            </c:ext>
          </c:extLst>
        </c:ser>
        <c:ser>
          <c:idx val="2"/>
          <c:order val="2"/>
          <c:tx>
            <c:strRef>
              <c:f>Tabelle2!$E$13</c:f>
              <c:strCache>
                <c:ptCount val="1"/>
                <c:pt idx="0">
                  <c:v>Robotiq Hand-E</c:v>
                </c:pt>
              </c:strCache>
            </c:strRef>
          </c:tx>
          <c:spPr>
            <a:ln w="25400" cap="rnd">
              <a:noFill/>
              <a:round/>
            </a:ln>
            <a:effectLst/>
          </c:spPr>
          <c:marker>
            <c:symbol val="triangle"/>
            <c:size val="6"/>
            <c:spPr>
              <a:solidFill>
                <a:schemeClr val="lt1"/>
              </a:solidFill>
              <a:ln w="15875">
                <a:solidFill>
                  <a:schemeClr val="accent3"/>
                </a:solidFill>
                <a:round/>
              </a:ln>
              <a:effectLst/>
            </c:spPr>
          </c:marker>
          <c:xVal>
            <c:numRef>
              <c:f>Tabelle2!$E$14</c:f>
              <c:numCache>
                <c:formatCode>General</c:formatCode>
                <c:ptCount val="1"/>
                <c:pt idx="0">
                  <c:v>130</c:v>
                </c:pt>
              </c:numCache>
            </c:numRef>
          </c:xVal>
          <c:yVal>
            <c:numRef>
              <c:f>Tabelle2!$E$15</c:f>
              <c:numCache>
                <c:formatCode>General</c:formatCode>
                <c:ptCount val="1"/>
                <c:pt idx="0">
                  <c:v>50</c:v>
                </c:pt>
              </c:numCache>
            </c:numRef>
          </c:yVal>
          <c:smooth val="0"/>
          <c:extLst>
            <c:ext xmlns:c16="http://schemas.microsoft.com/office/drawing/2014/chart" uri="{C3380CC4-5D6E-409C-BE32-E72D297353CC}">
              <c16:uniqueId val="{00000002-9B38-4B1B-B4E7-A9B251DAFB56}"/>
            </c:ext>
          </c:extLst>
        </c:ser>
        <c:ser>
          <c:idx val="3"/>
          <c:order val="3"/>
          <c:tx>
            <c:strRef>
              <c:f>Tabelle2!$F$13</c:f>
              <c:strCache>
                <c:ptCount val="1"/>
                <c:pt idx="0">
                  <c:v>Robotiq 2F-85</c:v>
                </c:pt>
              </c:strCache>
            </c:strRef>
          </c:tx>
          <c:spPr>
            <a:ln w="25400" cap="rnd">
              <a:noFill/>
              <a:round/>
            </a:ln>
            <a:effectLst/>
          </c:spPr>
          <c:marker>
            <c:symbol val="x"/>
            <c:size val="6"/>
            <c:spPr>
              <a:noFill/>
              <a:ln w="15875">
                <a:solidFill>
                  <a:schemeClr val="accent4"/>
                </a:solidFill>
                <a:round/>
              </a:ln>
              <a:effectLst/>
            </c:spPr>
          </c:marker>
          <c:xVal>
            <c:numRef>
              <c:f>Tabelle2!$F$14</c:f>
              <c:numCache>
                <c:formatCode>General</c:formatCode>
                <c:ptCount val="1"/>
                <c:pt idx="0">
                  <c:v>235</c:v>
                </c:pt>
              </c:numCache>
            </c:numRef>
          </c:xVal>
          <c:yVal>
            <c:numRef>
              <c:f>Tabelle2!$F$15</c:f>
              <c:numCache>
                <c:formatCode>General</c:formatCode>
                <c:ptCount val="1"/>
                <c:pt idx="0">
                  <c:v>85</c:v>
                </c:pt>
              </c:numCache>
            </c:numRef>
          </c:yVal>
          <c:smooth val="0"/>
          <c:extLst>
            <c:ext xmlns:c16="http://schemas.microsoft.com/office/drawing/2014/chart" uri="{C3380CC4-5D6E-409C-BE32-E72D297353CC}">
              <c16:uniqueId val="{00000003-9B38-4B1B-B4E7-A9B251DAFB56}"/>
            </c:ext>
          </c:extLst>
        </c:ser>
        <c:ser>
          <c:idx val="4"/>
          <c:order val="4"/>
          <c:tx>
            <c:strRef>
              <c:f>Tabelle2!$G$13</c:f>
              <c:strCache>
                <c:ptCount val="1"/>
                <c:pt idx="0">
                  <c:v>Robotiq 2F-140</c:v>
                </c:pt>
              </c:strCache>
            </c:strRef>
          </c:tx>
          <c:spPr>
            <a:ln w="25400" cap="rnd">
              <a:noFill/>
              <a:round/>
            </a:ln>
            <a:effectLst/>
          </c:spPr>
          <c:marker>
            <c:symbol val="star"/>
            <c:size val="6"/>
            <c:spPr>
              <a:noFill/>
              <a:ln w="15875">
                <a:solidFill>
                  <a:schemeClr val="accent5"/>
                </a:solidFill>
                <a:round/>
              </a:ln>
              <a:effectLst/>
            </c:spPr>
          </c:marker>
          <c:xVal>
            <c:numRef>
              <c:f>Tabelle2!$G$14</c:f>
              <c:numCache>
                <c:formatCode>General</c:formatCode>
                <c:ptCount val="1"/>
                <c:pt idx="0">
                  <c:v>125</c:v>
                </c:pt>
              </c:numCache>
            </c:numRef>
          </c:xVal>
          <c:yVal>
            <c:numRef>
              <c:f>Tabelle2!$G$15</c:f>
              <c:numCache>
                <c:formatCode>General</c:formatCode>
                <c:ptCount val="1"/>
                <c:pt idx="0">
                  <c:v>140</c:v>
                </c:pt>
              </c:numCache>
            </c:numRef>
          </c:yVal>
          <c:smooth val="0"/>
          <c:extLst>
            <c:ext xmlns:c16="http://schemas.microsoft.com/office/drawing/2014/chart" uri="{C3380CC4-5D6E-409C-BE32-E72D297353CC}">
              <c16:uniqueId val="{00000004-9B38-4B1B-B4E7-A9B251DAFB56}"/>
            </c:ext>
          </c:extLst>
        </c:ser>
        <c:ser>
          <c:idx val="5"/>
          <c:order val="5"/>
          <c:tx>
            <c:strRef>
              <c:f>Tabelle2!$H$13</c:f>
              <c:strCache>
                <c:ptCount val="1"/>
                <c:pt idx="0">
                  <c:v>OnRobot RG2</c:v>
                </c:pt>
              </c:strCache>
            </c:strRef>
          </c:tx>
          <c:spPr>
            <a:ln w="25400" cap="rnd">
              <a:noFill/>
              <a:round/>
            </a:ln>
            <a:effectLst/>
          </c:spPr>
          <c:marker>
            <c:symbol val="circle"/>
            <c:size val="6"/>
            <c:spPr>
              <a:solidFill>
                <a:schemeClr val="lt1"/>
              </a:solidFill>
              <a:ln w="15875">
                <a:solidFill>
                  <a:schemeClr val="accent6"/>
                </a:solidFill>
                <a:round/>
              </a:ln>
              <a:effectLst/>
            </c:spPr>
          </c:marker>
          <c:xVal>
            <c:numRef>
              <c:f>Tabelle2!$H$14</c:f>
              <c:numCache>
                <c:formatCode>General</c:formatCode>
                <c:ptCount val="1"/>
                <c:pt idx="0">
                  <c:v>40</c:v>
                </c:pt>
              </c:numCache>
            </c:numRef>
          </c:xVal>
          <c:yVal>
            <c:numRef>
              <c:f>Tabelle2!$H$15</c:f>
              <c:numCache>
                <c:formatCode>General</c:formatCode>
                <c:ptCount val="1"/>
                <c:pt idx="0">
                  <c:v>110</c:v>
                </c:pt>
              </c:numCache>
            </c:numRef>
          </c:yVal>
          <c:smooth val="0"/>
          <c:extLst>
            <c:ext xmlns:c16="http://schemas.microsoft.com/office/drawing/2014/chart" uri="{C3380CC4-5D6E-409C-BE32-E72D297353CC}">
              <c16:uniqueId val="{00000005-9B38-4B1B-B4E7-A9B251DAFB56}"/>
            </c:ext>
          </c:extLst>
        </c:ser>
        <c:ser>
          <c:idx val="6"/>
          <c:order val="6"/>
          <c:tx>
            <c:strRef>
              <c:f>Tabelle2!$I$13</c:f>
              <c:strCache>
                <c:ptCount val="1"/>
                <c:pt idx="0">
                  <c:v>OnRobot RG6</c:v>
                </c:pt>
              </c:strCache>
            </c:strRef>
          </c:tx>
          <c:spPr>
            <a:ln w="25400" cap="rnd">
              <a:noFill/>
              <a:round/>
            </a:ln>
            <a:effectLst/>
          </c:spPr>
          <c:marker>
            <c:symbol val="plus"/>
            <c:size val="6"/>
            <c:spPr>
              <a:noFill/>
              <a:ln w="15875">
                <a:solidFill>
                  <a:schemeClr val="accent1">
                    <a:lumMod val="60000"/>
                  </a:schemeClr>
                </a:solidFill>
                <a:round/>
              </a:ln>
              <a:effectLst/>
            </c:spPr>
          </c:marker>
          <c:xVal>
            <c:numRef>
              <c:f>Tabelle2!$I$14</c:f>
              <c:numCache>
                <c:formatCode>General</c:formatCode>
                <c:ptCount val="1"/>
                <c:pt idx="0">
                  <c:v>120</c:v>
                </c:pt>
              </c:numCache>
            </c:numRef>
          </c:xVal>
          <c:yVal>
            <c:numRef>
              <c:f>Tabelle2!$I$15</c:f>
              <c:numCache>
                <c:formatCode>General</c:formatCode>
                <c:ptCount val="1"/>
                <c:pt idx="0">
                  <c:v>160</c:v>
                </c:pt>
              </c:numCache>
            </c:numRef>
          </c:yVal>
          <c:smooth val="0"/>
          <c:extLst>
            <c:ext xmlns:c16="http://schemas.microsoft.com/office/drawing/2014/chart" uri="{C3380CC4-5D6E-409C-BE32-E72D297353CC}">
              <c16:uniqueId val="{00000006-9B38-4B1B-B4E7-A9B251DAFB56}"/>
            </c:ext>
          </c:extLst>
        </c:ser>
        <c:ser>
          <c:idx val="7"/>
          <c:order val="7"/>
          <c:tx>
            <c:strRef>
              <c:f>Tabelle2!$J$13</c:f>
              <c:strCache>
                <c:ptCount val="1"/>
                <c:pt idx="0">
                  <c:v>Zimmer HRC-01</c:v>
                </c:pt>
              </c:strCache>
            </c:strRef>
          </c:tx>
          <c:spPr>
            <a:ln w="25400" cap="rnd">
              <a:noFill/>
              <a:round/>
            </a:ln>
            <a:effectLst/>
          </c:spPr>
          <c:marker>
            <c:symbol val="dot"/>
            <c:size val="6"/>
            <c:spPr>
              <a:solidFill>
                <a:schemeClr val="lt1"/>
              </a:solidFill>
              <a:ln w="15875">
                <a:solidFill>
                  <a:schemeClr val="accent2">
                    <a:lumMod val="60000"/>
                  </a:schemeClr>
                </a:solidFill>
                <a:round/>
              </a:ln>
              <a:effectLst/>
            </c:spPr>
          </c:marker>
          <c:xVal>
            <c:numRef>
              <c:f>Tabelle2!$J$14</c:f>
              <c:numCache>
                <c:formatCode>General</c:formatCode>
                <c:ptCount val="1"/>
                <c:pt idx="0">
                  <c:v>120</c:v>
                </c:pt>
              </c:numCache>
            </c:numRef>
          </c:xVal>
          <c:yVal>
            <c:numRef>
              <c:f>Tabelle2!$J$15</c:f>
              <c:numCache>
                <c:formatCode>General</c:formatCode>
                <c:ptCount val="1"/>
                <c:pt idx="0">
                  <c:v>120</c:v>
                </c:pt>
              </c:numCache>
            </c:numRef>
          </c:yVal>
          <c:smooth val="0"/>
          <c:extLst>
            <c:ext xmlns:c16="http://schemas.microsoft.com/office/drawing/2014/chart" uri="{C3380CC4-5D6E-409C-BE32-E72D297353CC}">
              <c16:uniqueId val="{00000007-9B38-4B1B-B4E7-A9B251DAFB56}"/>
            </c:ext>
          </c:extLst>
        </c:ser>
        <c:ser>
          <c:idx val="8"/>
          <c:order val="8"/>
          <c:tx>
            <c:strRef>
              <c:f>Tabelle2!$K$13</c:f>
              <c:strCache>
                <c:ptCount val="1"/>
                <c:pt idx="0">
                  <c:v>Zimmer HRC-03</c:v>
                </c:pt>
              </c:strCache>
            </c:strRef>
          </c:tx>
          <c:spPr>
            <a:ln w="25400" cap="rnd">
              <a:noFill/>
              <a:round/>
            </a:ln>
            <a:effectLst/>
          </c:spPr>
          <c:marker>
            <c:symbol val="dash"/>
            <c:size val="6"/>
            <c:spPr>
              <a:solidFill>
                <a:schemeClr val="lt1"/>
              </a:solidFill>
              <a:ln w="15875">
                <a:solidFill>
                  <a:schemeClr val="accent3">
                    <a:lumMod val="60000"/>
                  </a:schemeClr>
                </a:solidFill>
                <a:round/>
              </a:ln>
              <a:effectLst/>
            </c:spPr>
          </c:marker>
          <c:xVal>
            <c:numRef>
              <c:f>Tabelle2!$K$14</c:f>
              <c:numCache>
                <c:formatCode>General</c:formatCode>
                <c:ptCount val="1"/>
                <c:pt idx="0">
                  <c:v>190</c:v>
                </c:pt>
              </c:numCache>
            </c:numRef>
          </c:xVal>
          <c:yVal>
            <c:numRef>
              <c:f>Tabelle2!$K$15</c:f>
              <c:numCache>
                <c:formatCode>General</c:formatCode>
                <c:ptCount val="1"/>
                <c:pt idx="0">
                  <c:v>20</c:v>
                </c:pt>
              </c:numCache>
            </c:numRef>
          </c:yVal>
          <c:smooth val="0"/>
          <c:extLst>
            <c:ext xmlns:c16="http://schemas.microsoft.com/office/drawing/2014/chart" uri="{C3380CC4-5D6E-409C-BE32-E72D297353CC}">
              <c16:uniqueId val="{00000008-9B38-4B1B-B4E7-A9B251DAFB56}"/>
            </c:ext>
          </c:extLst>
        </c:ser>
        <c:ser>
          <c:idx val="9"/>
          <c:order val="9"/>
          <c:tx>
            <c:strRef>
              <c:f>Tabelle2!$L$13</c:f>
              <c:strCache>
                <c:ptCount val="1"/>
                <c:pt idx="0">
                  <c:v>Zimmer HRC-04</c:v>
                </c:pt>
              </c:strCache>
            </c:strRef>
          </c:tx>
          <c:spPr>
            <a:ln w="25400" cap="rnd">
              <a:noFill/>
              <a:round/>
            </a:ln>
            <a:effectLst/>
          </c:spPr>
          <c:marker>
            <c:symbol val="diamond"/>
            <c:size val="6"/>
            <c:spPr>
              <a:solidFill>
                <a:schemeClr val="lt1"/>
              </a:solidFill>
              <a:ln w="15875">
                <a:solidFill>
                  <a:schemeClr val="accent4">
                    <a:lumMod val="60000"/>
                  </a:schemeClr>
                </a:solidFill>
                <a:round/>
              </a:ln>
              <a:effectLst/>
            </c:spPr>
          </c:marker>
          <c:xVal>
            <c:numRef>
              <c:f>Tabelle2!$L$14</c:f>
              <c:numCache>
                <c:formatCode>General</c:formatCode>
                <c:ptCount val="1"/>
                <c:pt idx="0">
                  <c:v>130</c:v>
                </c:pt>
              </c:numCache>
            </c:numRef>
          </c:xVal>
          <c:yVal>
            <c:numRef>
              <c:f>Tabelle2!$L$15</c:f>
              <c:numCache>
                <c:formatCode>General</c:formatCode>
                <c:ptCount val="1"/>
                <c:pt idx="0">
                  <c:v>12</c:v>
                </c:pt>
              </c:numCache>
            </c:numRef>
          </c:yVal>
          <c:smooth val="0"/>
          <c:extLst>
            <c:ext xmlns:c16="http://schemas.microsoft.com/office/drawing/2014/chart" uri="{C3380CC4-5D6E-409C-BE32-E72D297353CC}">
              <c16:uniqueId val="{00000009-9B38-4B1B-B4E7-A9B251DAFB56}"/>
            </c:ext>
          </c:extLst>
        </c:ser>
        <c:ser>
          <c:idx val="10"/>
          <c:order val="10"/>
          <c:tx>
            <c:strRef>
              <c:f>Tabelle2!$M$13</c:f>
              <c:strCache>
                <c:ptCount val="1"/>
                <c:pt idx="0">
                  <c:v>Dahl DAG-M</c:v>
                </c:pt>
              </c:strCache>
            </c:strRef>
          </c:tx>
          <c:spPr>
            <a:ln w="25400" cap="rnd">
              <a:noFill/>
              <a:round/>
            </a:ln>
            <a:effectLst/>
          </c:spPr>
          <c:marker>
            <c:symbol val="square"/>
            <c:size val="6"/>
            <c:spPr>
              <a:solidFill>
                <a:schemeClr val="lt1"/>
              </a:solidFill>
              <a:ln w="15875">
                <a:solidFill>
                  <a:schemeClr val="accent5">
                    <a:lumMod val="60000"/>
                  </a:schemeClr>
                </a:solidFill>
                <a:round/>
              </a:ln>
              <a:effectLst/>
            </c:spPr>
          </c:marker>
          <c:xVal>
            <c:numRef>
              <c:f>Tabelle2!$M$14</c:f>
              <c:numCache>
                <c:formatCode>General</c:formatCode>
                <c:ptCount val="1"/>
                <c:pt idx="0">
                  <c:v>120</c:v>
                </c:pt>
              </c:numCache>
            </c:numRef>
          </c:xVal>
          <c:yVal>
            <c:numRef>
              <c:f>Tabelle2!$M$15</c:f>
              <c:numCache>
                <c:formatCode>General</c:formatCode>
                <c:ptCount val="1"/>
                <c:pt idx="0">
                  <c:v>60</c:v>
                </c:pt>
              </c:numCache>
            </c:numRef>
          </c:yVal>
          <c:smooth val="0"/>
          <c:extLst>
            <c:ext xmlns:c16="http://schemas.microsoft.com/office/drawing/2014/chart" uri="{C3380CC4-5D6E-409C-BE32-E72D297353CC}">
              <c16:uniqueId val="{0000000A-9B38-4B1B-B4E7-A9B251DAFB56}"/>
            </c:ext>
          </c:extLst>
        </c:ser>
        <c:ser>
          <c:idx val="11"/>
          <c:order val="11"/>
          <c:tx>
            <c:strRef>
              <c:f>Tabelle2!$N$45</c:f>
              <c:strCache>
                <c:ptCount val="1"/>
                <c:pt idx="0">
                  <c:v>Co-act EGP-C 25</c:v>
                </c:pt>
              </c:strCache>
            </c:strRef>
          </c:tx>
          <c:spPr>
            <a:ln w="25400" cap="rnd">
              <a:noFill/>
              <a:round/>
            </a:ln>
            <a:effectLst/>
          </c:spPr>
          <c:marker>
            <c:symbol val="triangle"/>
            <c:size val="6"/>
            <c:spPr>
              <a:solidFill>
                <a:schemeClr val="lt1"/>
              </a:solidFill>
              <a:ln w="15875">
                <a:solidFill>
                  <a:schemeClr val="accent6">
                    <a:lumMod val="60000"/>
                  </a:schemeClr>
                </a:solidFill>
                <a:round/>
              </a:ln>
              <a:effectLst/>
            </c:spPr>
          </c:marker>
          <c:xVal>
            <c:numRef>
              <c:f>Tabelle2!$P$45</c:f>
              <c:numCache>
                <c:formatCode>General</c:formatCode>
                <c:ptCount val="1"/>
                <c:pt idx="0">
                  <c:v>40</c:v>
                </c:pt>
              </c:numCache>
            </c:numRef>
          </c:xVal>
          <c:yVal>
            <c:numRef>
              <c:f>Tabelle2!$O$45</c:f>
              <c:numCache>
                <c:formatCode>General</c:formatCode>
                <c:ptCount val="1"/>
                <c:pt idx="0">
                  <c:v>6</c:v>
                </c:pt>
              </c:numCache>
            </c:numRef>
          </c:yVal>
          <c:smooth val="0"/>
          <c:extLst>
            <c:ext xmlns:c16="http://schemas.microsoft.com/office/drawing/2014/chart" uri="{C3380CC4-5D6E-409C-BE32-E72D297353CC}">
              <c16:uniqueId val="{0000000B-9B38-4B1B-B4E7-A9B251DAFB56}"/>
            </c:ext>
          </c:extLst>
        </c:ser>
        <c:ser>
          <c:idx val="12"/>
          <c:order val="12"/>
          <c:tx>
            <c:strRef>
              <c:f>Tabelle2!$N$46</c:f>
              <c:strCache>
                <c:ptCount val="1"/>
                <c:pt idx="0">
                  <c:v>Co-act EGP-C 40</c:v>
                </c:pt>
              </c:strCache>
            </c:strRef>
          </c:tx>
          <c:spPr>
            <a:ln w="25400" cap="rnd">
              <a:noFill/>
              <a:round/>
            </a:ln>
            <a:effectLst/>
          </c:spPr>
          <c:marker>
            <c:symbol val="x"/>
            <c:size val="6"/>
            <c:spPr>
              <a:noFill/>
              <a:ln w="15875">
                <a:solidFill>
                  <a:schemeClr val="accent1">
                    <a:lumMod val="80000"/>
                    <a:lumOff val="20000"/>
                  </a:schemeClr>
                </a:solidFill>
                <a:round/>
              </a:ln>
              <a:effectLst/>
            </c:spPr>
          </c:marker>
          <c:xVal>
            <c:numRef>
              <c:f>Tabelle2!$P$46</c:f>
              <c:numCache>
                <c:formatCode>General</c:formatCode>
                <c:ptCount val="1"/>
                <c:pt idx="0">
                  <c:v>140</c:v>
                </c:pt>
              </c:numCache>
            </c:numRef>
          </c:xVal>
          <c:yVal>
            <c:numRef>
              <c:f>Tabelle2!$O$46</c:f>
              <c:numCache>
                <c:formatCode>General</c:formatCode>
                <c:ptCount val="1"/>
                <c:pt idx="0">
                  <c:v>12</c:v>
                </c:pt>
              </c:numCache>
            </c:numRef>
          </c:yVal>
          <c:smooth val="0"/>
          <c:extLst>
            <c:ext xmlns:c16="http://schemas.microsoft.com/office/drawing/2014/chart" uri="{C3380CC4-5D6E-409C-BE32-E72D297353CC}">
              <c16:uniqueId val="{0000000C-9B38-4B1B-B4E7-A9B251DAFB56}"/>
            </c:ext>
          </c:extLst>
        </c:ser>
        <c:ser>
          <c:idx val="13"/>
          <c:order val="13"/>
          <c:tx>
            <c:strRef>
              <c:f>Tabelle2!$N$47</c:f>
              <c:strCache>
                <c:ptCount val="1"/>
                <c:pt idx="0">
                  <c:v>Co-act EGP-C 50</c:v>
                </c:pt>
              </c:strCache>
            </c:strRef>
          </c:tx>
          <c:spPr>
            <a:ln w="25400" cap="rnd">
              <a:noFill/>
              <a:round/>
            </a:ln>
            <a:effectLst/>
          </c:spPr>
          <c:marker>
            <c:symbol val="star"/>
            <c:size val="6"/>
            <c:spPr>
              <a:noFill/>
              <a:ln w="15875">
                <a:solidFill>
                  <a:schemeClr val="accent2">
                    <a:lumMod val="80000"/>
                    <a:lumOff val="20000"/>
                  </a:schemeClr>
                </a:solidFill>
                <a:round/>
              </a:ln>
              <a:effectLst/>
            </c:spPr>
          </c:marker>
          <c:xVal>
            <c:numRef>
              <c:f>Tabelle2!$P$47</c:f>
              <c:numCache>
                <c:formatCode>General</c:formatCode>
                <c:ptCount val="1"/>
                <c:pt idx="0">
                  <c:v>215</c:v>
                </c:pt>
              </c:numCache>
            </c:numRef>
          </c:xVal>
          <c:yVal>
            <c:numRef>
              <c:f>Tabelle2!$O$47</c:f>
              <c:numCache>
                <c:formatCode>General</c:formatCode>
                <c:ptCount val="1"/>
                <c:pt idx="0">
                  <c:v>16</c:v>
                </c:pt>
              </c:numCache>
            </c:numRef>
          </c:yVal>
          <c:smooth val="0"/>
          <c:extLst>
            <c:ext xmlns:c16="http://schemas.microsoft.com/office/drawing/2014/chart" uri="{C3380CC4-5D6E-409C-BE32-E72D297353CC}">
              <c16:uniqueId val="{0000000D-9B38-4B1B-B4E7-A9B251DAFB56}"/>
            </c:ext>
          </c:extLst>
        </c:ser>
        <c:ser>
          <c:idx val="14"/>
          <c:order val="14"/>
          <c:tx>
            <c:strRef>
              <c:f>Tabelle2!$N$48</c:f>
              <c:strCache>
                <c:ptCount val="1"/>
                <c:pt idx="0">
                  <c:v>Co-act EGP-C 64</c:v>
                </c:pt>
              </c:strCache>
            </c:strRef>
          </c:tx>
          <c:spPr>
            <a:ln w="25400" cap="rnd">
              <a:noFill/>
              <a:round/>
            </a:ln>
            <a:effectLst/>
          </c:spPr>
          <c:marker>
            <c:symbol val="circle"/>
            <c:size val="6"/>
            <c:spPr>
              <a:solidFill>
                <a:schemeClr val="lt1"/>
              </a:solidFill>
              <a:ln w="15875">
                <a:solidFill>
                  <a:schemeClr val="accent3">
                    <a:lumMod val="80000"/>
                    <a:lumOff val="20000"/>
                  </a:schemeClr>
                </a:solidFill>
                <a:round/>
              </a:ln>
              <a:effectLst/>
            </c:spPr>
          </c:marker>
          <c:xVal>
            <c:numRef>
              <c:f>Tabelle2!$P$48</c:f>
              <c:numCache>
                <c:formatCode>General</c:formatCode>
                <c:ptCount val="1"/>
                <c:pt idx="0">
                  <c:v>230</c:v>
                </c:pt>
              </c:numCache>
            </c:numRef>
          </c:xVal>
          <c:yVal>
            <c:numRef>
              <c:f>Tabelle2!$O$48</c:f>
              <c:numCache>
                <c:formatCode>General</c:formatCode>
                <c:ptCount val="1"/>
                <c:pt idx="0">
                  <c:v>20</c:v>
                </c:pt>
              </c:numCache>
            </c:numRef>
          </c:yVal>
          <c:smooth val="0"/>
          <c:extLst>
            <c:ext xmlns:c16="http://schemas.microsoft.com/office/drawing/2014/chart" uri="{C3380CC4-5D6E-409C-BE32-E72D297353CC}">
              <c16:uniqueId val="{0000000E-9B38-4B1B-B4E7-A9B251DAFB56}"/>
            </c:ext>
          </c:extLst>
        </c:ser>
        <c:ser>
          <c:idx val="15"/>
          <c:order val="15"/>
          <c:tx>
            <c:strRef>
              <c:f>Tabelle2!$N$49</c:f>
              <c:strCache>
                <c:ptCount val="1"/>
                <c:pt idx="0">
                  <c:v>Co-act EGL-C 90</c:v>
                </c:pt>
              </c:strCache>
            </c:strRef>
          </c:tx>
          <c:spPr>
            <a:ln w="25400" cap="rnd">
              <a:noFill/>
              <a:round/>
            </a:ln>
            <a:effectLst/>
          </c:spPr>
          <c:marker>
            <c:symbol val="plus"/>
            <c:size val="6"/>
            <c:spPr>
              <a:noFill/>
              <a:ln w="15875">
                <a:solidFill>
                  <a:schemeClr val="accent4">
                    <a:lumMod val="80000"/>
                    <a:lumOff val="20000"/>
                  </a:schemeClr>
                </a:solidFill>
                <a:round/>
              </a:ln>
              <a:effectLst/>
            </c:spPr>
          </c:marker>
          <c:xVal>
            <c:numRef>
              <c:f>Tabelle2!$P$49</c:f>
              <c:numCache>
                <c:formatCode>General</c:formatCode>
                <c:ptCount val="1"/>
                <c:pt idx="0">
                  <c:v>450</c:v>
                </c:pt>
              </c:numCache>
            </c:numRef>
          </c:xVal>
          <c:yVal>
            <c:numRef>
              <c:f>Tabelle2!$O$49</c:f>
              <c:numCache>
                <c:formatCode>General</c:formatCode>
                <c:ptCount val="1"/>
                <c:pt idx="0">
                  <c:v>85</c:v>
                </c:pt>
              </c:numCache>
            </c:numRef>
          </c:yVal>
          <c:smooth val="0"/>
          <c:extLst>
            <c:ext xmlns:c16="http://schemas.microsoft.com/office/drawing/2014/chart" uri="{C3380CC4-5D6E-409C-BE32-E72D297353CC}">
              <c16:uniqueId val="{0000000F-9B38-4B1B-B4E7-A9B251DAFB56}"/>
            </c:ext>
          </c:extLst>
        </c:ser>
        <c:dLbls>
          <c:showLegendKey val="0"/>
          <c:showVal val="0"/>
          <c:showCatName val="0"/>
          <c:showSerName val="0"/>
          <c:showPercent val="0"/>
          <c:showBubbleSize val="0"/>
        </c:dLbls>
        <c:axId val="310487448"/>
        <c:axId val="310487776"/>
      </c:scatterChart>
      <c:valAx>
        <c:axId val="310487448"/>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dirty="0"/>
                  <a:t>Greifkraft [N]</a:t>
                </a:r>
              </a:p>
            </c:rich>
          </c:tx>
          <c:overlay val="0"/>
          <c:spPr>
            <a:noFill/>
            <a:ln>
              <a:noFill/>
            </a:ln>
            <a:effectLst/>
          </c:spPr>
          <c:txPr>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310487776"/>
        <c:crosses val="autoZero"/>
        <c:crossBetween val="midCat"/>
      </c:valAx>
      <c:valAx>
        <c:axId val="310487776"/>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dirty="0"/>
                  <a:t>Gesamthub [mm]</a:t>
                </a:r>
              </a:p>
            </c:rich>
          </c:tx>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310487448"/>
        <c:crosses val="autoZero"/>
        <c:crossBetween val="midCat"/>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50">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tx1"/>
    </cs:fontRef>
    <cs:spPr>
      <a:ln w="9525" cap="rnd">
        <a:solidFill>
          <a:schemeClr val="phClr">
            <a:alpha val="50000"/>
          </a:scheme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15000"/>
            <a:lumOff val="8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5.xml><?xml version="1.0" encoding="utf-8"?>
<cs:chartStyle xmlns:cs="http://schemas.microsoft.com/office/drawing/2012/chartStyle" xmlns:a="http://schemas.openxmlformats.org/drawingml/2006/main" id="250">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tx1"/>
    </cs:fontRef>
    <cs:spPr>
      <a:ln w="9525" cap="rnd">
        <a:solidFill>
          <a:schemeClr val="phClr">
            <a:alpha val="50000"/>
          </a:scheme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15000"/>
            <a:lumOff val="8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1" y="0"/>
            <a:ext cx="2946400" cy="494186"/>
          </a:xfrm>
          <a:prstGeom prst="rect">
            <a:avLst/>
          </a:prstGeom>
        </p:spPr>
        <p:txBody>
          <a:bodyPr vert="horz" lIns="91440" tIns="45720" rIns="91440" bIns="45720" rtlCol="0"/>
          <a:lstStyle>
            <a:lvl1pPr algn="l">
              <a:defRPr sz="1200"/>
            </a:lvl1pPr>
          </a:lstStyle>
          <a:p>
            <a:endParaRPr lang="de-DE" dirty="0"/>
          </a:p>
        </p:txBody>
      </p:sp>
      <p:sp>
        <p:nvSpPr>
          <p:cNvPr id="3" name="Datumsplatzhalter 2"/>
          <p:cNvSpPr>
            <a:spLocks noGrp="1"/>
          </p:cNvSpPr>
          <p:nvPr>
            <p:ph type="dt" sz="quarter" idx="1"/>
          </p:nvPr>
        </p:nvSpPr>
        <p:spPr>
          <a:xfrm>
            <a:off x="3849688" y="0"/>
            <a:ext cx="2946400" cy="494186"/>
          </a:xfrm>
          <a:prstGeom prst="rect">
            <a:avLst/>
          </a:prstGeom>
        </p:spPr>
        <p:txBody>
          <a:bodyPr vert="horz" lIns="91440" tIns="45720" rIns="91440" bIns="45720" rtlCol="0"/>
          <a:lstStyle>
            <a:lvl1pPr algn="r">
              <a:defRPr sz="1200"/>
            </a:lvl1pPr>
          </a:lstStyle>
          <a:p>
            <a:fld id="{F052AB7C-84DC-4FEA-B5CC-0FF051FFA645}" type="datetimeFigureOut">
              <a:rPr lang="de-DE" smtClean="0"/>
              <a:t>10.04.2019</a:t>
            </a:fld>
            <a:endParaRPr lang="de-DE" dirty="0"/>
          </a:p>
        </p:txBody>
      </p:sp>
      <p:sp>
        <p:nvSpPr>
          <p:cNvPr id="4" name="Fußzeilenplatzhalter 3"/>
          <p:cNvSpPr>
            <a:spLocks noGrp="1"/>
          </p:cNvSpPr>
          <p:nvPr>
            <p:ph type="ftr" sz="quarter" idx="2"/>
          </p:nvPr>
        </p:nvSpPr>
        <p:spPr>
          <a:xfrm>
            <a:off x="1" y="9378477"/>
            <a:ext cx="2946400" cy="494186"/>
          </a:xfrm>
          <a:prstGeom prst="rect">
            <a:avLst/>
          </a:prstGeom>
        </p:spPr>
        <p:txBody>
          <a:bodyPr vert="horz" lIns="91440" tIns="45720" rIns="91440" bIns="45720" rtlCol="0" anchor="b"/>
          <a:lstStyle>
            <a:lvl1pPr algn="l">
              <a:defRPr sz="1200"/>
            </a:lvl1pPr>
          </a:lstStyle>
          <a:p>
            <a:endParaRPr lang="de-DE" dirty="0"/>
          </a:p>
        </p:txBody>
      </p:sp>
      <p:sp>
        <p:nvSpPr>
          <p:cNvPr id="5" name="Foliennummernplatzhalter 4"/>
          <p:cNvSpPr>
            <a:spLocks noGrp="1"/>
          </p:cNvSpPr>
          <p:nvPr>
            <p:ph type="sldNum" sz="quarter" idx="3"/>
          </p:nvPr>
        </p:nvSpPr>
        <p:spPr>
          <a:xfrm>
            <a:off x="3849688" y="9378477"/>
            <a:ext cx="2946400" cy="494186"/>
          </a:xfrm>
          <a:prstGeom prst="rect">
            <a:avLst/>
          </a:prstGeom>
        </p:spPr>
        <p:txBody>
          <a:bodyPr vert="horz" lIns="91440" tIns="45720" rIns="91440" bIns="45720" rtlCol="0" anchor="b"/>
          <a:lstStyle>
            <a:lvl1pPr algn="r">
              <a:defRPr sz="1200"/>
            </a:lvl1pPr>
          </a:lstStyle>
          <a:p>
            <a:fld id="{96AC2059-A8CC-42A3-AC65-A15CE1949EB1}" type="slidenum">
              <a:rPr lang="de-DE" smtClean="0"/>
              <a:t>‹Nr.›</a:t>
            </a:fld>
            <a:endParaRPr lang="de-DE" dirty="0"/>
          </a:p>
        </p:txBody>
      </p:sp>
    </p:spTree>
    <p:extLst>
      <p:ext uri="{BB962C8B-B14F-4D97-AF65-F5344CB8AC3E}">
        <p14:creationId xmlns:p14="http://schemas.microsoft.com/office/powerpoint/2010/main" val="28042977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3633"/>
          </a:xfrm>
          <a:prstGeom prst="rect">
            <a:avLst/>
          </a:prstGeom>
        </p:spPr>
        <p:txBody>
          <a:bodyPr vert="horz" lIns="91440" tIns="45720" rIns="91440" bIns="45720" rtlCol="0"/>
          <a:lstStyle>
            <a:lvl1pPr algn="l">
              <a:defRPr sz="1200"/>
            </a:lvl1pPr>
          </a:lstStyle>
          <a:p>
            <a:endParaRPr lang="de-DE" dirty="0"/>
          </a:p>
        </p:txBody>
      </p:sp>
      <p:sp>
        <p:nvSpPr>
          <p:cNvPr id="3" name="Datumsplatzhalter 2"/>
          <p:cNvSpPr>
            <a:spLocks noGrp="1"/>
          </p:cNvSpPr>
          <p:nvPr>
            <p:ph type="dt" idx="1"/>
          </p:nvPr>
        </p:nvSpPr>
        <p:spPr>
          <a:xfrm>
            <a:off x="3850443" y="0"/>
            <a:ext cx="2945659" cy="493633"/>
          </a:xfrm>
          <a:prstGeom prst="rect">
            <a:avLst/>
          </a:prstGeom>
        </p:spPr>
        <p:txBody>
          <a:bodyPr vert="horz" lIns="91440" tIns="45720" rIns="91440" bIns="45720" rtlCol="0"/>
          <a:lstStyle>
            <a:lvl1pPr algn="r">
              <a:defRPr sz="1200"/>
            </a:lvl1pPr>
          </a:lstStyle>
          <a:p>
            <a:fld id="{2564ECA4-36CA-419D-931F-CE2C91F7EA5D}" type="datetimeFigureOut">
              <a:rPr lang="de-DE" smtClean="0"/>
              <a:t>10.04.2019</a:t>
            </a:fld>
            <a:endParaRPr lang="de-DE" dirty="0"/>
          </a:p>
        </p:txBody>
      </p:sp>
      <p:sp>
        <p:nvSpPr>
          <p:cNvPr id="4" name="Folienbildplatzhalter 3"/>
          <p:cNvSpPr>
            <a:spLocks noGrp="1" noRot="1" noChangeAspect="1"/>
          </p:cNvSpPr>
          <p:nvPr>
            <p:ph type="sldImg" idx="2"/>
          </p:nvPr>
        </p:nvSpPr>
        <p:spPr>
          <a:xfrm>
            <a:off x="930275" y="739775"/>
            <a:ext cx="4937125" cy="3703638"/>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izenplatzhalter 4"/>
          <p:cNvSpPr>
            <a:spLocks noGrp="1"/>
          </p:cNvSpPr>
          <p:nvPr>
            <p:ph type="body" sz="quarter" idx="3"/>
          </p:nvPr>
        </p:nvSpPr>
        <p:spPr>
          <a:xfrm>
            <a:off x="679768" y="4689516"/>
            <a:ext cx="5438140" cy="4442698"/>
          </a:xfrm>
          <a:prstGeom prst="rect">
            <a:avLst/>
          </a:prstGeom>
        </p:spPr>
        <p:txBody>
          <a:bodyPr vert="horz" lIns="91440" tIns="45720" rIns="91440" bIns="45720" rtlCol="0">
            <a:normAutofit/>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377316"/>
            <a:ext cx="2945659" cy="493633"/>
          </a:xfrm>
          <a:prstGeom prst="rect">
            <a:avLst/>
          </a:prstGeom>
        </p:spPr>
        <p:txBody>
          <a:bodyPr vert="horz" lIns="91440" tIns="45720" rIns="91440" bIns="45720" rtlCol="0" anchor="b"/>
          <a:lstStyle>
            <a:lvl1pPr algn="l">
              <a:defRPr sz="1200"/>
            </a:lvl1pPr>
          </a:lstStyle>
          <a:p>
            <a:endParaRPr lang="de-DE" dirty="0"/>
          </a:p>
        </p:txBody>
      </p:sp>
      <p:sp>
        <p:nvSpPr>
          <p:cNvPr id="7" name="Foliennummernplatzhalter 6"/>
          <p:cNvSpPr>
            <a:spLocks noGrp="1"/>
          </p:cNvSpPr>
          <p:nvPr>
            <p:ph type="sldNum" sz="quarter" idx="5"/>
          </p:nvPr>
        </p:nvSpPr>
        <p:spPr>
          <a:xfrm>
            <a:off x="3850443" y="9377316"/>
            <a:ext cx="2945659" cy="493633"/>
          </a:xfrm>
          <a:prstGeom prst="rect">
            <a:avLst/>
          </a:prstGeom>
        </p:spPr>
        <p:txBody>
          <a:bodyPr vert="horz" lIns="91440" tIns="45720" rIns="91440" bIns="45720" rtlCol="0" anchor="b"/>
          <a:lstStyle>
            <a:lvl1pPr algn="r">
              <a:defRPr sz="1200"/>
            </a:lvl1pPr>
          </a:lstStyle>
          <a:p>
            <a:fld id="{2877B75E-46DD-46CD-BFD7-01CE4A8660FC}" type="slidenum">
              <a:rPr lang="de-DE" smtClean="0"/>
              <a:t>‹Nr.›</a:t>
            </a:fld>
            <a:endParaRPr lang="de-DE" dirty="0"/>
          </a:p>
        </p:txBody>
      </p:sp>
    </p:spTree>
    <p:extLst>
      <p:ext uri="{BB962C8B-B14F-4D97-AF65-F5344CB8AC3E}">
        <p14:creationId xmlns:p14="http://schemas.microsoft.com/office/powerpoint/2010/main" val="3595651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285750" indent="-285750">
              <a:buFont typeface="Arial" panose="020B0604020202020204" pitchFamily="34" charset="0"/>
              <a:buChar char="•"/>
            </a:pPr>
            <a:r>
              <a:rPr lang="de-DE" b="1" dirty="0">
                <a:solidFill>
                  <a:srgbClr val="00446B"/>
                </a:solidFill>
              </a:rPr>
              <a:t>Schmierstofftaschen in der Vielzahnführung </a:t>
            </a:r>
            <a:r>
              <a:rPr lang="de-DE" dirty="0">
                <a:solidFill>
                  <a:srgbClr val="00446B"/>
                </a:solidFill>
              </a:rPr>
              <a:t>(keine neue Vielzahnführung)</a:t>
            </a:r>
          </a:p>
          <a:p>
            <a:pPr marL="742950" lvl="1" indent="-285750">
              <a:buFont typeface="Calibri" panose="020F0502020204030204" pitchFamily="34" charset="0"/>
              <a:buChar char="→"/>
            </a:pPr>
            <a:r>
              <a:rPr lang="de-DE" dirty="0">
                <a:solidFill>
                  <a:srgbClr val="00446B"/>
                </a:solidFill>
              </a:rPr>
              <a:t>Höhere Lebensdauer</a:t>
            </a:r>
          </a:p>
          <a:p>
            <a:pPr marL="285750" indent="-285750">
              <a:buFont typeface="Arial" panose="020B0604020202020204" pitchFamily="34" charset="0"/>
              <a:buChar char="•"/>
            </a:pPr>
            <a:r>
              <a:rPr lang="de-DE" b="1" dirty="0">
                <a:solidFill>
                  <a:srgbClr val="00446B"/>
                </a:solidFill>
              </a:rPr>
              <a:t>Höhere Greifkraft</a:t>
            </a:r>
          </a:p>
          <a:p>
            <a:pPr marL="742950" lvl="1" indent="-285750">
              <a:buFont typeface="Calibri" panose="020F0502020204030204" pitchFamily="34" charset="0"/>
              <a:buChar char="→"/>
            </a:pPr>
            <a:r>
              <a:rPr lang="de-DE" dirty="0">
                <a:solidFill>
                  <a:srgbClr val="00446B"/>
                </a:solidFill>
              </a:rPr>
              <a:t>Bei der Vermessung der Baugrößen 300 und 380 erzielten die Greifer deutlich höhere Greifkräfte, als aktuell beim PGN-plus angegeben. Die Katalogangaben des PGN-plus-P 300 und 380 orientieren sich an den gemessen Werten und sind folglich höher als beim PGN-plus. </a:t>
            </a:r>
          </a:p>
          <a:p>
            <a:pPr marL="285750" indent="-285750">
              <a:buFont typeface="Arial" panose="020B0604020202020204" pitchFamily="34" charset="0"/>
              <a:buChar char="•"/>
            </a:pPr>
            <a:r>
              <a:rPr lang="de-DE" b="1" dirty="0">
                <a:solidFill>
                  <a:srgbClr val="00446B"/>
                </a:solidFill>
              </a:rPr>
              <a:t>Befestigungsmöglichkeiten unter dem Abdeckblech</a:t>
            </a:r>
          </a:p>
          <a:p>
            <a:pPr marL="742950" lvl="1" indent="-285750">
              <a:buFont typeface="Calibri" panose="020F0502020204030204" pitchFamily="34" charset="0"/>
              <a:buChar char="→"/>
            </a:pPr>
            <a:r>
              <a:rPr lang="de-DE" dirty="0">
                <a:solidFill>
                  <a:srgbClr val="00446B"/>
                </a:solidFill>
              </a:rPr>
              <a:t>Zur Montage kundenspezifischer Anbauten</a:t>
            </a:r>
          </a:p>
          <a:p>
            <a:pPr marL="285750" indent="-285750">
              <a:buFont typeface="Arial" panose="020B0604020202020204" pitchFamily="34" charset="0"/>
              <a:buChar char="•"/>
            </a:pPr>
            <a:r>
              <a:rPr lang="de-DE" b="1" dirty="0">
                <a:solidFill>
                  <a:srgbClr val="00446B"/>
                </a:solidFill>
              </a:rPr>
              <a:t>Optimiertes Schaltnockenkonzept mit Einstell- und Klemmspindel</a:t>
            </a:r>
          </a:p>
          <a:p>
            <a:pPr marL="742950" lvl="1" indent="-285750">
              <a:buFont typeface="Calibri" panose="020F0502020204030204" pitchFamily="34" charset="0"/>
              <a:buChar char="→"/>
            </a:pPr>
            <a:r>
              <a:rPr lang="de-DE" dirty="0">
                <a:solidFill>
                  <a:srgbClr val="00446B"/>
                </a:solidFill>
              </a:rPr>
              <a:t>Einfaches Einstellen der Schaltnocken</a:t>
            </a:r>
          </a:p>
          <a:p>
            <a:pPr marL="285750" indent="-285750">
              <a:buFont typeface="Arial" panose="020B0604020202020204" pitchFamily="34" charset="0"/>
              <a:buChar char="•"/>
            </a:pPr>
            <a:r>
              <a:rPr lang="de-DE" b="1" dirty="0">
                <a:solidFill>
                  <a:srgbClr val="00446B"/>
                </a:solidFill>
              </a:rPr>
              <a:t>Neues SD-Konzept</a:t>
            </a:r>
          </a:p>
          <a:p>
            <a:pPr marL="742950" lvl="1" indent="-285750">
              <a:buFont typeface="Calibri" panose="020F0502020204030204" pitchFamily="34" charset="0"/>
              <a:buChar char="→"/>
            </a:pPr>
            <a:r>
              <a:rPr lang="de-DE" dirty="0">
                <a:solidFill>
                  <a:srgbClr val="00446B"/>
                </a:solidFill>
              </a:rPr>
              <a:t>Optimierte Dichtwirkung und einfachere Montage</a:t>
            </a:r>
          </a:p>
          <a:p>
            <a:pPr marL="285750" indent="-285750">
              <a:buFont typeface="Arial" panose="020B0604020202020204" pitchFamily="34" charset="0"/>
              <a:buChar char="•"/>
            </a:pPr>
            <a:r>
              <a:rPr lang="de-DE" b="1" dirty="0">
                <a:solidFill>
                  <a:srgbClr val="00446B"/>
                </a:solidFill>
              </a:rPr>
              <a:t>Dynamische Phase</a:t>
            </a:r>
          </a:p>
          <a:p>
            <a:pPr marL="742950" lvl="1" indent="-285750">
              <a:buFont typeface="Calibri" panose="020F0502020204030204" pitchFamily="34" charset="0"/>
              <a:buChar char="→"/>
            </a:pPr>
            <a:r>
              <a:rPr lang="de-DE" dirty="0">
                <a:solidFill>
                  <a:srgbClr val="00446B"/>
                </a:solidFill>
              </a:rPr>
              <a:t>Hoher Wiedererkennungswert der PGN-plus-P Baureihe </a:t>
            </a:r>
            <a:endParaRPr lang="de-DE" dirty="0"/>
          </a:p>
        </p:txBody>
      </p:sp>
      <p:sp>
        <p:nvSpPr>
          <p:cNvPr id="4" name="Foliennummernplatzhalter 3"/>
          <p:cNvSpPr>
            <a:spLocks noGrp="1"/>
          </p:cNvSpPr>
          <p:nvPr>
            <p:ph type="sldNum" sz="quarter" idx="10"/>
          </p:nvPr>
        </p:nvSpPr>
        <p:spPr/>
        <p:txBody>
          <a:bodyPr/>
          <a:lstStyle/>
          <a:p>
            <a:fld id="{2877B75E-46DD-46CD-BFD7-01CE4A8660FC}" type="slidenum">
              <a:rPr lang="de-DE" smtClean="0"/>
              <a:t>10</a:t>
            </a:fld>
            <a:endParaRPr lang="de-DE" dirty="0"/>
          </a:p>
        </p:txBody>
      </p:sp>
    </p:spTree>
    <p:extLst>
      <p:ext uri="{BB962C8B-B14F-4D97-AF65-F5344CB8AC3E}">
        <p14:creationId xmlns:p14="http://schemas.microsoft.com/office/powerpoint/2010/main" val="2581595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Vergleich: MPG hat einen Deutschland-Anteil von &gt;</a:t>
            </a:r>
            <a:r>
              <a:rPr lang="de-DE" baseline="0" dirty="0"/>
              <a:t> 50%</a:t>
            </a:r>
            <a:endParaRPr lang="de-DE" dirty="0"/>
          </a:p>
        </p:txBody>
      </p:sp>
      <p:sp>
        <p:nvSpPr>
          <p:cNvPr id="4" name="Foliennummernplatzhalter 3"/>
          <p:cNvSpPr>
            <a:spLocks noGrp="1"/>
          </p:cNvSpPr>
          <p:nvPr>
            <p:ph type="sldNum" sz="quarter" idx="10"/>
          </p:nvPr>
        </p:nvSpPr>
        <p:spPr/>
        <p:txBody>
          <a:bodyPr/>
          <a:lstStyle/>
          <a:p>
            <a:fld id="{2877B75E-46DD-46CD-BFD7-01CE4A8660FC}" type="slidenum">
              <a:rPr lang="de-DE" smtClean="0">
                <a:solidFill>
                  <a:prstClr val="black"/>
                </a:solidFill>
              </a:rPr>
              <a:pPr/>
              <a:t>24</a:t>
            </a:fld>
            <a:endParaRPr lang="de-DE" dirty="0">
              <a:solidFill>
                <a:prstClr val="black"/>
              </a:solidFill>
            </a:endParaRPr>
          </a:p>
        </p:txBody>
      </p:sp>
    </p:spTree>
    <p:extLst>
      <p:ext uri="{BB962C8B-B14F-4D97-AF65-F5344CB8AC3E}">
        <p14:creationId xmlns:p14="http://schemas.microsoft.com/office/powerpoint/2010/main" val="3964532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1895753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endParaRPr lang="de-DE" dirty="0"/>
          </a:p>
        </p:txBody>
      </p:sp>
      <p:sp>
        <p:nvSpPr>
          <p:cNvPr id="4" name="Foliennummernplatzhalter 3"/>
          <p:cNvSpPr>
            <a:spLocks noGrp="1"/>
          </p:cNvSpPr>
          <p:nvPr>
            <p:ph type="sldNum" sz="quarter" idx="10"/>
          </p:nvPr>
        </p:nvSpPr>
        <p:spPr/>
        <p:txBody>
          <a:bodyPr/>
          <a:lstStyle/>
          <a:p>
            <a:fld id="{22E218C4-41A8-684B-AF4F-B9D499E35F6B}" type="slidenum">
              <a:rPr lang="de-DE" smtClean="0"/>
              <a:pPr/>
              <a:t>172</a:t>
            </a:fld>
            <a:endParaRPr lang="de-DE" dirty="0"/>
          </a:p>
        </p:txBody>
      </p:sp>
    </p:spTree>
    <p:extLst>
      <p:ext uri="{BB962C8B-B14F-4D97-AF65-F5344CB8AC3E}">
        <p14:creationId xmlns:p14="http://schemas.microsoft.com/office/powerpoint/2010/main" val="3932177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Abschlusschart">
    <p:spTree>
      <p:nvGrpSpPr>
        <p:cNvPr id="1" name=""/>
        <p:cNvGrpSpPr/>
        <p:nvPr/>
      </p:nvGrpSpPr>
      <p:grpSpPr>
        <a:xfrm>
          <a:off x="0" y="0"/>
          <a:ext cx="0" cy="0"/>
          <a:chOff x="0" y="0"/>
          <a:chExt cx="0" cy="0"/>
        </a:xfrm>
      </p:grpSpPr>
      <p:sp>
        <p:nvSpPr>
          <p:cNvPr id="3" name="Rechteck 2"/>
          <p:cNvSpPr/>
          <p:nvPr userDrawn="1"/>
        </p:nvSpPr>
        <p:spPr>
          <a:xfrm>
            <a:off x="0" y="0"/>
            <a:ext cx="9143695" cy="6858000"/>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extfeld 11"/>
          <p:cNvSpPr txBox="1"/>
          <p:nvPr userDrawn="1"/>
        </p:nvSpPr>
        <p:spPr>
          <a:xfrm>
            <a:off x="304" y="6317852"/>
            <a:ext cx="9143390" cy="307777"/>
          </a:xfrm>
          <a:prstGeom prst="rect">
            <a:avLst/>
          </a:prstGeom>
          <a:noFill/>
        </p:spPr>
        <p:txBody>
          <a:bodyPr wrap="square" rtlCol="0">
            <a:spAutoFit/>
          </a:bodyPr>
          <a:lstStyle/>
          <a:p>
            <a:pPr lvl="0" algn="ctr"/>
            <a:r>
              <a:rPr lang="de-DE" sz="1400" dirty="0">
                <a:solidFill>
                  <a:srgbClr val="FFFFFF"/>
                </a:solidFill>
                <a:latin typeface="Calibri"/>
                <a:cs typeface="Calibri"/>
              </a:rPr>
              <a:t>www.schunk.com</a:t>
            </a:r>
          </a:p>
        </p:txBody>
      </p:sp>
      <p:pic>
        <p:nvPicPr>
          <p:cNvPr id="6" name="Bild 5" descr="LOGOBALKEN_NEU.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30912"/>
            <a:ext cx="9143391" cy="1584854"/>
          </a:xfrm>
          <a:prstGeom prst="rect">
            <a:avLst/>
          </a:prstGeom>
        </p:spPr>
      </p:pic>
      <p:pic>
        <p:nvPicPr>
          <p:cNvPr id="7" name="Bild 6" descr="TOOLS_RS_NEU.png"/>
          <p:cNvPicPr>
            <a:picLocks noChangeAspect="1"/>
          </p:cNvPicPr>
          <p:nvPr userDrawn="1"/>
        </p:nvPicPr>
        <p:blipFill>
          <a:blip cstate="print">
            <a:extLst>
              <a:ext uri="{28A0092B-C50C-407E-A947-70E740481C1C}">
                <a14:useLocalDpi xmlns:a14="http://schemas.microsoft.com/office/drawing/2010/main" val="0"/>
              </a:ext>
            </a:extLst>
          </a:blip>
          <a:stretch>
            <a:fillRect/>
          </a:stretch>
        </p:blipFill>
        <p:spPr>
          <a:xfrm>
            <a:off x="3614734" y="4457701"/>
            <a:ext cx="1913922" cy="1913922"/>
          </a:xfrm>
          <a:prstGeom prst="rect">
            <a:avLst/>
          </a:prstGeom>
        </p:spPr>
      </p:pic>
    </p:spTree>
    <p:extLst>
      <p:ext uri="{BB962C8B-B14F-4D97-AF65-F5344CB8AC3E}">
        <p14:creationId xmlns:p14="http://schemas.microsoft.com/office/powerpoint/2010/main" val="3686859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Universal gripper I PGN-plus-P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PGN-plus-P</a:t>
            </a:r>
            <a:endParaRPr lang="de-DE" sz="4000" b="1" dirty="0">
              <a:solidFill>
                <a:schemeClr val="bg1"/>
              </a:solidFill>
            </a:endParaRPr>
          </a:p>
        </p:txBody>
      </p:sp>
    </p:spTree>
    <p:extLst>
      <p:ext uri="{BB962C8B-B14F-4D97-AF65-F5344CB8AC3E}">
        <p14:creationId xmlns:p14="http://schemas.microsoft.com/office/powerpoint/2010/main" val="1565901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Gripper for small components I MPC</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MPC</a:t>
            </a:r>
            <a:endParaRPr lang="de-DE" sz="4000" b="1" dirty="0">
              <a:solidFill>
                <a:schemeClr val="bg1"/>
              </a:solidFill>
            </a:endParaRPr>
          </a:p>
        </p:txBody>
      </p:sp>
    </p:spTree>
    <p:extLst>
      <p:ext uri="{BB962C8B-B14F-4D97-AF65-F5344CB8AC3E}">
        <p14:creationId xmlns:p14="http://schemas.microsoft.com/office/powerpoint/2010/main" val="2127348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noProof="0" dirty="0">
                <a:solidFill>
                  <a:schemeClr val="bg1"/>
                </a:solidFill>
                <a:latin typeface="+mn-lt"/>
                <a:ea typeface="+mn-ea"/>
                <a:cs typeface="+mn-cs"/>
              </a:rPr>
              <a:t>Gripping Systems I Accessories I SDV-P</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SDV-P</a:t>
            </a:r>
            <a:endParaRPr lang="de-DE" sz="4000" b="1" dirty="0">
              <a:solidFill>
                <a:schemeClr val="bg1"/>
              </a:solidFill>
            </a:endParaRPr>
          </a:p>
        </p:txBody>
      </p:sp>
    </p:spTree>
    <p:extLst>
      <p:ext uri="{BB962C8B-B14F-4D97-AF65-F5344CB8AC3E}">
        <p14:creationId xmlns:p14="http://schemas.microsoft.com/office/powerpoint/2010/main" val="2074950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Sealed Gripper I DPG-plus</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DPG-plus</a:t>
            </a:r>
            <a:endParaRPr lang="de-DE" sz="4000" b="1" dirty="0">
              <a:solidFill>
                <a:schemeClr val="bg1"/>
              </a:solidFill>
            </a:endParaRPr>
          </a:p>
        </p:txBody>
      </p:sp>
    </p:spTree>
    <p:extLst>
      <p:ext uri="{BB962C8B-B14F-4D97-AF65-F5344CB8AC3E}">
        <p14:creationId xmlns:p14="http://schemas.microsoft.com/office/powerpoint/2010/main" val="2710236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5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solidFill>
                <a:prstClr val="white"/>
              </a:solidFill>
            </a:endParaRPr>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Tree>
    <p:extLst>
      <p:ext uri="{BB962C8B-B14F-4D97-AF65-F5344CB8AC3E}">
        <p14:creationId xmlns:p14="http://schemas.microsoft.com/office/powerpoint/2010/main" val="1577096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Gripper for small components I EGI</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EGI</a:t>
            </a:r>
            <a:endParaRPr lang="de-DE" sz="4000" b="1" dirty="0">
              <a:solidFill>
                <a:schemeClr val="bg1"/>
              </a:solidFill>
            </a:endParaRPr>
          </a:p>
        </p:txBody>
      </p:sp>
    </p:spTree>
    <p:extLst>
      <p:ext uri="{BB962C8B-B14F-4D97-AF65-F5344CB8AC3E}">
        <p14:creationId xmlns:p14="http://schemas.microsoft.com/office/powerpoint/2010/main" val="3151194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Universal gripper I PGN-plus-E</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PGN-plus-E</a:t>
            </a:r>
            <a:endParaRPr lang="de-DE" sz="4000" b="1" dirty="0">
              <a:solidFill>
                <a:schemeClr val="bg1"/>
              </a:solidFill>
            </a:endParaRPr>
          </a:p>
        </p:txBody>
      </p:sp>
    </p:spTree>
    <p:extLst>
      <p:ext uri="{BB962C8B-B14F-4D97-AF65-F5344CB8AC3E}">
        <p14:creationId xmlns:p14="http://schemas.microsoft.com/office/powerpoint/2010/main" val="193681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 parallel gripper I Gripper for small components I EGP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EGP</a:t>
            </a:r>
            <a:endParaRPr lang="de-DE" sz="4000" b="1" dirty="0">
              <a:solidFill>
                <a:schemeClr val="bg1"/>
              </a:solidFill>
            </a:endParaRPr>
          </a:p>
        </p:txBody>
      </p:sp>
    </p:spTree>
    <p:extLst>
      <p:ext uri="{BB962C8B-B14F-4D97-AF65-F5344CB8AC3E}">
        <p14:creationId xmlns:p14="http://schemas.microsoft.com/office/powerpoint/2010/main" val="480814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Sensor system I MMS 22-IO link</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MMS 22-IO link</a:t>
            </a:r>
            <a:endParaRPr lang="de-DE" sz="4000" b="1" dirty="0">
              <a:solidFill>
                <a:schemeClr val="bg1"/>
              </a:solidFill>
            </a:endParaRPr>
          </a:p>
        </p:txBody>
      </p:sp>
    </p:spTree>
    <p:extLst>
      <p:ext uri="{BB962C8B-B14F-4D97-AF65-F5344CB8AC3E}">
        <p14:creationId xmlns:p14="http://schemas.microsoft.com/office/powerpoint/2010/main" val="2893296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Magnetic gripper I Magnetic gripper I EMH</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EMH</a:t>
            </a:r>
            <a:endParaRPr lang="de-DE" sz="4000" b="1" dirty="0">
              <a:solidFill>
                <a:schemeClr val="bg1"/>
              </a:solidFill>
            </a:endParaRPr>
          </a:p>
        </p:txBody>
      </p:sp>
    </p:spTree>
    <p:extLst>
      <p:ext uri="{BB962C8B-B14F-4D97-AF65-F5344CB8AC3E}">
        <p14:creationId xmlns:p14="http://schemas.microsoft.com/office/powerpoint/2010/main" val="3709312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2-finger parallel </a:t>
            </a:r>
            <a:r>
              <a:rPr lang="en-GB" sz="1200" kern="1200" noProof="0" dirty="0">
                <a:solidFill>
                  <a:schemeClr val="bg1"/>
                </a:solidFill>
                <a:latin typeface="+mn-lt"/>
                <a:ea typeface="+mn-ea"/>
                <a:cs typeface="+mn-cs"/>
              </a:rPr>
              <a:t>gripper</a:t>
            </a:r>
            <a:r>
              <a:rPr lang="de-DE" sz="1200" kern="1200" dirty="0">
                <a:solidFill>
                  <a:schemeClr val="bg1"/>
                </a:solidFill>
                <a:latin typeface="+mn-lt"/>
                <a:ea typeface="+mn-ea"/>
                <a:cs typeface="+mn-cs"/>
              </a:rPr>
              <a:t> I </a:t>
            </a:r>
            <a:r>
              <a:rPr lang="en-US" sz="1200" kern="1200" noProof="0" dirty="0">
                <a:solidFill>
                  <a:schemeClr val="bg1"/>
                </a:solidFill>
                <a:latin typeface="+mn-lt"/>
                <a:ea typeface="+mn-ea"/>
                <a:cs typeface="+mn-cs"/>
              </a:rPr>
              <a:t>Collaborating</a:t>
            </a:r>
            <a:r>
              <a:rPr lang="de-DE" sz="1200" kern="1200" dirty="0">
                <a:solidFill>
                  <a:schemeClr val="bg1"/>
                </a:solidFill>
                <a:latin typeface="+mn-lt"/>
                <a:ea typeface="+mn-ea"/>
                <a:cs typeface="+mn-cs"/>
              </a:rPr>
              <a:t> </a:t>
            </a:r>
            <a:r>
              <a:rPr lang="en-US" sz="1200" kern="1200" noProof="0" dirty="0">
                <a:solidFill>
                  <a:schemeClr val="bg1"/>
                </a:solidFill>
                <a:latin typeface="+mn-lt"/>
                <a:ea typeface="+mn-ea"/>
                <a:cs typeface="+mn-cs"/>
              </a:rPr>
              <a:t>small</a:t>
            </a:r>
            <a:r>
              <a:rPr lang="de-DE" sz="1200" kern="1200" noProof="0" dirty="0">
                <a:solidFill>
                  <a:schemeClr val="bg1"/>
                </a:solidFill>
                <a:latin typeface="+mn-lt"/>
                <a:ea typeface="+mn-ea"/>
                <a:cs typeface="+mn-cs"/>
              </a:rPr>
              <a:t>-</a:t>
            </a:r>
            <a:r>
              <a:rPr lang="en-US" sz="1200" kern="1200" noProof="0" dirty="0">
                <a:solidFill>
                  <a:schemeClr val="bg1"/>
                </a:solidFill>
                <a:latin typeface="+mn-lt"/>
                <a:ea typeface="+mn-ea"/>
                <a:cs typeface="+mn-cs"/>
              </a:rPr>
              <a:t>part</a:t>
            </a:r>
            <a:r>
              <a:rPr lang="de-DE" sz="1200" kern="1200" dirty="0">
                <a:solidFill>
                  <a:schemeClr val="bg1"/>
                </a:solidFill>
                <a:latin typeface="+mn-lt"/>
                <a:ea typeface="+mn-ea"/>
                <a:cs typeface="+mn-cs"/>
              </a:rPr>
              <a:t> </a:t>
            </a:r>
            <a:r>
              <a:rPr lang="en-US" sz="1200" kern="1200" noProof="0" dirty="0">
                <a:solidFill>
                  <a:schemeClr val="bg1"/>
                </a:solidFill>
                <a:latin typeface="+mn-lt"/>
                <a:ea typeface="+mn-ea"/>
                <a:cs typeface="+mn-cs"/>
              </a:rPr>
              <a:t>gripper</a:t>
            </a:r>
            <a:r>
              <a:rPr lang="de-DE" sz="1200" kern="1200" dirty="0">
                <a:solidFill>
                  <a:schemeClr val="bg1"/>
                </a:solidFill>
                <a:latin typeface="+mn-lt"/>
                <a:ea typeface="+mn-ea"/>
                <a:cs typeface="+mn-cs"/>
              </a:rPr>
              <a:t> I Co-act EGP-C</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Co-act EGP-C</a:t>
            </a:r>
          </a:p>
        </p:txBody>
      </p:sp>
    </p:spTree>
    <p:extLst>
      <p:ext uri="{BB962C8B-B14F-4D97-AF65-F5344CB8AC3E}">
        <p14:creationId xmlns:p14="http://schemas.microsoft.com/office/powerpoint/2010/main" val="18606069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noProof="0" dirty="0">
                <a:solidFill>
                  <a:schemeClr val="bg1"/>
                </a:solidFill>
                <a:latin typeface="+mn-lt"/>
                <a:ea typeface="+mn-ea"/>
                <a:cs typeface="+mn-cs"/>
              </a:rPr>
              <a:t>2-finger parallel gripper I Collaborating long-stroke gripper I Co-act EGL-C</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Co-act EGL-C</a:t>
            </a:r>
          </a:p>
        </p:txBody>
      </p:sp>
    </p:spTree>
    <p:extLst>
      <p:ext uri="{BB962C8B-B14F-4D97-AF65-F5344CB8AC3E}">
        <p14:creationId xmlns:p14="http://schemas.microsoft.com/office/powerpoint/2010/main" val="1703402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Linear module I Linear </a:t>
            </a:r>
            <a:r>
              <a:rPr lang="en-US" sz="1200" kern="1200" noProof="0" dirty="0">
                <a:solidFill>
                  <a:schemeClr val="bg1"/>
                </a:solidFill>
                <a:latin typeface="+mn-lt"/>
                <a:ea typeface="+mn-ea"/>
                <a:cs typeface="+mn-cs"/>
              </a:rPr>
              <a:t>axis</a:t>
            </a:r>
            <a:r>
              <a:rPr lang="de-DE" sz="1200" kern="1200" dirty="0">
                <a:solidFill>
                  <a:schemeClr val="bg1"/>
                </a:solidFill>
                <a:latin typeface="+mn-lt"/>
                <a:ea typeface="+mn-ea"/>
                <a:cs typeface="+mn-cs"/>
              </a:rPr>
              <a:t> I ELP</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ELP</a:t>
            </a:r>
          </a:p>
        </p:txBody>
      </p:sp>
    </p:spTree>
    <p:extLst>
      <p:ext uri="{BB962C8B-B14F-4D97-AF65-F5344CB8AC3E}">
        <p14:creationId xmlns:p14="http://schemas.microsoft.com/office/powerpoint/2010/main" val="2550914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3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Rotary </a:t>
            </a:r>
            <a:r>
              <a:rPr lang="en-US" sz="1200" kern="1200" noProof="0" dirty="0">
                <a:solidFill>
                  <a:schemeClr val="bg1"/>
                </a:solidFill>
                <a:latin typeface="+mn-lt"/>
                <a:ea typeface="+mn-ea"/>
                <a:cs typeface="+mn-cs"/>
              </a:rPr>
              <a:t>actuators</a:t>
            </a:r>
            <a:r>
              <a:rPr lang="de-DE" sz="1200" kern="1200" dirty="0">
                <a:solidFill>
                  <a:schemeClr val="bg1"/>
                </a:solidFill>
                <a:latin typeface="+mn-lt"/>
                <a:ea typeface="+mn-ea"/>
                <a:cs typeface="+mn-cs"/>
              </a:rPr>
              <a:t> I Universal </a:t>
            </a:r>
            <a:r>
              <a:rPr lang="en-US" sz="1200" kern="1200" noProof="0" dirty="0">
                <a:solidFill>
                  <a:schemeClr val="bg1"/>
                </a:solidFill>
                <a:latin typeface="+mn-lt"/>
                <a:ea typeface="+mn-ea"/>
                <a:cs typeface="+mn-cs"/>
              </a:rPr>
              <a:t>swivel</a:t>
            </a:r>
            <a:r>
              <a:rPr lang="de-DE" sz="1200" kern="1200" dirty="0">
                <a:solidFill>
                  <a:schemeClr val="bg1"/>
                </a:solidFill>
                <a:latin typeface="+mn-lt"/>
                <a:ea typeface="+mn-ea"/>
                <a:cs typeface="+mn-cs"/>
              </a:rPr>
              <a:t> </a:t>
            </a:r>
            <a:r>
              <a:rPr lang="en-US" sz="1200" kern="1200" noProof="0" dirty="0">
                <a:solidFill>
                  <a:schemeClr val="bg1"/>
                </a:solidFill>
                <a:latin typeface="+mn-lt"/>
                <a:ea typeface="+mn-ea"/>
                <a:cs typeface="+mn-cs"/>
              </a:rPr>
              <a:t>unit</a:t>
            </a:r>
            <a:r>
              <a:rPr lang="de-DE" sz="1200" kern="1200" dirty="0">
                <a:solidFill>
                  <a:schemeClr val="bg1"/>
                </a:solidFill>
                <a:latin typeface="+mn-lt"/>
                <a:ea typeface="+mn-ea"/>
                <a:cs typeface="+mn-cs"/>
              </a:rPr>
              <a:t> I ERP</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ERP</a:t>
            </a:r>
          </a:p>
        </p:txBody>
      </p:sp>
    </p:spTree>
    <p:extLst>
      <p:ext uri="{BB962C8B-B14F-4D97-AF65-F5344CB8AC3E}">
        <p14:creationId xmlns:p14="http://schemas.microsoft.com/office/powerpoint/2010/main" val="602126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4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Linear module I Linear </a:t>
            </a:r>
            <a:r>
              <a:rPr lang="en-US" sz="1200" kern="1200" noProof="0" dirty="0">
                <a:solidFill>
                  <a:schemeClr val="bg1"/>
                </a:solidFill>
                <a:latin typeface="+mn-lt"/>
                <a:ea typeface="+mn-ea"/>
                <a:cs typeface="+mn-cs"/>
              </a:rPr>
              <a:t>axis</a:t>
            </a:r>
            <a:r>
              <a:rPr lang="de-DE" sz="1200" kern="1200" dirty="0">
                <a:solidFill>
                  <a:schemeClr val="bg1"/>
                </a:solidFill>
                <a:latin typeface="+mn-lt"/>
                <a:ea typeface="+mn-ea"/>
                <a:cs typeface="+mn-cs"/>
              </a:rPr>
              <a:t> I Beta</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Beta</a:t>
            </a:r>
          </a:p>
        </p:txBody>
      </p:sp>
    </p:spTree>
    <p:extLst>
      <p:ext uri="{BB962C8B-B14F-4D97-AF65-F5344CB8AC3E}">
        <p14:creationId xmlns:p14="http://schemas.microsoft.com/office/powerpoint/2010/main" val="2986012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Changing I Quick change system I SWS</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SWS</a:t>
            </a:r>
            <a:endParaRPr lang="de-DE" sz="4000" b="1" dirty="0">
              <a:solidFill>
                <a:schemeClr val="bg1"/>
              </a:solidFill>
            </a:endParaRPr>
          </a:p>
        </p:txBody>
      </p:sp>
    </p:spTree>
    <p:extLst>
      <p:ext uri="{BB962C8B-B14F-4D97-AF65-F5344CB8AC3E}">
        <p14:creationId xmlns:p14="http://schemas.microsoft.com/office/powerpoint/2010/main" val="16047443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7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Measuring I 6-axis force/torque sensors I FT-AXIA</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FT-AXIA</a:t>
            </a:r>
            <a:endParaRPr lang="de-DE" sz="4000" b="1" dirty="0">
              <a:solidFill>
                <a:schemeClr val="bg1"/>
              </a:solidFill>
            </a:endParaRPr>
          </a:p>
        </p:txBody>
      </p:sp>
    </p:spTree>
    <p:extLst>
      <p:ext uri="{BB962C8B-B14F-4D97-AF65-F5344CB8AC3E}">
        <p14:creationId xmlns:p14="http://schemas.microsoft.com/office/powerpoint/2010/main" val="1141766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8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Compensating I Compensation unit XYZ I AGE-U</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AGE-U</a:t>
            </a:r>
            <a:endParaRPr lang="de-DE" sz="4000" b="1" dirty="0">
              <a:solidFill>
                <a:schemeClr val="bg1"/>
              </a:solidFill>
            </a:endParaRPr>
          </a:p>
        </p:txBody>
      </p:sp>
    </p:spTree>
    <p:extLst>
      <p:ext uri="{BB962C8B-B14F-4D97-AF65-F5344CB8AC3E}">
        <p14:creationId xmlns:p14="http://schemas.microsoft.com/office/powerpoint/2010/main" val="742629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9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End-</a:t>
            </a:r>
            <a:r>
              <a:rPr lang="de-DE" sz="1200" kern="1200" dirty="0" err="1">
                <a:solidFill>
                  <a:schemeClr val="bg1"/>
                </a:solidFill>
                <a:latin typeface="+mn-lt"/>
                <a:ea typeface="+mn-ea"/>
                <a:cs typeface="+mn-cs"/>
              </a:rPr>
              <a:t>of</a:t>
            </a:r>
            <a:r>
              <a:rPr lang="de-DE" sz="1200" kern="1200" dirty="0">
                <a:solidFill>
                  <a:schemeClr val="bg1"/>
                </a:solidFill>
                <a:latin typeface="+mn-lt"/>
                <a:ea typeface="+mn-ea"/>
                <a:cs typeface="+mn-cs"/>
              </a:rPr>
              <a:t>-Arm Modular System </a:t>
            </a:r>
            <a:r>
              <a:rPr lang="de-DE" sz="1200" kern="1200" dirty="0" err="1">
                <a:solidFill>
                  <a:schemeClr val="bg1"/>
                </a:solidFill>
                <a:latin typeface="+mn-lt"/>
                <a:ea typeface="+mn-ea"/>
                <a:cs typeface="+mn-cs"/>
              </a:rPr>
              <a:t>for</a:t>
            </a:r>
            <a:r>
              <a:rPr lang="de-DE" sz="1200" kern="1200" dirty="0">
                <a:solidFill>
                  <a:schemeClr val="bg1"/>
                </a:solidFill>
                <a:latin typeface="+mn-lt"/>
                <a:ea typeface="+mn-ea"/>
                <a:cs typeface="+mn-cs"/>
              </a:rPr>
              <a:t> Universal Robots, 14.03.2019</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Universal </a:t>
            </a:r>
            <a:r>
              <a:rPr lang="de-DE" sz="4000" b="1" dirty="0" err="1">
                <a:solidFill>
                  <a:schemeClr val="bg1"/>
                </a:solidFill>
              </a:rPr>
              <a:t>Robots</a:t>
            </a:r>
            <a:endParaRPr lang="de-DE" sz="4000" b="1" dirty="0">
              <a:solidFill>
                <a:schemeClr val="bg1"/>
              </a:solidFill>
            </a:endParaRPr>
          </a:p>
        </p:txBody>
      </p:sp>
    </p:spTree>
    <p:extLst>
      <p:ext uri="{BB962C8B-B14F-4D97-AF65-F5344CB8AC3E}">
        <p14:creationId xmlns:p14="http://schemas.microsoft.com/office/powerpoint/2010/main" val="1938494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0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Rotary actuators I Universal swivel unit I SRM</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SRM</a:t>
            </a:r>
            <a:endParaRPr lang="de-DE" sz="4000" b="1" dirty="0">
              <a:solidFill>
                <a:schemeClr val="bg1"/>
              </a:solidFill>
            </a:endParaRPr>
          </a:p>
        </p:txBody>
      </p:sp>
    </p:spTree>
    <p:extLst>
      <p:ext uri="{BB962C8B-B14F-4D97-AF65-F5344CB8AC3E}">
        <p14:creationId xmlns:p14="http://schemas.microsoft.com/office/powerpoint/2010/main" val="1366314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Abschlussfolie">
    <p:spTree>
      <p:nvGrpSpPr>
        <p:cNvPr id="1" name=""/>
        <p:cNvGrpSpPr/>
        <p:nvPr/>
      </p:nvGrpSpPr>
      <p:grpSpPr>
        <a:xfrm>
          <a:off x="0" y="0"/>
          <a:ext cx="0" cy="0"/>
          <a:chOff x="0" y="0"/>
          <a:chExt cx="0" cy="0"/>
        </a:xfrm>
      </p:grpSpPr>
      <p:pic>
        <p:nvPicPr>
          <p:cNvPr id="3" name="Grafik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4000" cy="6857238"/>
          </a:xfrm>
          <a:prstGeom prst="rect">
            <a:avLst/>
          </a:prstGeom>
        </p:spPr>
      </p:pic>
    </p:spTree>
    <p:extLst>
      <p:ext uri="{BB962C8B-B14F-4D97-AF65-F5344CB8AC3E}">
        <p14:creationId xmlns:p14="http://schemas.microsoft.com/office/powerpoint/2010/main" val="16970415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Blauer Hintergrund">
    <p:bg>
      <p:bgRef idx="1001">
        <a:schemeClr val="bg1"/>
      </p:bgRef>
    </p:bg>
    <p:spTree>
      <p:nvGrpSpPr>
        <p:cNvPr id="1" name=""/>
        <p:cNvGrpSpPr/>
        <p:nvPr/>
      </p:nvGrpSpPr>
      <p:grpSpPr>
        <a:xfrm>
          <a:off x="0" y="0"/>
          <a:ext cx="0" cy="0"/>
          <a:chOff x="0" y="0"/>
          <a:chExt cx="0" cy="0"/>
        </a:xfrm>
      </p:grpSpPr>
      <p:pic>
        <p:nvPicPr>
          <p:cNvPr id="3" name="Grafik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4000" cy="6857238"/>
          </a:xfrm>
          <a:prstGeom prst="rect">
            <a:avLst/>
          </a:prstGeom>
        </p:spPr>
      </p:pic>
      <p:sp>
        <p:nvSpPr>
          <p:cNvPr id="18" name="Fußzeilenplatzhalter 17"/>
          <p:cNvSpPr>
            <a:spLocks noGrp="1"/>
          </p:cNvSpPr>
          <p:nvPr>
            <p:ph type="ftr" sz="quarter" idx="12"/>
          </p:nvPr>
        </p:nvSpPr>
        <p:spPr/>
        <p:txBody>
          <a:bodyPr/>
          <a:lstStyle/>
          <a:p>
            <a:pPr algn="l"/>
            <a:r>
              <a:rPr lang="de-DE" dirty="0"/>
              <a:t>Titel, Verfasser, Datum</a:t>
            </a:r>
          </a:p>
        </p:txBody>
      </p:sp>
      <p:sp>
        <p:nvSpPr>
          <p:cNvPr id="5" name="Titel 1"/>
          <p:cNvSpPr>
            <a:spLocks noGrp="1"/>
          </p:cNvSpPr>
          <p:nvPr>
            <p:ph type="title" hasCustomPrompt="1"/>
          </p:nvPr>
        </p:nvSpPr>
        <p:spPr>
          <a:xfrm>
            <a:off x="561443" y="389470"/>
            <a:ext cx="8074557" cy="960702"/>
          </a:xfrm>
          <a:prstGeom prst="rect">
            <a:avLst/>
          </a:prstGeom>
        </p:spPr>
        <p:txBody>
          <a:bodyPr anchor="b"/>
          <a:lstStyle>
            <a:lvl1pPr algn="l">
              <a:defRPr sz="3200" b="1" i="0">
                <a:solidFill>
                  <a:schemeClr val="bg1"/>
                </a:solidFill>
                <a:latin typeface="Calibri"/>
                <a:cs typeface="Calibri"/>
              </a:defRPr>
            </a:lvl1pPr>
          </a:lstStyle>
          <a:p>
            <a:r>
              <a:rPr lang="de-DE" dirty="0"/>
              <a:t>Überschrift Powerpoint-Folie</a:t>
            </a:r>
          </a:p>
        </p:txBody>
      </p:sp>
      <p:sp>
        <p:nvSpPr>
          <p:cNvPr id="6" name="Textfeld 5"/>
          <p:cNvSpPr txBox="1"/>
          <p:nvPr userDrawn="1"/>
        </p:nvSpPr>
        <p:spPr>
          <a:xfrm>
            <a:off x="600438" y="6442893"/>
            <a:ext cx="3971562" cy="365124"/>
          </a:xfrm>
          <a:prstGeom prst="rect">
            <a:avLst/>
          </a:prstGeom>
        </p:spPr>
        <p:txBody>
          <a:bodyPr vert="horz" lIns="91440" tIns="45720" rIns="91440" bIns="45720" rtlCol="0" anchor="ctr"/>
          <a:lstStyle/>
          <a:p>
            <a:pPr defTabSz="457200">
              <a:defRPr/>
            </a:pPr>
            <a:r>
              <a:rPr lang="de-DE" sz="1200" dirty="0">
                <a:solidFill>
                  <a:prstClr val="white"/>
                </a:solidFill>
              </a:rPr>
              <a:t>Linearmodule I Linearachse I ELP</a:t>
            </a:r>
          </a:p>
        </p:txBody>
      </p:sp>
    </p:spTree>
    <p:extLst>
      <p:ext uri="{BB962C8B-B14F-4D97-AF65-F5344CB8AC3E}">
        <p14:creationId xmlns:p14="http://schemas.microsoft.com/office/powerpoint/2010/main" val="200973180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de-DE"/>
              <a:t>Titelmasterformat durch Klicken bearbeiten</a:t>
            </a:r>
          </a:p>
        </p:txBody>
      </p:sp>
      <p:sp>
        <p:nvSpPr>
          <p:cNvPr id="3" name="Textplatzhalt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3BCD97-0B87-4521-A781-F12B14A176C5}" type="datetimeFigureOut">
              <a:rPr lang="de-DE" smtClean="0"/>
              <a:t>10.04.2019</a:t>
            </a:fld>
            <a:endParaRPr lang="de-DE" dirty="0"/>
          </a:p>
        </p:txBody>
      </p:sp>
      <p:sp>
        <p:nvSpPr>
          <p:cNvPr id="5" name="Fußzeilenplatzhalt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dirty="0"/>
          </a:p>
        </p:txBody>
      </p:sp>
      <p:sp>
        <p:nvSpPr>
          <p:cNvPr id="6" name="Foliennummernplatzhalt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EF583-D48F-4DF6-A67F-76FA2942B778}" type="slidenum">
              <a:rPr lang="de-DE" smtClean="0"/>
              <a:t>‹Nr.›</a:t>
            </a:fld>
            <a:endParaRPr lang="de-DE" dirty="0"/>
          </a:p>
        </p:txBody>
      </p:sp>
    </p:spTree>
  </p:cSld>
  <p:clrMap bg1="lt1" tx1="dk1" bg2="lt2" tx2="dk2" accent1="accent1" accent2="accent2" accent3="accent3" accent4="accent4" accent5="accent5" accent6="accent6" hlink="hlink" folHlink="folHlink"/>
  <p:sldLayoutIdLst>
    <p:sldLayoutId id="2147483661" r:id="rId1"/>
    <p:sldLayoutId id="2147483678"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2" r:id="rId14"/>
    <p:sldLayoutId id="2147483693" r:id="rId15"/>
    <p:sldLayoutId id="2147483694" r:id="rId16"/>
    <p:sldLayoutId id="2147483695" r:id="rId17"/>
    <p:sldLayoutId id="2147483696" r:id="rId18"/>
    <p:sldLayoutId id="2147483697" r:id="rId19"/>
    <p:sldLayoutId id="2147483698" r:id="rId20"/>
    <p:sldLayoutId id="2147483699" r:id="rId21"/>
    <p:sldLayoutId id="2147483679" r:id="rId22"/>
    <p:sldLayoutId id="2147483691" r:id="rId2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emf"/><Relationship Id="rId1" Type="http://schemas.openxmlformats.org/officeDocument/2006/relationships/slideLayout" Target="../slideLayouts/slideLayout2.xml"/><Relationship Id="rId5" Type="http://schemas.openxmlformats.org/officeDocument/2006/relationships/image" Target="../media/image29.pn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xml"/><Relationship Id="rId5" Type="http://schemas.openxmlformats.org/officeDocument/2006/relationships/image" Target="../media/image36.jpeg"/><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3.png"/><Relationship Id="rId7" Type="http://schemas.openxmlformats.org/officeDocument/2006/relationships/image" Target="../media/image40.png"/><Relationship Id="rId2" Type="http://schemas.openxmlformats.org/officeDocument/2006/relationships/image" Target="../media/image9.png"/><Relationship Id="rId1" Type="http://schemas.openxmlformats.org/officeDocument/2006/relationships/slideLayout" Target="../slideLayouts/slideLayout3.xml"/><Relationship Id="rId6" Type="http://schemas.openxmlformats.org/officeDocument/2006/relationships/image" Target="../media/image39.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chart" Target="../charts/chart1.xml"/><Relationship Id="rId1" Type="http://schemas.openxmlformats.org/officeDocument/2006/relationships/slideLayout" Target="../slideLayouts/slideLayout3.xml"/><Relationship Id="rId4" Type="http://schemas.openxmlformats.org/officeDocument/2006/relationships/chart" Target="../charts/char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33.png"/><Relationship Id="rId1" Type="http://schemas.openxmlformats.org/officeDocument/2006/relationships/slideLayout" Target="../slideLayouts/slideLayout3.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chart" Target="../charts/chart3.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image" Target="../media/image9.png"/><Relationship Id="rId1" Type="http://schemas.openxmlformats.org/officeDocument/2006/relationships/slideLayout" Target="../slideLayouts/slideLayout3.xml"/><Relationship Id="rId4" Type="http://schemas.openxmlformats.org/officeDocument/2006/relationships/image" Target="../media/image50.tiff"/></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emf"/><Relationship Id="rId1" Type="http://schemas.openxmlformats.org/officeDocument/2006/relationships/slideLayout" Target="../slideLayouts/slideLayout4.xml"/><Relationship Id="rId5" Type="http://schemas.openxmlformats.org/officeDocument/2006/relationships/image" Target="../media/image55.jpeg"/><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4.xml"/><Relationship Id="rId4" Type="http://schemas.openxmlformats.org/officeDocument/2006/relationships/image" Target="../media/image58.png"/></Relationships>
</file>

<file path=ppt/slides/_rels/slide33.xml.rels><?xml version="1.0" encoding="UTF-8" standalone="yes"?>
<Relationships xmlns="http://schemas.openxmlformats.org/package/2006/relationships"><Relationship Id="rId8" Type="http://schemas.openxmlformats.org/officeDocument/2006/relationships/image" Target="../media/image62.png"/><Relationship Id="rId3" Type="http://schemas.microsoft.com/office/2007/relationships/hdphoto" Target="../media/hdphoto5.wdp"/><Relationship Id="rId7" Type="http://schemas.microsoft.com/office/2007/relationships/hdphoto" Target="../media/hdphoto7.wdp"/><Relationship Id="rId2" Type="http://schemas.openxmlformats.org/officeDocument/2006/relationships/image" Target="../media/image59.png"/><Relationship Id="rId1" Type="http://schemas.openxmlformats.org/officeDocument/2006/relationships/slideLayout" Target="../slideLayouts/slideLayout4.xml"/><Relationship Id="rId6" Type="http://schemas.openxmlformats.org/officeDocument/2006/relationships/image" Target="../media/image61.png"/><Relationship Id="rId5" Type="http://schemas.microsoft.com/office/2007/relationships/hdphoto" Target="../media/hdphoto6.wdp"/><Relationship Id="rId4" Type="http://schemas.openxmlformats.org/officeDocument/2006/relationships/image" Target="../media/image60.png"/><Relationship Id="rId9" Type="http://schemas.microsoft.com/office/2007/relationships/hdphoto" Target="../media/hdphoto8.wdp"/></Relationships>
</file>

<file path=ppt/slides/_rels/slide34.xml.rels><?xml version="1.0" encoding="UTF-8" standalone="yes"?>
<Relationships xmlns="http://schemas.openxmlformats.org/package/2006/relationships"><Relationship Id="rId3" Type="http://schemas.openxmlformats.org/officeDocument/2006/relationships/image" Target="../media/image64.tiff"/><Relationship Id="rId2" Type="http://schemas.openxmlformats.org/officeDocument/2006/relationships/image" Target="../media/image63.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3.emf"/><Relationship Id="rId1" Type="http://schemas.openxmlformats.org/officeDocument/2006/relationships/slideLayout" Target="../slideLayouts/slideLayout5.xml"/><Relationship Id="rId5" Type="http://schemas.openxmlformats.org/officeDocument/2006/relationships/image" Target="../media/image69.png"/><Relationship Id="rId4" Type="http://schemas.openxmlformats.org/officeDocument/2006/relationships/image" Target="../media/image68.png"/></Relationships>
</file>

<file path=ppt/slides/_rels/slide4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3.emf"/><Relationship Id="rId1" Type="http://schemas.openxmlformats.org/officeDocument/2006/relationships/slideLayout" Target="../slideLayouts/slideLayout5.xml"/><Relationship Id="rId4" Type="http://schemas.openxmlformats.org/officeDocument/2006/relationships/image" Target="../media/image72.png"/></Relationships>
</file>

<file path=ppt/slides/_rels/slide4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emf"/><Relationship Id="rId1" Type="http://schemas.openxmlformats.org/officeDocument/2006/relationships/slideLayout" Target="../slideLayouts/slideLayout5.xml"/><Relationship Id="rId5" Type="http://schemas.openxmlformats.org/officeDocument/2006/relationships/image" Target="../media/image75.tif"/><Relationship Id="rId4" Type="http://schemas.openxmlformats.org/officeDocument/2006/relationships/image" Target="../media/image74.tif"/></Relationships>
</file>

<file path=ppt/slides/_rels/slide43.xml.rels><?xml version="1.0" encoding="UTF-8" standalone="yes"?>
<Relationships xmlns="http://schemas.openxmlformats.org/package/2006/relationships"><Relationship Id="rId3" Type="http://schemas.openxmlformats.org/officeDocument/2006/relationships/hyperlink" Target="http://www.sps-magazin.de/bilder/newsletter/ANL/2017/ANL-10/125790_hms-marktanteile-2017-Perspektive-2b-v2.jpg" TargetMode="External"/><Relationship Id="rId2" Type="http://schemas.openxmlformats.org/officeDocument/2006/relationships/image" Target="../media/image76.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www.sps-magazin.de/bilder/newsletter/ANL/2017/ANL-10/125790_hms-marktanteile-2017-Perspektive-2b-v2.jpg" TargetMode="External"/><Relationship Id="rId2" Type="http://schemas.openxmlformats.org/officeDocument/2006/relationships/image" Target="../media/image76.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8" Type="http://schemas.openxmlformats.org/officeDocument/2006/relationships/image" Target="../media/image83.jpg"/><Relationship Id="rId3" Type="http://schemas.openxmlformats.org/officeDocument/2006/relationships/image" Target="../media/image78.jpeg"/><Relationship Id="rId7" Type="http://schemas.openxmlformats.org/officeDocument/2006/relationships/image" Target="../media/image82.jpeg"/><Relationship Id="rId12" Type="http://schemas.openxmlformats.org/officeDocument/2006/relationships/image" Target="../media/image87.jpeg"/><Relationship Id="rId2" Type="http://schemas.openxmlformats.org/officeDocument/2006/relationships/image" Target="../media/image77.jpeg"/><Relationship Id="rId1" Type="http://schemas.openxmlformats.org/officeDocument/2006/relationships/slideLayout" Target="../slideLayouts/slideLayout6.xml"/><Relationship Id="rId6" Type="http://schemas.openxmlformats.org/officeDocument/2006/relationships/image" Target="../media/image81.jpeg"/><Relationship Id="rId11" Type="http://schemas.openxmlformats.org/officeDocument/2006/relationships/image" Target="../media/image86.png"/><Relationship Id="rId5" Type="http://schemas.openxmlformats.org/officeDocument/2006/relationships/image" Target="../media/image80.jpeg"/><Relationship Id="rId10" Type="http://schemas.openxmlformats.org/officeDocument/2006/relationships/image" Target="../media/image85.png"/><Relationship Id="rId4" Type="http://schemas.openxmlformats.org/officeDocument/2006/relationships/image" Target="../media/image79.jpeg"/><Relationship Id="rId9" Type="http://schemas.openxmlformats.org/officeDocument/2006/relationships/image" Target="../media/image8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1.xml"/></Relationships>
</file>

<file path=ppt/slides/_rels/slide7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1.xml"/></Relationships>
</file>

<file path=ppt/slides/_rels/slide7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1.xml"/></Relationships>
</file>

<file path=ppt/slides/_rels/slide8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2" Type="http://schemas.openxmlformats.org/officeDocument/2006/relationships/image" Target="../media/image97.tiff"/><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chart" Target="../charts/chart4.xml"/><Relationship Id="rId1" Type="http://schemas.openxmlformats.org/officeDocument/2006/relationships/slideLayout" Target="../slideLayouts/slideLayout13.xml"/><Relationship Id="rId4" Type="http://schemas.openxmlformats.org/officeDocument/2006/relationships/image" Target="../media/image97.tiff"/></Relationships>
</file>

<file path=ppt/slides/_rels/slide85.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chart" Target="../charts/chart5.xml"/><Relationship Id="rId1" Type="http://schemas.openxmlformats.org/officeDocument/2006/relationships/slideLayout" Target="../slideLayouts/slideLayout13.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7.tiff"/></Relationships>
</file>

<file path=ppt/slides/_rels/slide8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image" Target="../media/image105.tiff"/><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3" Type="http://schemas.microsoft.com/office/2007/relationships/hdphoto" Target="../media/hdphoto9.wdp"/><Relationship Id="rId7" Type="http://schemas.openxmlformats.org/officeDocument/2006/relationships/image" Target="../media/image109.png"/><Relationship Id="rId2" Type="http://schemas.openxmlformats.org/officeDocument/2006/relationships/image" Target="../media/image106.png"/><Relationship Id="rId1" Type="http://schemas.openxmlformats.org/officeDocument/2006/relationships/slideLayout" Target="../slideLayouts/slideLayout13.xml"/><Relationship Id="rId6" Type="http://schemas.openxmlformats.org/officeDocument/2006/relationships/image" Target="../media/image108.png"/><Relationship Id="rId5" Type="http://schemas.microsoft.com/office/2007/relationships/hdphoto" Target="../media/hdphoto10.wdp"/><Relationship Id="rId4" Type="http://schemas.openxmlformats.org/officeDocument/2006/relationships/image" Target="../media/image107.png"/></Relationships>
</file>

<file path=ppt/slides/_rels/slide91.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4.xml"/></Relationships>
</file>

<file path=ppt/slides/_rels/slide9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95.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14.xml"/></Relationships>
</file>

<file path=ppt/slides/_rels/slide9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9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9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14.jpeg"/></Relationships>
</file>

<file path=ppt/slides/_rels/slide99.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0.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2.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16.xml"/></Relationships>
</file>

<file path=ppt/slides/_rels/slide110.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1.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6.xml"/></Relationships>
</file>

<file path=ppt/slides/_rels/slide1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3.emf"/><Relationship Id="rId1" Type="http://schemas.openxmlformats.org/officeDocument/2006/relationships/slideLayout" Target="../slideLayouts/slideLayout16.xml"/><Relationship Id="rId6" Type="http://schemas.microsoft.com/office/2007/relationships/hdphoto" Target="../media/hdphoto12.wdp"/><Relationship Id="rId5" Type="http://schemas.openxmlformats.org/officeDocument/2006/relationships/image" Target="../media/image123.png"/><Relationship Id="rId4" Type="http://schemas.microsoft.com/office/2007/relationships/hdphoto" Target="../media/hdphoto11.wdp"/></Relationships>
</file>

<file path=ppt/slides/_rels/slide11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7.xml"/></Relationships>
</file>

<file path=ppt/slides/_rels/slide11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20.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7.xml"/></Relationships>
</file>

<file path=ppt/slides/_rels/slide121.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27.png"/><Relationship Id="rId1" Type="http://schemas.openxmlformats.org/officeDocument/2006/relationships/slideLayout" Target="../slideLayouts/slideLayout17.xml"/></Relationships>
</file>

<file path=ppt/slides/_rels/slide122.xml.rels><?xml version="1.0" encoding="UTF-8" standalone="yes"?>
<Relationships xmlns="http://schemas.openxmlformats.org/package/2006/relationships"><Relationship Id="rId2" Type="http://schemas.openxmlformats.org/officeDocument/2006/relationships/image" Target="../media/image128.tiff"/><Relationship Id="rId1" Type="http://schemas.openxmlformats.org/officeDocument/2006/relationships/slideLayout" Target="../slideLayouts/slideLayout17.xml"/></Relationships>
</file>

<file path=ppt/slides/_rels/slide123.xml.rels><?xml version="1.0" encoding="UTF-8" standalone="yes"?>
<Relationships xmlns="http://schemas.openxmlformats.org/package/2006/relationships"><Relationship Id="rId2" Type="http://schemas.openxmlformats.org/officeDocument/2006/relationships/image" Target="../media/image129.tiff"/><Relationship Id="rId1" Type="http://schemas.openxmlformats.org/officeDocument/2006/relationships/slideLayout" Target="../slideLayouts/slideLayout17.xml"/></Relationships>
</file>

<file path=ppt/slides/_rels/slide1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7.xml"/></Relationships>
</file>

<file path=ppt/slides/_rels/slide1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7.xml"/></Relationships>
</file>

<file path=ppt/slides/_rels/slide126.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8.xml"/></Relationships>
</file>

<file path=ppt/slides/_rels/slide127.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28.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8.xml"/></Relationships>
</file>

<file path=ppt/slides/_rels/slide129.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9.png"/><Relationship Id="rId1" Type="http://schemas.openxmlformats.org/officeDocument/2006/relationships/slideLayout" Target="../slideLayouts/slideLayout18.xml"/><Relationship Id="rId5" Type="http://schemas.openxmlformats.org/officeDocument/2006/relationships/image" Target="../media/image133.png"/><Relationship Id="rId4" Type="http://schemas.microsoft.com/office/2007/relationships/hdphoto" Target="../media/hdphoto14.wdp"/></Relationships>
</file>

<file path=ppt/slides/_rels/slide130.xml.rels><?xml version="1.0" encoding="UTF-8" standalone="yes"?>
<Relationships xmlns="http://schemas.openxmlformats.org/package/2006/relationships"><Relationship Id="rId8" Type="http://schemas.microsoft.com/office/2007/relationships/hdphoto" Target="../media/hdphoto15.wdp"/><Relationship Id="rId3" Type="http://schemas.openxmlformats.org/officeDocument/2006/relationships/image" Target="../media/image132.png"/><Relationship Id="rId7" Type="http://schemas.openxmlformats.org/officeDocument/2006/relationships/image" Target="../media/image135.png"/><Relationship Id="rId2"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image" Target="../media/image134.png"/><Relationship Id="rId5" Type="http://schemas.openxmlformats.org/officeDocument/2006/relationships/image" Target="../media/image133.png"/><Relationship Id="rId4" Type="http://schemas.microsoft.com/office/2007/relationships/hdphoto" Target="../media/hdphoto14.wdp"/></Relationships>
</file>

<file path=ppt/slides/_rels/slide13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13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13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134.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19.xml"/></Relationships>
</file>

<file path=ppt/slides/_rels/slide135.xml.rels><?xml version="1.0" encoding="UTF-8" standalone="yes"?>
<Relationships xmlns="http://schemas.openxmlformats.org/package/2006/relationships"><Relationship Id="rId3" Type="http://schemas.openxmlformats.org/officeDocument/2006/relationships/image" Target="../media/image139.tiff"/><Relationship Id="rId2" Type="http://schemas.openxmlformats.org/officeDocument/2006/relationships/image" Target="../media/image138.png"/><Relationship Id="rId1" Type="http://schemas.openxmlformats.org/officeDocument/2006/relationships/slideLayout" Target="../slideLayouts/slideLayout19.xml"/><Relationship Id="rId4" Type="http://schemas.openxmlformats.org/officeDocument/2006/relationships/image" Target="../media/image140.png"/></Relationships>
</file>

<file path=ppt/slides/_rels/slide136.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19.xml"/></Relationships>
</file>

<file path=ppt/slides/_rels/slide137.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19.xml"/></Relationships>
</file>

<file path=ppt/slides/_rels/slide138.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19.xml"/></Relationships>
</file>

<file path=ppt/slides/_rels/slide139.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3.emf"/><Relationship Id="rId1" Type="http://schemas.openxmlformats.org/officeDocument/2006/relationships/slideLayout" Target="../slideLayouts/slideLayout19.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14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9.xml"/></Relationships>
</file>

<file path=ppt/slides/_rels/slide14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9.xml"/></Relationships>
</file>

<file path=ppt/slides/_rels/slide142.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0.xml"/></Relationships>
</file>

<file path=ppt/slides/_rels/slide143.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0.xml"/><Relationship Id="rId4" Type="http://schemas.openxmlformats.org/officeDocument/2006/relationships/image" Target="../media/image149.png"/></Relationships>
</file>

<file path=ppt/slides/_rels/slide144.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0.xml"/></Relationships>
</file>

<file path=ppt/slides/_rels/slide145.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image" Target="../media/image9.png"/><Relationship Id="rId1" Type="http://schemas.openxmlformats.org/officeDocument/2006/relationships/slideLayout" Target="../slideLayouts/slideLayout20.xml"/><Relationship Id="rId5" Type="http://schemas.openxmlformats.org/officeDocument/2006/relationships/image" Target="../media/image153.png"/><Relationship Id="rId4" Type="http://schemas.openxmlformats.org/officeDocument/2006/relationships/image" Target="../media/image152.jpeg"/></Relationships>
</file>

<file path=ppt/slides/_rels/slide146.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png"/><Relationship Id="rId1" Type="http://schemas.openxmlformats.org/officeDocument/2006/relationships/slideLayout" Target="../slideLayouts/slideLayout20.xml"/><Relationship Id="rId5" Type="http://schemas.openxmlformats.org/officeDocument/2006/relationships/image" Target="../media/image157.png"/><Relationship Id="rId4" Type="http://schemas.openxmlformats.org/officeDocument/2006/relationships/image" Target="../media/image156.png"/></Relationships>
</file>

<file path=ppt/slides/_rels/slide147.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58.png"/><Relationship Id="rId1" Type="http://schemas.openxmlformats.org/officeDocument/2006/relationships/slideLayout" Target="../slideLayouts/slideLayout20.xml"/><Relationship Id="rId5" Type="http://schemas.microsoft.com/office/2007/relationships/hdphoto" Target="../media/hdphoto17.wdp"/><Relationship Id="rId4" Type="http://schemas.openxmlformats.org/officeDocument/2006/relationships/image" Target="../media/image159.png"/></Relationships>
</file>

<file path=ppt/slides/_rels/slide148.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60.jpg"/><Relationship Id="rId1" Type="http://schemas.openxmlformats.org/officeDocument/2006/relationships/slideLayout" Target="../slideLayouts/slideLayout20.xml"/></Relationships>
</file>

<file path=ppt/slides/_rels/slide149.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png"/><Relationship Id="rId1" Type="http://schemas.openxmlformats.org/officeDocument/2006/relationships/slideLayout" Target="../slideLayouts/slideLayout20.xml"/><Relationship Id="rId6" Type="http://schemas.openxmlformats.org/officeDocument/2006/relationships/image" Target="../media/image166.png"/><Relationship Id="rId5" Type="http://schemas.openxmlformats.org/officeDocument/2006/relationships/image" Target="../media/image165.png"/><Relationship Id="rId4" Type="http://schemas.openxmlformats.org/officeDocument/2006/relationships/image" Target="../media/image164.pn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0.xml"/></Relationships>
</file>

<file path=ppt/slides/_rels/slide15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0.xml"/></Relationships>
</file>

<file path=ppt/slides/_rels/slide153.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21.xml"/></Relationships>
</file>

<file path=ppt/slides/_rels/slide154.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9.png"/><Relationship Id="rId1" Type="http://schemas.openxmlformats.org/officeDocument/2006/relationships/slideLayout" Target="../slideLayouts/slideLayout21.xml"/></Relationships>
</file>

<file path=ppt/slides/_rels/slide155.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21.xml"/></Relationships>
</file>

<file path=ppt/slides/_rels/slide15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5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5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21.xml"/></Relationships>
</file>

<file path=ppt/slides/_rels/slide159.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72.png"/><Relationship Id="rId1" Type="http://schemas.openxmlformats.org/officeDocument/2006/relationships/slideLayout" Target="../slideLayouts/slideLayout21.xml"/></Relationships>
</file>

<file path=ppt/slides/_rels/slide161.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2.xml.rels><?xml version="1.0" encoding="UTF-8" standalone="yes"?>
<Relationships xmlns="http://schemas.openxmlformats.org/package/2006/relationships"><Relationship Id="rId3" Type="http://schemas.openxmlformats.org/officeDocument/2006/relationships/image" Target="../media/image174.tiff"/><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3.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4.xml.rels><?xml version="1.0" encoding="UTF-8" standalone="yes"?>
<Relationships xmlns="http://schemas.openxmlformats.org/package/2006/relationships"><Relationship Id="rId3" Type="http://schemas.openxmlformats.org/officeDocument/2006/relationships/image" Target="../media/image176.tiff"/><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5.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3.emf"/><Relationship Id="rId1" Type="http://schemas.openxmlformats.org/officeDocument/2006/relationships/slideLayout" Target="../slideLayouts/slideLayout21.xml"/><Relationship Id="rId4" Type="http://schemas.openxmlformats.org/officeDocument/2006/relationships/image" Target="../media/image178.png"/></Relationships>
</file>

<file path=ppt/slides/_rels/slide166.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7.xml.rels><?xml version="1.0" encoding="UTF-8" standalone="yes"?>
<Relationships xmlns="http://schemas.openxmlformats.org/package/2006/relationships"><Relationship Id="rId3" Type="http://schemas.openxmlformats.org/officeDocument/2006/relationships/image" Target="../media/image180.tiff"/><Relationship Id="rId7" Type="http://schemas.openxmlformats.org/officeDocument/2006/relationships/image" Target="../media/image184.png"/><Relationship Id="rId2" Type="http://schemas.openxmlformats.org/officeDocument/2006/relationships/image" Target="../media/image3.emf"/><Relationship Id="rId1" Type="http://schemas.openxmlformats.org/officeDocument/2006/relationships/slideLayout" Target="../slideLayouts/slideLayout21.xml"/><Relationship Id="rId6" Type="http://schemas.openxmlformats.org/officeDocument/2006/relationships/image" Target="../media/image183.tiff"/><Relationship Id="rId5" Type="http://schemas.openxmlformats.org/officeDocument/2006/relationships/image" Target="../media/image182.tiff"/><Relationship Id="rId4" Type="http://schemas.openxmlformats.org/officeDocument/2006/relationships/image" Target="../media/image181.tiff"/></Relationships>
</file>

<file path=ppt/slides/_rels/slide168.xml.rels><?xml version="1.0" encoding="UTF-8" standalone="yes"?>
<Relationships xmlns="http://schemas.openxmlformats.org/package/2006/relationships"><Relationship Id="rId2" Type="http://schemas.openxmlformats.org/officeDocument/2006/relationships/image" Target="../media/image185.png"/><Relationship Id="rId1" Type="http://schemas.openxmlformats.org/officeDocument/2006/relationships/slideLayout" Target="../slideLayouts/slideLayout21.xml"/></Relationships>
</file>

<file path=ppt/slides/_rels/slide169.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0.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1.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d 1" descr="Meister_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0" y="978"/>
            <a:ext cx="9144000" cy="5643467"/>
          </a:xfrm>
          <a:prstGeom prst="rect">
            <a:avLst/>
          </a:prstGeom>
        </p:spPr>
      </p:pic>
      <p:sp>
        <p:nvSpPr>
          <p:cNvPr id="8" name="Rechteck 7"/>
          <p:cNvSpPr/>
          <p:nvPr/>
        </p:nvSpPr>
        <p:spPr>
          <a:xfrm>
            <a:off x="-304" y="5644445"/>
            <a:ext cx="9143695" cy="1213555"/>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itel 1"/>
          <p:cNvSpPr txBox="1">
            <a:spLocks/>
          </p:cNvSpPr>
          <p:nvPr/>
        </p:nvSpPr>
        <p:spPr>
          <a:xfrm>
            <a:off x="474734" y="49269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endParaRPr lang="de-DE" sz="1500" dirty="0">
              <a:solidFill>
                <a:srgbClr val="FFFFFF"/>
              </a:solidFill>
            </a:endParaRPr>
          </a:p>
        </p:txBody>
      </p:sp>
      <p:sp>
        <p:nvSpPr>
          <p:cNvPr id="9" name="Titel 1"/>
          <p:cNvSpPr txBox="1">
            <a:spLocks/>
          </p:cNvSpPr>
          <p:nvPr/>
        </p:nvSpPr>
        <p:spPr>
          <a:xfrm>
            <a:off x="474734" y="3926421"/>
            <a:ext cx="9144000" cy="115287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lnSpc>
                <a:spcPts val="3200"/>
              </a:lnSpc>
              <a:spcBef>
                <a:spcPct val="0"/>
              </a:spcBef>
              <a:spcAft>
                <a:spcPts val="1200"/>
              </a:spcAft>
              <a:defRPr/>
            </a:pPr>
            <a:r>
              <a:rPr lang="de-DE" sz="3000" dirty="0">
                <a:solidFill>
                  <a:srgbClr val="FFFFFF"/>
                </a:solidFill>
              </a:rPr>
              <a:t>New </a:t>
            </a:r>
            <a:r>
              <a:rPr lang="de-DE" sz="3000" dirty="0" err="1">
                <a:solidFill>
                  <a:srgbClr val="FFFFFF"/>
                </a:solidFill>
              </a:rPr>
              <a:t>products</a:t>
            </a:r>
            <a:r>
              <a:rPr lang="de-DE" sz="3000" dirty="0">
                <a:solidFill>
                  <a:srgbClr val="FFFFFF"/>
                </a:solidFill>
              </a:rPr>
              <a:t> 2019</a:t>
            </a:r>
          </a:p>
          <a:p>
            <a:pPr marL="84138" lvl="0">
              <a:lnSpc>
                <a:spcPts val="3200"/>
              </a:lnSpc>
              <a:spcBef>
                <a:spcPct val="0"/>
              </a:spcBef>
              <a:spcAft>
                <a:spcPts val="1200"/>
              </a:spcAft>
              <a:defRPr/>
            </a:pPr>
            <a:r>
              <a:rPr lang="de-DE" sz="3000" dirty="0" err="1">
                <a:solidFill>
                  <a:srgbClr val="FFFFFF"/>
                </a:solidFill>
              </a:rPr>
              <a:t>Product</a:t>
            </a:r>
            <a:r>
              <a:rPr lang="de-DE" sz="3000" dirty="0">
                <a:solidFill>
                  <a:srgbClr val="FFFFFF"/>
                </a:solidFill>
              </a:rPr>
              <a:t> </a:t>
            </a:r>
            <a:r>
              <a:rPr lang="de-DE" sz="3000" dirty="0" err="1">
                <a:solidFill>
                  <a:srgbClr val="FFFFFF"/>
                </a:solidFill>
              </a:rPr>
              <a:t>presentation</a:t>
            </a:r>
            <a:r>
              <a:rPr lang="de-DE" sz="3000" dirty="0">
                <a:solidFill>
                  <a:srgbClr val="FFFFFF"/>
                </a:solidFill>
              </a:rPr>
              <a:t> </a:t>
            </a:r>
          </a:p>
        </p:txBody>
      </p:sp>
      <p:pic>
        <p:nvPicPr>
          <p:cNvPr id="11" name="Bild 10"/>
          <p:cNvPicPr>
            <a:picLocks noChangeAspect="1"/>
          </p:cNvPicPr>
          <p:nvPr/>
        </p:nvPicPr>
        <p:blipFill>
          <a:blip r:embed="rId3"/>
          <a:stretch>
            <a:fillRect/>
          </a:stretch>
        </p:blipFill>
        <p:spPr>
          <a:xfrm>
            <a:off x="-610" y="5483469"/>
            <a:ext cx="9144000" cy="1320800"/>
          </a:xfrm>
          <a:prstGeom prst="rect">
            <a:avLst/>
          </a:prstGeom>
        </p:spPr>
      </p:pic>
      <p:sp>
        <p:nvSpPr>
          <p:cNvPr id="13" name="Titel 1"/>
          <p:cNvSpPr txBox="1">
            <a:spLocks/>
          </p:cNvSpPr>
          <p:nvPr/>
        </p:nvSpPr>
        <p:spPr>
          <a:xfrm>
            <a:off x="474734" y="50793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r>
              <a:rPr lang="de-DE" sz="1500" dirty="0">
                <a:solidFill>
                  <a:srgbClr val="FFFFFF"/>
                </a:solidFill>
              </a:rPr>
              <a:t>March 2019</a:t>
            </a:r>
          </a:p>
        </p:txBody>
      </p:sp>
    </p:spTree>
    <p:extLst>
      <p:ext uri="{BB962C8B-B14F-4D97-AF65-F5344CB8AC3E}">
        <p14:creationId xmlns:p14="http://schemas.microsoft.com/office/powerpoint/2010/main" val="4092489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 gripper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world's most proven gripper on the market – with permanent lubrication in the multi-tooth guidance.</a:t>
            </a:r>
            <a:endParaRPr lang="de-DE" b="1">
              <a:solidFill>
                <a:srgbClr val="003D6A"/>
              </a:solidFill>
            </a:endParaRPr>
          </a:p>
          <a:p>
            <a:endParaRPr lang="de-DE" b="1">
              <a:solidFill>
                <a:srgbClr val="00446B"/>
              </a:solidFill>
            </a:endParaRPr>
          </a:p>
          <a:p>
            <a:r>
              <a:rPr lang="de-DE" b="1">
                <a:solidFill>
                  <a:srgbClr val="00446B"/>
                </a:solidFill>
              </a:rPr>
              <a:t>Lifelong maintenance-free Guaranteed!</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Universal 2-finger parallel gripper with permanent lubrication, high gripping force, and high maximum moments due to the use of a multi-tooth guidance.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134939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Reliable. Robust. Flexible.</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Perfected multi-tooth guidance</a:t>
            </a:r>
            <a:endParaRPr lang="de-DE" sz="1400" i="1" dirty="0"/>
          </a:p>
          <a:p>
            <a:pPr marL="360000" lvl="0" indent="-360000">
              <a:spcAft>
                <a:spcPts val="1200"/>
              </a:spcAft>
              <a:buSzPct val="140000"/>
              <a:buBlip>
                <a:blip r:embed="rId2"/>
              </a:buBlip>
            </a:pPr>
            <a:r>
              <a:rPr lang="de-DE" sz="1600" b="1">
                <a:solidFill>
                  <a:srgbClr val="003D6A"/>
                </a:solidFill>
              </a:rPr>
              <a:t>Lubricant pockets in the mult-tooth guidance</a:t>
            </a:r>
          </a:p>
          <a:p>
            <a:pPr marL="360000" lvl="0" indent="-360000">
              <a:spcAft>
                <a:spcPts val="1200"/>
              </a:spcAft>
              <a:buSzPct val="140000"/>
              <a:buBlip>
                <a:blip r:embed="rId2"/>
              </a:buBlip>
            </a:pPr>
            <a:r>
              <a:rPr lang="de-DE" sz="1600" b="1">
                <a:solidFill>
                  <a:srgbClr val="003D6A"/>
                </a:solidFill>
              </a:rPr>
              <a:t>Dust-tight version SD</a:t>
            </a:r>
          </a:p>
          <a:p>
            <a:pPr marL="360000" lvl="0" indent="-360000">
              <a:spcAft>
                <a:spcPts val="1200"/>
              </a:spcAft>
              <a:buSzPct val="140000"/>
              <a:buBlip>
                <a:blip r:embed="rId2"/>
              </a:buBlip>
            </a:pPr>
            <a:r>
              <a:rPr lang="de-DE" sz="1600" b="1">
                <a:solidFill>
                  <a:srgbClr val="003D6A"/>
                </a:solidFill>
              </a:rPr>
              <a:t>ATEX version EX</a:t>
            </a:r>
          </a:p>
          <a:p>
            <a:pPr marL="360000" lvl="0" indent="-360000">
              <a:spcAft>
                <a:spcPts val="1200"/>
              </a:spcAft>
              <a:buSzPct val="140000"/>
              <a:buBlip>
                <a:blip r:embed="rId2"/>
              </a:buBlip>
            </a:pPr>
            <a:r>
              <a:rPr lang="de-DE" sz="1600" b="1">
                <a:solidFill>
                  <a:srgbClr val="003D6A"/>
                </a:solidFill>
              </a:rPr>
              <a:t>Portfolio expansion - new sizes PGN-plus-P 40, 160 and 240</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21134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Bracket for sensors</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Base Jaw</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Multi-tooth guidance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Housing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Centering and mounting possibilities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600">
                <a:solidFill>
                  <a:srgbClr val="003D6A"/>
                </a:solidFill>
              </a:rPr>
              <a:t>The piston is moved up and down by compressed air.</a:t>
            </a:r>
          </a:p>
          <a:p>
            <a:r>
              <a:rPr lang="de-DE" sz="1600">
                <a:solidFill>
                  <a:srgbClr val="003D6A"/>
                </a:solidFill>
              </a:rPr>
              <a:t>The angled active surfaces of the wedge-hook produce a synchronized, parallel jaw motion.</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201482" y="1173083"/>
            <a:ext cx="3009769" cy="2850421"/>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Wedge-hook design</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Piston</a:t>
              </a: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pic>
        <p:nvPicPr>
          <p:cNvPr id="47" name="Grafik 46">
            <a:extLst>
              <a:ext uri="{FF2B5EF4-FFF2-40B4-BE49-F238E27FC236}">
                <a16:creationId xmlns:a16="http://schemas.microsoft.com/office/drawing/2014/main" id="{F1367386-2117-4CC4-8D62-6EB007724C3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97" b="95699" l="2965" r="99095">
                        <a14:foregroundMark x1="10151" y1="52204" x2="1106" y2="41129"/>
                        <a14:foregroundMark x1="1106" y1="41129" x2="3568" y2="26720"/>
                        <a14:foregroundMark x1="3568" y1="26720" x2="91759" y2="4086"/>
                        <a14:foregroundMark x1="91759" y1="4086" x2="95276" y2="28710"/>
                        <a14:foregroundMark x1="95276" y1="28710" x2="90251" y2="35699"/>
                        <a14:foregroundMark x1="90251" y1="35699" x2="91005" y2="42849"/>
                        <a14:foregroundMark x1="91005" y1="42849" x2="85427" y2="47688"/>
                        <a14:foregroundMark x1="85427" y1="47688" x2="78945" y2="50000"/>
                        <a14:foregroundMark x1="78945" y1="50000" x2="78693" y2="83011"/>
                        <a14:foregroundMark x1="78693" y1="83011" x2="73417" y2="88172"/>
                        <a14:foregroundMark x1="73417" y1="88172" x2="57940" y2="94301"/>
                        <a14:foregroundMark x1="57940" y1="94301" x2="50503" y2="95161"/>
                        <a14:foregroundMark x1="50503" y1="95161" x2="23719" y2="90054"/>
                        <a14:foregroundMark x1="23719" y1="90054" x2="20352" y2="83011"/>
                        <a14:foregroundMark x1="20352" y1="83011" x2="16884" y2="50860"/>
                        <a14:foregroundMark x1="39497" y1="20430" x2="58945" y2="16237"/>
                        <a14:foregroundMark x1="58945" y1="16237" x2="65729" y2="13602"/>
                        <a14:foregroundMark x1="8442" y1="24194" x2="3015" y2="28495"/>
                        <a14:foregroundMark x1="3015" y1="28495" x2="7688" y2="50968"/>
                        <a14:foregroundMark x1="27538" y1="43871" x2="31156" y2="42366"/>
                        <a14:foregroundMark x1="52060" y1="50000" x2="58794" y2="50215"/>
                        <a14:foregroundMark x1="58794" y1="50215" x2="63367" y2="49839"/>
                        <a14:foregroundMark x1="65075" y1="7366" x2="91558" y2="3226"/>
                        <a14:foregroundMark x1="91558" y1="3226" x2="94573" y2="10323"/>
                        <a14:foregroundMark x1="94573" y1="10323" x2="95678" y2="30860"/>
                        <a14:foregroundMark x1="95980" y1="27097" x2="97387" y2="29839"/>
                        <a14:foregroundMark x1="70251" y1="6398" x2="90503" y2="2097"/>
                        <a14:foregroundMark x1="97538" y1="38763" x2="98442" y2="46237"/>
                        <a14:foregroundMark x1="98442" y1="46237" x2="97638" y2="49731"/>
                        <a14:foregroundMark x1="34020" y1="92366" x2="41256" y2="95054"/>
                        <a14:foregroundMark x1="41256" y1="95054" x2="47739" y2="94946"/>
                        <a14:foregroundMark x1="47739" y1="94946" x2="54724" y2="95699"/>
                        <a14:foregroundMark x1="54724" y1="95699" x2="59095" y2="95538"/>
                        <a14:foregroundMark x1="98543" y1="26667" x2="99095" y2="31398"/>
                      </a14:backgroundRemoval>
                    </a14:imgEffect>
                  </a14:imgLayer>
                </a14:imgProps>
              </a:ext>
            </a:extLst>
          </a:blip>
          <a:stretch>
            <a:fillRect/>
          </a:stretch>
        </p:blipFill>
        <p:spPr>
          <a:xfrm>
            <a:off x="2059060" y="3441257"/>
            <a:ext cx="2710703" cy="2533622"/>
          </a:xfrm>
          <a:prstGeom prst="rect">
            <a:avLst/>
          </a:prstGeom>
        </p:spPr>
      </p:pic>
      <p:grpSp>
        <p:nvGrpSpPr>
          <p:cNvPr id="48" name="Gruppieren 47">
            <a:extLst>
              <a:ext uri="{FF2B5EF4-FFF2-40B4-BE49-F238E27FC236}">
                <a16:creationId xmlns:a16="http://schemas.microsoft.com/office/drawing/2014/main" id="{D04C8982-CB70-4C41-B1CE-711359737023}"/>
              </a:ext>
            </a:extLst>
          </p:cNvPr>
          <p:cNvGrpSpPr/>
          <p:nvPr/>
        </p:nvGrpSpPr>
        <p:grpSpPr>
          <a:xfrm>
            <a:off x="5220072" y="5733256"/>
            <a:ext cx="3816425" cy="338554"/>
            <a:chOff x="363001" y="1772816"/>
            <a:chExt cx="4015045" cy="338554"/>
          </a:xfrm>
        </p:grpSpPr>
        <p:sp>
          <p:nvSpPr>
            <p:cNvPr id="49" name="Textfeld 48">
              <a:extLst>
                <a:ext uri="{FF2B5EF4-FFF2-40B4-BE49-F238E27FC236}">
                  <a16:creationId xmlns:a16="http://schemas.microsoft.com/office/drawing/2014/main" id="{9762C04A-BA32-4DBD-A7A6-809C6DDFA5E5}"/>
                </a:ext>
              </a:extLst>
            </p:cNvPr>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Spring for gripping force maintenance</a:t>
              </a:r>
            </a:p>
          </p:txBody>
        </p:sp>
        <p:grpSp>
          <p:nvGrpSpPr>
            <p:cNvPr id="50" name="Gruppieren 49">
              <a:extLst>
                <a:ext uri="{FF2B5EF4-FFF2-40B4-BE49-F238E27FC236}">
                  <a16:creationId xmlns:a16="http://schemas.microsoft.com/office/drawing/2014/main" id="{5E1F0C8A-29DE-4514-A328-AC09969857D7}"/>
                </a:ext>
              </a:extLst>
            </p:cNvPr>
            <p:cNvGrpSpPr/>
            <p:nvPr/>
          </p:nvGrpSpPr>
          <p:grpSpPr>
            <a:xfrm>
              <a:off x="363001" y="1788205"/>
              <a:ext cx="318475" cy="307777"/>
              <a:chOff x="356437" y="795672"/>
              <a:chExt cx="318475" cy="307777"/>
            </a:xfrm>
          </p:grpSpPr>
          <p:sp>
            <p:nvSpPr>
              <p:cNvPr id="51" name="Oval 8">
                <a:extLst>
                  <a:ext uri="{FF2B5EF4-FFF2-40B4-BE49-F238E27FC236}">
                    <a16:creationId xmlns:a16="http://schemas.microsoft.com/office/drawing/2014/main" id="{F6B32BC3-21D5-4FE4-AE93-C9EFAFE9A0E5}"/>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2" name="Textfeld 51">
                <a:extLst>
                  <a:ext uri="{FF2B5EF4-FFF2-40B4-BE49-F238E27FC236}">
                    <a16:creationId xmlns:a16="http://schemas.microsoft.com/office/drawing/2014/main" id="{0FB2844F-7F83-410D-A737-4891E6DB6704}"/>
                  </a:ext>
                </a:extLst>
              </p:cNvPr>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8</a:t>
                </a:r>
              </a:p>
            </p:txBody>
          </p:sp>
        </p:grpSp>
      </p:grpSp>
    </p:spTree>
    <p:extLst>
      <p:ext uri="{BB962C8B-B14F-4D97-AF65-F5344CB8AC3E}">
        <p14:creationId xmlns:p14="http://schemas.microsoft.com/office/powerpoint/2010/main" val="270257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 multi-tooth guidance </a:t>
            </a:r>
            <a:r>
              <a:rPr lang="de-DE" sz="1600" dirty="0">
                <a:solidFill>
                  <a:srgbClr val="003D6A"/>
                </a:solidFill>
                <a:effectLst/>
              </a:rPr>
              <a:t>for precise handling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High maximum moments possible </a:t>
            </a:r>
            <a:r>
              <a:rPr lang="de-DE" sz="1600" dirty="0">
                <a:solidFill>
                  <a:srgbClr val="003D6A"/>
                </a:solidFill>
                <a:effectLst/>
              </a:rPr>
              <a:t>suitable for using long gripper fingers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Lubricant pockets in the mult-tooth guidance </a:t>
            </a:r>
            <a:r>
              <a:rPr lang="de-DE" sz="1600" dirty="0">
                <a:solidFill>
                  <a:srgbClr val="003D6A"/>
                </a:solidFill>
                <a:effectLst/>
              </a:rPr>
              <a:t>ensure process reliability and extended maintenance intervals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Maximum piston surface area </a:t>
            </a:r>
            <a:r>
              <a:rPr lang="de-DE" sz="1600" dirty="0">
                <a:solidFill>
                  <a:srgbClr val="003D6A"/>
                </a:solidFill>
                <a:effectLst/>
              </a:rPr>
              <a:t>for maximum gripping forces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Mounting from two sides in three screw directions </a:t>
            </a:r>
            <a:r>
              <a:rPr lang="de-DE" sz="1600">
                <a:solidFill>
                  <a:srgbClr val="003D6A"/>
                </a:solidFill>
              </a:rPr>
              <a:t>for universal and flexible gripper assembly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Air supply via hose-free direct connection or screw connections </a:t>
            </a:r>
            <a:r>
              <a:rPr lang="de-DE" sz="1600">
                <a:solidFill>
                  <a:srgbClr val="003D6A"/>
                </a:solidFill>
              </a:rPr>
              <a:t>for universal and flexible gripper assembly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Comprehensive sensor accessory program </a:t>
            </a:r>
            <a:r>
              <a:rPr lang="de-DE" sz="1600">
                <a:solidFill>
                  <a:srgbClr val="003D6A"/>
                </a:solidFill>
              </a:rPr>
              <a:t>for versatile querying possibilities and stroke position monitoring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Manifold options </a:t>
            </a:r>
            <a:r>
              <a:rPr lang="de-DE" sz="1600">
                <a:solidFill>
                  <a:srgbClr val="003D6A"/>
                </a:solidFill>
              </a:rPr>
              <a:t>for special optimization for your specific case of application (dust-tight, high-temperature, corrosion-protected, and much more)</a:t>
            </a:r>
          </a:p>
        </p:txBody>
      </p:sp>
    </p:spTree>
    <p:extLst>
      <p:ext uri="{BB962C8B-B14F-4D97-AF65-F5344CB8AC3E}">
        <p14:creationId xmlns:p14="http://schemas.microsoft.com/office/powerpoint/2010/main" val="3891945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Availability of variants &amp; options</a:t>
            </a:r>
          </a:p>
        </p:txBody>
      </p:sp>
      <p:pic>
        <p:nvPicPr>
          <p:cNvPr id="2" name="Grafik 1">
            <a:extLst>
              <a:ext uri="{FF2B5EF4-FFF2-40B4-BE49-F238E27FC236}">
                <a16:creationId xmlns:a16="http://schemas.microsoft.com/office/drawing/2014/main" id="{54E4D83D-248E-48FC-813D-E6B67C7C30C4}"/>
              </a:ext>
            </a:extLst>
          </p:cNvPr>
          <p:cNvPicPr>
            <a:picLocks noChangeAspect="1"/>
          </p:cNvPicPr>
          <p:nvPr/>
        </p:nvPicPr>
        <p:blipFill rotWithShape="1">
          <a:blip r:embed="rId3"/>
          <a:srcRect l="3285" t="2751" r="18329" b="5900"/>
          <a:stretch/>
        </p:blipFill>
        <p:spPr>
          <a:xfrm>
            <a:off x="45008" y="1323234"/>
            <a:ext cx="5103056" cy="4484504"/>
          </a:xfrm>
          <a:prstGeom prst="rect">
            <a:avLst/>
          </a:prstGeom>
        </p:spPr>
      </p:pic>
      <p:graphicFrame>
        <p:nvGraphicFramePr>
          <p:cNvPr id="6" name="Tabelle 5">
            <a:extLst>
              <a:ext uri="{FF2B5EF4-FFF2-40B4-BE49-F238E27FC236}">
                <a16:creationId xmlns:a16="http://schemas.microsoft.com/office/drawing/2014/main" id="{6A8D4641-53D8-466C-94CC-9AA8DBC6B784}"/>
              </a:ext>
            </a:extLst>
          </p:cNvPr>
          <p:cNvGraphicFramePr>
            <a:graphicFrameLocks noGrp="1"/>
          </p:cNvGraphicFramePr>
          <p:nvPr>
            <p:extLst>
              <p:ext uri="{D42A27DB-BD31-4B8C-83A1-F6EECF244321}">
                <p14:modId xmlns:p14="http://schemas.microsoft.com/office/powerpoint/2010/main" val="2233109999"/>
              </p:ext>
            </p:extLst>
          </p:nvPr>
        </p:nvGraphicFramePr>
        <p:xfrm>
          <a:off x="5247413" y="2150137"/>
          <a:ext cx="3312000" cy="3657600"/>
        </p:xfrm>
        <a:graphic>
          <a:graphicData uri="http://schemas.openxmlformats.org/drawingml/2006/table">
            <a:tbl>
              <a:tblPr firstRow="1" bandRow="1">
                <a:tableStyleId>{5C22544A-7EE6-4342-B048-85BDC9FD1C3A}</a:tableStyleId>
              </a:tblPr>
              <a:tblGrid>
                <a:gridCol w="900000">
                  <a:extLst>
                    <a:ext uri="{9D8B030D-6E8A-4147-A177-3AD203B41FA5}">
                      <a16:colId xmlns:a16="http://schemas.microsoft.com/office/drawing/2014/main" val="2755439307"/>
                    </a:ext>
                  </a:extLst>
                </a:gridCol>
                <a:gridCol w="1116000">
                  <a:extLst>
                    <a:ext uri="{9D8B030D-6E8A-4147-A177-3AD203B41FA5}">
                      <a16:colId xmlns:a16="http://schemas.microsoft.com/office/drawing/2014/main" val="2099480494"/>
                    </a:ext>
                  </a:extLst>
                </a:gridCol>
                <a:gridCol w="1296000">
                  <a:extLst>
                    <a:ext uri="{9D8B030D-6E8A-4147-A177-3AD203B41FA5}">
                      <a16:colId xmlns:a16="http://schemas.microsoft.com/office/drawing/2014/main" val="352057377"/>
                    </a:ext>
                  </a:extLst>
                </a:gridCol>
              </a:tblGrid>
              <a:tr h="269680">
                <a:tc>
                  <a:txBody>
                    <a:bodyPr/>
                    <a:lstStyle/>
                    <a:p>
                      <a:r>
                        <a:rPr lang="de-DE" sz="1400" dirty="0">
                          <a:solidFill>
                            <a:srgbClr val="00446B"/>
                          </a:solidFill>
                        </a:rPr>
                        <a:t>Size</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PGN-plus</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PGN-plus-P [€]</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17589465"/>
                  </a:ext>
                </a:extLst>
              </a:tr>
              <a:tr h="269680">
                <a:tc>
                  <a:txBody>
                    <a:bodyPr/>
                    <a:lstStyle/>
                    <a:p>
                      <a:r>
                        <a:rPr lang="de-DE" sz="1400" dirty="0">
                          <a:solidFill>
                            <a:srgbClr val="00446B"/>
                          </a:solidFill>
                        </a:rPr>
                        <a:t>40</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510€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444€</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49468812"/>
                  </a:ext>
                </a:extLst>
              </a:tr>
              <a:tr h="269680">
                <a:tc>
                  <a:txBody>
                    <a:bodyPr/>
                    <a:lstStyle/>
                    <a:p>
                      <a:r>
                        <a:rPr lang="de-DE" sz="1400" dirty="0">
                          <a:solidFill>
                            <a:srgbClr val="00446B"/>
                          </a:solidFill>
                        </a:rPr>
                        <a:t>50-1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535€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467€</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3923937"/>
                  </a:ext>
                </a:extLst>
              </a:tr>
              <a:tr h="269680">
                <a:tc>
                  <a:txBody>
                    <a:bodyPr/>
                    <a:lstStyle/>
                    <a:p>
                      <a:r>
                        <a:rPr lang="de-DE" sz="1400" dirty="0">
                          <a:solidFill>
                            <a:srgbClr val="00446B"/>
                          </a:solidFill>
                        </a:rPr>
                        <a:t>64-1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580€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509€</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92478789"/>
                  </a:ext>
                </a:extLst>
              </a:tr>
              <a:tr h="269680">
                <a:tc>
                  <a:txBody>
                    <a:bodyPr/>
                    <a:lstStyle/>
                    <a:p>
                      <a:r>
                        <a:rPr lang="de-DE" sz="1400" dirty="0">
                          <a:solidFill>
                            <a:srgbClr val="00446B"/>
                          </a:solidFill>
                        </a:rPr>
                        <a:t>80-1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645€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564€</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42809822"/>
                  </a:ext>
                </a:extLst>
              </a:tr>
              <a:tr h="269680">
                <a:tc>
                  <a:txBody>
                    <a:bodyPr/>
                    <a:lstStyle/>
                    <a:p>
                      <a:r>
                        <a:rPr lang="de-DE" sz="1400" dirty="0">
                          <a:solidFill>
                            <a:srgbClr val="00446B"/>
                          </a:solidFill>
                        </a:rPr>
                        <a:t>100-1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735€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643€</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11537125"/>
                  </a:ext>
                </a:extLst>
              </a:tr>
              <a:tr h="269680">
                <a:tc>
                  <a:txBody>
                    <a:bodyPr/>
                    <a:lstStyle/>
                    <a:p>
                      <a:r>
                        <a:rPr lang="de-DE" sz="1400" dirty="0">
                          <a:solidFill>
                            <a:srgbClr val="00446B"/>
                          </a:solidFill>
                        </a:rPr>
                        <a:t>125-1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855€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750€</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22396119"/>
                  </a:ext>
                </a:extLst>
              </a:tr>
              <a:tr h="269680">
                <a:tc>
                  <a:txBody>
                    <a:bodyPr/>
                    <a:lstStyle/>
                    <a:p>
                      <a:r>
                        <a:rPr lang="de-DE" sz="1400" dirty="0">
                          <a:solidFill>
                            <a:srgbClr val="00446B"/>
                          </a:solidFill>
                        </a:rPr>
                        <a:t>160-1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1122€</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1010€</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98566435"/>
                  </a:ext>
                </a:extLst>
              </a:tr>
              <a:tr h="269680">
                <a:tc>
                  <a:txBody>
                    <a:bodyPr/>
                    <a:lstStyle/>
                    <a:p>
                      <a:r>
                        <a:rPr lang="de-DE" sz="1400" dirty="0">
                          <a:solidFill>
                            <a:srgbClr val="00446B"/>
                          </a:solidFill>
                        </a:rPr>
                        <a:t>200-1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1470€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1291€</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48985849"/>
                  </a:ext>
                </a:extLst>
              </a:tr>
              <a:tr h="269680">
                <a:tc>
                  <a:txBody>
                    <a:bodyPr/>
                    <a:lstStyle/>
                    <a:p>
                      <a:r>
                        <a:rPr lang="de-DE" sz="1400" dirty="0">
                          <a:solidFill>
                            <a:srgbClr val="00446B"/>
                          </a:solidFill>
                        </a:rPr>
                        <a:t>240-1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1791€</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1612€</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5353"/>
                  </a:ext>
                </a:extLst>
              </a:tr>
              <a:tr h="269680">
                <a:tc>
                  <a:txBody>
                    <a:bodyPr/>
                    <a:lstStyle/>
                    <a:p>
                      <a:r>
                        <a:rPr lang="de-DE" sz="1400" dirty="0">
                          <a:solidFill>
                            <a:srgbClr val="00446B"/>
                          </a:solidFill>
                        </a:rPr>
                        <a:t>300-1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2353€</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2118€</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91329795"/>
                  </a:ext>
                </a:extLst>
              </a:tr>
              <a:tr h="269680">
                <a:tc>
                  <a:txBody>
                    <a:bodyPr/>
                    <a:lstStyle/>
                    <a:p>
                      <a:r>
                        <a:rPr lang="de-DE" sz="1400" dirty="0">
                          <a:solidFill>
                            <a:srgbClr val="00446B"/>
                          </a:solidFill>
                        </a:rPr>
                        <a:t>380-1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3070€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2762€</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88465813"/>
                  </a:ext>
                </a:extLst>
              </a:tr>
            </a:tbl>
          </a:graphicData>
        </a:graphic>
      </p:graphicFrame>
      <p:sp>
        <p:nvSpPr>
          <p:cNvPr id="7" name="Textfeld 6">
            <a:extLst>
              <a:ext uri="{FF2B5EF4-FFF2-40B4-BE49-F238E27FC236}">
                <a16:creationId xmlns:a16="http://schemas.microsoft.com/office/drawing/2014/main" id="{A5673B27-738E-4A07-9FC9-7771438309AF}"/>
              </a:ext>
            </a:extLst>
          </p:cNvPr>
          <p:cNvSpPr txBox="1"/>
          <p:nvPr/>
        </p:nvSpPr>
        <p:spPr>
          <a:xfrm>
            <a:off x="34664" y="5770855"/>
            <a:ext cx="8497776" cy="369332"/>
          </a:xfrm>
          <a:prstGeom prst="rect">
            <a:avLst/>
          </a:prstGeom>
          <a:noFill/>
        </p:spPr>
        <p:txBody>
          <a:bodyPr wrap="none" rtlCol="0">
            <a:spAutoFit/>
          </a:bodyPr>
          <a:lstStyle/>
          <a:p>
            <a:pPr marL="285750" indent="-285750">
              <a:buFont typeface="Wingdings" panose="05000000000000000000" pitchFamily="2" charset="2"/>
              <a:buChar char="à"/>
            </a:pPr>
            <a:r>
              <a:rPr lang="en-US" b="1" dirty="0">
                <a:solidFill>
                  <a:srgbClr val="00446B"/>
                </a:solidFill>
              </a:rPr>
              <a:t>PGN-plus-P will be released in all sizes, variants and with all options from </a:t>
            </a:r>
            <a:r>
              <a:rPr lang="en-US" b="1" u="sng" dirty="0">
                <a:solidFill>
                  <a:srgbClr val="00446B"/>
                </a:solidFill>
              </a:rPr>
              <a:t>July 2019</a:t>
            </a:r>
            <a:r>
              <a:rPr lang="en-US" b="1" dirty="0">
                <a:solidFill>
                  <a:srgbClr val="00446B"/>
                </a:solidFill>
              </a:rPr>
              <a:t>!</a:t>
            </a:r>
          </a:p>
        </p:txBody>
      </p:sp>
      <p:sp>
        <p:nvSpPr>
          <p:cNvPr id="3" name="Textfeld 2">
            <a:extLst>
              <a:ext uri="{FF2B5EF4-FFF2-40B4-BE49-F238E27FC236}">
                <a16:creationId xmlns:a16="http://schemas.microsoft.com/office/drawing/2014/main" id="{43DE5000-C43F-4D2B-8660-6D6895436577}"/>
              </a:ext>
            </a:extLst>
          </p:cNvPr>
          <p:cNvSpPr txBox="1"/>
          <p:nvPr/>
        </p:nvSpPr>
        <p:spPr>
          <a:xfrm>
            <a:off x="5247413" y="1750027"/>
            <a:ext cx="2137445" cy="400110"/>
          </a:xfrm>
          <a:prstGeom prst="rect">
            <a:avLst/>
          </a:prstGeom>
          <a:noFill/>
        </p:spPr>
        <p:txBody>
          <a:bodyPr wrap="none" rtlCol="0">
            <a:spAutoFit/>
          </a:bodyPr>
          <a:lstStyle/>
          <a:p>
            <a:r>
              <a:rPr lang="en-US" sz="2000" u="sng" dirty="0">
                <a:solidFill>
                  <a:srgbClr val="00446B"/>
                </a:solidFill>
              </a:rPr>
              <a:t>German list prices:</a:t>
            </a:r>
          </a:p>
        </p:txBody>
      </p:sp>
    </p:spTree>
    <p:extLst>
      <p:ext uri="{BB962C8B-B14F-4D97-AF65-F5344CB8AC3E}">
        <p14:creationId xmlns:p14="http://schemas.microsoft.com/office/powerpoint/2010/main" val="344672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Technical data</a:t>
            </a:r>
          </a:p>
        </p:txBody>
      </p:sp>
      <p:graphicFrame>
        <p:nvGraphicFramePr>
          <p:cNvPr id="5" name="Inhaltsplatzhalter 13"/>
          <p:cNvGraphicFramePr>
            <a:graphicFrameLocks/>
          </p:cNvGraphicFramePr>
          <p:nvPr>
            <p:extLst>
              <p:ext uri="{D42A27DB-BD31-4B8C-83A1-F6EECF244321}">
                <p14:modId xmlns:p14="http://schemas.microsoft.com/office/powerpoint/2010/main" val="627873495"/>
              </p:ext>
            </p:extLst>
          </p:nvPr>
        </p:nvGraphicFramePr>
        <p:xfrm>
          <a:off x="281400" y="2420888"/>
          <a:ext cx="8581200" cy="26539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481120">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gridCol w="1296000">
                  <a:extLst>
                    <a:ext uri="{9D8B030D-6E8A-4147-A177-3AD203B41FA5}">
                      <a16:colId xmlns:a16="http://schemas.microsoft.com/office/drawing/2014/main" val="20002"/>
                    </a:ext>
                  </a:extLst>
                </a:gridCol>
                <a:gridCol w="1260000">
                  <a:extLst>
                    <a:ext uri="{9D8B030D-6E8A-4147-A177-3AD203B41FA5}">
                      <a16:colId xmlns:a16="http://schemas.microsoft.com/office/drawing/2014/main" val="20003"/>
                    </a:ext>
                  </a:extLst>
                </a:gridCol>
                <a:gridCol w="1260000">
                  <a:extLst>
                    <a:ext uri="{9D8B030D-6E8A-4147-A177-3AD203B41FA5}">
                      <a16:colId xmlns:a16="http://schemas.microsoft.com/office/drawing/2014/main" val="20004"/>
                    </a:ext>
                  </a:extLst>
                </a:gridCol>
                <a:gridCol w="972000">
                  <a:extLst>
                    <a:ext uri="{9D8B030D-6E8A-4147-A177-3AD203B41FA5}">
                      <a16:colId xmlns:a16="http://schemas.microsoft.com/office/drawing/2014/main" val="20005"/>
                    </a:ext>
                  </a:extLst>
                </a:gridCol>
                <a:gridCol w="1476000">
                  <a:extLst>
                    <a:ext uri="{9D8B030D-6E8A-4147-A177-3AD203B41FA5}">
                      <a16:colId xmlns:a16="http://schemas.microsoft.com/office/drawing/2014/main" val="20006"/>
                    </a:ext>
                  </a:extLst>
                </a:gridCol>
                <a:gridCol w="1116000">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600" b="1" kern="1200" noProof="0" dirty="0">
                          <a:solidFill>
                            <a:srgbClr val="003D6A"/>
                          </a:solidFill>
                          <a:latin typeface="+mn-lt"/>
                          <a:ea typeface="+mn-ea"/>
                          <a:cs typeface="+mn-cs"/>
                        </a:rPr>
                        <a:t>Technical data overview</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Size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Stroke per jaw</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Closing force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Opening force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Recommended workpiece weight </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Weight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Max. permissible finger length</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400" b="0" kern="1200" noProof="0" dirty="0">
                          <a:solidFill>
                            <a:srgbClr val="003D6A"/>
                          </a:solidFill>
                          <a:latin typeface="+mn-lt"/>
                          <a:ea typeface="+mn-ea"/>
                          <a:cs typeface="+mn-cs"/>
                        </a:rPr>
                        <a:t>Repeat accuracy</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446B"/>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8 .. 16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2200 .. 6200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2375 .. 6500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11 .. 22.5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3 .. 3.8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215 .. 245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517468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17 .. 30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5000 .. 11400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5300 .. 12300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25 .. 43.5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9 .. 12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260 .. 355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222965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6600 .. 15600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6800 .. 16000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33 .. 59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13.9 .. 17.2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250 .. 350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3708376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26 .. 45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10300 .. 26100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10800 .. 27000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51.5 .. 97.5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28 .. 37.5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300 .. 400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0720252"/>
                  </a:ext>
                </a:extLst>
              </a:tr>
            </a:tbl>
          </a:graphicData>
        </a:graphic>
      </p:graphicFrame>
    </p:spTree>
    <p:extLst>
      <p:ext uri="{BB962C8B-B14F-4D97-AF65-F5344CB8AC3E}">
        <p14:creationId xmlns:p14="http://schemas.microsoft.com/office/powerpoint/2010/main" val="3407148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3473664760"/>
              </p:ext>
            </p:extLst>
          </p:nvPr>
        </p:nvGraphicFramePr>
        <p:xfrm>
          <a:off x="539552" y="1844824"/>
          <a:ext cx="8280918" cy="33549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862595">
                  <a:extLst>
                    <a:ext uri="{9D8B030D-6E8A-4147-A177-3AD203B41FA5}">
                      <a16:colId xmlns:a16="http://schemas.microsoft.com/office/drawing/2014/main" val="20001"/>
                    </a:ext>
                  </a:extLst>
                </a:gridCol>
                <a:gridCol w="1207634">
                  <a:extLst>
                    <a:ext uri="{9D8B030D-6E8A-4147-A177-3AD203B41FA5}">
                      <a16:colId xmlns:a16="http://schemas.microsoft.com/office/drawing/2014/main" val="20002"/>
                    </a:ext>
                  </a:extLst>
                </a:gridCol>
                <a:gridCol w="1207634">
                  <a:extLst>
                    <a:ext uri="{9D8B030D-6E8A-4147-A177-3AD203B41FA5}">
                      <a16:colId xmlns:a16="http://schemas.microsoft.com/office/drawing/2014/main" val="20003"/>
                    </a:ext>
                  </a:extLst>
                </a:gridCol>
                <a:gridCol w="1552672">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380153">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Stroke per jaw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Closing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Opening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Recommended workpiece 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Max. permissible finger length</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180 .. 235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200 .. 260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0.08 .. 0.12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60 .. 65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220 .. 490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235 .. 520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1.1 .. 1.9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0.17 .. 0.24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70 .. 80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3 .. 6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350 .. 920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375 .. 1050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1.75 .. 3.6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0.27 .. 0.42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85 .. 100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550 .. 1500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610 .. 1600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2.75 .. 5.5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0.51 .. 0.7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105 .. 125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5 .. 10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870 .. 2200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930 .. 2400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4.35 .. 8.75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0.9 .. 1.22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130 .. 160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1400 .. 4200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1520 .. 4450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7 .. 15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170 .. 200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3800 .. 8750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4050 .. 9350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19 .. 32.5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5.4 .. 7.6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220 .. 310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959277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39D856E2-5B1C-4276-9872-471720407111}"/>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PGN-plus-P 160 &amp; 240</a:t>
            </a:r>
          </a:p>
        </p:txBody>
      </p:sp>
      <p:pic>
        <p:nvPicPr>
          <p:cNvPr id="6" name="Grafik 5">
            <a:extLst>
              <a:ext uri="{FF2B5EF4-FFF2-40B4-BE49-F238E27FC236}">
                <a16:creationId xmlns:a16="http://schemas.microsoft.com/office/drawing/2014/main" id="{E3C192FD-0269-4DA2-96C9-12A0ED1A3ED9}"/>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981" b="89923" l="6038" r="92191">
                        <a14:foregroundMark x1="21294" y1="56654" x2="18402" y2="52941"/>
                        <a14:foregroundMark x1="42769" y1="85149" x2="7664" y2="84378"/>
                        <a14:foregroundMark x1="7664" y1="84378" x2="6146" y2="70203"/>
                        <a14:foregroundMark x1="6146" y1="70203" x2="6146" y2="62584"/>
                        <a14:foregroundMark x1="6146" y1="62584" x2="11280" y2="60415"/>
                        <a14:foregroundMark x1="11280" y1="60415" x2="17607" y2="60849"/>
                        <a14:foregroundMark x1="76247" y1="83703" x2="83839" y2="83558"/>
                        <a14:foregroundMark x1="83839" y1="83558" x2="89479" y2="83558"/>
                        <a14:foregroundMark x1="89479" y1="83558" x2="92191" y2="77194"/>
                        <a14:foregroundMark x1="92191" y1="77194" x2="92191" y2="61716"/>
                        <a14:foregroundMark x1="92191" y1="61716" x2="87780" y2="57811"/>
                        <a14:foregroundMark x1="87780" y1="57811" x2="80875" y2="57811"/>
                        <a14:foregroundMark x1="17932" y1="52797" x2="18402" y2="51205"/>
                        <a14:foregroundMark x1="33153" y1="40405" x2="38576" y2="41176"/>
                        <a14:foregroundMark x1="38576" y1="41176" x2="40492" y2="41032"/>
                        <a14:foregroundMark x1="58821" y1="39585" x2="63557" y2="40116"/>
                        <a14:foregroundMark x1="6038" y1="85005" x2="11569" y2="84619"/>
                        <a14:foregroundMark x1="11569" y1="84619" x2="17534" y2="84716"/>
                        <a14:foregroundMark x1="17534" y1="84716" x2="24367" y2="84089"/>
                      </a14:backgroundRemoval>
                    </a14:imgEffect>
                  </a14:imgLayer>
                </a14:imgProps>
              </a:ext>
            </a:extLst>
          </a:blip>
          <a:srcRect l="4326" t="37397" r="6366" b="13242"/>
          <a:stretch/>
        </p:blipFill>
        <p:spPr>
          <a:xfrm rot="10800000">
            <a:off x="282854" y="1643660"/>
            <a:ext cx="3265436" cy="1353292"/>
          </a:xfrm>
          <a:prstGeom prst="rect">
            <a:avLst/>
          </a:prstGeom>
        </p:spPr>
      </p:pic>
      <p:pic>
        <p:nvPicPr>
          <p:cNvPr id="1026" name="Picture 2" descr="Computergenerierter Alternativtext:&#10;O) ">
            <a:extLst>
              <a:ext uri="{FF2B5EF4-FFF2-40B4-BE49-F238E27FC236}">
                <a16:creationId xmlns:a16="http://schemas.microsoft.com/office/drawing/2014/main" id="{50A2688C-75C4-4E05-A2FA-1AE0BB897DFF}"/>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foregroundMark x1="24846" y1="60725" x2="26331" y2="50952"/>
                        <a14:foregroundMark x1="26331" y1="50952" x2="26331" y2="50952"/>
                        <a14:foregroundMark x1="37809" y1="39198" x2="45737" y2="40535"/>
                        <a14:foregroundMark x1="38503" y1="72994" x2="42670" y2="74846"/>
                        <a14:foregroundMark x1="61478" y1="77366" x2="65934" y2="78807"/>
                        <a14:foregroundMark x1="42265" y1="39480" x2="44444" y2="39609"/>
                        <a14:backgroundMark x1="88905" y1="53029" x2="88905" y2="53029"/>
                        <a14:backgroundMark x1="88757" y1="54916" x2="88757" y2="54916"/>
                        <a14:backgroundMark x1="88459" y1="57001" x2="88459" y2="57001"/>
                        <a14:backgroundMark x1="88235" y1="59186" x2="88235" y2="59186"/>
                        <a14:backgroundMark x1="88086" y1="58491" x2="88086" y2="58491"/>
                        <a14:backgroundMark x1="88161" y1="57498" x2="88161" y2="57498"/>
                      </a14:backgroundRemoval>
                    </a14:imgEffect>
                  </a14:imgLayer>
                </a14:imgProps>
              </a:ext>
              <a:ext uri="{28A0092B-C50C-407E-A947-70E740481C1C}">
                <a14:useLocalDpi xmlns:a14="http://schemas.microsoft.com/office/drawing/2010/main" val="0"/>
              </a:ext>
            </a:extLst>
          </a:blip>
          <a:srcRect l="18889" t="34650" r="9831" b="17051"/>
          <a:stretch/>
        </p:blipFill>
        <p:spPr bwMode="auto">
          <a:xfrm rot="10420577">
            <a:off x="328846" y="3543982"/>
            <a:ext cx="3167431" cy="1609972"/>
          </a:xfrm>
          <a:prstGeom prst="rect">
            <a:avLst/>
          </a:prstGeom>
          <a:noFill/>
          <a:extLst>
            <a:ext uri="{909E8E84-426E-40DD-AFC4-6F175D3DCCD1}">
              <a14:hiddenFill xmlns:a14="http://schemas.microsoft.com/office/drawing/2010/main">
                <a:solidFill>
                  <a:srgbClr val="FFFFFF"/>
                </a:solidFill>
              </a14:hiddenFill>
            </a:ext>
          </a:extLst>
        </p:spPr>
      </p:pic>
      <p:sp>
        <p:nvSpPr>
          <p:cNvPr id="7" name="Textfeld 6">
            <a:extLst>
              <a:ext uri="{FF2B5EF4-FFF2-40B4-BE49-F238E27FC236}">
                <a16:creationId xmlns:a16="http://schemas.microsoft.com/office/drawing/2014/main" id="{3D51866B-1D15-42E8-B14D-F433B1DA1762}"/>
              </a:ext>
            </a:extLst>
          </p:cNvPr>
          <p:cNvSpPr txBox="1"/>
          <p:nvPr/>
        </p:nvSpPr>
        <p:spPr>
          <a:xfrm>
            <a:off x="3645609" y="2230993"/>
            <a:ext cx="5318879" cy="1815882"/>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446B"/>
                </a:solidFill>
              </a:rPr>
              <a:t>The strength of the usual </a:t>
            </a:r>
            <a:r>
              <a:rPr lang="en-US" sz="1600" dirty="0" err="1">
                <a:solidFill>
                  <a:srgbClr val="00446B"/>
                </a:solidFill>
              </a:rPr>
              <a:t>aluminium</a:t>
            </a:r>
            <a:r>
              <a:rPr lang="en-US" sz="1600" dirty="0">
                <a:solidFill>
                  <a:srgbClr val="00446B"/>
                </a:solidFill>
              </a:rPr>
              <a:t> lids is not sufficient</a:t>
            </a:r>
          </a:p>
          <a:p>
            <a:pPr marL="285750" indent="-285750">
              <a:buFont typeface="Arial" panose="020B0604020202020204" pitchFamily="34" charset="0"/>
              <a:buChar char="•"/>
            </a:pPr>
            <a:r>
              <a:rPr lang="en-US" sz="1600" dirty="0">
                <a:solidFill>
                  <a:srgbClr val="00446B"/>
                </a:solidFill>
              </a:rPr>
              <a:t>In the endurance test this led to several broken lids and thus to a failure of the gripper</a:t>
            </a:r>
          </a:p>
          <a:p>
            <a:pPr marL="285750" indent="-285750">
              <a:buFont typeface="Arial" panose="020B0604020202020204" pitchFamily="34" charset="0"/>
              <a:buChar char="•"/>
            </a:pPr>
            <a:r>
              <a:rPr lang="en-US" sz="1600" dirty="0">
                <a:solidFill>
                  <a:srgbClr val="00446B"/>
                </a:solidFill>
              </a:rPr>
              <a:t>For this reason, the covers of sizes 160 and 240 are made of steel, burnished and dyed black</a:t>
            </a:r>
          </a:p>
          <a:p>
            <a:pPr marL="285750" indent="-285750">
              <a:buFont typeface="Arial" panose="020B0604020202020204" pitchFamily="34" charset="0"/>
              <a:buChar char="•"/>
            </a:pPr>
            <a:r>
              <a:rPr lang="en-US" sz="1600" dirty="0">
                <a:solidFill>
                  <a:srgbClr val="00446B"/>
                </a:solidFill>
              </a:rPr>
              <a:t>The corrosion protection of the basic version is not affected by this</a:t>
            </a:r>
          </a:p>
        </p:txBody>
      </p:sp>
      <p:graphicFrame>
        <p:nvGraphicFramePr>
          <p:cNvPr id="3" name="Tabelle 2">
            <a:extLst>
              <a:ext uri="{FF2B5EF4-FFF2-40B4-BE49-F238E27FC236}">
                <a16:creationId xmlns:a16="http://schemas.microsoft.com/office/drawing/2014/main" id="{BD8512AB-DE42-48DC-A5B1-5C88D63A6EA9}"/>
              </a:ext>
            </a:extLst>
          </p:cNvPr>
          <p:cNvGraphicFramePr>
            <a:graphicFrameLocks noGrp="1"/>
          </p:cNvGraphicFramePr>
          <p:nvPr>
            <p:extLst>
              <p:ext uri="{D42A27DB-BD31-4B8C-83A1-F6EECF244321}">
                <p14:modId xmlns:p14="http://schemas.microsoft.com/office/powerpoint/2010/main" val="3513944926"/>
              </p:ext>
            </p:extLst>
          </p:nvPr>
        </p:nvGraphicFramePr>
        <p:xfrm>
          <a:off x="4355976" y="4221088"/>
          <a:ext cx="3672000" cy="1341120"/>
        </p:xfrm>
        <a:graphic>
          <a:graphicData uri="http://schemas.openxmlformats.org/drawingml/2006/table">
            <a:tbl>
              <a:tblPr firstRow="1" bandRow="1">
                <a:tableStyleId>{5C22544A-7EE6-4342-B048-85BDC9FD1C3A}</a:tableStyleId>
              </a:tblPr>
              <a:tblGrid>
                <a:gridCol w="1728000">
                  <a:extLst>
                    <a:ext uri="{9D8B030D-6E8A-4147-A177-3AD203B41FA5}">
                      <a16:colId xmlns:a16="http://schemas.microsoft.com/office/drawing/2014/main" val="1008690623"/>
                    </a:ext>
                  </a:extLst>
                </a:gridCol>
                <a:gridCol w="972000">
                  <a:extLst>
                    <a:ext uri="{9D8B030D-6E8A-4147-A177-3AD203B41FA5}">
                      <a16:colId xmlns:a16="http://schemas.microsoft.com/office/drawing/2014/main" val="2957728177"/>
                    </a:ext>
                  </a:extLst>
                </a:gridCol>
                <a:gridCol w="972000">
                  <a:extLst>
                    <a:ext uri="{9D8B030D-6E8A-4147-A177-3AD203B41FA5}">
                      <a16:colId xmlns:a16="http://schemas.microsoft.com/office/drawing/2014/main" val="2475342624"/>
                    </a:ext>
                  </a:extLst>
                </a:gridCol>
              </a:tblGrid>
              <a:tr h="317843">
                <a:tc>
                  <a:txBody>
                    <a:bodyPr/>
                    <a:lstStyle/>
                    <a:p>
                      <a:r>
                        <a:rPr lang="en-US" sz="1600" noProof="0" dirty="0">
                          <a:solidFill>
                            <a:srgbClr val="00446B"/>
                          </a:solidFill>
                        </a:rPr>
                        <a:t>Weight</a:t>
                      </a:r>
                      <a:r>
                        <a:rPr lang="de-DE" sz="1600" dirty="0">
                          <a:solidFill>
                            <a:srgbClr val="00446B"/>
                          </a:solidFill>
                        </a:rPr>
                        <a:t> [kg]</a:t>
                      </a:r>
                    </a:p>
                  </a:txBody>
                  <a:tcPr>
                    <a:lnL w="12700" cmpd="sng">
                      <a:noFill/>
                    </a:lnL>
                    <a:lnR w="19050" cap="flat" cmpd="sng" algn="ctr">
                      <a:solidFill>
                        <a:srgbClr val="009EE0"/>
                      </a:solidFill>
                      <a:prstDash val="solid"/>
                      <a:round/>
                      <a:headEnd type="none" w="med" len="med"/>
                      <a:tailEnd type="none" w="med" len="med"/>
                    </a:lnR>
                    <a:lnT w="12700" cmpd="sng">
                      <a:noFill/>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160-1</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2700" cmpd="sng">
                      <a:noFill/>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240-1</a:t>
                      </a:r>
                    </a:p>
                  </a:txBody>
                  <a:tcPr>
                    <a:lnL w="19050" cap="flat" cmpd="sng" algn="ctr">
                      <a:solidFill>
                        <a:srgbClr val="009EE0"/>
                      </a:solidFill>
                      <a:prstDash val="solid"/>
                      <a:round/>
                      <a:headEnd type="none" w="med" len="med"/>
                      <a:tailEnd type="none" w="med" len="med"/>
                    </a:lnL>
                    <a:lnR w="12700" cmpd="sng">
                      <a:noFill/>
                    </a:lnR>
                    <a:lnT w="12700" cmpd="sng">
                      <a:noFill/>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300769232"/>
                  </a:ext>
                </a:extLst>
              </a:tr>
              <a:tr h="317843">
                <a:tc>
                  <a:txBody>
                    <a:bodyPr/>
                    <a:lstStyle/>
                    <a:p>
                      <a:r>
                        <a:rPr lang="de-DE" sz="1600" b="1" dirty="0">
                          <a:solidFill>
                            <a:srgbClr val="00446B"/>
                          </a:solidFill>
                        </a:rPr>
                        <a:t>PGN-plus</a:t>
                      </a:r>
                      <a:r>
                        <a:rPr lang="de-DE" sz="1600" dirty="0">
                          <a:solidFill>
                            <a:srgbClr val="00446B"/>
                          </a:solidFill>
                        </a:rPr>
                        <a:t> </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2.6</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8.5</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482411116"/>
                  </a:ext>
                </a:extLst>
              </a:tr>
              <a:tr h="317843">
                <a:tc>
                  <a:txBody>
                    <a:bodyPr/>
                    <a:lstStyle/>
                    <a:p>
                      <a:r>
                        <a:rPr lang="de-DE" sz="1600" b="1" dirty="0">
                          <a:solidFill>
                            <a:srgbClr val="00446B"/>
                          </a:solidFill>
                        </a:rPr>
                        <a:t>PGN-plus-P</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3</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9</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261098881"/>
                  </a:ext>
                </a:extLst>
              </a:tr>
              <a:tr h="317843">
                <a:tc>
                  <a:txBody>
                    <a:bodyPr/>
                    <a:lstStyle/>
                    <a:p>
                      <a:r>
                        <a:rPr lang="de-DE" sz="1600" b="1" dirty="0">
                          <a:solidFill>
                            <a:srgbClr val="00446B"/>
                          </a:solidFill>
                        </a:rPr>
                        <a:t>ZIMMER GPP5000</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mpd="sng">
                      <a:noFill/>
                    </a:lnB>
                    <a:noFill/>
                  </a:tcPr>
                </a:tc>
                <a:tc>
                  <a:txBody>
                    <a:bodyPr/>
                    <a:lstStyle/>
                    <a:p>
                      <a:r>
                        <a:rPr lang="de-DE" sz="1600" dirty="0">
                          <a:solidFill>
                            <a:srgbClr val="00446B"/>
                          </a:solidFill>
                        </a:rPr>
                        <a:t>2.9</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mpd="sng">
                      <a:noFill/>
                    </a:lnB>
                    <a:noFill/>
                  </a:tcPr>
                </a:tc>
                <a:tc>
                  <a:txBody>
                    <a:bodyPr/>
                    <a:lstStyle/>
                    <a:p>
                      <a:r>
                        <a:rPr lang="de-DE" sz="1600" dirty="0">
                          <a:solidFill>
                            <a:srgbClr val="00446B"/>
                          </a:solidFill>
                        </a:rPr>
                        <a:t>9.2</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2700" cmpd="sng">
                      <a:noFill/>
                    </a:lnB>
                    <a:noFill/>
                  </a:tcPr>
                </a:tc>
                <a:extLst>
                  <a:ext uri="{0D108BD9-81ED-4DB2-BD59-A6C34878D82A}">
                    <a16:rowId xmlns:a16="http://schemas.microsoft.com/office/drawing/2014/main" val="1454397554"/>
                  </a:ext>
                </a:extLst>
              </a:tr>
            </a:tbl>
          </a:graphicData>
        </a:graphic>
      </p:graphicFrame>
      <p:sp>
        <p:nvSpPr>
          <p:cNvPr id="4" name="Rechteck 3">
            <a:extLst>
              <a:ext uri="{FF2B5EF4-FFF2-40B4-BE49-F238E27FC236}">
                <a16:creationId xmlns:a16="http://schemas.microsoft.com/office/drawing/2014/main" id="{32F7E326-31BD-4943-9F1D-98AD25035007}"/>
              </a:ext>
            </a:extLst>
          </p:cNvPr>
          <p:cNvSpPr/>
          <p:nvPr/>
        </p:nvSpPr>
        <p:spPr>
          <a:xfrm>
            <a:off x="395536" y="5700983"/>
            <a:ext cx="8352928" cy="369332"/>
          </a:xfrm>
          <a:prstGeom prst="rect">
            <a:avLst/>
          </a:prstGeom>
        </p:spPr>
        <p:txBody>
          <a:bodyPr wrap="square">
            <a:spAutoFit/>
          </a:bodyPr>
          <a:lstStyle/>
          <a:p>
            <a:r>
              <a:rPr lang="en-US" b="1" dirty="0">
                <a:solidFill>
                  <a:srgbClr val="00446B"/>
                </a:solidFill>
                <a:sym typeface="Wingdings" panose="05000000000000000000" pitchFamily="2" charset="2"/>
              </a:rPr>
              <a:t> SCHUNK does not release grippers which do not reach the specified technical data!</a:t>
            </a:r>
            <a:endParaRPr lang="en-US" b="1" dirty="0">
              <a:solidFill>
                <a:srgbClr val="00446B"/>
              </a:solidFill>
            </a:endParaRPr>
          </a:p>
        </p:txBody>
      </p:sp>
    </p:spTree>
    <p:extLst>
      <p:ext uri="{BB962C8B-B14F-4D97-AF65-F5344CB8AC3E}">
        <p14:creationId xmlns:p14="http://schemas.microsoft.com/office/powerpoint/2010/main" val="1911723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87CBC24F-F12B-40A2-B7EB-EF04EE087181}"/>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2732113" y="2420888"/>
            <a:ext cx="3127222" cy="2842634"/>
          </a:xfrm>
          <a:prstGeom prst="rect">
            <a:avLst/>
          </a:prstGeom>
        </p:spPr>
      </p:pic>
      <p:sp>
        <p:nvSpPr>
          <p:cNvPr id="3" name="Textfeld 2">
            <a:extLst>
              <a:ext uri="{FF2B5EF4-FFF2-40B4-BE49-F238E27FC236}">
                <a16:creationId xmlns:a16="http://schemas.microsoft.com/office/drawing/2014/main" id="{BB29630A-CB4E-4141-A616-FF845A7622D4}"/>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PGN-plus-P 300 &amp; 380</a:t>
            </a:r>
          </a:p>
        </p:txBody>
      </p:sp>
      <p:cxnSp>
        <p:nvCxnSpPr>
          <p:cNvPr id="5" name="Verbinder: gewinkelt 4">
            <a:extLst>
              <a:ext uri="{FF2B5EF4-FFF2-40B4-BE49-F238E27FC236}">
                <a16:creationId xmlns:a16="http://schemas.microsoft.com/office/drawing/2014/main" id="{EC7CEF44-45F4-4AB6-AC63-D0381A3F2FE1}"/>
              </a:ext>
            </a:extLst>
          </p:cNvPr>
          <p:cNvCxnSpPr>
            <a:cxnSpLocks/>
            <a:stCxn id="2" idx="1"/>
          </p:cNvCxnSpPr>
          <p:nvPr/>
        </p:nvCxnSpPr>
        <p:spPr>
          <a:xfrm rot="10800000">
            <a:off x="5218462" y="3484133"/>
            <a:ext cx="1679627" cy="544413"/>
          </a:xfrm>
          <a:prstGeom prst="bentConnector3">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0" name="Verbinder: gewinkelt 9">
            <a:extLst>
              <a:ext uri="{FF2B5EF4-FFF2-40B4-BE49-F238E27FC236}">
                <a16:creationId xmlns:a16="http://schemas.microsoft.com/office/drawing/2014/main" id="{7C203235-25DE-49CE-84A8-CFAB5D66C479}"/>
              </a:ext>
            </a:extLst>
          </p:cNvPr>
          <p:cNvCxnSpPr>
            <a:cxnSpLocks/>
            <a:stCxn id="12" idx="3"/>
          </p:cNvCxnSpPr>
          <p:nvPr/>
        </p:nvCxnSpPr>
        <p:spPr>
          <a:xfrm>
            <a:off x="2627313" y="2085165"/>
            <a:ext cx="1588295" cy="966665"/>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3" name="Verbinder: gewinkelt 12">
            <a:extLst>
              <a:ext uri="{FF2B5EF4-FFF2-40B4-BE49-F238E27FC236}">
                <a16:creationId xmlns:a16="http://schemas.microsoft.com/office/drawing/2014/main" id="{942FC1A6-54E5-4796-B596-D8AC005AAB81}"/>
              </a:ext>
            </a:extLst>
          </p:cNvPr>
          <p:cNvCxnSpPr>
            <a:cxnSpLocks/>
            <a:stCxn id="7" idx="1"/>
          </p:cNvCxnSpPr>
          <p:nvPr/>
        </p:nvCxnSpPr>
        <p:spPr>
          <a:xfrm rot="10800000">
            <a:off x="4572000" y="4452671"/>
            <a:ext cx="1265392" cy="1111817"/>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Verbinder: gewinkelt 14">
            <a:extLst>
              <a:ext uri="{FF2B5EF4-FFF2-40B4-BE49-F238E27FC236}">
                <a16:creationId xmlns:a16="http://schemas.microsoft.com/office/drawing/2014/main" id="{6DDD62AE-5FEB-4EC4-ABF0-5B7D060714A0}"/>
              </a:ext>
            </a:extLst>
          </p:cNvPr>
          <p:cNvCxnSpPr>
            <a:cxnSpLocks/>
            <a:stCxn id="20" idx="1"/>
          </p:cNvCxnSpPr>
          <p:nvPr/>
        </p:nvCxnSpPr>
        <p:spPr>
          <a:xfrm rot="10800000" flipV="1">
            <a:off x="5436286" y="2323327"/>
            <a:ext cx="1261820" cy="385592"/>
          </a:xfrm>
          <a:prstGeom prst="bentConnector3">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8" name="Verbinder: gewinkelt 17">
            <a:extLst>
              <a:ext uri="{FF2B5EF4-FFF2-40B4-BE49-F238E27FC236}">
                <a16:creationId xmlns:a16="http://schemas.microsoft.com/office/drawing/2014/main" id="{E9E2F757-0C3D-463F-B76A-75AC5FC50DEC}"/>
              </a:ext>
            </a:extLst>
          </p:cNvPr>
          <p:cNvCxnSpPr>
            <a:cxnSpLocks/>
            <a:stCxn id="17" idx="3"/>
          </p:cNvCxnSpPr>
          <p:nvPr/>
        </p:nvCxnSpPr>
        <p:spPr>
          <a:xfrm flipV="1">
            <a:off x="2245911" y="4008097"/>
            <a:ext cx="957937" cy="593353"/>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sp>
        <p:nvSpPr>
          <p:cNvPr id="2" name="Rechteck 1">
            <a:extLst>
              <a:ext uri="{FF2B5EF4-FFF2-40B4-BE49-F238E27FC236}">
                <a16:creationId xmlns:a16="http://schemas.microsoft.com/office/drawing/2014/main" id="{25C8F292-033C-4BCD-865D-1DF6B458C559}"/>
              </a:ext>
            </a:extLst>
          </p:cNvPr>
          <p:cNvSpPr/>
          <p:nvPr/>
        </p:nvSpPr>
        <p:spPr>
          <a:xfrm>
            <a:off x="6898088" y="3736157"/>
            <a:ext cx="2160240" cy="584775"/>
          </a:xfrm>
          <a:prstGeom prst="rect">
            <a:avLst/>
          </a:prstGeom>
        </p:spPr>
        <p:txBody>
          <a:bodyPr wrap="square">
            <a:spAutoFit/>
          </a:bodyPr>
          <a:lstStyle/>
          <a:p>
            <a:r>
              <a:rPr lang="en-US" sz="1600" b="1" dirty="0">
                <a:solidFill>
                  <a:srgbClr val="00446B"/>
                </a:solidFill>
              </a:rPr>
              <a:t>Multi-tooth guidance with lubricant pockets</a:t>
            </a:r>
            <a:endParaRPr lang="en-US" sz="1600" dirty="0"/>
          </a:p>
        </p:txBody>
      </p:sp>
      <p:sp>
        <p:nvSpPr>
          <p:cNvPr id="7" name="Rechteck 6">
            <a:extLst>
              <a:ext uri="{FF2B5EF4-FFF2-40B4-BE49-F238E27FC236}">
                <a16:creationId xmlns:a16="http://schemas.microsoft.com/office/drawing/2014/main" id="{40AC1CB9-7ADE-4AD3-91F9-C01AC51A3C00}"/>
              </a:ext>
            </a:extLst>
          </p:cNvPr>
          <p:cNvSpPr/>
          <p:nvPr/>
        </p:nvSpPr>
        <p:spPr>
          <a:xfrm>
            <a:off x="5837392" y="5395210"/>
            <a:ext cx="2160240" cy="338554"/>
          </a:xfrm>
          <a:prstGeom prst="rect">
            <a:avLst/>
          </a:prstGeom>
        </p:spPr>
        <p:txBody>
          <a:bodyPr wrap="square">
            <a:spAutoFit/>
          </a:bodyPr>
          <a:lstStyle/>
          <a:p>
            <a:r>
              <a:rPr lang="en-US" sz="1600" b="1">
                <a:solidFill>
                  <a:srgbClr val="00446B"/>
                </a:solidFill>
              </a:rPr>
              <a:t>Higher gripping force</a:t>
            </a:r>
          </a:p>
        </p:txBody>
      </p:sp>
      <p:sp>
        <p:nvSpPr>
          <p:cNvPr id="12" name="Rechteck 11">
            <a:extLst>
              <a:ext uri="{FF2B5EF4-FFF2-40B4-BE49-F238E27FC236}">
                <a16:creationId xmlns:a16="http://schemas.microsoft.com/office/drawing/2014/main" id="{B8E0DBEC-0846-4C18-8E47-A0C7AE15AE29}"/>
              </a:ext>
            </a:extLst>
          </p:cNvPr>
          <p:cNvSpPr/>
          <p:nvPr/>
        </p:nvSpPr>
        <p:spPr>
          <a:xfrm>
            <a:off x="128069" y="1792777"/>
            <a:ext cx="2499244" cy="584775"/>
          </a:xfrm>
          <a:prstGeom prst="rect">
            <a:avLst/>
          </a:prstGeom>
        </p:spPr>
        <p:txBody>
          <a:bodyPr wrap="square">
            <a:spAutoFit/>
          </a:bodyPr>
          <a:lstStyle/>
          <a:p>
            <a:r>
              <a:rPr lang="en-US" sz="1600" b="1" dirty="0">
                <a:solidFill>
                  <a:srgbClr val="00446B"/>
                </a:solidFill>
              </a:rPr>
              <a:t>Screw connection with fits for customized attachment</a:t>
            </a:r>
          </a:p>
        </p:txBody>
      </p:sp>
      <p:sp>
        <p:nvSpPr>
          <p:cNvPr id="17" name="Rechteck 16">
            <a:extLst>
              <a:ext uri="{FF2B5EF4-FFF2-40B4-BE49-F238E27FC236}">
                <a16:creationId xmlns:a16="http://schemas.microsoft.com/office/drawing/2014/main" id="{8EAB4AC8-2C7C-4F07-B8C0-67D07CD464C5}"/>
              </a:ext>
            </a:extLst>
          </p:cNvPr>
          <p:cNvSpPr/>
          <p:nvPr/>
        </p:nvSpPr>
        <p:spPr>
          <a:xfrm>
            <a:off x="250252" y="4309062"/>
            <a:ext cx="1995659" cy="584775"/>
          </a:xfrm>
          <a:prstGeom prst="rect">
            <a:avLst/>
          </a:prstGeom>
        </p:spPr>
        <p:txBody>
          <a:bodyPr wrap="square">
            <a:spAutoFit/>
          </a:bodyPr>
          <a:lstStyle/>
          <a:p>
            <a:r>
              <a:rPr lang="en-US" sz="1600" b="1" dirty="0">
                <a:solidFill>
                  <a:srgbClr val="00446B"/>
                </a:solidFill>
              </a:rPr>
              <a:t>Improved switching-cam concept </a:t>
            </a:r>
            <a:endParaRPr lang="en-US" sz="1600" dirty="0"/>
          </a:p>
        </p:txBody>
      </p:sp>
      <p:sp>
        <p:nvSpPr>
          <p:cNvPr id="20" name="Rechteck 19">
            <a:extLst>
              <a:ext uri="{FF2B5EF4-FFF2-40B4-BE49-F238E27FC236}">
                <a16:creationId xmlns:a16="http://schemas.microsoft.com/office/drawing/2014/main" id="{D52143BC-D019-44BA-AC62-D931F1711F10}"/>
              </a:ext>
            </a:extLst>
          </p:cNvPr>
          <p:cNvSpPr/>
          <p:nvPr/>
        </p:nvSpPr>
        <p:spPr>
          <a:xfrm>
            <a:off x="6698106" y="2030939"/>
            <a:ext cx="2160240" cy="584775"/>
          </a:xfrm>
          <a:prstGeom prst="rect">
            <a:avLst/>
          </a:prstGeom>
        </p:spPr>
        <p:txBody>
          <a:bodyPr wrap="square">
            <a:spAutoFit/>
          </a:bodyPr>
          <a:lstStyle/>
          <a:p>
            <a:r>
              <a:rPr lang="en-US" sz="1600" b="1" dirty="0">
                <a:solidFill>
                  <a:srgbClr val="00446B"/>
                </a:solidFill>
              </a:rPr>
              <a:t>New concept of the dust-tight version</a:t>
            </a:r>
          </a:p>
        </p:txBody>
      </p:sp>
      <p:sp>
        <p:nvSpPr>
          <p:cNvPr id="27" name="Rechteck 26">
            <a:extLst>
              <a:ext uri="{FF2B5EF4-FFF2-40B4-BE49-F238E27FC236}">
                <a16:creationId xmlns:a16="http://schemas.microsoft.com/office/drawing/2014/main" id="{D279BE67-8E50-4406-B958-B4C17E3065CF}"/>
              </a:ext>
            </a:extLst>
          </p:cNvPr>
          <p:cNvSpPr/>
          <p:nvPr/>
        </p:nvSpPr>
        <p:spPr>
          <a:xfrm>
            <a:off x="128069" y="2882553"/>
            <a:ext cx="1433662" cy="338554"/>
          </a:xfrm>
          <a:prstGeom prst="rect">
            <a:avLst/>
          </a:prstGeom>
        </p:spPr>
        <p:txBody>
          <a:bodyPr wrap="none">
            <a:spAutoFit/>
          </a:bodyPr>
          <a:lstStyle/>
          <a:p>
            <a:r>
              <a:rPr lang="en-US" sz="1600" b="1" dirty="0">
                <a:solidFill>
                  <a:srgbClr val="00446B"/>
                </a:solidFill>
              </a:rPr>
              <a:t>Dynamic bevel</a:t>
            </a:r>
          </a:p>
        </p:txBody>
      </p:sp>
      <p:cxnSp>
        <p:nvCxnSpPr>
          <p:cNvPr id="32" name="Verbinder: gewinkelt 31">
            <a:extLst>
              <a:ext uri="{FF2B5EF4-FFF2-40B4-BE49-F238E27FC236}">
                <a16:creationId xmlns:a16="http://schemas.microsoft.com/office/drawing/2014/main" id="{BA3C0B76-4545-4056-ADBC-46982E74609F}"/>
              </a:ext>
            </a:extLst>
          </p:cNvPr>
          <p:cNvCxnSpPr>
            <a:cxnSpLocks/>
            <a:stCxn id="27" idx="3"/>
          </p:cNvCxnSpPr>
          <p:nvPr/>
        </p:nvCxnSpPr>
        <p:spPr>
          <a:xfrm>
            <a:off x="1561731" y="3051830"/>
            <a:ext cx="1284857" cy="290132"/>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932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7EAC0398-11C5-40DE-8F59-44879D1784F3}"/>
              </a:ext>
            </a:extLst>
          </p:cNvPr>
          <p:cNvPicPr>
            <a:picLocks noChangeAspect="1"/>
          </p:cNvPicPr>
          <p:nvPr/>
        </p:nvPicPr>
        <p:blipFill>
          <a:blip r:embed="rId2"/>
          <a:stretch>
            <a:fillRect/>
          </a:stretch>
        </p:blipFill>
        <p:spPr>
          <a:xfrm>
            <a:off x="3258108" y="1969790"/>
            <a:ext cx="4626260" cy="3231781"/>
          </a:xfrm>
          <a:prstGeom prst="rect">
            <a:avLst/>
          </a:prstGeom>
        </p:spPr>
      </p:pic>
      <p:sp>
        <p:nvSpPr>
          <p:cNvPr id="18" name="Textfeld 17">
            <a:extLst>
              <a:ext uri="{FF2B5EF4-FFF2-40B4-BE49-F238E27FC236}">
                <a16:creationId xmlns:a16="http://schemas.microsoft.com/office/drawing/2014/main" id="{91D1046D-38C8-412A-BE39-FE07A84F180D}"/>
              </a:ext>
            </a:extLst>
          </p:cNvPr>
          <p:cNvSpPr txBox="1"/>
          <p:nvPr/>
        </p:nvSpPr>
        <p:spPr>
          <a:xfrm>
            <a:off x="898048" y="5445224"/>
            <a:ext cx="1542795" cy="646331"/>
          </a:xfrm>
          <a:prstGeom prst="rect">
            <a:avLst/>
          </a:prstGeom>
          <a:noFill/>
        </p:spPr>
        <p:txBody>
          <a:bodyPr wrap="none" rtlCol="0">
            <a:spAutoFit/>
          </a:bodyPr>
          <a:lstStyle/>
          <a:p>
            <a:pPr algn="ctr"/>
            <a:r>
              <a:rPr lang="en-US" b="1">
                <a:solidFill>
                  <a:srgbClr val="00446B"/>
                </a:solidFill>
              </a:rPr>
              <a:t>PDF-Overview</a:t>
            </a:r>
          </a:p>
          <a:p>
            <a:pPr algn="ctr"/>
            <a:r>
              <a:rPr lang="en-US" b="1">
                <a:solidFill>
                  <a:srgbClr val="00446B"/>
                </a:solidFill>
              </a:rPr>
              <a:t>in STB</a:t>
            </a:r>
          </a:p>
        </p:txBody>
      </p:sp>
      <p:sp>
        <p:nvSpPr>
          <p:cNvPr id="20" name="Pfeil: nach rechts 19">
            <a:extLst>
              <a:ext uri="{FF2B5EF4-FFF2-40B4-BE49-F238E27FC236}">
                <a16:creationId xmlns:a16="http://schemas.microsoft.com/office/drawing/2014/main" id="{F383FBC1-7AD4-428D-BFFB-60AF463D2B69}"/>
              </a:ext>
            </a:extLst>
          </p:cNvPr>
          <p:cNvSpPr/>
          <p:nvPr/>
        </p:nvSpPr>
        <p:spPr>
          <a:xfrm>
            <a:off x="269303" y="5620697"/>
            <a:ext cx="612971" cy="314877"/>
          </a:xfrm>
          <a:prstGeom prst="rightArrow">
            <a:avLst>
              <a:gd name="adj1" fmla="val 34913"/>
              <a:gd name="adj2" fmla="val 92748"/>
            </a:avLst>
          </a:prstGeom>
          <a:solidFill>
            <a:srgbClr val="00446B"/>
          </a:solid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feld 21">
            <a:extLst>
              <a:ext uri="{FF2B5EF4-FFF2-40B4-BE49-F238E27FC236}">
                <a16:creationId xmlns:a16="http://schemas.microsoft.com/office/drawing/2014/main" id="{1DF8A983-9862-4380-B7D6-1B0BC167810D}"/>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Gripping force</a:t>
            </a:r>
          </a:p>
        </p:txBody>
      </p:sp>
      <p:pic>
        <p:nvPicPr>
          <p:cNvPr id="14" name="Grafik 13">
            <a:extLst>
              <a:ext uri="{FF2B5EF4-FFF2-40B4-BE49-F238E27FC236}">
                <a16:creationId xmlns:a16="http://schemas.microsoft.com/office/drawing/2014/main" id="{6682A658-A9E6-4D74-92A0-A7FA1AD9F08A}"/>
              </a:ext>
            </a:extLst>
          </p:cNvPr>
          <p:cNvPicPr>
            <a:picLocks noChangeAspect="1"/>
          </p:cNvPicPr>
          <p:nvPr/>
        </p:nvPicPr>
        <p:blipFill>
          <a:blip r:embed="rId3"/>
          <a:stretch>
            <a:fillRect/>
          </a:stretch>
        </p:blipFill>
        <p:spPr>
          <a:xfrm>
            <a:off x="1272609" y="1844824"/>
            <a:ext cx="876520" cy="611999"/>
          </a:xfrm>
          <a:prstGeom prst="rect">
            <a:avLst/>
          </a:prstGeom>
        </p:spPr>
      </p:pic>
      <p:pic>
        <p:nvPicPr>
          <p:cNvPr id="15" name="Grafik 14">
            <a:extLst>
              <a:ext uri="{FF2B5EF4-FFF2-40B4-BE49-F238E27FC236}">
                <a16:creationId xmlns:a16="http://schemas.microsoft.com/office/drawing/2014/main" id="{A676FD32-45A0-4192-89B8-12C9BFB4A414}"/>
              </a:ext>
            </a:extLst>
          </p:cNvPr>
          <p:cNvPicPr>
            <a:picLocks noChangeAspect="1"/>
          </p:cNvPicPr>
          <p:nvPr/>
        </p:nvPicPr>
        <p:blipFill>
          <a:blip r:embed="rId4"/>
          <a:stretch>
            <a:fillRect/>
          </a:stretch>
        </p:blipFill>
        <p:spPr>
          <a:xfrm>
            <a:off x="2237512" y="1845802"/>
            <a:ext cx="875120" cy="611021"/>
          </a:xfrm>
          <a:prstGeom prst="rect">
            <a:avLst/>
          </a:prstGeom>
        </p:spPr>
      </p:pic>
      <p:pic>
        <p:nvPicPr>
          <p:cNvPr id="16" name="Grafik 15">
            <a:extLst>
              <a:ext uri="{FF2B5EF4-FFF2-40B4-BE49-F238E27FC236}">
                <a16:creationId xmlns:a16="http://schemas.microsoft.com/office/drawing/2014/main" id="{8B871F35-920D-468E-925F-DE13CE082E7D}"/>
              </a:ext>
            </a:extLst>
          </p:cNvPr>
          <p:cNvPicPr>
            <a:picLocks noChangeAspect="1"/>
          </p:cNvPicPr>
          <p:nvPr/>
        </p:nvPicPr>
        <p:blipFill>
          <a:blip r:embed="rId5"/>
          <a:stretch>
            <a:fillRect/>
          </a:stretch>
        </p:blipFill>
        <p:spPr>
          <a:xfrm>
            <a:off x="1272609" y="2556375"/>
            <a:ext cx="876520" cy="611999"/>
          </a:xfrm>
          <a:prstGeom prst="rect">
            <a:avLst/>
          </a:prstGeom>
        </p:spPr>
      </p:pic>
      <p:pic>
        <p:nvPicPr>
          <p:cNvPr id="17" name="Grafik 16">
            <a:extLst>
              <a:ext uri="{FF2B5EF4-FFF2-40B4-BE49-F238E27FC236}">
                <a16:creationId xmlns:a16="http://schemas.microsoft.com/office/drawing/2014/main" id="{004AE493-6AD2-45DB-802A-66F4EF3AA3AC}"/>
              </a:ext>
            </a:extLst>
          </p:cNvPr>
          <p:cNvPicPr>
            <a:picLocks noChangeAspect="1"/>
          </p:cNvPicPr>
          <p:nvPr/>
        </p:nvPicPr>
        <p:blipFill>
          <a:blip r:embed="rId6"/>
          <a:stretch>
            <a:fillRect/>
          </a:stretch>
        </p:blipFill>
        <p:spPr>
          <a:xfrm>
            <a:off x="2238971" y="2541598"/>
            <a:ext cx="875120" cy="611021"/>
          </a:xfrm>
          <a:prstGeom prst="rect">
            <a:avLst/>
          </a:prstGeom>
        </p:spPr>
      </p:pic>
      <p:pic>
        <p:nvPicPr>
          <p:cNvPr id="27" name="Grafik 26">
            <a:extLst>
              <a:ext uri="{FF2B5EF4-FFF2-40B4-BE49-F238E27FC236}">
                <a16:creationId xmlns:a16="http://schemas.microsoft.com/office/drawing/2014/main" id="{EBB9C4EA-B239-416F-A8AB-D4A31D8FF095}"/>
              </a:ext>
            </a:extLst>
          </p:cNvPr>
          <p:cNvPicPr>
            <a:picLocks noChangeAspect="1"/>
          </p:cNvPicPr>
          <p:nvPr/>
        </p:nvPicPr>
        <p:blipFill>
          <a:blip r:embed="rId7"/>
          <a:stretch>
            <a:fillRect/>
          </a:stretch>
        </p:blipFill>
        <p:spPr>
          <a:xfrm>
            <a:off x="1272609" y="3267926"/>
            <a:ext cx="875120" cy="611021"/>
          </a:xfrm>
          <a:prstGeom prst="rect">
            <a:avLst/>
          </a:prstGeom>
        </p:spPr>
      </p:pic>
      <p:pic>
        <p:nvPicPr>
          <p:cNvPr id="28" name="Grafik 27">
            <a:extLst>
              <a:ext uri="{FF2B5EF4-FFF2-40B4-BE49-F238E27FC236}">
                <a16:creationId xmlns:a16="http://schemas.microsoft.com/office/drawing/2014/main" id="{837AE332-185D-478E-AF20-FBFDDCFDFAED}"/>
              </a:ext>
            </a:extLst>
          </p:cNvPr>
          <p:cNvPicPr>
            <a:picLocks noChangeAspect="1"/>
          </p:cNvPicPr>
          <p:nvPr/>
        </p:nvPicPr>
        <p:blipFill>
          <a:blip r:embed="rId8"/>
          <a:stretch>
            <a:fillRect/>
          </a:stretch>
        </p:blipFill>
        <p:spPr>
          <a:xfrm>
            <a:off x="2238971" y="3257422"/>
            <a:ext cx="875120" cy="611021"/>
          </a:xfrm>
          <a:prstGeom prst="rect">
            <a:avLst/>
          </a:prstGeom>
        </p:spPr>
      </p:pic>
      <p:pic>
        <p:nvPicPr>
          <p:cNvPr id="29" name="Grafik 28">
            <a:extLst>
              <a:ext uri="{FF2B5EF4-FFF2-40B4-BE49-F238E27FC236}">
                <a16:creationId xmlns:a16="http://schemas.microsoft.com/office/drawing/2014/main" id="{15C12897-B41A-4296-87E1-50C86C844378}"/>
              </a:ext>
            </a:extLst>
          </p:cNvPr>
          <p:cNvPicPr>
            <a:picLocks noChangeAspect="1"/>
          </p:cNvPicPr>
          <p:nvPr/>
        </p:nvPicPr>
        <p:blipFill>
          <a:blip r:embed="rId9"/>
          <a:stretch>
            <a:fillRect/>
          </a:stretch>
        </p:blipFill>
        <p:spPr>
          <a:xfrm>
            <a:off x="1272609" y="3978498"/>
            <a:ext cx="875121" cy="611022"/>
          </a:xfrm>
          <a:prstGeom prst="rect">
            <a:avLst/>
          </a:prstGeom>
        </p:spPr>
      </p:pic>
      <p:pic>
        <p:nvPicPr>
          <p:cNvPr id="30" name="Grafik 29">
            <a:extLst>
              <a:ext uri="{FF2B5EF4-FFF2-40B4-BE49-F238E27FC236}">
                <a16:creationId xmlns:a16="http://schemas.microsoft.com/office/drawing/2014/main" id="{D62DBDF4-E3B0-4DCD-9E5D-A56FC5DE7F66}"/>
              </a:ext>
            </a:extLst>
          </p:cNvPr>
          <p:cNvPicPr>
            <a:picLocks noChangeAspect="1"/>
          </p:cNvPicPr>
          <p:nvPr/>
        </p:nvPicPr>
        <p:blipFill>
          <a:blip r:embed="rId10"/>
          <a:stretch>
            <a:fillRect/>
          </a:stretch>
        </p:blipFill>
        <p:spPr>
          <a:xfrm>
            <a:off x="2238971" y="3973246"/>
            <a:ext cx="875121" cy="611022"/>
          </a:xfrm>
          <a:prstGeom prst="rect">
            <a:avLst/>
          </a:prstGeom>
        </p:spPr>
      </p:pic>
      <p:pic>
        <p:nvPicPr>
          <p:cNvPr id="31" name="Grafik 30">
            <a:extLst>
              <a:ext uri="{FF2B5EF4-FFF2-40B4-BE49-F238E27FC236}">
                <a16:creationId xmlns:a16="http://schemas.microsoft.com/office/drawing/2014/main" id="{B48F161E-7194-4BF9-8AA9-C55541A38F5D}"/>
              </a:ext>
            </a:extLst>
          </p:cNvPr>
          <p:cNvPicPr>
            <a:picLocks noChangeAspect="1"/>
          </p:cNvPicPr>
          <p:nvPr/>
        </p:nvPicPr>
        <p:blipFill>
          <a:blip r:embed="rId11"/>
          <a:stretch>
            <a:fillRect/>
          </a:stretch>
        </p:blipFill>
        <p:spPr>
          <a:xfrm>
            <a:off x="1272609" y="4689071"/>
            <a:ext cx="875121" cy="611022"/>
          </a:xfrm>
          <a:prstGeom prst="rect">
            <a:avLst/>
          </a:prstGeom>
        </p:spPr>
      </p:pic>
      <p:pic>
        <p:nvPicPr>
          <p:cNvPr id="32" name="Grafik 31">
            <a:extLst>
              <a:ext uri="{FF2B5EF4-FFF2-40B4-BE49-F238E27FC236}">
                <a16:creationId xmlns:a16="http://schemas.microsoft.com/office/drawing/2014/main" id="{8D12632D-F178-4972-82D2-63C3049ADCDC}"/>
              </a:ext>
            </a:extLst>
          </p:cNvPr>
          <p:cNvPicPr>
            <a:picLocks noChangeAspect="1"/>
          </p:cNvPicPr>
          <p:nvPr/>
        </p:nvPicPr>
        <p:blipFill>
          <a:blip r:embed="rId12"/>
          <a:stretch>
            <a:fillRect/>
          </a:stretch>
        </p:blipFill>
        <p:spPr>
          <a:xfrm>
            <a:off x="2238971" y="4689071"/>
            <a:ext cx="875121" cy="611022"/>
          </a:xfrm>
          <a:prstGeom prst="rect">
            <a:avLst/>
          </a:prstGeom>
        </p:spPr>
      </p:pic>
      <p:pic>
        <p:nvPicPr>
          <p:cNvPr id="4" name="Grafik 3">
            <a:extLst>
              <a:ext uri="{FF2B5EF4-FFF2-40B4-BE49-F238E27FC236}">
                <a16:creationId xmlns:a16="http://schemas.microsoft.com/office/drawing/2014/main" id="{18F08E66-844D-4A54-A926-7B15756DC020}"/>
              </a:ext>
            </a:extLst>
          </p:cNvPr>
          <p:cNvPicPr>
            <a:picLocks noChangeAspect="1"/>
          </p:cNvPicPr>
          <p:nvPr/>
        </p:nvPicPr>
        <p:blipFill rotWithShape="1">
          <a:blip r:embed="rId13"/>
          <a:srcRect r="9330"/>
          <a:stretch/>
        </p:blipFill>
        <p:spPr>
          <a:xfrm>
            <a:off x="2456617" y="5517232"/>
            <a:ext cx="6075824" cy="504966"/>
          </a:xfrm>
          <a:prstGeom prst="rect">
            <a:avLst/>
          </a:prstGeom>
        </p:spPr>
      </p:pic>
    </p:spTree>
    <p:extLst>
      <p:ext uri="{BB962C8B-B14F-4D97-AF65-F5344CB8AC3E}">
        <p14:creationId xmlns:p14="http://schemas.microsoft.com/office/powerpoint/2010/main" val="2312044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Dust-tight version -SD</a:t>
            </a:r>
          </a:p>
        </p:txBody>
      </p:sp>
      <p:sp>
        <p:nvSpPr>
          <p:cNvPr id="4" name="Rechteck 3"/>
          <p:cNvSpPr/>
          <p:nvPr/>
        </p:nvSpPr>
        <p:spPr>
          <a:xfrm>
            <a:off x="280011" y="4864709"/>
            <a:ext cx="5112568" cy="830997"/>
          </a:xfrm>
          <a:prstGeom prst="rect">
            <a:avLst/>
          </a:prstGeom>
        </p:spPr>
        <p:txBody>
          <a:bodyPr wrap="square">
            <a:spAutoFit/>
          </a:bodyPr>
          <a:lstStyle/>
          <a:p>
            <a:r>
              <a:rPr lang="en-US" sz="1600" b="1" dirty="0">
                <a:solidFill>
                  <a:srgbClr val="003D6A"/>
                </a:solidFill>
                <a:sym typeface="Wingdings" panose="05000000000000000000" pitchFamily="2" charset="2"/>
              </a:rPr>
              <a:t> </a:t>
            </a:r>
            <a:r>
              <a:rPr lang="en-US" sz="1600" b="1" dirty="0">
                <a:solidFill>
                  <a:srgbClr val="003D6A"/>
                </a:solidFill>
              </a:rPr>
              <a:t>The dust cover mounting kit “SAD PGN-plus-P” can be purchase separately as well, so the customer can retrofit the gripper by himself.</a:t>
            </a:r>
          </a:p>
        </p:txBody>
      </p:sp>
      <p:pic>
        <p:nvPicPr>
          <p:cNvPr id="7" name="Grafik 6">
            <a:extLst>
              <a:ext uri="{FF2B5EF4-FFF2-40B4-BE49-F238E27FC236}">
                <a16:creationId xmlns:a16="http://schemas.microsoft.com/office/drawing/2014/main" id="{D07EDE89-E08C-40B4-9BB4-FCF22C9B1D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78" b="96623" l="1349" r="98266">
                        <a14:foregroundMark x1="28035" y1="73506" x2="22447" y2="75455"/>
                        <a14:foregroundMark x1="22447" y1="75455" x2="10212" y2="66883"/>
                        <a14:foregroundMark x1="10212" y1="66883" x2="5299" y2="61429"/>
                        <a14:foregroundMark x1="5299" y1="61429" x2="5491" y2="54286"/>
                        <a14:foregroundMark x1="5491" y1="54286" x2="13295" y2="41558"/>
                        <a14:foregroundMark x1="13295" y1="41558" x2="27264" y2="32078"/>
                        <a14:foregroundMark x1="27264" y1="32078" x2="82948" y2="14805"/>
                        <a14:foregroundMark x1="82948" y1="14805" x2="91137" y2="18052"/>
                        <a14:foregroundMark x1="91137" y1="18052" x2="94412" y2="27273"/>
                        <a14:foregroundMark x1="94412" y1="27273" x2="93256" y2="36623"/>
                        <a14:foregroundMark x1="24181" y1="87143" x2="29961" y2="87143"/>
                        <a14:foregroundMark x1="29961" y1="87143" x2="40077" y2="92727"/>
                        <a14:foregroundMark x1="40077" y1="92727" x2="46146" y2="91818"/>
                        <a14:foregroundMark x1="46146" y1="91818" x2="46532" y2="91429"/>
                        <a14:foregroundMark x1="3661" y1="69870" x2="1638" y2="62078"/>
                        <a14:foregroundMark x1="1638" y1="62078" x2="5010" y2="44286"/>
                        <a14:foregroundMark x1="5010" y1="44286" x2="9152" y2="38701"/>
                        <a14:foregroundMark x1="9152" y1="38701" x2="81792" y2="7403"/>
                        <a14:foregroundMark x1="81792" y1="7403" x2="95087" y2="18442"/>
                        <a14:foregroundMark x1="33430" y1="25844" x2="36802" y2="20130"/>
                        <a14:foregroundMark x1="36802" y1="20130" x2="38921" y2="19740"/>
                        <a14:foregroundMark x1="60983" y1="11558" x2="66089" y2="7792"/>
                        <a14:foregroundMark x1="66089" y1="7792" x2="66859" y2="7532"/>
                        <a14:foregroundMark x1="72254" y1="5325" x2="79191" y2="2078"/>
                        <a14:foregroundMark x1="46821" y1="18312" x2="49037" y2="18052"/>
                        <a14:foregroundMark x1="8574" y1="38052" x2="3854" y2="41299"/>
                        <a14:foregroundMark x1="3854" y1="41299" x2="2601" y2="65325"/>
                        <a14:foregroundMark x1="2601" y1="65325" x2="8382" y2="65455"/>
                        <a14:foregroundMark x1="8382" y1="65455" x2="19075" y2="52468"/>
                        <a14:foregroundMark x1="21869" y1="49870" x2="21869" y2="49870"/>
                        <a14:foregroundMark x1="4913" y1="39740" x2="1541" y2="46104"/>
                        <a14:foregroundMark x1="1541" y1="46104" x2="2697" y2="63896"/>
                        <a14:foregroundMark x1="11368" y1="58312" x2="22640" y2="62857"/>
                        <a14:foregroundMark x1="22640" y1="62857" x2="34489" y2="62987"/>
                        <a14:foregroundMark x1="34489" y1="62987" x2="76879" y2="48052"/>
                        <a14:foregroundMark x1="76879" y1="48052" x2="87187" y2="37143"/>
                        <a14:foregroundMark x1="87187" y1="37143" x2="92389" y2="33766"/>
                        <a14:foregroundMark x1="92389" y1="33766" x2="84778" y2="33247"/>
                        <a14:foregroundMark x1="84778" y1="33247" x2="42100" y2="52857"/>
                        <a14:foregroundMark x1="42100" y1="52857" x2="34489" y2="63247"/>
                        <a14:foregroundMark x1="34489" y1="63247" x2="35934" y2="70649"/>
                        <a14:foregroundMark x1="35934" y1="70649" x2="41618" y2="76234"/>
                        <a14:foregroundMark x1="41618" y1="76234" x2="47977" y2="79351"/>
                        <a14:foregroundMark x1="47977" y1="79351" x2="79576" y2="71688"/>
                        <a14:foregroundMark x1="79576" y1="71688" x2="84297" y2="61169"/>
                        <a14:foregroundMark x1="84297" y1="61169" x2="79769" y2="53247"/>
                        <a14:foregroundMark x1="79769" y1="53247" x2="65992" y2="47922"/>
                        <a14:foregroundMark x1="65992" y1="47922" x2="56262" y2="50000"/>
                        <a14:foregroundMark x1="56262" y1="50000" x2="50963" y2="60779"/>
                        <a14:foregroundMark x1="50963" y1="60779" x2="56069" y2="66234"/>
                        <a14:foregroundMark x1="56069" y1="66234" x2="59441" y2="54805"/>
                        <a14:foregroundMark x1="59441" y1="54805" x2="46435" y2="49091"/>
                        <a14:foregroundMark x1="46435" y1="49091" x2="29961" y2="56494"/>
                        <a14:foregroundMark x1="29961" y1="56494" x2="22254" y2="67792"/>
                        <a14:foregroundMark x1="22254" y1="67792" x2="20231" y2="80909"/>
                        <a14:foregroundMark x1="20231" y1="80909" x2="23314" y2="89610"/>
                        <a14:foregroundMark x1="23314" y1="89610" x2="30347" y2="79870"/>
                        <a14:foregroundMark x1="30347" y1="79870" x2="29865" y2="71169"/>
                        <a14:foregroundMark x1="29865" y1="71169" x2="25048" y2="65584"/>
                        <a14:foregroundMark x1="25048" y1="65584" x2="19557" y2="72468"/>
                        <a14:foregroundMark x1="19557" y1="72468" x2="26879" y2="75844"/>
                        <a14:foregroundMark x1="26879" y1="75844" x2="32852" y2="73247"/>
                        <a14:foregroundMark x1="32852" y1="73247" x2="52987" y2="82208"/>
                        <a14:foregroundMark x1="52987" y1="82208" x2="66474" y2="67143"/>
                        <a14:foregroundMark x1="66474" y1="67143" x2="67341" y2="62078"/>
                        <a14:foregroundMark x1="36802" y1="53247" x2="39595" y2="40390"/>
                        <a14:foregroundMark x1="65511" y1="40130" x2="93353" y2="25584"/>
                        <a14:foregroundMark x1="73796" y1="28312" x2="83526" y2="23766"/>
                        <a14:foregroundMark x1="80058" y1="54026" x2="94894" y2="43896"/>
                        <a14:foregroundMark x1="94894" y1="43896" x2="98362" y2="37662"/>
                        <a14:foregroundMark x1="98362" y1="37662" x2="97784" y2="22727"/>
                        <a14:foregroundMark x1="76879" y1="26623" x2="63584" y2="30909"/>
                        <a14:foregroundMark x1="21965" y1="32987" x2="25434" y2="26883"/>
                        <a14:foregroundMark x1="25434" y1="26883" x2="28516" y2="26234"/>
                        <a14:foregroundMark x1="14933" y1="70779" x2="20231" y2="75584"/>
                        <a14:foregroundMark x1="36320" y1="95065" x2="41233" y2="96623"/>
                      </a14:backgroundRemoval>
                    </a14:imgEffect>
                  </a14:imgLayer>
                </a14:imgProps>
              </a:ext>
            </a:extLst>
          </a:blip>
          <a:stretch>
            <a:fillRect/>
          </a:stretch>
        </p:blipFill>
        <p:spPr>
          <a:xfrm>
            <a:off x="1043608" y="2204864"/>
            <a:ext cx="2780774" cy="2062810"/>
          </a:xfrm>
          <a:prstGeom prst="rect">
            <a:avLst/>
          </a:prstGeom>
        </p:spPr>
      </p:pic>
      <p:pic>
        <p:nvPicPr>
          <p:cNvPr id="5" name="Grafik 4">
            <a:extLst>
              <a:ext uri="{FF2B5EF4-FFF2-40B4-BE49-F238E27FC236}">
                <a16:creationId xmlns:a16="http://schemas.microsoft.com/office/drawing/2014/main" id="{D8A07C02-EDFC-4963-8AD9-F76CE6130D54}"/>
              </a:ext>
            </a:extLst>
          </p:cNvPr>
          <p:cNvPicPr>
            <a:picLocks noChangeAspect="1"/>
          </p:cNvPicPr>
          <p:nvPr/>
        </p:nvPicPr>
        <p:blipFill>
          <a:blip r:embed="rId5"/>
          <a:stretch>
            <a:fillRect/>
          </a:stretch>
        </p:blipFill>
        <p:spPr>
          <a:xfrm>
            <a:off x="5508105" y="1988999"/>
            <a:ext cx="3355884" cy="3963283"/>
          </a:xfrm>
          <a:prstGeom prst="rect">
            <a:avLst/>
          </a:prstGeom>
        </p:spPr>
      </p:pic>
    </p:spTree>
    <p:extLst>
      <p:ext uri="{BB962C8B-B14F-4D97-AF65-F5344CB8AC3E}">
        <p14:creationId xmlns:p14="http://schemas.microsoft.com/office/powerpoint/2010/main" val="1664378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a:extLst>
              <a:ext uri="{FF2B5EF4-FFF2-40B4-BE49-F238E27FC236}">
                <a16:creationId xmlns:a16="http://schemas.microsoft.com/office/drawing/2014/main" id="{515E9B3A-D267-47E8-B150-4943CCFA2875}"/>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Sales release accesories</a:t>
            </a:r>
          </a:p>
        </p:txBody>
      </p:sp>
      <p:pic>
        <p:nvPicPr>
          <p:cNvPr id="2" name="Grafik 1">
            <a:extLst>
              <a:ext uri="{FF2B5EF4-FFF2-40B4-BE49-F238E27FC236}">
                <a16:creationId xmlns:a16="http://schemas.microsoft.com/office/drawing/2014/main" id="{994F1CE1-E7A1-4FD3-BB1B-4FA6AF636E3F}"/>
              </a:ext>
            </a:extLst>
          </p:cNvPr>
          <p:cNvPicPr>
            <a:picLocks noChangeAspect="1"/>
          </p:cNvPicPr>
          <p:nvPr/>
        </p:nvPicPr>
        <p:blipFill rotWithShape="1">
          <a:blip r:embed="rId2"/>
          <a:srcRect l="1962" t="3642" r="1176" b="2194"/>
          <a:stretch/>
        </p:blipFill>
        <p:spPr>
          <a:xfrm>
            <a:off x="107504" y="1895171"/>
            <a:ext cx="7992888" cy="4223884"/>
          </a:xfrm>
          <a:prstGeom prst="rect">
            <a:avLst/>
          </a:prstGeom>
        </p:spPr>
      </p:pic>
    </p:spTree>
    <p:extLst>
      <p:ext uri="{BB962C8B-B14F-4D97-AF65-F5344CB8AC3E}">
        <p14:creationId xmlns:p14="http://schemas.microsoft.com/office/powerpoint/2010/main" val="409144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900" b="1">
                <a:solidFill>
                  <a:schemeClr val="bg1"/>
                </a:solidFill>
              </a:rPr>
              <a:t>Gripper for small components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most affordable SCHUNK gripper for small components for handling and assembly</a:t>
            </a:r>
            <a:endParaRPr lang="de-DE" b="1">
              <a:solidFill>
                <a:srgbClr val="003D6A"/>
              </a:solidFill>
            </a:endParaRPr>
          </a:p>
          <a:p>
            <a:endParaRPr lang="de-DE" b="1">
              <a:solidFill>
                <a:srgbClr val="00446B"/>
              </a:solidFill>
            </a:endParaRPr>
          </a:p>
          <a:p>
            <a:r>
              <a:rPr lang="de-DE" b="1">
                <a:solidFill>
                  <a:srgbClr val="00446B"/>
                </a:solidFill>
              </a:rPr>
              <a:t>6 sizes for workpiece weights of up to 1.85 kg</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Easily built up 2-finger parallel gripper with good price-performance ratio</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598383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Easy. </a:t>
            </a:r>
            <a:r>
              <a:rPr lang="de-DE" sz="3600" b="1" dirty="0" err="1">
                <a:solidFill>
                  <a:schemeClr val="bg1"/>
                </a:solidFill>
              </a:rPr>
              <a:t>Economical</a:t>
            </a:r>
            <a:r>
              <a:rPr lang="de-DE" sz="3600" b="1" dirty="0">
                <a:solidFill>
                  <a:schemeClr val="bg1"/>
                </a:solidFill>
              </a:rPr>
              <a:t>. </a:t>
            </a:r>
            <a:r>
              <a:rPr lang="de-DE" sz="3600" b="1" dirty="0" err="1">
                <a:solidFill>
                  <a:schemeClr val="bg1"/>
                </a:solidFill>
              </a:rPr>
              <a:t>Cost-effective</a:t>
            </a:r>
            <a:r>
              <a:rPr lang="de-DE" sz="3600" b="1" dirty="0">
                <a:solidFill>
                  <a:schemeClr val="bg1"/>
                </a:solidFill>
              </a:rPr>
              <a:t>.</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Variety </a:t>
            </a:r>
            <a:r>
              <a:rPr lang="de-DE" sz="1600" b="1" dirty="0" err="1">
                <a:solidFill>
                  <a:srgbClr val="003D6A"/>
                </a:solidFill>
              </a:rPr>
              <a:t>of</a:t>
            </a:r>
            <a:r>
              <a:rPr lang="de-DE" sz="1600" b="1" dirty="0">
                <a:solidFill>
                  <a:srgbClr val="003D6A"/>
                </a:solidFill>
              </a:rPr>
              <a:t> </a:t>
            </a:r>
            <a:r>
              <a:rPr lang="de-DE" sz="1600" b="1" dirty="0" err="1">
                <a:solidFill>
                  <a:srgbClr val="003D6A"/>
                </a:solidFill>
              </a:rPr>
              <a:t>sizes</a:t>
            </a:r>
            <a:endParaRPr lang="de-DE" sz="1400" i="1" dirty="0"/>
          </a:p>
          <a:p>
            <a:pPr marL="360000" lvl="0" indent="-360000">
              <a:spcAft>
                <a:spcPts val="1200"/>
              </a:spcAft>
              <a:buSzPct val="140000"/>
              <a:buBlip>
                <a:blip r:embed="rId2"/>
              </a:buBlip>
            </a:pPr>
            <a:r>
              <a:rPr lang="de-DE" sz="1600" b="1" dirty="0" err="1">
                <a:solidFill>
                  <a:srgbClr val="003D6A"/>
                </a:solidFill>
              </a:rPr>
              <a:t>Cost-efficient</a:t>
            </a:r>
            <a:r>
              <a:rPr lang="de-DE" sz="1600" b="1" dirty="0">
                <a:solidFill>
                  <a:srgbClr val="003D6A"/>
                </a:solidFill>
              </a:rPr>
              <a:t> </a:t>
            </a:r>
            <a:r>
              <a:rPr lang="de-DE" sz="1600" b="1" dirty="0" err="1">
                <a:solidFill>
                  <a:srgbClr val="003D6A"/>
                </a:solidFill>
              </a:rPr>
              <a:t>basic</a:t>
            </a:r>
            <a:r>
              <a:rPr lang="de-DE" sz="1600" b="1" dirty="0">
                <a:solidFill>
                  <a:srgbClr val="003D6A"/>
                </a:solidFill>
              </a:rPr>
              <a:t> </a:t>
            </a:r>
            <a:r>
              <a:rPr lang="de-DE" sz="1600" b="1" dirty="0" err="1">
                <a:solidFill>
                  <a:srgbClr val="003D6A"/>
                </a:solidFill>
              </a:rPr>
              <a:t>gripper</a:t>
            </a:r>
            <a:r>
              <a:rPr lang="de-DE" sz="1600" b="1" dirty="0">
                <a:solidFill>
                  <a:srgbClr val="003D6A"/>
                </a:solidFill>
              </a:rPr>
              <a:t> </a:t>
            </a:r>
            <a:r>
              <a:rPr lang="de-DE" sz="1600" b="1" dirty="0" err="1">
                <a:solidFill>
                  <a:srgbClr val="003D6A"/>
                </a:solidFill>
              </a:rPr>
              <a:t>with</a:t>
            </a:r>
            <a:r>
              <a:rPr lang="de-DE" sz="1600" b="1" dirty="0">
                <a:solidFill>
                  <a:srgbClr val="003D6A"/>
                </a:solidFill>
              </a:rPr>
              <a:t> </a:t>
            </a:r>
            <a:r>
              <a:rPr lang="de-DE" sz="1600" b="1" dirty="0" err="1">
                <a:solidFill>
                  <a:srgbClr val="003D6A"/>
                </a:solidFill>
              </a:rPr>
              <a:t>basic</a:t>
            </a:r>
            <a:r>
              <a:rPr lang="de-DE" sz="1600" b="1" dirty="0">
                <a:solidFill>
                  <a:srgbClr val="003D6A"/>
                </a:solidFill>
              </a:rPr>
              <a:t> </a:t>
            </a:r>
            <a:r>
              <a:rPr lang="de-DE" sz="1600" b="1" dirty="0" err="1">
                <a:solidFill>
                  <a:srgbClr val="003D6A"/>
                </a:solidFill>
              </a:rPr>
              <a:t>functionalities</a:t>
            </a:r>
            <a:endParaRPr lang="de-DE" sz="1600" b="1" dirty="0">
              <a:solidFill>
                <a:srgbClr val="003D6A"/>
              </a:solidFill>
            </a:endParaRPr>
          </a:p>
          <a:p>
            <a:pPr marL="360000" lvl="0" indent="-360000">
              <a:spcAft>
                <a:spcPts val="1200"/>
              </a:spcAft>
              <a:buSzPct val="140000"/>
              <a:buBlip>
                <a:blip r:embed="rId2"/>
              </a:buBlip>
            </a:pPr>
            <a:r>
              <a:rPr lang="de-DE" sz="1600" b="1" dirty="0">
                <a:solidFill>
                  <a:srgbClr val="003D6A"/>
                </a:solidFill>
              </a:rPr>
              <a:t>Low-</a:t>
            </a:r>
            <a:r>
              <a:rPr lang="de-DE" sz="1600" b="1" dirty="0" err="1">
                <a:solidFill>
                  <a:srgbClr val="003D6A"/>
                </a:solidFill>
              </a:rPr>
              <a:t>cost</a:t>
            </a:r>
            <a:r>
              <a:rPr lang="de-DE" sz="1600" b="1" dirty="0">
                <a:solidFill>
                  <a:srgbClr val="003D6A"/>
                </a:solidFill>
              </a:rPr>
              <a:t> </a:t>
            </a:r>
            <a:r>
              <a:rPr lang="de-DE" sz="1600" b="1" dirty="0" err="1">
                <a:solidFill>
                  <a:srgbClr val="003D6A"/>
                </a:solidFill>
              </a:rPr>
              <a:t>sensor</a:t>
            </a:r>
            <a:r>
              <a:rPr lang="de-DE" sz="1600" b="1" dirty="0">
                <a:solidFill>
                  <a:srgbClr val="003D6A"/>
                </a:solidFill>
              </a:rPr>
              <a:t> </a:t>
            </a:r>
            <a:r>
              <a:rPr lang="de-DE" sz="1600" b="1" dirty="0" err="1">
                <a:solidFill>
                  <a:srgbClr val="003D6A"/>
                </a:solidFill>
              </a:rPr>
              <a:t>system</a:t>
            </a:r>
            <a:endParaRPr lang="de-DE" sz="1600" b="1" dirty="0">
              <a:solidFill>
                <a:srgbClr val="003D6A"/>
              </a:solidFill>
            </a:endParaRP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56681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Drive</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Housing</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Base Jaw</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Guidance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Kinematics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600">
                <a:solidFill>
                  <a:srgbClr val="003D6A"/>
                </a:solidFill>
              </a:rPr>
              <a:t>The base jaws are actuated with compressed air by the fixed piston and in turn the gripper is opened or closed. The kinematics synchronizes the movement of the base jaws.</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Sensor system</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30064310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Cost-efficient basic gripper with basic functionalities </a:t>
            </a:r>
            <a:r>
              <a:rPr lang="de-DE" sz="1600" dirty="0">
                <a:solidFill>
                  <a:srgbClr val="003D6A"/>
                </a:solidFill>
                <a:effectLst/>
              </a:rPr>
              <a:t>specially suitable for simple applications in small components handling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Series with six unit sizes </a:t>
            </a:r>
            <a:r>
              <a:rPr lang="de-DE" sz="1600" dirty="0">
                <a:solidFill>
                  <a:srgbClr val="003D6A"/>
                </a:solidFill>
                <a:effectLst/>
              </a:rPr>
              <a:t>for a broad range of applications from small to mid-sized workpieces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Technically and financially compatible sensor system </a:t>
            </a:r>
            <a:r>
              <a:rPr lang="de-DE" sz="1600">
                <a:solidFill>
                  <a:srgbClr val="003D6A"/>
                </a:solidFill>
              </a:rPr>
              <a:t>for a simple, functional gripping system completely from a single source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Housing and guidance made of high-strength aluminum </a:t>
            </a:r>
            <a:r>
              <a:rPr lang="de-DE" sz="1600">
                <a:solidFill>
                  <a:srgbClr val="003D6A"/>
                </a:solidFill>
              </a:rPr>
              <a:t>therefore exposed to high physical loads and is weight optimized</a:t>
            </a:r>
          </a:p>
        </p:txBody>
      </p:sp>
    </p:spTree>
    <p:extLst>
      <p:ext uri="{BB962C8B-B14F-4D97-AF65-F5344CB8AC3E}">
        <p14:creationId xmlns:p14="http://schemas.microsoft.com/office/powerpoint/2010/main" val="574774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347688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1035115">
                  <a:extLst>
                    <a:ext uri="{9D8B030D-6E8A-4147-A177-3AD203B41FA5}">
                      <a16:colId xmlns:a16="http://schemas.microsoft.com/office/drawing/2014/main" val="20001"/>
                    </a:ext>
                  </a:extLst>
                </a:gridCol>
                <a:gridCol w="1035115">
                  <a:extLst>
                    <a:ext uri="{9D8B030D-6E8A-4147-A177-3AD203B41FA5}">
                      <a16:colId xmlns:a16="http://schemas.microsoft.com/office/drawing/2014/main" val="20002"/>
                    </a:ext>
                  </a:extLst>
                </a:gridCol>
                <a:gridCol w="1035115">
                  <a:extLst>
                    <a:ext uri="{9D8B030D-6E8A-4147-A177-3AD203B41FA5}">
                      <a16:colId xmlns:a16="http://schemas.microsoft.com/office/drawing/2014/main" val="20003"/>
                    </a:ext>
                  </a:extLst>
                </a:gridCol>
                <a:gridCol w="1035115">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035115">
                  <a:extLst>
                    <a:ext uri="{9D8B030D-6E8A-4147-A177-3AD203B41FA5}">
                      <a16:colId xmlns:a16="http://schemas.microsoft.com/office/drawing/2014/main" val="20006"/>
                    </a:ext>
                  </a:extLst>
                </a:gridCol>
                <a:gridCol w="1035115">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Stroke per jaw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Closing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Opening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Recommended workpiece 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permissible finger length</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Repeat accuracy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378873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Strategic </a:t>
            </a:r>
            <a:r>
              <a:rPr lang="de-DE" sz="3600" b="1" dirty="0" err="1">
                <a:solidFill>
                  <a:prstClr val="white"/>
                </a:solidFill>
              </a:rPr>
              <a:t>objective</a:t>
            </a:r>
            <a:endParaRPr lang="de-DE" sz="3600" b="1" dirty="0">
              <a:solidFill>
                <a:prstClr val="white"/>
              </a:solidFill>
            </a:endParaRP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844824"/>
            <a:ext cx="8208912" cy="4062651"/>
          </a:xfrm>
          <a:prstGeom prst="rect">
            <a:avLst/>
          </a:prstGeom>
          <a:noFill/>
        </p:spPr>
        <p:txBody>
          <a:bodyPr wrap="square" rtlCol="0">
            <a:spAutoFit/>
          </a:bodyPr>
          <a:lstStyle/>
          <a:p>
            <a:pPr marL="520700" indent="-342900">
              <a:spcAft>
                <a:spcPts val="600"/>
              </a:spcAft>
              <a:buClr>
                <a:srgbClr val="009EE2"/>
              </a:buClr>
              <a:buSzPct val="100000"/>
              <a:buFont typeface="+mj-lt"/>
              <a:buAutoNum type="arabicPeriod"/>
            </a:pPr>
            <a:r>
              <a:rPr lang="de-DE" sz="1600" dirty="0" err="1">
                <a:solidFill>
                  <a:srgbClr val="003D6A"/>
                </a:solidFill>
              </a:rPr>
              <a:t>Replacement</a:t>
            </a:r>
            <a:r>
              <a:rPr lang="de-DE" sz="1600" dirty="0">
                <a:solidFill>
                  <a:srgbClr val="003D6A"/>
                </a:solidFill>
              </a:rPr>
              <a:t> </a:t>
            </a:r>
            <a:r>
              <a:rPr lang="de-DE" sz="1600" dirty="0" err="1">
                <a:solidFill>
                  <a:srgbClr val="003D6A"/>
                </a:solidFill>
              </a:rPr>
              <a:t>product</a:t>
            </a:r>
            <a:r>
              <a:rPr lang="de-DE" sz="1600" dirty="0">
                <a:solidFill>
                  <a:srgbClr val="003D6A"/>
                </a:solidFill>
              </a:rPr>
              <a:t> </a:t>
            </a:r>
            <a:r>
              <a:rPr lang="de-DE" sz="1600" dirty="0" err="1">
                <a:solidFill>
                  <a:srgbClr val="003D6A"/>
                </a:solidFill>
              </a:rPr>
              <a:t>for</a:t>
            </a:r>
            <a:r>
              <a:rPr lang="de-DE" sz="1600" dirty="0">
                <a:solidFill>
                  <a:srgbClr val="003D6A"/>
                </a:solidFill>
              </a:rPr>
              <a:t> RH </a:t>
            </a:r>
            <a:r>
              <a:rPr lang="de-DE" sz="1600" dirty="0" err="1">
                <a:solidFill>
                  <a:srgbClr val="003D6A"/>
                </a:solidFill>
              </a:rPr>
              <a:t>grippers</a:t>
            </a:r>
            <a:br>
              <a:rPr lang="de-DE" sz="1600" dirty="0">
                <a:solidFill>
                  <a:srgbClr val="003D6A"/>
                </a:solidFill>
              </a:rPr>
            </a:b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r>
              <a:rPr lang="de-DE" sz="1600" dirty="0" err="1">
                <a:solidFill>
                  <a:srgbClr val="003D6A"/>
                </a:solidFill>
              </a:rPr>
              <a:t>Occupy</a:t>
            </a:r>
            <a:r>
              <a:rPr lang="de-DE" sz="1600" dirty="0">
                <a:solidFill>
                  <a:srgbClr val="003D6A"/>
                </a:solidFill>
              </a:rPr>
              <a:t> </a:t>
            </a:r>
            <a:r>
              <a:rPr lang="de-DE" sz="1600" dirty="0" err="1">
                <a:solidFill>
                  <a:srgbClr val="003D6A"/>
                </a:solidFill>
              </a:rPr>
              <a:t>the</a:t>
            </a:r>
            <a:r>
              <a:rPr lang="de-DE" sz="1600" dirty="0">
                <a:solidFill>
                  <a:srgbClr val="003D6A"/>
                </a:solidFill>
              </a:rPr>
              <a:t> SCHUNK </a:t>
            </a:r>
            <a:r>
              <a:rPr lang="de-DE" sz="1600" dirty="0" err="1">
                <a:solidFill>
                  <a:srgbClr val="003D6A"/>
                </a:solidFill>
              </a:rPr>
              <a:t>basic</a:t>
            </a:r>
            <a:r>
              <a:rPr lang="de-DE" sz="1600" dirty="0">
                <a:solidFill>
                  <a:srgbClr val="003D6A"/>
                </a:solidFill>
              </a:rPr>
              <a:t> </a:t>
            </a:r>
            <a:r>
              <a:rPr lang="de-DE" sz="1600" dirty="0" err="1">
                <a:solidFill>
                  <a:srgbClr val="003D6A"/>
                </a:solidFill>
              </a:rPr>
              <a:t>segment</a:t>
            </a:r>
            <a:r>
              <a:rPr lang="de-DE" sz="1600" dirty="0">
                <a:solidFill>
                  <a:srgbClr val="003D6A"/>
                </a:solidFill>
              </a:rPr>
              <a:t> </a:t>
            </a:r>
            <a:r>
              <a:rPr lang="de-DE" sz="1600" dirty="0" err="1">
                <a:solidFill>
                  <a:srgbClr val="003D6A"/>
                </a:solidFill>
              </a:rPr>
              <a:t>for</a:t>
            </a:r>
            <a:r>
              <a:rPr lang="de-DE" sz="1600" dirty="0">
                <a:solidFill>
                  <a:srgbClr val="003D6A"/>
                </a:solidFill>
              </a:rPr>
              <a:t> </a:t>
            </a:r>
            <a:r>
              <a:rPr lang="de-DE" sz="1600" dirty="0" err="1">
                <a:solidFill>
                  <a:srgbClr val="003D6A"/>
                </a:solidFill>
              </a:rPr>
              <a:t>small</a:t>
            </a:r>
            <a:r>
              <a:rPr lang="de-DE" sz="1600" dirty="0">
                <a:solidFill>
                  <a:srgbClr val="003D6A"/>
                </a:solidFill>
              </a:rPr>
              <a:t> </a:t>
            </a:r>
            <a:r>
              <a:rPr lang="de-DE" sz="1600" dirty="0" err="1">
                <a:solidFill>
                  <a:srgbClr val="003D6A"/>
                </a:solidFill>
              </a:rPr>
              <a:t>part</a:t>
            </a:r>
            <a:r>
              <a:rPr lang="de-DE" sz="1600" dirty="0">
                <a:solidFill>
                  <a:srgbClr val="003D6A"/>
                </a:solidFill>
              </a:rPr>
              <a:t> </a:t>
            </a:r>
            <a:r>
              <a:rPr lang="de-DE" sz="1600" dirty="0" err="1">
                <a:solidFill>
                  <a:srgbClr val="003D6A"/>
                </a:solidFill>
              </a:rPr>
              <a:t>grippers</a:t>
            </a:r>
            <a:r>
              <a:rPr lang="de-DE" sz="1600" dirty="0">
                <a:solidFill>
                  <a:srgbClr val="003D6A"/>
                </a:solidFill>
              </a:rPr>
              <a:t> / </a:t>
            </a:r>
            <a:r>
              <a:rPr lang="de-DE" sz="1600" dirty="0" err="1">
                <a:solidFill>
                  <a:srgbClr val="003D6A"/>
                </a:solidFill>
              </a:rPr>
              <a:t>product</a:t>
            </a:r>
            <a:r>
              <a:rPr lang="de-DE" sz="1600" dirty="0">
                <a:solidFill>
                  <a:srgbClr val="003D6A"/>
                </a:solidFill>
              </a:rPr>
              <a:t> </a:t>
            </a:r>
            <a:r>
              <a:rPr lang="de-DE" sz="1600" dirty="0" err="1">
                <a:solidFill>
                  <a:srgbClr val="003D6A"/>
                </a:solidFill>
              </a:rPr>
              <a:t>segmentation</a:t>
            </a: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r>
              <a:rPr lang="de-DE" sz="1600" dirty="0">
                <a:solidFill>
                  <a:srgbClr val="003D6A"/>
                </a:solidFill>
              </a:rPr>
              <a:t>Support </a:t>
            </a:r>
            <a:r>
              <a:rPr lang="de-DE" sz="1600" dirty="0" err="1">
                <a:solidFill>
                  <a:srgbClr val="003D6A"/>
                </a:solidFill>
              </a:rPr>
              <a:t>the</a:t>
            </a:r>
            <a:r>
              <a:rPr lang="de-DE" sz="1600" dirty="0">
                <a:solidFill>
                  <a:srgbClr val="003D6A"/>
                </a:solidFill>
              </a:rPr>
              <a:t> SCHUNK </a:t>
            </a:r>
            <a:r>
              <a:rPr lang="de-DE" sz="1600" dirty="0" err="1">
                <a:solidFill>
                  <a:srgbClr val="003D6A"/>
                </a:solidFill>
              </a:rPr>
              <a:t>brand</a:t>
            </a:r>
            <a:r>
              <a:rPr lang="de-DE" sz="1600" dirty="0">
                <a:solidFill>
                  <a:srgbClr val="003D6A"/>
                </a:solidFill>
              </a:rPr>
              <a:t> </a:t>
            </a:r>
            <a:r>
              <a:rPr lang="de-DE" sz="1600" dirty="0" err="1">
                <a:solidFill>
                  <a:srgbClr val="003D6A"/>
                </a:solidFill>
              </a:rPr>
              <a:t>and</a:t>
            </a:r>
            <a:r>
              <a:rPr lang="de-DE" sz="1600" dirty="0">
                <a:solidFill>
                  <a:srgbClr val="003D6A"/>
                </a:solidFill>
              </a:rPr>
              <a:t> </a:t>
            </a:r>
            <a:r>
              <a:rPr lang="de-DE" sz="1600" dirty="0" err="1">
                <a:solidFill>
                  <a:srgbClr val="003D6A"/>
                </a:solidFill>
              </a:rPr>
              <a:t>the</a:t>
            </a:r>
            <a:r>
              <a:rPr lang="de-DE" sz="1600" dirty="0">
                <a:solidFill>
                  <a:srgbClr val="003D6A"/>
                </a:solidFill>
              </a:rPr>
              <a:t> premium </a:t>
            </a:r>
            <a:r>
              <a:rPr lang="de-DE" sz="1600" dirty="0" err="1">
                <a:solidFill>
                  <a:srgbClr val="003D6A"/>
                </a:solidFill>
              </a:rPr>
              <a:t>grippers</a:t>
            </a:r>
            <a:r>
              <a:rPr lang="de-DE" sz="1600" dirty="0">
                <a:solidFill>
                  <a:srgbClr val="003D6A"/>
                </a:solidFill>
              </a:rPr>
              <a:t> MPG-plus </a:t>
            </a:r>
          </a:p>
          <a:p>
            <a:pPr marL="520700" indent="-342900">
              <a:spcAft>
                <a:spcPts val="600"/>
              </a:spcAft>
              <a:buClr>
                <a:srgbClr val="009EE2"/>
              </a:buClr>
              <a:buSzPct val="100000"/>
              <a:buFont typeface="+mj-lt"/>
              <a:buAutoNum type="arabicPeriod"/>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177800">
              <a:spcAft>
                <a:spcPts val="600"/>
              </a:spcAft>
              <a:buClr>
                <a:srgbClr val="009EE2"/>
              </a:buClr>
              <a:buSzPct val="100000"/>
            </a:pPr>
            <a:r>
              <a:rPr lang="de-DE" sz="1600" dirty="0">
                <a:solidFill>
                  <a:srgbClr val="003D6A"/>
                </a:solidFill>
                <a:sym typeface="Wingdings" panose="05000000000000000000" pitchFamily="2" charset="2"/>
              </a:rPr>
              <a:t></a:t>
            </a:r>
            <a:r>
              <a:rPr lang="de-DE" sz="1600" dirty="0">
                <a:solidFill>
                  <a:srgbClr val="003D6A"/>
                </a:solidFill>
              </a:rPr>
              <a:t> </a:t>
            </a:r>
            <a:r>
              <a:rPr lang="en-US" sz="1600" dirty="0">
                <a:solidFill>
                  <a:srgbClr val="003D6A"/>
                </a:solidFill>
              </a:rPr>
              <a:t>Inexpensive grippers especially for Asian market</a:t>
            </a:r>
            <a:br>
              <a:rPr lang="de-DE" sz="1600" dirty="0">
                <a:solidFill>
                  <a:srgbClr val="003D6A"/>
                </a:solidFill>
              </a:rPr>
            </a:br>
            <a:endParaRPr lang="de-DE" sz="1600" dirty="0">
              <a:solidFill>
                <a:srgbClr val="003D6A"/>
              </a:solidFill>
            </a:endParaRPr>
          </a:p>
        </p:txBody>
      </p:sp>
      <p:pic>
        <p:nvPicPr>
          <p:cNvPr id="6" name="Grafik 5"/>
          <p:cNvPicPr>
            <a:picLocks noChangeAspect="1"/>
          </p:cNvPicPr>
          <p:nvPr/>
        </p:nvPicPr>
        <p:blipFill>
          <a:blip r:embed="rId3">
            <a:clrChange>
              <a:clrFrom>
                <a:srgbClr val="FFFFFF"/>
              </a:clrFrom>
              <a:clrTo>
                <a:srgbClr val="FFFFFF">
                  <a:alpha val="0"/>
                </a:srgbClr>
              </a:clrTo>
            </a:clrChange>
          </a:blip>
          <a:stretch>
            <a:fillRect/>
          </a:stretch>
        </p:blipFill>
        <p:spPr>
          <a:xfrm>
            <a:off x="1799941" y="2287042"/>
            <a:ext cx="1710700" cy="635129"/>
          </a:xfrm>
          <a:prstGeom prst="rect">
            <a:avLst/>
          </a:prstGeom>
        </p:spPr>
      </p:pic>
      <p:pic>
        <p:nvPicPr>
          <p:cNvPr id="9" name="Picture 4" descr="http://www.schunk.int/pimexport/IM0000933.jpg"/>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72149" y="1955244"/>
            <a:ext cx="1187883" cy="969700"/>
          </a:xfrm>
          <a:prstGeom prst="rect">
            <a:avLst/>
          </a:prstGeom>
          <a:noFill/>
          <a:extLst>
            <a:ext uri="{909E8E84-426E-40DD-AFC4-6F175D3DCCD1}">
              <a14:hiddenFill xmlns:a14="http://schemas.microsoft.com/office/drawing/2010/main">
                <a:solidFill>
                  <a:srgbClr val="FFFFFF"/>
                </a:solidFill>
              </a14:hiddenFill>
            </a:ext>
          </a:extLst>
        </p:spPr>
      </p:pic>
      <p:pic>
        <p:nvPicPr>
          <p:cNvPr id="10" name="Grafik 9"/>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444208" y="3789040"/>
            <a:ext cx="720000" cy="1468023"/>
          </a:xfrm>
          <a:prstGeom prst="rect">
            <a:avLst/>
          </a:prstGeom>
        </p:spPr>
      </p:pic>
    </p:spTree>
    <p:extLst>
      <p:ext uri="{BB962C8B-B14F-4D97-AF65-F5344CB8AC3E}">
        <p14:creationId xmlns:p14="http://schemas.microsoft.com/office/powerpoint/2010/main" val="2597346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err="1">
                <a:solidFill>
                  <a:prstClr val="white"/>
                </a:solidFill>
              </a:rPr>
              <a:t>Replacement</a:t>
            </a:r>
            <a:r>
              <a:rPr lang="de-DE" sz="3600" b="1" dirty="0">
                <a:solidFill>
                  <a:prstClr val="white"/>
                </a:solidFill>
              </a:rPr>
              <a:t> </a:t>
            </a:r>
            <a:r>
              <a:rPr lang="de-DE" sz="3600" b="1" dirty="0" err="1">
                <a:solidFill>
                  <a:prstClr val="white"/>
                </a:solidFill>
              </a:rPr>
              <a:t>product</a:t>
            </a:r>
            <a:r>
              <a:rPr lang="de-DE" sz="3600" b="1" dirty="0">
                <a:solidFill>
                  <a:prstClr val="white"/>
                </a:solidFill>
              </a:rPr>
              <a:t> </a:t>
            </a:r>
            <a:r>
              <a:rPr lang="de-DE" sz="3600" b="1" dirty="0" err="1">
                <a:solidFill>
                  <a:prstClr val="white"/>
                </a:solidFill>
              </a:rPr>
              <a:t>for</a:t>
            </a:r>
            <a:r>
              <a:rPr lang="de-DE" sz="3600" b="1" dirty="0">
                <a:solidFill>
                  <a:prstClr val="white"/>
                </a:solidFill>
              </a:rPr>
              <a:t> RH</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285750" indent="-360000">
              <a:spcAft>
                <a:spcPts val="1200"/>
              </a:spcAft>
              <a:buSzPct val="200000"/>
              <a:buFontTx/>
              <a:buBlip>
                <a:blip r:embed="rId2"/>
              </a:buBlip>
            </a:pPr>
            <a:endParaRPr lang="de-DE" sz="1400" i="1">
              <a:solidFill>
                <a:prstClr val="black"/>
              </a:solidFill>
            </a:endParaRPr>
          </a:p>
          <a:p>
            <a:pPr marL="285750" indent="-360000">
              <a:spcAft>
                <a:spcPts val="1200"/>
              </a:spcAft>
              <a:buSzPct val="200000"/>
              <a:buFontTx/>
              <a:buBlip>
                <a:blip r:embed="rId2"/>
              </a:buBlip>
            </a:pPr>
            <a:endParaRPr lang="de-DE" sz="1600" b="1">
              <a:solidFill>
                <a:srgbClr val="003D6A"/>
              </a:solidFill>
            </a:endParaRP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pic>
        <p:nvPicPr>
          <p:cNvPr id="6" name="Inhaltsplatzhalter 4"/>
          <p:cNvPicPr>
            <a:picLocks noChangeAspect="1"/>
          </p:cNvPicPr>
          <p:nvPr/>
        </p:nvPicPr>
        <p:blipFill>
          <a:blip r:embed="rId4"/>
          <a:stretch>
            <a:fillRect/>
          </a:stretch>
        </p:blipFill>
        <p:spPr>
          <a:xfrm>
            <a:off x="4503600" y="2205297"/>
            <a:ext cx="1059657" cy="1045528"/>
          </a:xfrm>
          <a:prstGeom prst="rect">
            <a:avLst/>
          </a:prstGeom>
          <a:ln w="38100">
            <a:solidFill>
              <a:srgbClr val="FF0000"/>
            </a:solidFill>
          </a:ln>
        </p:spPr>
      </p:pic>
      <p:pic>
        <p:nvPicPr>
          <p:cNvPr id="7" name="Grafik 6"/>
          <p:cNvPicPr>
            <a:picLocks noChangeAspect="1"/>
          </p:cNvPicPr>
          <p:nvPr/>
        </p:nvPicPr>
        <p:blipFill>
          <a:blip r:embed="rId5"/>
          <a:stretch>
            <a:fillRect/>
          </a:stretch>
        </p:blipFill>
        <p:spPr>
          <a:xfrm>
            <a:off x="3389470" y="2403100"/>
            <a:ext cx="925433" cy="847725"/>
          </a:xfrm>
          <a:prstGeom prst="rect">
            <a:avLst/>
          </a:prstGeom>
          <a:ln w="38100">
            <a:solidFill>
              <a:srgbClr val="FF0000"/>
            </a:solidFill>
          </a:ln>
        </p:spPr>
      </p:pic>
      <p:pic>
        <p:nvPicPr>
          <p:cNvPr id="9" name="Grafik 8"/>
          <p:cNvPicPr>
            <a:picLocks noChangeAspect="1"/>
          </p:cNvPicPr>
          <p:nvPr/>
        </p:nvPicPr>
        <p:blipFill>
          <a:blip r:embed="rId6"/>
          <a:stretch>
            <a:fillRect/>
          </a:stretch>
        </p:blipFill>
        <p:spPr>
          <a:xfrm>
            <a:off x="5732904" y="2127589"/>
            <a:ext cx="1306910" cy="1123236"/>
          </a:xfrm>
          <a:prstGeom prst="rect">
            <a:avLst/>
          </a:prstGeom>
          <a:ln w="38100">
            <a:solidFill>
              <a:srgbClr val="FF0000"/>
            </a:solidFill>
          </a:ln>
        </p:spPr>
      </p:pic>
      <p:pic>
        <p:nvPicPr>
          <p:cNvPr id="10" name="Grafik 9"/>
          <p:cNvPicPr>
            <a:picLocks noChangeAspect="1"/>
          </p:cNvPicPr>
          <p:nvPr/>
        </p:nvPicPr>
        <p:blipFill>
          <a:blip r:embed="rId7"/>
          <a:stretch>
            <a:fillRect/>
          </a:stretch>
        </p:blipFill>
        <p:spPr>
          <a:xfrm>
            <a:off x="7238052" y="2078139"/>
            <a:ext cx="1582420" cy="1172686"/>
          </a:xfrm>
          <a:prstGeom prst="rect">
            <a:avLst/>
          </a:prstGeom>
          <a:ln w="38100">
            <a:solidFill>
              <a:srgbClr val="FF0000"/>
            </a:solidFill>
          </a:ln>
        </p:spPr>
      </p:pic>
      <p:pic>
        <p:nvPicPr>
          <p:cNvPr id="11" name="Grafik 10"/>
          <p:cNvPicPr>
            <a:picLocks noChangeAspect="1"/>
          </p:cNvPicPr>
          <p:nvPr/>
        </p:nvPicPr>
        <p:blipFill>
          <a:blip r:embed="rId8"/>
          <a:stretch>
            <a:fillRect/>
          </a:stretch>
        </p:blipFill>
        <p:spPr>
          <a:xfrm>
            <a:off x="2611852" y="2419931"/>
            <a:ext cx="607971" cy="830894"/>
          </a:xfrm>
          <a:prstGeom prst="rect">
            <a:avLst/>
          </a:prstGeom>
          <a:ln w="38100">
            <a:solidFill>
              <a:srgbClr val="FF0000"/>
            </a:solidFill>
          </a:ln>
        </p:spPr>
      </p:pic>
      <p:pic>
        <p:nvPicPr>
          <p:cNvPr id="12" name="Grafik 11"/>
          <p:cNvPicPr>
            <a:picLocks noChangeAspect="1"/>
          </p:cNvPicPr>
          <p:nvPr/>
        </p:nvPicPr>
        <p:blipFill>
          <a:blip r:embed="rId9"/>
          <a:stretch>
            <a:fillRect/>
          </a:stretch>
        </p:blipFill>
        <p:spPr>
          <a:xfrm>
            <a:off x="1908542" y="2561792"/>
            <a:ext cx="533663" cy="689033"/>
          </a:xfrm>
          <a:prstGeom prst="rect">
            <a:avLst/>
          </a:prstGeom>
          <a:ln w="38100">
            <a:solidFill>
              <a:srgbClr val="FF0000"/>
            </a:solidFill>
          </a:ln>
        </p:spPr>
      </p:pic>
      <p:cxnSp>
        <p:nvCxnSpPr>
          <p:cNvPr id="13" name="Gerade Verbindung mit Pfeil 12"/>
          <p:cNvCxnSpPr/>
          <p:nvPr/>
        </p:nvCxnSpPr>
        <p:spPr>
          <a:xfrm>
            <a:off x="2189112"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14" name="Textfeld 13"/>
          <p:cNvSpPr txBox="1"/>
          <p:nvPr/>
        </p:nvSpPr>
        <p:spPr>
          <a:xfrm>
            <a:off x="1908543" y="3929273"/>
            <a:ext cx="6795486" cy="338554"/>
          </a:xfrm>
          <a:prstGeom prst="rect">
            <a:avLst/>
          </a:prstGeom>
          <a:noFill/>
        </p:spPr>
        <p:txBody>
          <a:bodyPr wrap="square" rtlCol="0">
            <a:spAutoFit/>
          </a:bodyPr>
          <a:lstStyle/>
          <a:p>
            <a:r>
              <a:rPr lang="de-DE" sz="1600" dirty="0">
                <a:solidFill>
                  <a:srgbClr val="00B050"/>
                </a:solidFill>
              </a:rPr>
              <a:t>025         040              075	   100	            120		         150</a:t>
            </a:r>
          </a:p>
        </p:txBody>
      </p:sp>
      <p:sp>
        <p:nvSpPr>
          <p:cNvPr id="17" name="Textfeld 16"/>
          <p:cNvSpPr txBox="1"/>
          <p:nvPr/>
        </p:nvSpPr>
        <p:spPr>
          <a:xfrm>
            <a:off x="274404" y="2689207"/>
            <a:ext cx="1200150" cy="461665"/>
          </a:xfrm>
          <a:prstGeom prst="rect">
            <a:avLst/>
          </a:prstGeom>
          <a:noFill/>
        </p:spPr>
        <p:txBody>
          <a:bodyPr wrap="square" rtlCol="0">
            <a:spAutoFit/>
          </a:bodyPr>
          <a:lstStyle/>
          <a:p>
            <a:r>
              <a:rPr lang="de-DE" sz="2400" dirty="0">
                <a:solidFill>
                  <a:srgbClr val="003D6A"/>
                </a:solidFill>
              </a:rPr>
              <a:t>RH</a:t>
            </a:r>
          </a:p>
        </p:txBody>
      </p:sp>
      <p:sp>
        <p:nvSpPr>
          <p:cNvPr id="18" name="Textfeld 17"/>
          <p:cNvSpPr txBox="1"/>
          <p:nvPr/>
        </p:nvSpPr>
        <p:spPr>
          <a:xfrm>
            <a:off x="229345" y="3831431"/>
            <a:ext cx="1629848" cy="461665"/>
          </a:xfrm>
          <a:prstGeom prst="rect">
            <a:avLst/>
          </a:prstGeom>
          <a:noFill/>
        </p:spPr>
        <p:txBody>
          <a:bodyPr wrap="square" rtlCol="0">
            <a:spAutoFit/>
          </a:bodyPr>
          <a:lstStyle/>
          <a:p>
            <a:r>
              <a:rPr lang="de-DE" sz="2400" dirty="0">
                <a:solidFill>
                  <a:srgbClr val="003D6A"/>
                </a:solidFill>
              </a:rPr>
              <a:t>MPC</a:t>
            </a:r>
            <a:endParaRPr lang="de-DE" sz="2400" dirty="0">
              <a:solidFill>
                <a:prstClr val="black"/>
              </a:solidFill>
            </a:endParaRPr>
          </a:p>
        </p:txBody>
      </p:sp>
      <p:cxnSp>
        <p:nvCxnSpPr>
          <p:cNvPr id="19" name="Gerade Verbindung mit Pfeil 18"/>
          <p:cNvCxnSpPr/>
          <p:nvPr/>
        </p:nvCxnSpPr>
        <p:spPr>
          <a:xfrm>
            <a:off x="8029262"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Gerade Verbindung mit Pfeil 19"/>
          <p:cNvCxnSpPr/>
          <p:nvPr/>
        </p:nvCxnSpPr>
        <p:spPr>
          <a:xfrm>
            <a:off x="6386359"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1" name="Gerade Verbindung mit Pfeil 20"/>
          <p:cNvCxnSpPr/>
          <p:nvPr/>
        </p:nvCxnSpPr>
        <p:spPr>
          <a:xfrm>
            <a:off x="5033428"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2" name="Gerade Verbindung mit Pfeil 21"/>
          <p:cNvCxnSpPr/>
          <p:nvPr/>
        </p:nvCxnSpPr>
        <p:spPr>
          <a:xfrm>
            <a:off x="3852186"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3" name="Gerade Verbindung mit Pfeil 22"/>
          <p:cNvCxnSpPr/>
          <p:nvPr/>
        </p:nvCxnSpPr>
        <p:spPr>
          <a:xfrm>
            <a:off x="2915837"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25" name="Textfeld 24"/>
          <p:cNvSpPr txBox="1"/>
          <p:nvPr/>
        </p:nvSpPr>
        <p:spPr>
          <a:xfrm>
            <a:off x="4314903" y="4634304"/>
            <a:ext cx="4686681" cy="1200329"/>
          </a:xfrm>
          <a:prstGeom prst="rect">
            <a:avLst/>
          </a:prstGeom>
          <a:noFill/>
        </p:spPr>
        <p:txBody>
          <a:bodyPr wrap="square" rtlCol="0">
            <a:spAutoFit/>
          </a:bodyPr>
          <a:lstStyle/>
          <a:p>
            <a:pPr marL="177800">
              <a:spcAft>
                <a:spcPts val="600"/>
              </a:spcAft>
              <a:buClr>
                <a:srgbClr val="009EE2"/>
              </a:buClr>
              <a:buSzPct val="100000"/>
            </a:pPr>
            <a:r>
              <a:rPr lang="de-DE" dirty="0">
                <a:solidFill>
                  <a:srgbClr val="003D6A"/>
                </a:solidFill>
              </a:rPr>
              <a:t>MPC </a:t>
            </a:r>
            <a:r>
              <a:rPr lang="de-DE" dirty="0" err="1">
                <a:solidFill>
                  <a:srgbClr val="003D6A"/>
                </a:solidFill>
              </a:rPr>
              <a:t>series</a:t>
            </a:r>
            <a:r>
              <a:rPr lang="de-DE" dirty="0">
                <a:solidFill>
                  <a:srgbClr val="003D6A"/>
                </a:solidFill>
              </a:rPr>
              <a:t> </a:t>
            </a:r>
            <a:r>
              <a:rPr lang="de-DE" dirty="0" err="1">
                <a:solidFill>
                  <a:srgbClr val="003D6A"/>
                </a:solidFill>
              </a:rPr>
              <a:t>is</a:t>
            </a:r>
            <a:r>
              <a:rPr lang="de-DE" dirty="0">
                <a:solidFill>
                  <a:srgbClr val="003D6A"/>
                </a:solidFill>
              </a:rPr>
              <a:t> </a:t>
            </a:r>
            <a:r>
              <a:rPr lang="de-DE" dirty="0" err="1">
                <a:solidFill>
                  <a:srgbClr val="003D6A"/>
                </a:solidFill>
              </a:rPr>
              <a:t>comparable</a:t>
            </a:r>
            <a:r>
              <a:rPr lang="de-DE" dirty="0">
                <a:solidFill>
                  <a:srgbClr val="003D6A"/>
                </a:solidFill>
              </a:rPr>
              <a:t> </a:t>
            </a:r>
            <a:r>
              <a:rPr lang="de-DE" dirty="0" err="1">
                <a:solidFill>
                  <a:srgbClr val="003D6A"/>
                </a:solidFill>
              </a:rPr>
              <a:t>to</a:t>
            </a:r>
            <a:r>
              <a:rPr lang="de-DE" dirty="0">
                <a:solidFill>
                  <a:srgbClr val="003D6A"/>
                </a:solidFill>
              </a:rPr>
              <a:t> </a:t>
            </a:r>
            <a:r>
              <a:rPr lang="de-DE" dirty="0" err="1">
                <a:solidFill>
                  <a:srgbClr val="003D6A"/>
                </a:solidFill>
              </a:rPr>
              <a:t>these</a:t>
            </a:r>
            <a:r>
              <a:rPr lang="de-DE" dirty="0">
                <a:solidFill>
                  <a:srgbClr val="003D6A"/>
                </a:solidFill>
              </a:rPr>
              <a:t> RH </a:t>
            </a:r>
            <a:r>
              <a:rPr lang="de-DE" dirty="0" err="1">
                <a:solidFill>
                  <a:srgbClr val="003D6A"/>
                </a:solidFill>
              </a:rPr>
              <a:t>grippers</a:t>
            </a:r>
            <a:r>
              <a:rPr lang="de-DE" dirty="0">
                <a:solidFill>
                  <a:srgbClr val="003D6A"/>
                </a:solidFill>
              </a:rPr>
              <a:t> in </a:t>
            </a:r>
            <a:r>
              <a:rPr lang="de-DE" dirty="0" err="1">
                <a:solidFill>
                  <a:srgbClr val="003D6A"/>
                </a:solidFill>
              </a:rPr>
              <a:t>stroke</a:t>
            </a:r>
            <a:r>
              <a:rPr lang="de-DE" dirty="0">
                <a:solidFill>
                  <a:srgbClr val="003D6A"/>
                </a:solidFill>
              </a:rPr>
              <a:t> per </a:t>
            </a:r>
            <a:r>
              <a:rPr lang="de-DE" dirty="0" err="1">
                <a:solidFill>
                  <a:srgbClr val="003D6A"/>
                </a:solidFill>
              </a:rPr>
              <a:t>jaw</a:t>
            </a:r>
            <a:r>
              <a:rPr lang="de-DE" dirty="0">
                <a:solidFill>
                  <a:srgbClr val="003D6A"/>
                </a:solidFill>
              </a:rPr>
              <a:t> </a:t>
            </a:r>
            <a:r>
              <a:rPr lang="de-DE" dirty="0" err="1">
                <a:solidFill>
                  <a:srgbClr val="003D6A"/>
                </a:solidFill>
              </a:rPr>
              <a:t>and</a:t>
            </a:r>
            <a:r>
              <a:rPr lang="de-DE" dirty="0">
                <a:solidFill>
                  <a:srgbClr val="003D6A"/>
                </a:solidFill>
              </a:rPr>
              <a:t> </a:t>
            </a:r>
            <a:r>
              <a:rPr lang="de-DE" dirty="0" err="1">
                <a:solidFill>
                  <a:srgbClr val="003D6A"/>
                </a:solidFill>
              </a:rPr>
              <a:t>gripping</a:t>
            </a:r>
            <a:r>
              <a:rPr lang="de-DE" dirty="0">
                <a:solidFill>
                  <a:srgbClr val="003D6A"/>
                </a:solidFill>
              </a:rPr>
              <a:t> </a:t>
            </a:r>
            <a:r>
              <a:rPr lang="de-DE" dirty="0" err="1">
                <a:solidFill>
                  <a:srgbClr val="003D6A"/>
                </a:solidFill>
              </a:rPr>
              <a:t>force</a:t>
            </a:r>
            <a:r>
              <a:rPr lang="de-DE" dirty="0">
                <a:solidFill>
                  <a:srgbClr val="003D6A"/>
                </a:solidFill>
              </a:rPr>
              <a:t>, but not </a:t>
            </a:r>
            <a:r>
              <a:rPr lang="de-DE" dirty="0" err="1">
                <a:solidFill>
                  <a:srgbClr val="003D6A"/>
                </a:solidFill>
              </a:rPr>
              <a:t>direct</a:t>
            </a:r>
            <a:r>
              <a:rPr lang="de-DE" dirty="0">
                <a:solidFill>
                  <a:srgbClr val="003D6A"/>
                </a:solidFill>
              </a:rPr>
              <a:t> </a:t>
            </a:r>
            <a:r>
              <a:rPr lang="de-DE" dirty="0" err="1">
                <a:solidFill>
                  <a:srgbClr val="003D6A"/>
                </a:solidFill>
              </a:rPr>
              <a:t>compatible</a:t>
            </a:r>
            <a:r>
              <a:rPr lang="de-DE" dirty="0">
                <a:solidFill>
                  <a:srgbClr val="003D6A"/>
                </a:solidFill>
              </a:rPr>
              <a:t> in </a:t>
            </a:r>
            <a:r>
              <a:rPr lang="de-DE" dirty="0" err="1">
                <a:solidFill>
                  <a:srgbClr val="003D6A"/>
                </a:solidFill>
              </a:rPr>
              <a:t>connection</a:t>
            </a:r>
            <a:r>
              <a:rPr lang="de-DE" dirty="0">
                <a:solidFill>
                  <a:srgbClr val="003D6A"/>
                </a:solidFill>
              </a:rPr>
              <a:t> </a:t>
            </a:r>
            <a:r>
              <a:rPr lang="de-DE" dirty="0" err="1">
                <a:solidFill>
                  <a:srgbClr val="003D6A"/>
                </a:solidFill>
              </a:rPr>
              <a:t>and</a:t>
            </a:r>
            <a:r>
              <a:rPr lang="de-DE" dirty="0">
                <a:solidFill>
                  <a:srgbClr val="003D6A"/>
                </a:solidFill>
              </a:rPr>
              <a:t> outside </a:t>
            </a:r>
            <a:r>
              <a:rPr lang="de-DE" dirty="0" err="1">
                <a:solidFill>
                  <a:srgbClr val="003D6A"/>
                </a:solidFill>
              </a:rPr>
              <a:t>dimensions</a:t>
            </a:r>
            <a:r>
              <a:rPr lang="de-DE" dirty="0">
                <a:solidFill>
                  <a:srgbClr val="003D6A"/>
                </a:solidFill>
              </a:rPr>
              <a:t>.</a:t>
            </a:r>
          </a:p>
        </p:txBody>
      </p:sp>
      <p:pic>
        <p:nvPicPr>
          <p:cNvPr id="3" name="Grafik 2"/>
          <p:cNvPicPr>
            <a:picLocks noChangeAspect="1"/>
          </p:cNvPicPr>
          <p:nvPr/>
        </p:nvPicPr>
        <p:blipFill>
          <a:blip r:embed="rId10">
            <a:clrChange>
              <a:clrFrom>
                <a:srgbClr val="FFFFFF"/>
              </a:clrFrom>
              <a:clrTo>
                <a:srgbClr val="FFFFFF">
                  <a:alpha val="0"/>
                </a:srgbClr>
              </a:clrTo>
            </a:clrChange>
          </a:blip>
          <a:stretch>
            <a:fillRect/>
          </a:stretch>
        </p:blipFill>
        <p:spPr>
          <a:xfrm>
            <a:off x="1952572" y="4437112"/>
            <a:ext cx="2125989" cy="1525776"/>
          </a:xfrm>
          <a:prstGeom prst="rect">
            <a:avLst/>
          </a:prstGeom>
        </p:spPr>
      </p:pic>
    </p:spTree>
    <p:extLst>
      <p:ext uri="{BB962C8B-B14F-4D97-AF65-F5344CB8AC3E}">
        <p14:creationId xmlns:p14="http://schemas.microsoft.com/office/powerpoint/2010/main" val="4275765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Segmentation </a:t>
            </a:r>
            <a:r>
              <a:rPr lang="de-DE" sz="3600" b="1" dirty="0" err="1">
                <a:solidFill>
                  <a:prstClr val="white"/>
                </a:solidFill>
              </a:rPr>
              <a:t>small</a:t>
            </a:r>
            <a:r>
              <a:rPr lang="de-DE" sz="3600" b="1" dirty="0">
                <a:solidFill>
                  <a:prstClr val="white"/>
                </a:solidFill>
              </a:rPr>
              <a:t> </a:t>
            </a:r>
            <a:r>
              <a:rPr lang="de-DE" sz="3600" b="1" dirty="0" err="1">
                <a:solidFill>
                  <a:prstClr val="white"/>
                </a:solidFill>
              </a:rPr>
              <a:t>part</a:t>
            </a:r>
            <a:r>
              <a:rPr lang="de-DE" sz="3600" b="1" dirty="0">
                <a:solidFill>
                  <a:prstClr val="white"/>
                </a:solidFill>
              </a:rPr>
              <a:t> </a:t>
            </a:r>
            <a:r>
              <a:rPr lang="de-DE" sz="3600" b="1" dirty="0" err="1">
                <a:solidFill>
                  <a:prstClr val="white"/>
                </a:solidFill>
              </a:rPr>
              <a:t>grippers</a:t>
            </a:r>
            <a:endParaRPr lang="de-DE" sz="3600" b="1" dirty="0">
              <a:solidFill>
                <a:prstClr val="white"/>
              </a:solidFill>
            </a:endParaRP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6" name="Rechteck 5"/>
          <p:cNvSpPr/>
          <p:nvPr/>
        </p:nvSpPr>
        <p:spPr>
          <a:xfrm>
            <a:off x="3544409" y="2616013"/>
            <a:ext cx="1351230" cy="590738"/>
          </a:xfrm>
          <a:prstGeom prst="rect">
            <a:avLst/>
          </a:prstGeom>
          <a:solidFill>
            <a:srgbClr val="009EE0">
              <a:alpha val="50196"/>
            </a:srgbClr>
          </a:solidFill>
          <a:ln w="28575">
            <a:solidFill>
              <a:srgbClr val="009EE0"/>
            </a:solidFill>
            <a:prstDash val="sysDot"/>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MPG</a:t>
            </a:r>
          </a:p>
        </p:txBody>
      </p:sp>
      <p:sp>
        <p:nvSpPr>
          <p:cNvPr id="9" name="Pfeil nach links und oben 8"/>
          <p:cNvSpPr/>
          <p:nvPr/>
        </p:nvSpPr>
        <p:spPr>
          <a:xfrm flipH="1">
            <a:off x="1259632" y="2420888"/>
            <a:ext cx="4113668" cy="2844147"/>
          </a:xfrm>
          <a:prstGeom prst="leftUpArrow">
            <a:avLst>
              <a:gd name="adj1" fmla="val 2168"/>
              <a:gd name="adj2" fmla="val 2331"/>
              <a:gd name="adj3" fmla="val 4968"/>
            </a:avLst>
          </a:prstGeom>
          <a:solidFill>
            <a:srgbClr val="003D6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solidFill>
                <a:prstClr val="white"/>
              </a:solidFill>
            </a:endParaRPr>
          </a:p>
        </p:txBody>
      </p:sp>
      <p:sp>
        <p:nvSpPr>
          <p:cNvPr id="10" name="Textfeld 9"/>
          <p:cNvSpPr txBox="1"/>
          <p:nvPr/>
        </p:nvSpPr>
        <p:spPr>
          <a:xfrm>
            <a:off x="668332" y="2399285"/>
            <a:ext cx="837443" cy="2123658"/>
          </a:xfrm>
          <a:prstGeom prst="rect">
            <a:avLst/>
          </a:prstGeom>
          <a:noFill/>
        </p:spPr>
        <p:txBody>
          <a:bodyPr wrap="square" rtlCol="0">
            <a:spAutoFit/>
          </a:bodyPr>
          <a:lstStyle/>
          <a:p>
            <a:r>
              <a:rPr lang="de-DE" sz="1350" dirty="0">
                <a:solidFill>
                  <a:prstClr val="black"/>
                </a:solidFill>
              </a:rPr>
              <a:t>Price</a:t>
            </a:r>
          </a:p>
          <a:p>
            <a:endParaRPr lang="de-DE" sz="1350" dirty="0">
              <a:solidFill>
                <a:prstClr val="black"/>
              </a:solidFill>
            </a:endParaRPr>
          </a:p>
          <a:p>
            <a:r>
              <a:rPr lang="de-DE" sz="1050" dirty="0">
                <a:solidFill>
                  <a:prstClr val="black"/>
                </a:solidFill>
              </a:rPr>
              <a:t>100 %</a:t>
            </a:r>
          </a:p>
          <a:p>
            <a:endParaRPr lang="de-DE" sz="1050" dirty="0">
              <a:solidFill>
                <a:prstClr val="black"/>
              </a:solidFill>
            </a:endParaRPr>
          </a:p>
          <a:p>
            <a:r>
              <a:rPr lang="de-DE" sz="1050" dirty="0">
                <a:solidFill>
                  <a:prstClr val="black"/>
                </a:solidFill>
              </a:rPr>
              <a:t>	</a:t>
            </a: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r>
              <a:rPr lang="de-DE" sz="1050" dirty="0">
                <a:solidFill>
                  <a:prstClr val="black"/>
                </a:solidFill>
              </a:rPr>
              <a:t>~ 50 %</a:t>
            </a:r>
          </a:p>
        </p:txBody>
      </p:sp>
      <p:sp>
        <p:nvSpPr>
          <p:cNvPr id="11" name="Textfeld 10"/>
          <p:cNvSpPr txBox="1"/>
          <p:nvPr/>
        </p:nvSpPr>
        <p:spPr>
          <a:xfrm>
            <a:off x="5260694" y="5178470"/>
            <a:ext cx="1300305" cy="300082"/>
          </a:xfrm>
          <a:prstGeom prst="rect">
            <a:avLst/>
          </a:prstGeom>
          <a:noFill/>
        </p:spPr>
        <p:txBody>
          <a:bodyPr wrap="square" rtlCol="0">
            <a:spAutoFit/>
          </a:bodyPr>
          <a:lstStyle/>
          <a:p>
            <a:r>
              <a:rPr lang="de-DE" sz="1350" dirty="0">
                <a:solidFill>
                  <a:prstClr val="black"/>
                </a:solidFill>
              </a:rPr>
              <a:t>Performance</a:t>
            </a:r>
          </a:p>
        </p:txBody>
      </p:sp>
      <p:sp>
        <p:nvSpPr>
          <p:cNvPr id="12" name="Rechteck 11"/>
          <p:cNvSpPr/>
          <p:nvPr/>
        </p:nvSpPr>
        <p:spPr>
          <a:xfrm>
            <a:off x="1965236" y="4077072"/>
            <a:ext cx="1351230" cy="590738"/>
          </a:xfrm>
          <a:prstGeom prst="rect">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MPC</a:t>
            </a:r>
          </a:p>
        </p:txBody>
      </p:sp>
      <p:sp>
        <p:nvSpPr>
          <p:cNvPr id="13" name="Rechteck 12"/>
          <p:cNvSpPr/>
          <p:nvPr/>
        </p:nvSpPr>
        <p:spPr>
          <a:xfrm>
            <a:off x="3793098" y="2954495"/>
            <a:ext cx="1351230" cy="590738"/>
          </a:xfrm>
          <a:prstGeom prst="rect">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MPG-plus</a:t>
            </a:r>
          </a:p>
        </p:txBody>
      </p:sp>
      <p:sp>
        <p:nvSpPr>
          <p:cNvPr id="27" name="Textfeld 26"/>
          <p:cNvSpPr txBox="1"/>
          <p:nvPr/>
        </p:nvSpPr>
        <p:spPr>
          <a:xfrm>
            <a:off x="6264503" y="2959692"/>
            <a:ext cx="2493168" cy="1338828"/>
          </a:xfrm>
          <a:prstGeom prst="rect">
            <a:avLst/>
          </a:prstGeom>
          <a:noFill/>
        </p:spPr>
        <p:txBody>
          <a:bodyPr wrap="square" rtlCol="0">
            <a:spAutoFit/>
          </a:bodyPr>
          <a:lstStyle/>
          <a:p>
            <a:endParaRPr lang="de-DE" sz="1350" dirty="0">
              <a:solidFill>
                <a:prstClr val="black"/>
              </a:solidFill>
            </a:endParaRPr>
          </a:p>
          <a:p>
            <a:r>
              <a:rPr lang="de-DE" sz="1350" b="1" dirty="0">
                <a:solidFill>
                  <a:prstClr val="black"/>
                </a:solidFill>
              </a:rPr>
              <a:t>Target</a:t>
            </a:r>
          </a:p>
          <a:p>
            <a:endParaRPr lang="de-DE" sz="1350" dirty="0">
              <a:solidFill>
                <a:prstClr val="black"/>
              </a:solidFill>
            </a:endParaRPr>
          </a:p>
          <a:p>
            <a:r>
              <a:rPr lang="de-DE" sz="1350" dirty="0">
                <a:solidFill>
                  <a:prstClr val="black"/>
                </a:solidFill>
              </a:rPr>
              <a:t>The </a:t>
            </a:r>
            <a:r>
              <a:rPr lang="de-DE" sz="1350" dirty="0" err="1">
                <a:solidFill>
                  <a:prstClr val="black"/>
                </a:solidFill>
              </a:rPr>
              <a:t>right</a:t>
            </a:r>
            <a:r>
              <a:rPr lang="de-DE" sz="1350" dirty="0">
                <a:solidFill>
                  <a:prstClr val="black"/>
                </a:solidFill>
              </a:rPr>
              <a:t> </a:t>
            </a:r>
          </a:p>
          <a:p>
            <a:r>
              <a:rPr lang="de-DE" sz="1350" dirty="0" err="1">
                <a:solidFill>
                  <a:prstClr val="black"/>
                </a:solidFill>
              </a:rPr>
              <a:t>price</a:t>
            </a:r>
            <a:r>
              <a:rPr lang="de-DE" sz="1350" dirty="0">
                <a:solidFill>
                  <a:prstClr val="black"/>
                </a:solidFill>
              </a:rPr>
              <a:t>/</a:t>
            </a:r>
            <a:r>
              <a:rPr lang="de-DE" sz="1350" dirty="0" err="1">
                <a:solidFill>
                  <a:prstClr val="black"/>
                </a:solidFill>
              </a:rPr>
              <a:t>performance</a:t>
            </a:r>
            <a:r>
              <a:rPr lang="de-DE" sz="1350" dirty="0">
                <a:solidFill>
                  <a:prstClr val="black"/>
                </a:solidFill>
              </a:rPr>
              <a:t> </a:t>
            </a:r>
            <a:r>
              <a:rPr lang="de-DE" sz="1350" dirty="0" err="1">
                <a:solidFill>
                  <a:prstClr val="black"/>
                </a:solidFill>
              </a:rPr>
              <a:t>ratio</a:t>
            </a:r>
            <a:r>
              <a:rPr lang="de-DE" sz="1350" dirty="0">
                <a:solidFill>
                  <a:prstClr val="black"/>
                </a:solidFill>
              </a:rPr>
              <a:t> </a:t>
            </a:r>
          </a:p>
          <a:p>
            <a:r>
              <a:rPr lang="de-DE" sz="1350" dirty="0" err="1">
                <a:solidFill>
                  <a:prstClr val="black"/>
                </a:solidFill>
              </a:rPr>
              <a:t>for</a:t>
            </a:r>
            <a:r>
              <a:rPr lang="de-DE" sz="1350" dirty="0">
                <a:solidFill>
                  <a:prstClr val="black"/>
                </a:solidFill>
              </a:rPr>
              <a:t> </a:t>
            </a:r>
            <a:r>
              <a:rPr lang="de-DE" sz="1350" dirty="0" err="1">
                <a:solidFill>
                  <a:prstClr val="black"/>
                </a:solidFill>
              </a:rPr>
              <a:t>every</a:t>
            </a:r>
            <a:r>
              <a:rPr lang="de-DE" sz="1350" dirty="0">
                <a:solidFill>
                  <a:prstClr val="black"/>
                </a:solidFill>
              </a:rPr>
              <a:t> </a:t>
            </a:r>
            <a:r>
              <a:rPr lang="de-DE" sz="1350" dirty="0" err="1">
                <a:solidFill>
                  <a:prstClr val="black"/>
                </a:solidFill>
              </a:rPr>
              <a:t>application</a:t>
            </a:r>
            <a:r>
              <a:rPr lang="de-DE" sz="1350" dirty="0">
                <a:solidFill>
                  <a:prstClr val="black"/>
                </a:solidFill>
              </a:rPr>
              <a:t> </a:t>
            </a:r>
            <a:r>
              <a:rPr lang="de-DE" sz="1350" dirty="0" err="1">
                <a:solidFill>
                  <a:prstClr val="black"/>
                </a:solidFill>
              </a:rPr>
              <a:t>worldwide</a:t>
            </a:r>
            <a:endParaRPr lang="de-DE" sz="1350" dirty="0">
              <a:solidFill>
                <a:prstClr val="black"/>
              </a:solidFill>
            </a:endParaRPr>
          </a:p>
        </p:txBody>
      </p:sp>
      <p:sp>
        <p:nvSpPr>
          <p:cNvPr id="28" name="Pfeil nach rechts 27"/>
          <p:cNvSpPr/>
          <p:nvPr/>
        </p:nvSpPr>
        <p:spPr>
          <a:xfrm>
            <a:off x="5619443" y="2707435"/>
            <a:ext cx="595054" cy="1871663"/>
          </a:xfrm>
          <a:prstGeom prst="rightArrow">
            <a:avLst>
              <a:gd name="adj1" fmla="val 50000"/>
              <a:gd name="adj2" fmla="val 100000"/>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solidFill>
                <a:prstClr val="white"/>
              </a:solidFill>
            </a:endParaRPr>
          </a:p>
        </p:txBody>
      </p:sp>
      <p:pic>
        <p:nvPicPr>
          <p:cNvPr id="29" name="Picture 2" descr="http://i1.istockimg.com/file_thumbview_approve/73699293/5/stock-illustration-73699293-target-icon-on-a-round-butt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66015" y="3053102"/>
            <a:ext cx="490143" cy="490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6566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m 11">
            <a:extLst>
              <a:ext uri="{FF2B5EF4-FFF2-40B4-BE49-F238E27FC236}">
                <a16:creationId xmlns:a16="http://schemas.microsoft.com/office/drawing/2014/main" id="{1DA59F2C-C034-4139-B3AD-4DB2D9008646}"/>
              </a:ext>
            </a:extLst>
          </p:cNvPr>
          <p:cNvGraphicFramePr>
            <a:graphicFrameLocks/>
          </p:cNvGraphicFramePr>
          <p:nvPr>
            <p:extLst>
              <p:ext uri="{D42A27DB-BD31-4B8C-83A1-F6EECF244321}">
                <p14:modId xmlns:p14="http://schemas.microsoft.com/office/powerpoint/2010/main" val="3709998497"/>
              </p:ext>
            </p:extLst>
          </p:nvPr>
        </p:nvGraphicFramePr>
        <p:xfrm>
          <a:off x="417554" y="3501008"/>
          <a:ext cx="3938423"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Segmentation </a:t>
            </a:r>
            <a:r>
              <a:rPr lang="de-DE" sz="3600" b="1" dirty="0" err="1">
                <a:solidFill>
                  <a:prstClr val="white"/>
                </a:solidFill>
              </a:rPr>
              <a:t>small</a:t>
            </a:r>
            <a:r>
              <a:rPr lang="de-DE" sz="3600" b="1" dirty="0">
                <a:solidFill>
                  <a:prstClr val="white"/>
                </a:solidFill>
              </a:rPr>
              <a:t> </a:t>
            </a:r>
            <a:r>
              <a:rPr lang="de-DE" sz="3600" b="1" dirty="0" err="1">
                <a:solidFill>
                  <a:prstClr val="white"/>
                </a:solidFill>
              </a:rPr>
              <a:t>part</a:t>
            </a:r>
            <a:r>
              <a:rPr lang="de-DE" sz="3600" b="1" dirty="0">
                <a:solidFill>
                  <a:prstClr val="white"/>
                </a:solidFill>
              </a:rPr>
              <a:t> </a:t>
            </a:r>
            <a:r>
              <a:rPr lang="de-DE" sz="3600" b="1" dirty="0" err="1">
                <a:solidFill>
                  <a:prstClr val="white"/>
                </a:solidFill>
              </a:rPr>
              <a:t>grippers</a:t>
            </a:r>
            <a:endParaRPr lang="de-DE" sz="3600" b="1" dirty="0">
              <a:solidFill>
                <a:prstClr val="white"/>
              </a:solidFill>
            </a:endParaRP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655509"/>
            <a:ext cx="7992888" cy="1954381"/>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6 </a:t>
            </a:r>
            <a:r>
              <a:rPr lang="de-DE" sz="1600" dirty="0" err="1">
                <a:solidFill>
                  <a:srgbClr val="003D6A"/>
                </a:solidFill>
              </a:rPr>
              <a:t>sizes</a:t>
            </a:r>
            <a:r>
              <a:rPr lang="de-DE" sz="1600" dirty="0">
                <a:solidFill>
                  <a:srgbClr val="003D6A"/>
                </a:solidFill>
              </a:rPr>
              <a:t> = 6 </a:t>
            </a:r>
            <a:r>
              <a:rPr lang="de-DE" sz="1600" dirty="0" err="1">
                <a:solidFill>
                  <a:srgbClr val="003D6A"/>
                </a:solidFill>
              </a:rPr>
              <a:t>number</a:t>
            </a:r>
            <a:r>
              <a:rPr lang="de-DE" sz="1600" dirty="0">
                <a:solidFill>
                  <a:srgbClr val="003D6A"/>
                </a:solidFill>
              </a:rPr>
              <a:t> </a:t>
            </a:r>
            <a:r>
              <a:rPr lang="de-DE" sz="1600" dirty="0" err="1">
                <a:solidFill>
                  <a:srgbClr val="003D6A"/>
                </a:solidFill>
              </a:rPr>
              <a:t>of</a:t>
            </a:r>
            <a:r>
              <a:rPr lang="de-DE" sz="1600" dirty="0">
                <a:solidFill>
                  <a:srgbClr val="003D6A"/>
                </a:solidFill>
              </a:rPr>
              <a:t> </a:t>
            </a:r>
            <a:r>
              <a:rPr lang="de-DE" sz="1600" dirty="0" err="1">
                <a:solidFill>
                  <a:srgbClr val="003D6A"/>
                </a:solidFill>
              </a:rPr>
              <a:t>materials</a:t>
            </a:r>
            <a:r>
              <a:rPr lang="de-DE" sz="1600" dirty="0">
                <a:solidFill>
                  <a:srgbClr val="003D6A"/>
                </a:solidFill>
              </a:rPr>
              <a:t> (</a:t>
            </a:r>
            <a:r>
              <a:rPr lang="de-DE" sz="1600" dirty="0" err="1">
                <a:solidFill>
                  <a:srgbClr val="003D6A"/>
                </a:solidFill>
              </a:rPr>
              <a:t>no</a:t>
            </a:r>
            <a:r>
              <a:rPr lang="de-DE" sz="1600" dirty="0">
                <a:solidFill>
                  <a:srgbClr val="003D6A"/>
                </a:solidFill>
              </a:rPr>
              <a:t> </a:t>
            </a:r>
            <a:r>
              <a:rPr lang="de-DE" sz="1600" dirty="0" err="1">
                <a:solidFill>
                  <a:srgbClr val="003D6A"/>
                </a:solidFill>
              </a:rPr>
              <a:t>variants</a:t>
            </a:r>
            <a:r>
              <a:rPr lang="de-DE" sz="1600" dirty="0">
                <a:solidFill>
                  <a:srgbClr val="003D6A"/>
                </a:solidFill>
              </a:rPr>
              <a:t>)</a:t>
            </a:r>
          </a:p>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Warranty</a:t>
            </a:r>
            <a:r>
              <a:rPr lang="de-DE" sz="1600" dirty="0">
                <a:solidFill>
                  <a:srgbClr val="003D6A"/>
                </a:solidFill>
              </a:rPr>
              <a:t>: 12 </a:t>
            </a:r>
            <a:r>
              <a:rPr lang="de-DE" sz="1600" dirty="0" err="1">
                <a:solidFill>
                  <a:srgbClr val="003D6A"/>
                </a:solidFill>
              </a:rPr>
              <a:t>months</a:t>
            </a:r>
            <a:r>
              <a:rPr lang="de-DE" sz="1600" dirty="0">
                <a:solidFill>
                  <a:srgbClr val="003D6A"/>
                </a:solidFill>
              </a:rPr>
              <a:t> </a:t>
            </a:r>
            <a:r>
              <a:rPr lang="de-DE" sz="1600" dirty="0" err="1">
                <a:solidFill>
                  <a:srgbClr val="003D6A"/>
                </a:solidFill>
              </a:rPr>
              <a:t>or</a:t>
            </a:r>
            <a:r>
              <a:rPr lang="de-DE" sz="1600" dirty="0">
                <a:solidFill>
                  <a:srgbClr val="003D6A"/>
                </a:solidFill>
              </a:rPr>
              <a:t> 7 </a:t>
            </a:r>
            <a:r>
              <a:rPr lang="de-DE" sz="1600" dirty="0" err="1">
                <a:solidFill>
                  <a:srgbClr val="003D6A"/>
                </a:solidFill>
              </a:rPr>
              <a:t>million</a:t>
            </a:r>
            <a:r>
              <a:rPr lang="de-DE" sz="1600" dirty="0">
                <a:solidFill>
                  <a:srgbClr val="003D6A"/>
                </a:solidFill>
              </a:rPr>
              <a:t> </a:t>
            </a:r>
            <a:r>
              <a:rPr lang="de-DE" sz="1600" dirty="0" err="1">
                <a:solidFill>
                  <a:srgbClr val="003D6A"/>
                </a:solidFill>
              </a:rPr>
              <a:t>cycles</a:t>
            </a: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Scope</a:t>
            </a:r>
            <a:r>
              <a:rPr lang="de-DE" sz="1600" dirty="0">
                <a:solidFill>
                  <a:srgbClr val="003D6A"/>
                </a:solidFill>
              </a:rPr>
              <a:t> </a:t>
            </a:r>
            <a:r>
              <a:rPr lang="de-DE" sz="1600" dirty="0" err="1">
                <a:solidFill>
                  <a:srgbClr val="003D6A"/>
                </a:solidFill>
              </a:rPr>
              <a:t>of</a:t>
            </a:r>
            <a:r>
              <a:rPr lang="de-DE" sz="1600" dirty="0">
                <a:solidFill>
                  <a:srgbClr val="003D6A"/>
                </a:solidFill>
              </a:rPr>
              <a:t> </a:t>
            </a:r>
            <a:r>
              <a:rPr lang="de-DE" sz="1600" dirty="0" err="1">
                <a:solidFill>
                  <a:srgbClr val="003D6A"/>
                </a:solidFill>
              </a:rPr>
              <a:t>delivery</a:t>
            </a:r>
            <a:r>
              <a:rPr lang="de-DE" sz="1600" dirty="0">
                <a:solidFill>
                  <a:srgbClr val="003D6A"/>
                </a:solidFill>
              </a:rPr>
              <a:t>: </a:t>
            </a:r>
            <a:r>
              <a:rPr lang="de-DE" sz="1600" dirty="0" err="1">
                <a:solidFill>
                  <a:srgbClr val="003D6A"/>
                </a:solidFill>
              </a:rPr>
              <a:t>gripper</a:t>
            </a:r>
            <a:r>
              <a:rPr lang="de-DE" sz="1600" dirty="0">
                <a:solidFill>
                  <a:srgbClr val="003D6A"/>
                </a:solidFill>
              </a:rPr>
              <a:t>, </a:t>
            </a:r>
            <a:r>
              <a:rPr lang="de-DE" sz="1600" dirty="0" err="1">
                <a:solidFill>
                  <a:srgbClr val="003D6A"/>
                </a:solidFill>
              </a:rPr>
              <a:t>manual</a:t>
            </a:r>
            <a:r>
              <a:rPr lang="de-DE" sz="1600" dirty="0">
                <a:solidFill>
                  <a:srgbClr val="003D6A"/>
                </a:solidFill>
              </a:rPr>
              <a:t>, </a:t>
            </a:r>
            <a:r>
              <a:rPr lang="de-DE" sz="1600" dirty="0" err="1">
                <a:solidFill>
                  <a:srgbClr val="003D6A"/>
                </a:solidFill>
              </a:rPr>
              <a:t>Accessory</a:t>
            </a:r>
            <a:r>
              <a:rPr lang="de-DE" sz="1600" dirty="0">
                <a:solidFill>
                  <a:srgbClr val="003D6A"/>
                </a:solidFill>
              </a:rPr>
              <a:t> Bag (6 </a:t>
            </a:r>
            <a:r>
              <a:rPr lang="de-DE" sz="1600" dirty="0" err="1">
                <a:solidFill>
                  <a:srgbClr val="003D6A"/>
                </a:solidFill>
              </a:rPr>
              <a:t>Dowel</a:t>
            </a:r>
            <a:r>
              <a:rPr lang="de-DE" sz="1600" dirty="0">
                <a:solidFill>
                  <a:srgbClr val="003D6A"/>
                </a:solidFill>
              </a:rPr>
              <a:t> </a:t>
            </a:r>
            <a:r>
              <a:rPr lang="de-DE" sz="1600" dirty="0" err="1">
                <a:solidFill>
                  <a:srgbClr val="003D6A"/>
                </a:solidFill>
              </a:rPr>
              <a:t>pins</a:t>
            </a:r>
            <a:r>
              <a:rPr lang="de-DE" sz="1600" dirty="0">
                <a:solidFill>
                  <a:srgbClr val="003D6A"/>
                </a:solidFill>
              </a:rPr>
              <a: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Air </a:t>
            </a:r>
            <a:r>
              <a:rPr lang="de-DE" sz="1600" dirty="0" err="1">
                <a:solidFill>
                  <a:srgbClr val="003D6A"/>
                </a:solidFill>
              </a:rPr>
              <a:t>connection</a:t>
            </a:r>
            <a:r>
              <a:rPr lang="de-DE" sz="1600" dirty="0">
                <a:solidFill>
                  <a:srgbClr val="003D6A"/>
                </a:solidFill>
              </a:rPr>
              <a:t> A+B (Open </a:t>
            </a:r>
            <a:r>
              <a:rPr lang="de-DE" sz="1600" dirty="0" err="1">
                <a:solidFill>
                  <a:srgbClr val="003D6A"/>
                </a:solidFill>
              </a:rPr>
              <a:t>and</a:t>
            </a:r>
            <a:r>
              <a:rPr lang="de-DE" sz="1600" dirty="0">
                <a:solidFill>
                  <a:srgbClr val="003D6A"/>
                </a:solidFill>
              </a:rPr>
              <a:t> Close) – </a:t>
            </a:r>
            <a:r>
              <a:rPr lang="de-DE" sz="1600" dirty="0" err="1">
                <a:solidFill>
                  <a:srgbClr val="003D6A"/>
                </a:solidFill>
              </a:rPr>
              <a:t>no</a:t>
            </a:r>
            <a:r>
              <a:rPr lang="de-DE" sz="1600" dirty="0">
                <a:solidFill>
                  <a:srgbClr val="003D6A"/>
                </a:solidFill>
              </a:rPr>
              <a:t> </a:t>
            </a:r>
            <a:r>
              <a:rPr lang="de-DE" sz="1600" dirty="0" err="1">
                <a:solidFill>
                  <a:srgbClr val="003D6A"/>
                </a:solidFill>
              </a:rPr>
              <a:t>direct</a:t>
            </a:r>
            <a:r>
              <a:rPr lang="de-DE" sz="1600" dirty="0">
                <a:solidFill>
                  <a:srgbClr val="003D6A"/>
                </a:solidFill>
              </a:rPr>
              <a:t> </a:t>
            </a:r>
            <a:r>
              <a:rPr lang="de-DE" sz="1600" dirty="0" err="1">
                <a:solidFill>
                  <a:srgbClr val="003D6A"/>
                </a:solidFill>
              </a:rPr>
              <a:t>air</a:t>
            </a:r>
            <a:r>
              <a:rPr lang="de-DE" sz="1600" dirty="0">
                <a:solidFill>
                  <a:srgbClr val="003D6A"/>
                </a:solidFill>
              </a:rPr>
              <a:t> </a:t>
            </a:r>
            <a:r>
              <a:rPr lang="de-DE" sz="1600" dirty="0" err="1">
                <a:solidFill>
                  <a:srgbClr val="003D6A"/>
                </a:solidFill>
              </a:rPr>
              <a:t>connection</a:t>
            </a: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Maintenance of gripping force possible via SDV-P </a:t>
            </a:r>
            <a:r>
              <a:rPr lang="de-DE" sz="1600" dirty="0">
                <a:solidFill>
                  <a:srgbClr val="003D6A"/>
                </a:solidFill>
              </a:rPr>
              <a:t>– </a:t>
            </a:r>
            <a:r>
              <a:rPr lang="de-DE" sz="1600" dirty="0" err="1">
                <a:solidFill>
                  <a:srgbClr val="003D6A"/>
                </a:solidFill>
              </a:rPr>
              <a:t>no</a:t>
            </a:r>
            <a:r>
              <a:rPr lang="de-DE" sz="1600" dirty="0">
                <a:solidFill>
                  <a:srgbClr val="003D6A"/>
                </a:solidFill>
              </a:rPr>
              <a:t> </a:t>
            </a:r>
            <a:r>
              <a:rPr lang="de-DE" sz="1600" dirty="0" err="1">
                <a:solidFill>
                  <a:srgbClr val="003D6A"/>
                </a:solidFill>
              </a:rPr>
              <a:t>version</a:t>
            </a:r>
            <a:r>
              <a:rPr lang="de-DE" sz="1600" dirty="0">
                <a:solidFill>
                  <a:srgbClr val="003D6A"/>
                </a:solidFill>
              </a:rPr>
              <a:t> </a:t>
            </a:r>
            <a:r>
              <a:rPr lang="de-DE" sz="1600" dirty="0" err="1">
                <a:solidFill>
                  <a:srgbClr val="003D6A"/>
                </a:solidFill>
              </a:rPr>
              <a:t>with</a:t>
            </a:r>
            <a:r>
              <a:rPr lang="de-DE" sz="1600" dirty="0">
                <a:solidFill>
                  <a:srgbClr val="003D6A"/>
                </a:solidFill>
              </a:rPr>
              <a:t> spring </a:t>
            </a:r>
            <a:r>
              <a:rPr lang="de-DE" sz="1600" dirty="0" err="1">
                <a:solidFill>
                  <a:srgbClr val="003D6A"/>
                </a:solidFill>
              </a:rPr>
              <a:t>force</a:t>
            </a: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New, </a:t>
            </a:r>
            <a:r>
              <a:rPr lang="de-DE" sz="1600" dirty="0" err="1">
                <a:solidFill>
                  <a:srgbClr val="003D6A"/>
                </a:solidFill>
              </a:rPr>
              <a:t>low-priced</a:t>
            </a:r>
            <a:r>
              <a:rPr lang="de-DE" sz="1600" dirty="0">
                <a:solidFill>
                  <a:srgbClr val="003D6A"/>
                </a:solidFill>
              </a:rPr>
              <a:t> </a:t>
            </a:r>
            <a:r>
              <a:rPr lang="de-DE" sz="1600" dirty="0" err="1">
                <a:solidFill>
                  <a:srgbClr val="003D6A"/>
                </a:solidFill>
              </a:rPr>
              <a:t>magnetic</a:t>
            </a:r>
            <a:r>
              <a:rPr lang="de-DE" sz="1600" dirty="0">
                <a:solidFill>
                  <a:srgbClr val="003D6A"/>
                </a:solidFill>
              </a:rPr>
              <a:t> </a:t>
            </a:r>
            <a:r>
              <a:rPr lang="de-DE" sz="1600" dirty="0" err="1">
                <a:solidFill>
                  <a:srgbClr val="003D6A"/>
                </a:solidFill>
              </a:rPr>
              <a:t>switches</a:t>
            </a:r>
            <a:r>
              <a:rPr lang="de-DE" sz="1600" dirty="0">
                <a:solidFill>
                  <a:srgbClr val="003D6A"/>
                </a:solidFill>
              </a:rPr>
              <a:t> – not SCHUNK MMS</a:t>
            </a:r>
          </a:p>
        </p:txBody>
      </p:sp>
      <p:graphicFrame>
        <p:nvGraphicFramePr>
          <p:cNvPr id="33" name="Diagramm 32"/>
          <p:cNvGraphicFramePr>
            <a:graphicFrameLocks/>
          </p:cNvGraphicFramePr>
          <p:nvPr>
            <p:extLst>
              <p:ext uri="{D42A27DB-BD31-4B8C-83A1-F6EECF244321}">
                <p14:modId xmlns:p14="http://schemas.microsoft.com/office/powerpoint/2010/main" val="1651665762"/>
              </p:ext>
            </p:extLst>
          </p:nvPr>
        </p:nvGraphicFramePr>
        <p:xfrm>
          <a:off x="4788024" y="3573016"/>
          <a:ext cx="4108336" cy="274263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498047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Support MPG-plus</a:t>
            </a: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844824"/>
            <a:ext cx="7992888" cy="3985706"/>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Comparable</a:t>
            </a:r>
            <a:r>
              <a:rPr lang="de-DE" sz="1600" dirty="0">
                <a:solidFill>
                  <a:srgbClr val="003D6A"/>
                </a:solidFill>
              </a:rPr>
              <a:t> </a:t>
            </a:r>
            <a:r>
              <a:rPr lang="de-DE" sz="1600" dirty="0" err="1">
                <a:solidFill>
                  <a:srgbClr val="003D6A"/>
                </a:solidFill>
              </a:rPr>
              <a:t>with</a:t>
            </a:r>
            <a:r>
              <a:rPr lang="de-DE" sz="1600" dirty="0">
                <a:solidFill>
                  <a:srgbClr val="003D6A"/>
                </a:solidFill>
              </a:rPr>
              <a:t> </a:t>
            </a:r>
            <a:r>
              <a:rPr lang="de-DE" sz="1600" dirty="0" err="1">
                <a:solidFill>
                  <a:srgbClr val="003D6A"/>
                </a:solidFill>
              </a:rPr>
              <a:t>the</a:t>
            </a:r>
            <a:r>
              <a:rPr lang="de-DE" sz="1600" dirty="0">
                <a:solidFill>
                  <a:srgbClr val="003D6A"/>
                </a:solidFill>
              </a:rPr>
              <a:t> </a:t>
            </a:r>
            <a:r>
              <a:rPr lang="de-DE" sz="1600" dirty="0" err="1">
                <a:solidFill>
                  <a:srgbClr val="003D6A"/>
                </a:solidFill>
              </a:rPr>
              <a:t>successful</a:t>
            </a:r>
            <a:r>
              <a:rPr lang="de-DE" sz="1600" dirty="0">
                <a:solidFill>
                  <a:srgbClr val="003D6A"/>
                </a:solidFill>
              </a:rPr>
              <a:t> </a:t>
            </a:r>
            <a:r>
              <a:rPr lang="de-DE" sz="1600" dirty="0" err="1">
                <a:solidFill>
                  <a:srgbClr val="003D6A"/>
                </a:solidFill>
              </a:rPr>
              <a:t>story</a:t>
            </a:r>
            <a:r>
              <a:rPr lang="de-DE" sz="1600" dirty="0">
                <a:solidFill>
                  <a:srgbClr val="003D6A"/>
                </a:solidFill>
              </a:rPr>
              <a:t> </a:t>
            </a:r>
            <a:r>
              <a:rPr lang="de-DE" sz="1600" dirty="0" err="1">
                <a:solidFill>
                  <a:srgbClr val="003D6A"/>
                </a:solidFill>
              </a:rPr>
              <a:t>of</a:t>
            </a:r>
            <a:r>
              <a:rPr lang="de-DE" sz="1600" dirty="0">
                <a:solidFill>
                  <a:srgbClr val="003D6A"/>
                </a:solidFill>
              </a:rPr>
              <a:t> PGN-plus </a:t>
            </a:r>
            <a:r>
              <a:rPr lang="de-DE" sz="1600" dirty="0" err="1">
                <a:solidFill>
                  <a:srgbClr val="003D6A"/>
                </a:solidFill>
              </a:rPr>
              <a:t>and</a:t>
            </a:r>
            <a:r>
              <a:rPr lang="de-DE" sz="1600" dirty="0">
                <a:solidFill>
                  <a:srgbClr val="003D6A"/>
                </a:solidFill>
              </a:rPr>
              <a:t> JGP, </a:t>
            </a:r>
            <a:r>
              <a:rPr lang="de-DE" sz="1600" dirty="0" err="1">
                <a:solidFill>
                  <a:srgbClr val="003D6A"/>
                </a:solidFill>
              </a:rPr>
              <a:t>the</a:t>
            </a:r>
            <a:r>
              <a:rPr lang="de-DE" sz="1600" dirty="0">
                <a:solidFill>
                  <a:srgbClr val="003D6A"/>
                </a:solidFill>
              </a:rPr>
              <a:t> MPC </a:t>
            </a:r>
            <a:r>
              <a:rPr lang="de-DE" sz="1600" dirty="0" err="1">
                <a:solidFill>
                  <a:srgbClr val="003D6A"/>
                </a:solidFill>
              </a:rPr>
              <a:t>gripper</a:t>
            </a:r>
            <a:r>
              <a:rPr lang="de-DE" sz="1600" dirty="0">
                <a:solidFill>
                  <a:srgbClr val="003D6A"/>
                </a:solidFill>
              </a:rPr>
              <a:t> </a:t>
            </a:r>
            <a:r>
              <a:rPr lang="de-DE" sz="1600" dirty="0" err="1">
                <a:solidFill>
                  <a:srgbClr val="003D6A"/>
                </a:solidFill>
              </a:rPr>
              <a:t>is</a:t>
            </a:r>
            <a:r>
              <a:rPr lang="de-DE" sz="1600" dirty="0">
                <a:solidFill>
                  <a:srgbClr val="003D6A"/>
                </a:solidFill>
              </a:rPr>
              <a:t> </a:t>
            </a:r>
            <a:r>
              <a:rPr lang="de-DE" sz="1600" dirty="0" err="1">
                <a:solidFill>
                  <a:srgbClr val="003D6A"/>
                </a:solidFill>
              </a:rPr>
              <a:t>supposed</a:t>
            </a:r>
            <a:r>
              <a:rPr lang="de-DE" sz="1600" dirty="0">
                <a:solidFill>
                  <a:srgbClr val="003D6A"/>
                </a:solidFill>
              </a:rPr>
              <a:t> </a:t>
            </a:r>
            <a:r>
              <a:rPr lang="de-DE" sz="1600" dirty="0" err="1">
                <a:solidFill>
                  <a:srgbClr val="003D6A"/>
                </a:solidFill>
              </a:rPr>
              <a:t>to</a:t>
            </a:r>
            <a:r>
              <a:rPr lang="de-DE" sz="1600" dirty="0">
                <a:solidFill>
                  <a:srgbClr val="003D6A"/>
                </a:solidFill>
              </a:rPr>
              <a:t> </a:t>
            </a:r>
            <a:r>
              <a:rPr lang="de-DE" sz="1600" dirty="0" err="1">
                <a:solidFill>
                  <a:srgbClr val="003D6A"/>
                </a:solidFill>
              </a:rPr>
              <a:t>support</a:t>
            </a:r>
            <a:r>
              <a:rPr lang="de-DE" sz="1600" dirty="0">
                <a:solidFill>
                  <a:srgbClr val="003D6A"/>
                </a:solidFill>
              </a:rPr>
              <a:t> </a:t>
            </a:r>
            <a:r>
              <a:rPr lang="de-DE" sz="1600" dirty="0" err="1">
                <a:solidFill>
                  <a:srgbClr val="003D6A"/>
                </a:solidFill>
              </a:rPr>
              <a:t>the</a:t>
            </a:r>
            <a:r>
              <a:rPr lang="de-DE" sz="1600" dirty="0">
                <a:solidFill>
                  <a:srgbClr val="003D6A"/>
                </a:solidFill>
              </a:rPr>
              <a:t> MPG-plus </a:t>
            </a:r>
            <a:r>
              <a:rPr lang="de-DE" sz="1600" dirty="0" err="1">
                <a:solidFill>
                  <a:srgbClr val="003D6A"/>
                </a:solidFill>
              </a:rPr>
              <a:t>and</a:t>
            </a:r>
            <a:r>
              <a:rPr lang="de-DE" sz="1600" dirty="0">
                <a:solidFill>
                  <a:srgbClr val="003D6A"/>
                </a:solidFill>
              </a:rPr>
              <a:t> not </a:t>
            </a:r>
            <a:r>
              <a:rPr lang="de-DE" sz="1600" dirty="0" err="1">
                <a:solidFill>
                  <a:srgbClr val="003D6A"/>
                </a:solidFill>
              </a:rPr>
              <a:t>to</a:t>
            </a:r>
            <a:r>
              <a:rPr lang="de-DE" sz="1600" dirty="0">
                <a:solidFill>
                  <a:srgbClr val="003D6A"/>
                </a:solidFill>
              </a:rPr>
              <a:t> </a:t>
            </a:r>
            <a:r>
              <a:rPr lang="de-DE" sz="1600" dirty="0" err="1">
                <a:solidFill>
                  <a:srgbClr val="003D6A"/>
                </a:solidFill>
              </a:rPr>
              <a:t>replace</a:t>
            </a:r>
            <a:r>
              <a:rPr lang="de-DE" sz="1600" dirty="0">
                <a:solidFill>
                  <a:srgbClr val="003D6A"/>
                </a:solidFill>
              </a:rPr>
              <a:t> it.</a:t>
            </a:r>
          </a:p>
          <a:p>
            <a:pPr marL="177800">
              <a:spcAft>
                <a:spcPts val="600"/>
              </a:spcAft>
              <a:buClr>
                <a:srgbClr val="009EE2"/>
              </a:buClr>
              <a:buSzPct val="100000"/>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Sales</a:t>
            </a:r>
            <a:r>
              <a:rPr lang="de-DE" sz="1600" dirty="0">
                <a:solidFill>
                  <a:srgbClr val="003D6A"/>
                </a:solidFill>
              </a:rPr>
              <a:t> </a:t>
            </a:r>
            <a:r>
              <a:rPr lang="de-DE" sz="1600" dirty="0" err="1">
                <a:solidFill>
                  <a:srgbClr val="003D6A"/>
                </a:solidFill>
              </a:rPr>
              <a:t>target</a:t>
            </a:r>
            <a:r>
              <a:rPr lang="de-DE" sz="1600" dirty="0">
                <a:solidFill>
                  <a:srgbClr val="003D6A"/>
                </a:solidFill>
              </a:rPr>
              <a:t> </a:t>
            </a:r>
            <a:r>
              <a:rPr lang="de-DE" sz="1600" dirty="0" err="1">
                <a:solidFill>
                  <a:srgbClr val="003D6A"/>
                </a:solidFill>
              </a:rPr>
              <a:t>should</a:t>
            </a:r>
            <a:r>
              <a:rPr lang="de-DE" sz="1600" dirty="0">
                <a:solidFill>
                  <a:srgbClr val="003D6A"/>
                </a:solidFill>
              </a:rPr>
              <a:t> </a:t>
            </a:r>
            <a:r>
              <a:rPr lang="de-DE" sz="1600" dirty="0" err="1">
                <a:solidFill>
                  <a:srgbClr val="003D6A"/>
                </a:solidFill>
              </a:rPr>
              <a:t>always</a:t>
            </a:r>
            <a:r>
              <a:rPr lang="de-DE" sz="1600" dirty="0">
                <a:solidFill>
                  <a:srgbClr val="003D6A"/>
                </a:solidFill>
              </a:rPr>
              <a:t> </a:t>
            </a:r>
            <a:r>
              <a:rPr lang="de-DE" sz="1600" dirty="0" err="1">
                <a:solidFill>
                  <a:srgbClr val="003D6A"/>
                </a:solidFill>
              </a:rPr>
              <a:t>be</a:t>
            </a:r>
            <a:r>
              <a:rPr lang="de-DE" sz="1600" dirty="0">
                <a:solidFill>
                  <a:srgbClr val="003D6A"/>
                </a:solidFill>
              </a:rPr>
              <a:t> </a:t>
            </a:r>
            <a:r>
              <a:rPr lang="de-DE" sz="1600" dirty="0" err="1">
                <a:solidFill>
                  <a:srgbClr val="003D6A"/>
                </a:solidFill>
              </a:rPr>
              <a:t>to</a:t>
            </a:r>
            <a:r>
              <a:rPr lang="de-DE" sz="1600" dirty="0">
                <a:solidFill>
                  <a:srgbClr val="003D6A"/>
                </a:solidFill>
              </a:rPr>
              <a:t> </a:t>
            </a:r>
            <a:r>
              <a:rPr lang="de-DE" sz="1600" dirty="0" err="1">
                <a:solidFill>
                  <a:srgbClr val="003D6A"/>
                </a:solidFill>
              </a:rPr>
              <a:t>convince</a:t>
            </a:r>
            <a:r>
              <a:rPr lang="de-DE" sz="1600" dirty="0">
                <a:solidFill>
                  <a:srgbClr val="003D6A"/>
                </a:solidFill>
              </a:rPr>
              <a:t> </a:t>
            </a:r>
            <a:r>
              <a:rPr lang="de-DE" sz="1600" dirty="0" err="1">
                <a:solidFill>
                  <a:srgbClr val="003D6A"/>
                </a:solidFill>
              </a:rPr>
              <a:t>the</a:t>
            </a:r>
            <a:r>
              <a:rPr lang="de-DE" sz="1600" dirty="0">
                <a:solidFill>
                  <a:srgbClr val="003D6A"/>
                </a:solidFill>
              </a:rPr>
              <a:t> </a:t>
            </a:r>
            <a:r>
              <a:rPr lang="de-DE" sz="1600" dirty="0" err="1">
                <a:solidFill>
                  <a:srgbClr val="003D6A"/>
                </a:solidFill>
              </a:rPr>
              <a:t>customer</a:t>
            </a:r>
            <a:r>
              <a:rPr lang="de-DE" sz="1600" dirty="0">
                <a:solidFill>
                  <a:srgbClr val="003D6A"/>
                </a:solidFill>
              </a:rPr>
              <a:t> </a:t>
            </a:r>
            <a:r>
              <a:rPr lang="de-DE" sz="1600" dirty="0" err="1">
                <a:solidFill>
                  <a:srgbClr val="003D6A"/>
                </a:solidFill>
              </a:rPr>
              <a:t>of</a:t>
            </a:r>
            <a:r>
              <a:rPr lang="de-DE" sz="1600" dirty="0">
                <a:solidFill>
                  <a:srgbClr val="003D6A"/>
                </a:solidFill>
              </a:rPr>
              <a:t> </a:t>
            </a:r>
            <a:r>
              <a:rPr lang="de-DE" sz="1600" dirty="0" err="1">
                <a:solidFill>
                  <a:srgbClr val="003D6A"/>
                </a:solidFill>
              </a:rPr>
              <a:t>the</a:t>
            </a:r>
            <a:r>
              <a:rPr lang="de-DE" sz="1600" dirty="0">
                <a:solidFill>
                  <a:srgbClr val="003D6A"/>
                </a:solidFill>
              </a:rPr>
              <a:t> </a:t>
            </a:r>
            <a:r>
              <a:rPr lang="de-DE" sz="1600" dirty="0" err="1">
                <a:solidFill>
                  <a:srgbClr val="003D6A"/>
                </a:solidFill>
              </a:rPr>
              <a:t>superior</a:t>
            </a:r>
            <a:r>
              <a:rPr lang="de-DE" sz="1600" dirty="0">
                <a:solidFill>
                  <a:srgbClr val="003D6A"/>
                </a:solidFill>
              </a:rPr>
              <a:t> MPG-plus </a:t>
            </a:r>
            <a:r>
              <a:rPr lang="de-DE" sz="1600" dirty="0" err="1">
                <a:solidFill>
                  <a:srgbClr val="003D6A"/>
                </a:solidFill>
              </a:rPr>
              <a:t>gripper</a:t>
            </a:r>
            <a:r>
              <a:rPr lang="de-DE" sz="1600" dirty="0">
                <a:solidFill>
                  <a:srgbClr val="003D6A"/>
                </a:solidFill>
              </a:rPr>
              <a:t>. </a:t>
            </a:r>
          </a:p>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If</a:t>
            </a:r>
            <a:r>
              <a:rPr lang="de-DE" sz="1600" dirty="0">
                <a:solidFill>
                  <a:srgbClr val="003D6A"/>
                </a:solidFill>
              </a:rPr>
              <a:t> a </a:t>
            </a:r>
            <a:r>
              <a:rPr lang="de-DE" sz="1600" dirty="0" err="1">
                <a:solidFill>
                  <a:srgbClr val="003D6A"/>
                </a:solidFill>
              </a:rPr>
              <a:t>sales</a:t>
            </a:r>
            <a:r>
              <a:rPr lang="de-DE" sz="1600" dirty="0">
                <a:solidFill>
                  <a:srgbClr val="003D6A"/>
                </a:solidFill>
              </a:rPr>
              <a:t> </a:t>
            </a:r>
            <a:r>
              <a:rPr lang="de-DE" sz="1600" dirty="0" err="1">
                <a:solidFill>
                  <a:srgbClr val="003D6A"/>
                </a:solidFill>
              </a:rPr>
              <a:t>argumentation</a:t>
            </a:r>
            <a:r>
              <a:rPr lang="de-DE" sz="1600" dirty="0">
                <a:solidFill>
                  <a:srgbClr val="003D6A"/>
                </a:solidFill>
              </a:rPr>
              <a:t> </a:t>
            </a:r>
            <a:r>
              <a:rPr lang="de-DE" sz="1600" dirty="0" err="1">
                <a:solidFill>
                  <a:srgbClr val="003D6A"/>
                </a:solidFill>
              </a:rPr>
              <a:t>for</a:t>
            </a:r>
            <a:r>
              <a:rPr lang="de-DE" sz="1600" dirty="0">
                <a:solidFill>
                  <a:srgbClr val="003D6A"/>
                </a:solidFill>
              </a:rPr>
              <a:t> MPG-plus </a:t>
            </a:r>
            <a:r>
              <a:rPr lang="de-DE" sz="1600" dirty="0" err="1">
                <a:solidFill>
                  <a:srgbClr val="003D6A"/>
                </a:solidFill>
              </a:rPr>
              <a:t>fails</a:t>
            </a:r>
            <a:r>
              <a:rPr lang="de-DE" sz="1600" dirty="0">
                <a:solidFill>
                  <a:srgbClr val="003D6A"/>
                </a:solidFill>
              </a:rPr>
              <a:t> due </a:t>
            </a:r>
            <a:r>
              <a:rPr lang="de-DE" sz="1600" dirty="0" err="1">
                <a:solidFill>
                  <a:srgbClr val="003D6A"/>
                </a:solidFill>
              </a:rPr>
              <a:t>to</a:t>
            </a:r>
            <a:r>
              <a:rPr lang="de-DE" sz="1600" dirty="0">
                <a:solidFill>
                  <a:srgbClr val="003D6A"/>
                </a:solidFill>
              </a:rPr>
              <a:t> </a:t>
            </a:r>
            <a:r>
              <a:rPr lang="de-DE" sz="1600" dirty="0" err="1">
                <a:solidFill>
                  <a:srgbClr val="003D6A"/>
                </a:solidFill>
              </a:rPr>
              <a:t>the</a:t>
            </a:r>
            <a:r>
              <a:rPr lang="de-DE" sz="1600" dirty="0">
                <a:solidFill>
                  <a:srgbClr val="003D6A"/>
                </a:solidFill>
              </a:rPr>
              <a:t> </a:t>
            </a:r>
            <a:r>
              <a:rPr lang="de-DE" sz="1600" dirty="0" err="1">
                <a:solidFill>
                  <a:srgbClr val="003D6A"/>
                </a:solidFill>
              </a:rPr>
              <a:t>price</a:t>
            </a:r>
            <a:r>
              <a:rPr lang="de-DE" sz="1600" dirty="0">
                <a:solidFill>
                  <a:srgbClr val="003D6A"/>
                </a:solidFill>
              </a:rPr>
              <a:t>, MPC </a:t>
            </a:r>
            <a:r>
              <a:rPr lang="de-DE" sz="1600" dirty="0" err="1">
                <a:solidFill>
                  <a:srgbClr val="003D6A"/>
                </a:solidFill>
              </a:rPr>
              <a:t>can</a:t>
            </a:r>
            <a:r>
              <a:rPr lang="de-DE" sz="1600" dirty="0">
                <a:solidFill>
                  <a:srgbClr val="003D6A"/>
                </a:solidFill>
              </a:rPr>
              <a:t> </a:t>
            </a:r>
            <a:r>
              <a:rPr lang="de-DE" sz="1600" dirty="0" err="1">
                <a:solidFill>
                  <a:srgbClr val="003D6A"/>
                </a:solidFill>
              </a:rPr>
              <a:t>be</a:t>
            </a:r>
            <a:r>
              <a:rPr lang="de-DE" sz="1600" dirty="0">
                <a:solidFill>
                  <a:srgbClr val="003D6A"/>
                </a:solidFill>
              </a:rPr>
              <a:t> </a:t>
            </a:r>
            <a:r>
              <a:rPr lang="de-DE" sz="1600" dirty="0" err="1">
                <a:solidFill>
                  <a:srgbClr val="003D6A"/>
                </a:solidFill>
              </a:rPr>
              <a:t>offered</a:t>
            </a:r>
            <a:r>
              <a:rPr lang="de-DE" sz="1600" dirty="0">
                <a:solidFill>
                  <a:srgbClr val="003D6A"/>
                </a:solidFill>
              </a:rPr>
              <a:t> </a:t>
            </a:r>
            <a:r>
              <a:rPr lang="de-DE" sz="1600" dirty="0" err="1">
                <a:solidFill>
                  <a:srgbClr val="003D6A"/>
                </a:solidFill>
              </a:rPr>
              <a:t>proactive</a:t>
            </a:r>
            <a:r>
              <a:rPr lang="de-DE" sz="1600" dirty="0">
                <a:solidFill>
                  <a:srgbClr val="003D6A"/>
                </a:solidFill>
              </a:rPr>
              <a:t>. </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In </a:t>
            </a:r>
            <a:r>
              <a:rPr lang="de-DE" sz="1600" dirty="0" err="1">
                <a:solidFill>
                  <a:srgbClr val="003D6A"/>
                </a:solidFill>
              </a:rPr>
              <a:t>competitor</a:t>
            </a:r>
            <a:r>
              <a:rPr lang="de-DE" sz="1600" dirty="0">
                <a:solidFill>
                  <a:srgbClr val="003D6A"/>
                </a:solidFill>
              </a:rPr>
              <a:t> </a:t>
            </a:r>
            <a:r>
              <a:rPr lang="de-DE" sz="1600" dirty="0" err="1">
                <a:solidFill>
                  <a:srgbClr val="003D6A"/>
                </a:solidFill>
              </a:rPr>
              <a:t>situations</a:t>
            </a:r>
            <a:r>
              <a:rPr lang="de-DE" sz="1600" dirty="0">
                <a:solidFill>
                  <a:srgbClr val="003D6A"/>
                </a:solidFill>
              </a:rPr>
              <a:t> </a:t>
            </a:r>
            <a:r>
              <a:rPr lang="de-DE" sz="1600" dirty="0" err="1">
                <a:solidFill>
                  <a:srgbClr val="003D6A"/>
                </a:solidFill>
              </a:rPr>
              <a:t>with</a:t>
            </a:r>
            <a:r>
              <a:rPr lang="de-DE" sz="1600" dirty="0">
                <a:solidFill>
                  <a:srgbClr val="003D6A"/>
                </a:solidFill>
              </a:rPr>
              <a:t> </a:t>
            </a:r>
            <a:r>
              <a:rPr lang="de-DE" sz="1600" dirty="0" err="1">
                <a:solidFill>
                  <a:srgbClr val="003D6A"/>
                </a:solidFill>
              </a:rPr>
              <a:t>cost</a:t>
            </a:r>
            <a:r>
              <a:rPr lang="de-DE" sz="1600" dirty="0">
                <a:solidFill>
                  <a:srgbClr val="003D6A"/>
                </a:solidFill>
              </a:rPr>
              <a:t>-sensitive </a:t>
            </a:r>
            <a:r>
              <a:rPr lang="de-DE" sz="1600" dirty="0" err="1">
                <a:solidFill>
                  <a:srgbClr val="003D6A"/>
                </a:solidFill>
              </a:rPr>
              <a:t>applications</a:t>
            </a:r>
            <a:r>
              <a:rPr lang="de-DE" sz="1600" dirty="0">
                <a:solidFill>
                  <a:srgbClr val="003D6A"/>
                </a:solidFill>
              </a:rPr>
              <a:t>, MPC </a:t>
            </a:r>
            <a:r>
              <a:rPr lang="de-DE" sz="1600" dirty="0" err="1">
                <a:solidFill>
                  <a:srgbClr val="003D6A"/>
                </a:solidFill>
              </a:rPr>
              <a:t>grippers</a:t>
            </a:r>
            <a:r>
              <a:rPr lang="de-DE" sz="1600" dirty="0">
                <a:solidFill>
                  <a:srgbClr val="003D6A"/>
                </a:solidFill>
              </a:rPr>
              <a:t> </a:t>
            </a:r>
            <a:r>
              <a:rPr lang="de-DE" sz="1600" dirty="0" err="1">
                <a:solidFill>
                  <a:srgbClr val="003D6A"/>
                </a:solidFill>
              </a:rPr>
              <a:t>can</a:t>
            </a:r>
            <a:r>
              <a:rPr lang="de-DE" sz="1600" dirty="0">
                <a:solidFill>
                  <a:srgbClr val="003D6A"/>
                </a:solidFill>
              </a:rPr>
              <a:t> </a:t>
            </a:r>
            <a:r>
              <a:rPr lang="de-DE" sz="1600" dirty="0" err="1">
                <a:solidFill>
                  <a:srgbClr val="003D6A"/>
                </a:solidFill>
              </a:rPr>
              <a:t>be</a:t>
            </a:r>
            <a:r>
              <a:rPr lang="de-DE" sz="1600" dirty="0">
                <a:solidFill>
                  <a:srgbClr val="003D6A"/>
                </a:solidFill>
              </a:rPr>
              <a:t> </a:t>
            </a:r>
            <a:r>
              <a:rPr lang="de-DE" sz="1600" dirty="0" err="1">
                <a:solidFill>
                  <a:srgbClr val="003D6A"/>
                </a:solidFill>
              </a:rPr>
              <a:t>successful</a:t>
            </a:r>
            <a:r>
              <a:rPr lang="de-DE" sz="1600" dirty="0">
                <a:solidFill>
                  <a:srgbClr val="003D6A"/>
                </a:solidFill>
              </a:rPr>
              <a:t>.</a:t>
            </a:r>
          </a:p>
        </p:txBody>
      </p:sp>
      <p:pic>
        <p:nvPicPr>
          <p:cNvPr id="2" name="Grafik 1"/>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85162" y="2942082"/>
            <a:ext cx="720000" cy="1072559"/>
          </a:xfrm>
          <a:prstGeom prst="rect">
            <a:avLst/>
          </a:prstGeom>
        </p:spPr>
      </p:pic>
      <p:pic>
        <p:nvPicPr>
          <p:cNvPr id="4" name="Grafik 3"/>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080784" y="2208071"/>
            <a:ext cx="720000" cy="1468023"/>
          </a:xfrm>
          <a:prstGeom prst="rect">
            <a:avLst/>
          </a:prstGeom>
        </p:spPr>
      </p:pic>
      <p:pic>
        <p:nvPicPr>
          <p:cNvPr id="10" name="Grafik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05656" y="3114641"/>
            <a:ext cx="1080000" cy="900000"/>
          </a:xfrm>
          <a:prstGeom prst="rect">
            <a:avLst/>
          </a:prstGeom>
        </p:spPr>
      </p:pic>
      <p:pic>
        <p:nvPicPr>
          <p:cNvPr id="12" name="Grafik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15695" y="2439641"/>
            <a:ext cx="1620000" cy="1350000"/>
          </a:xfrm>
          <a:prstGeom prst="rect">
            <a:avLst/>
          </a:prstGeom>
        </p:spPr>
      </p:pic>
    </p:spTree>
    <p:extLst>
      <p:ext uri="{BB962C8B-B14F-4D97-AF65-F5344CB8AC3E}">
        <p14:creationId xmlns:p14="http://schemas.microsoft.com/office/powerpoint/2010/main" val="2375239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Main </a:t>
            </a:r>
            <a:r>
              <a:rPr lang="de-DE" sz="3600" b="1" dirty="0" err="1">
                <a:solidFill>
                  <a:prstClr val="white"/>
                </a:solidFill>
              </a:rPr>
              <a:t>sales</a:t>
            </a:r>
            <a:r>
              <a:rPr lang="de-DE" sz="3600" b="1" dirty="0">
                <a:solidFill>
                  <a:prstClr val="white"/>
                </a:solidFill>
              </a:rPr>
              <a:t> </a:t>
            </a:r>
            <a:r>
              <a:rPr lang="de-DE" sz="3600" b="1" dirty="0" err="1">
                <a:solidFill>
                  <a:prstClr val="white"/>
                </a:solidFill>
              </a:rPr>
              <a:t>market</a:t>
            </a:r>
            <a:r>
              <a:rPr lang="de-DE" sz="3600" b="1" dirty="0">
                <a:solidFill>
                  <a:prstClr val="white"/>
                </a:solidFill>
              </a:rPr>
              <a:t> </a:t>
            </a:r>
            <a:r>
              <a:rPr lang="de-DE" sz="3600" b="1" dirty="0" err="1">
                <a:solidFill>
                  <a:prstClr val="white"/>
                </a:solidFill>
              </a:rPr>
              <a:t>Asia</a:t>
            </a:r>
            <a:endParaRPr lang="de-DE" sz="3600" b="1" dirty="0">
              <a:solidFill>
                <a:prstClr val="white"/>
              </a:solidFill>
            </a:endParaRPr>
          </a:p>
        </p:txBody>
      </p:sp>
      <p:sp>
        <p:nvSpPr>
          <p:cNvPr id="55" name="Textfeld 54"/>
          <p:cNvSpPr txBox="1"/>
          <p:nvPr/>
        </p:nvSpPr>
        <p:spPr>
          <a:xfrm>
            <a:off x="4967056" y="2204864"/>
            <a:ext cx="4176944" cy="338554"/>
          </a:xfrm>
          <a:prstGeom prst="rect">
            <a:avLst/>
          </a:prstGeom>
          <a:noFill/>
        </p:spPr>
        <p:txBody>
          <a:bodyPr wrap="square" rtlCol="0">
            <a:spAutoFit/>
          </a:bodyPr>
          <a:lstStyle/>
          <a:p>
            <a:pPr>
              <a:spcAft>
                <a:spcPts val="1200"/>
              </a:spcAft>
              <a:buSzPct val="200000"/>
            </a:pPr>
            <a:r>
              <a:rPr lang="de-DE" sz="1600" b="1" dirty="0">
                <a:solidFill>
                  <a:srgbClr val="003D6A"/>
                </a:solidFill>
              </a:rPr>
              <a:t>MPC: </a:t>
            </a:r>
            <a:r>
              <a:rPr lang="de-DE" sz="1600" b="1" dirty="0" err="1">
                <a:solidFill>
                  <a:srgbClr val="003D6A"/>
                </a:solidFill>
              </a:rPr>
              <a:t>Percentage</a:t>
            </a:r>
            <a:r>
              <a:rPr lang="de-DE" sz="1600" b="1" dirty="0">
                <a:solidFill>
                  <a:srgbClr val="003D6A"/>
                </a:solidFill>
              </a:rPr>
              <a:t> </a:t>
            </a:r>
            <a:r>
              <a:rPr lang="de-DE" sz="1600" b="1" dirty="0" err="1">
                <a:solidFill>
                  <a:srgbClr val="003D6A"/>
                </a:solidFill>
              </a:rPr>
              <a:t>distribution</a:t>
            </a:r>
            <a:r>
              <a:rPr lang="de-DE" sz="1600" b="1" dirty="0">
                <a:solidFill>
                  <a:srgbClr val="003D6A"/>
                </a:solidFill>
              </a:rPr>
              <a:t> on </a:t>
            </a:r>
            <a:r>
              <a:rPr lang="de-DE" sz="1600" b="1" dirty="0" err="1">
                <a:solidFill>
                  <a:srgbClr val="003D6A"/>
                </a:solidFill>
              </a:rPr>
              <a:t>regions</a:t>
            </a:r>
            <a:endParaRPr lang="de-DE" sz="1600" b="1" dirty="0">
              <a:solidFill>
                <a:srgbClr val="003D6A"/>
              </a:solidFill>
            </a:endParaRP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6" name="Textfeld 5"/>
          <p:cNvSpPr txBox="1"/>
          <p:nvPr/>
        </p:nvSpPr>
        <p:spPr>
          <a:xfrm>
            <a:off x="323528" y="2436912"/>
            <a:ext cx="4320000" cy="3277820"/>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Especially</a:t>
            </a:r>
            <a:r>
              <a:rPr lang="de-DE" sz="1600" dirty="0">
                <a:solidFill>
                  <a:srgbClr val="003D6A"/>
                </a:solidFill>
              </a:rPr>
              <a:t> in </a:t>
            </a:r>
            <a:r>
              <a:rPr lang="de-DE" sz="1600" dirty="0" err="1">
                <a:solidFill>
                  <a:srgbClr val="003D6A"/>
                </a:solidFill>
              </a:rPr>
              <a:t>Asia</a:t>
            </a:r>
            <a:r>
              <a:rPr lang="de-DE" sz="1600" dirty="0">
                <a:solidFill>
                  <a:srgbClr val="003D6A"/>
                </a:solidFill>
              </a:rPr>
              <a:t>, </a:t>
            </a:r>
            <a:r>
              <a:rPr lang="de-DE" sz="1600" dirty="0" err="1">
                <a:solidFill>
                  <a:srgbClr val="003D6A"/>
                </a:solidFill>
              </a:rPr>
              <a:t>the</a:t>
            </a:r>
            <a:r>
              <a:rPr lang="de-DE" sz="1600" dirty="0">
                <a:solidFill>
                  <a:srgbClr val="003D6A"/>
                </a:solidFill>
              </a:rPr>
              <a:t> MPC </a:t>
            </a:r>
            <a:r>
              <a:rPr lang="de-DE" sz="1600" dirty="0" err="1">
                <a:solidFill>
                  <a:srgbClr val="003D6A"/>
                </a:solidFill>
              </a:rPr>
              <a:t>grippers</a:t>
            </a:r>
            <a:r>
              <a:rPr lang="de-DE" sz="1600" dirty="0">
                <a:solidFill>
                  <a:srgbClr val="003D6A"/>
                </a:solidFill>
              </a:rPr>
              <a:t> </a:t>
            </a:r>
            <a:r>
              <a:rPr lang="de-DE" sz="1600" dirty="0" err="1">
                <a:solidFill>
                  <a:srgbClr val="003D6A"/>
                </a:solidFill>
              </a:rPr>
              <a:t>are</a:t>
            </a:r>
            <a:r>
              <a:rPr lang="de-DE" sz="1600" dirty="0">
                <a:solidFill>
                  <a:srgbClr val="003D6A"/>
                </a:solidFill>
              </a:rPr>
              <a:t> </a:t>
            </a:r>
            <a:r>
              <a:rPr lang="de-DE" sz="1600" dirty="0" err="1">
                <a:solidFill>
                  <a:srgbClr val="003D6A"/>
                </a:solidFill>
              </a:rPr>
              <a:t>supposed</a:t>
            </a:r>
            <a:r>
              <a:rPr lang="de-DE" sz="1600" dirty="0">
                <a:solidFill>
                  <a:srgbClr val="003D6A"/>
                </a:solidFill>
              </a:rPr>
              <a:t> </a:t>
            </a:r>
            <a:r>
              <a:rPr lang="de-DE" sz="1600" dirty="0" err="1">
                <a:solidFill>
                  <a:srgbClr val="003D6A"/>
                </a:solidFill>
              </a:rPr>
              <a:t>to</a:t>
            </a:r>
            <a:r>
              <a:rPr lang="de-DE" sz="1600" dirty="0">
                <a:solidFill>
                  <a:srgbClr val="003D6A"/>
                </a:solidFill>
              </a:rPr>
              <a:t> </a:t>
            </a:r>
            <a:r>
              <a:rPr lang="de-DE" sz="1600" dirty="0" err="1">
                <a:solidFill>
                  <a:srgbClr val="003D6A"/>
                </a:solidFill>
              </a:rPr>
              <a:t>achieve</a:t>
            </a:r>
            <a:r>
              <a:rPr lang="de-DE" sz="1600" dirty="0">
                <a:solidFill>
                  <a:srgbClr val="003D6A"/>
                </a:solidFill>
              </a:rPr>
              <a:t> high </a:t>
            </a:r>
            <a:r>
              <a:rPr lang="de-DE" sz="1600" dirty="0" err="1">
                <a:solidFill>
                  <a:srgbClr val="003D6A"/>
                </a:solidFill>
              </a:rPr>
              <a:t>quantities</a:t>
            </a:r>
            <a:r>
              <a:rPr lang="de-DE" sz="1600" dirty="0">
                <a:solidFill>
                  <a:srgbClr val="003D6A"/>
                </a:solidFill>
              </a:rPr>
              <a:t>.</a:t>
            </a:r>
          </a:p>
          <a:p>
            <a:pPr marL="463550" indent="-285750">
              <a:spcAft>
                <a:spcPts val="600"/>
              </a:spcAft>
              <a:buClr>
                <a:srgbClr val="009EE2"/>
              </a:buClr>
              <a:buSzPct val="100000"/>
              <a:buFont typeface="Calibri" panose="020F0502020204030204" pitchFamily="34" charset="0"/>
              <a:buChar char="●"/>
            </a:pPr>
            <a:r>
              <a:rPr lang="de-DE" sz="1600" dirty="0" err="1">
                <a:solidFill>
                  <a:srgbClr val="003D6A"/>
                </a:solidFill>
              </a:rPr>
              <a:t>For</a:t>
            </a:r>
            <a:r>
              <a:rPr lang="de-DE" sz="1600" dirty="0">
                <a:solidFill>
                  <a:srgbClr val="003D6A"/>
                </a:solidFill>
              </a:rPr>
              <a:t> </a:t>
            </a:r>
            <a:r>
              <a:rPr lang="de-DE" sz="1600" dirty="0" err="1">
                <a:solidFill>
                  <a:srgbClr val="003D6A"/>
                </a:solidFill>
              </a:rPr>
              <a:t>example</a:t>
            </a:r>
            <a:r>
              <a:rPr lang="de-DE" sz="1600" dirty="0">
                <a:solidFill>
                  <a:srgbClr val="003D6A"/>
                </a:solidFill>
              </a:rPr>
              <a:t> in electronic </a:t>
            </a:r>
            <a:r>
              <a:rPr lang="de-DE" sz="1600" dirty="0" err="1">
                <a:solidFill>
                  <a:srgbClr val="003D6A"/>
                </a:solidFill>
              </a:rPr>
              <a:t>mass</a:t>
            </a:r>
            <a:r>
              <a:rPr lang="de-DE" sz="1600" dirty="0">
                <a:solidFill>
                  <a:srgbClr val="003D6A"/>
                </a:solidFill>
              </a:rPr>
              <a:t> </a:t>
            </a:r>
            <a:r>
              <a:rPr lang="de-DE" sz="1600" dirty="0" err="1">
                <a:solidFill>
                  <a:srgbClr val="003D6A"/>
                </a:solidFill>
              </a:rPr>
              <a:t>production</a:t>
            </a:r>
            <a:r>
              <a:rPr lang="de-DE" sz="1600" dirty="0">
                <a:solidFill>
                  <a:srgbClr val="003D6A"/>
                </a:solidFill>
              </a:rPr>
              <a:t>, </a:t>
            </a:r>
            <a:r>
              <a:rPr lang="de-DE" sz="1600" dirty="0" err="1">
                <a:solidFill>
                  <a:srgbClr val="003D6A"/>
                </a:solidFill>
              </a:rPr>
              <a:t>some</a:t>
            </a:r>
            <a:r>
              <a:rPr lang="de-DE" sz="1600" dirty="0">
                <a:solidFill>
                  <a:srgbClr val="003D6A"/>
                </a:solidFill>
              </a:rPr>
              <a:t> </a:t>
            </a:r>
            <a:r>
              <a:rPr lang="de-DE" sz="1600" dirty="0" err="1">
                <a:solidFill>
                  <a:srgbClr val="003D6A"/>
                </a:solidFill>
              </a:rPr>
              <a:t>assembly</a:t>
            </a:r>
            <a:r>
              <a:rPr lang="de-DE" sz="1600" dirty="0">
                <a:solidFill>
                  <a:srgbClr val="003D6A"/>
                </a:solidFill>
              </a:rPr>
              <a:t> </a:t>
            </a:r>
            <a:r>
              <a:rPr lang="de-DE" sz="1600" dirty="0" err="1">
                <a:solidFill>
                  <a:srgbClr val="003D6A"/>
                </a:solidFill>
              </a:rPr>
              <a:t>systems</a:t>
            </a:r>
            <a:r>
              <a:rPr lang="de-DE" sz="1600" dirty="0">
                <a:solidFill>
                  <a:srgbClr val="003D6A"/>
                </a:solidFill>
              </a:rPr>
              <a:t> </a:t>
            </a:r>
            <a:r>
              <a:rPr lang="de-DE" sz="1600" dirty="0" err="1">
                <a:solidFill>
                  <a:srgbClr val="003D6A"/>
                </a:solidFill>
              </a:rPr>
              <a:t>are</a:t>
            </a:r>
            <a:r>
              <a:rPr lang="de-DE" sz="1600" dirty="0">
                <a:solidFill>
                  <a:srgbClr val="003D6A"/>
                </a:solidFill>
              </a:rPr>
              <a:t> </a:t>
            </a:r>
            <a:r>
              <a:rPr lang="de-DE" sz="1600" dirty="0" err="1">
                <a:solidFill>
                  <a:srgbClr val="003D6A"/>
                </a:solidFill>
              </a:rPr>
              <a:t>bulid</a:t>
            </a:r>
            <a:r>
              <a:rPr lang="de-DE" sz="1600" dirty="0">
                <a:solidFill>
                  <a:srgbClr val="003D6A"/>
                </a:solidFill>
              </a:rPr>
              <a:t> </a:t>
            </a:r>
            <a:r>
              <a:rPr lang="de-DE" sz="1600" dirty="0" err="1">
                <a:solidFill>
                  <a:srgbClr val="003D6A"/>
                </a:solidFill>
              </a:rPr>
              <a:t>up</a:t>
            </a:r>
            <a:r>
              <a:rPr lang="de-DE" sz="1600" dirty="0">
                <a:solidFill>
                  <a:srgbClr val="003D6A"/>
                </a:solidFill>
              </a:rPr>
              <a:t> </a:t>
            </a:r>
            <a:r>
              <a:rPr lang="de-DE" sz="1600" dirty="0" err="1">
                <a:solidFill>
                  <a:srgbClr val="003D6A"/>
                </a:solidFill>
              </a:rPr>
              <a:t>for</a:t>
            </a:r>
            <a:r>
              <a:rPr lang="de-DE" sz="1600" dirty="0">
                <a:solidFill>
                  <a:srgbClr val="003D6A"/>
                </a:solidFill>
              </a:rPr>
              <a:t> </a:t>
            </a:r>
            <a:r>
              <a:rPr lang="de-DE" sz="1600" dirty="0" err="1">
                <a:solidFill>
                  <a:srgbClr val="003D6A"/>
                </a:solidFill>
              </a:rPr>
              <a:t>only</a:t>
            </a:r>
            <a:r>
              <a:rPr lang="de-DE" sz="1600" dirty="0">
                <a:solidFill>
                  <a:srgbClr val="003D6A"/>
                </a:solidFill>
              </a:rPr>
              <a:t> 1 </a:t>
            </a:r>
            <a:r>
              <a:rPr lang="de-DE" sz="1600" dirty="0" err="1">
                <a:solidFill>
                  <a:srgbClr val="003D6A"/>
                </a:solidFill>
              </a:rPr>
              <a:t>year</a:t>
            </a:r>
            <a:r>
              <a:rPr lang="de-DE" sz="1600" dirty="0">
                <a:solidFill>
                  <a:srgbClr val="003D6A"/>
                </a:solidFill>
              </a:rPr>
              <a:t> </a:t>
            </a:r>
            <a:r>
              <a:rPr lang="de-DE" sz="1600" dirty="0" err="1">
                <a:solidFill>
                  <a:srgbClr val="003D6A"/>
                </a:solidFill>
              </a:rPr>
              <a:t>lifetime</a:t>
            </a:r>
            <a:r>
              <a:rPr lang="de-DE" sz="1600" dirty="0">
                <a:solidFill>
                  <a:srgbClr val="003D6A"/>
                </a:solidFill>
              </a:rPr>
              <a:t>. In such </a:t>
            </a:r>
            <a:r>
              <a:rPr lang="de-DE" sz="1600" dirty="0" err="1">
                <a:solidFill>
                  <a:srgbClr val="003D6A"/>
                </a:solidFill>
              </a:rPr>
              <a:t>assembly</a:t>
            </a:r>
            <a:r>
              <a:rPr lang="de-DE" sz="1600" dirty="0">
                <a:solidFill>
                  <a:srgbClr val="003D6A"/>
                </a:solidFill>
              </a:rPr>
              <a:t> </a:t>
            </a:r>
            <a:r>
              <a:rPr lang="de-DE" sz="1600" dirty="0" err="1">
                <a:solidFill>
                  <a:srgbClr val="003D6A"/>
                </a:solidFill>
              </a:rPr>
              <a:t>systems</a:t>
            </a:r>
            <a:r>
              <a:rPr lang="de-DE" sz="1600" dirty="0">
                <a:solidFill>
                  <a:srgbClr val="003D6A"/>
                </a:solidFill>
              </a:rPr>
              <a:t>, </a:t>
            </a:r>
            <a:r>
              <a:rPr lang="de-DE" sz="1600" dirty="0" err="1">
                <a:solidFill>
                  <a:srgbClr val="003D6A"/>
                </a:solidFill>
              </a:rPr>
              <a:t>grippers</a:t>
            </a:r>
            <a:r>
              <a:rPr lang="de-DE" sz="1600" dirty="0">
                <a:solidFill>
                  <a:srgbClr val="003D6A"/>
                </a:solidFill>
              </a:rPr>
              <a:t> </a:t>
            </a:r>
            <a:r>
              <a:rPr lang="de-DE" sz="1600" dirty="0" err="1">
                <a:solidFill>
                  <a:srgbClr val="003D6A"/>
                </a:solidFill>
              </a:rPr>
              <a:t>are</a:t>
            </a:r>
            <a:r>
              <a:rPr lang="de-DE" sz="1600" dirty="0">
                <a:solidFill>
                  <a:srgbClr val="003D6A"/>
                </a:solidFill>
              </a:rPr>
              <a:t> </a:t>
            </a:r>
            <a:r>
              <a:rPr lang="de-DE" sz="1600" dirty="0" err="1">
                <a:solidFill>
                  <a:srgbClr val="003D6A"/>
                </a:solidFill>
              </a:rPr>
              <a:t>mainly</a:t>
            </a:r>
            <a:r>
              <a:rPr lang="de-DE" sz="1600" dirty="0">
                <a:solidFill>
                  <a:srgbClr val="003D6A"/>
                </a:solidFill>
              </a:rPr>
              <a:t> </a:t>
            </a:r>
            <a:r>
              <a:rPr lang="de-DE" sz="1600" dirty="0" err="1">
                <a:solidFill>
                  <a:srgbClr val="003D6A"/>
                </a:solidFill>
              </a:rPr>
              <a:t>chosen</a:t>
            </a:r>
            <a:r>
              <a:rPr lang="de-DE" sz="1600" dirty="0">
                <a:solidFill>
                  <a:srgbClr val="003D6A"/>
                </a:solidFill>
              </a:rPr>
              <a:t> </a:t>
            </a:r>
            <a:r>
              <a:rPr lang="de-DE" sz="1600" dirty="0" err="1">
                <a:solidFill>
                  <a:srgbClr val="003D6A"/>
                </a:solidFill>
              </a:rPr>
              <a:t>by</a:t>
            </a:r>
            <a:r>
              <a:rPr lang="de-DE" sz="1600" dirty="0">
                <a:solidFill>
                  <a:srgbClr val="003D6A"/>
                </a:solidFill>
              </a:rPr>
              <a:t> </a:t>
            </a:r>
            <a:r>
              <a:rPr lang="de-DE" sz="1600" dirty="0" err="1">
                <a:solidFill>
                  <a:srgbClr val="003D6A"/>
                </a:solidFill>
              </a:rPr>
              <a:t>the</a:t>
            </a:r>
            <a:r>
              <a:rPr lang="de-DE" sz="1600" dirty="0">
                <a:solidFill>
                  <a:srgbClr val="003D6A"/>
                </a:solidFill>
              </a:rPr>
              <a:t> </a:t>
            </a:r>
            <a:r>
              <a:rPr lang="de-DE" sz="1600" dirty="0" err="1">
                <a:solidFill>
                  <a:srgbClr val="003D6A"/>
                </a:solidFill>
              </a:rPr>
              <a:t>price</a:t>
            </a:r>
            <a:r>
              <a:rPr lang="de-DE" sz="1600" dirty="0">
                <a:solidFill>
                  <a:srgbClr val="003D6A"/>
                </a:solidFill>
              </a:rPr>
              <a: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MPC </a:t>
            </a:r>
            <a:r>
              <a:rPr lang="de-DE" sz="1600" dirty="0" err="1">
                <a:solidFill>
                  <a:srgbClr val="003D6A"/>
                </a:solidFill>
              </a:rPr>
              <a:t>grippers</a:t>
            </a:r>
            <a:r>
              <a:rPr lang="de-DE" sz="1600" dirty="0">
                <a:solidFill>
                  <a:srgbClr val="003D6A"/>
                </a:solidFill>
              </a:rPr>
              <a:t> </a:t>
            </a:r>
            <a:r>
              <a:rPr lang="de-DE" sz="1600" dirty="0" err="1">
                <a:solidFill>
                  <a:srgbClr val="003D6A"/>
                </a:solidFill>
              </a:rPr>
              <a:t>are</a:t>
            </a:r>
            <a:r>
              <a:rPr lang="de-DE" sz="1600" dirty="0">
                <a:solidFill>
                  <a:srgbClr val="003D6A"/>
                </a:solidFill>
              </a:rPr>
              <a:t> </a:t>
            </a:r>
            <a:r>
              <a:rPr lang="de-DE" sz="1600" dirty="0" err="1">
                <a:solidFill>
                  <a:srgbClr val="003D6A"/>
                </a:solidFill>
              </a:rPr>
              <a:t>manufactured</a:t>
            </a:r>
            <a:r>
              <a:rPr lang="de-DE" sz="1600" dirty="0">
                <a:solidFill>
                  <a:srgbClr val="003D6A"/>
                </a:solidFill>
              </a:rPr>
              <a:t> and </a:t>
            </a:r>
            <a:r>
              <a:rPr lang="de-DE" sz="1600" dirty="0" err="1">
                <a:solidFill>
                  <a:srgbClr val="003D6A"/>
                </a:solidFill>
              </a:rPr>
              <a:t>assembled</a:t>
            </a:r>
            <a:r>
              <a:rPr lang="de-DE" sz="1600" dirty="0">
                <a:solidFill>
                  <a:srgbClr val="003D6A"/>
                </a:solidFill>
              </a:rPr>
              <a:t> in South Korea.</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For Germany and other countries, MPC offers the opportunity to penetrate into new applications, e.g. plastic injection </a:t>
            </a:r>
            <a:r>
              <a:rPr lang="en-US" sz="1600" dirty="0" err="1">
                <a:solidFill>
                  <a:srgbClr val="003D6A"/>
                </a:solidFill>
              </a:rPr>
              <a:t>moulding</a:t>
            </a:r>
            <a:r>
              <a:rPr lang="en-US" sz="1600" dirty="0">
                <a:solidFill>
                  <a:srgbClr val="003D6A"/>
                </a:solidFill>
              </a:rPr>
              <a:t>.</a:t>
            </a:r>
            <a:endParaRPr lang="de-DE" sz="1600" dirty="0">
              <a:solidFill>
                <a:srgbClr val="003D6A"/>
              </a:solidFill>
            </a:endParaRPr>
          </a:p>
        </p:txBody>
      </p:sp>
      <p:graphicFrame>
        <p:nvGraphicFramePr>
          <p:cNvPr id="7" name="Diagramm 6"/>
          <p:cNvGraphicFramePr>
            <a:graphicFrameLocks/>
          </p:cNvGraphicFramePr>
          <p:nvPr>
            <p:extLst/>
          </p:nvPr>
        </p:nvGraphicFramePr>
        <p:xfrm>
          <a:off x="4716016" y="2597433"/>
          <a:ext cx="4176464" cy="252412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2711199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prstClr val="white"/>
                </a:solidFill>
              </a:rPr>
              <a:t>Availability</a:t>
            </a:r>
            <a:r>
              <a:rPr lang="de-DE" sz="4000" b="1" dirty="0">
                <a:solidFill>
                  <a:prstClr val="white"/>
                </a:solidFill>
              </a:rPr>
              <a:t> &amp; Price</a:t>
            </a:r>
          </a:p>
        </p:txBody>
      </p:sp>
      <p:graphicFrame>
        <p:nvGraphicFramePr>
          <p:cNvPr id="11" name="Inhaltsplatzhalter 13"/>
          <p:cNvGraphicFramePr>
            <a:graphicFrameLocks/>
          </p:cNvGraphicFramePr>
          <p:nvPr>
            <p:extLst/>
          </p:nvPr>
        </p:nvGraphicFramePr>
        <p:xfrm>
          <a:off x="5076056" y="2060848"/>
          <a:ext cx="4131294" cy="29667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15478">
                  <a:extLst>
                    <a:ext uri="{9D8B030D-6E8A-4147-A177-3AD203B41FA5}">
                      <a16:colId xmlns:a16="http://schemas.microsoft.com/office/drawing/2014/main" val="20000"/>
                    </a:ext>
                  </a:extLst>
                </a:gridCol>
                <a:gridCol w="1304803">
                  <a:extLst>
                    <a:ext uri="{9D8B030D-6E8A-4147-A177-3AD203B41FA5}">
                      <a16:colId xmlns:a16="http://schemas.microsoft.com/office/drawing/2014/main" val="20001"/>
                    </a:ext>
                  </a:extLst>
                </a:gridCol>
                <a:gridCol w="1611013">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Size</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Price</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err="1">
                          <a:solidFill>
                            <a:srgbClr val="003D6A"/>
                          </a:solidFill>
                          <a:latin typeface="+mn-lt"/>
                          <a:ea typeface="+mn-ea"/>
                          <a:cs typeface="+mn-cs"/>
                        </a:rPr>
                        <a:t>Availability</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025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100 €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050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120 €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075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145 €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100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165 €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150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a:solidFill>
                            <a:srgbClr val="003D6A"/>
                          </a:solidFill>
                          <a:latin typeface="+mn-lt"/>
                          <a:ea typeface="+mn-ea"/>
                          <a:cs typeface="+mn-cs"/>
                        </a:rPr>
                        <a:t>220 €</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err="1">
                          <a:solidFill>
                            <a:srgbClr val="003D6A"/>
                          </a:solidFill>
                          <a:latin typeface="+mn-lt"/>
                          <a:ea typeface="+mn-ea"/>
                          <a:cs typeface="+mn-cs"/>
                        </a:rPr>
                        <a:t>available</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bl>
          </a:graphicData>
        </a:graphic>
      </p:graphicFrame>
      <p:pic>
        <p:nvPicPr>
          <p:cNvPr id="7" name="Grafik 6"/>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618128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feld 9"/>
          <p:cNvSpPr txBox="1"/>
          <p:nvPr/>
        </p:nvSpPr>
        <p:spPr>
          <a:xfrm>
            <a:off x="2627313" y="47667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prstClr val="white"/>
                </a:solidFill>
              </a:rPr>
              <a:t>Sensors</a:t>
            </a:r>
          </a:p>
        </p:txBody>
      </p:sp>
      <p:sp>
        <p:nvSpPr>
          <p:cNvPr id="11" name="Textfeld 10"/>
          <p:cNvSpPr txBox="1"/>
          <p:nvPr/>
        </p:nvSpPr>
        <p:spPr>
          <a:xfrm>
            <a:off x="5148064" y="1988840"/>
            <a:ext cx="3888432" cy="2893100"/>
          </a:xfrm>
          <a:prstGeom prst="rect">
            <a:avLst/>
          </a:prstGeom>
          <a:noFill/>
        </p:spPr>
        <p:txBody>
          <a:bodyPr wrap="square" rtlCol="0">
            <a:spAutoFit/>
          </a:bodyPr>
          <a:lstStyle/>
          <a:p>
            <a:pPr marL="360000" indent="-360000">
              <a:spcAft>
                <a:spcPts val="1200"/>
              </a:spcAft>
              <a:buSzPct val="140000"/>
              <a:buFontTx/>
              <a:buBlip>
                <a:blip r:embed="rId2"/>
              </a:buBlip>
            </a:pPr>
            <a:r>
              <a:rPr lang="de-DE" b="1" dirty="0" err="1">
                <a:solidFill>
                  <a:srgbClr val="003D6A"/>
                </a:solidFill>
              </a:rPr>
              <a:t>Less</a:t>
            </a:r>
            <a:r>
              <a:rPr lang="de-DE" b="1" dirty="0">
                <a:solidFill>
                  <a:srgbClr val="003D6A"/>
                </a:solidFill>
              </a:rPr>
              <a:t> expensive </a:t>
            </a:r>
            <a:r>
              <a:rPr lang="de-DE" b="1" dirty="0" err="1">
                <a:solidFill>
                  <a:srgbClr val="003D6A"/>
                </a:solidFill>
              </a:rPr>
              <a:t>sensors</a:t>
            </a:r>
            <a:r>
              <a:rPr lang="de-DE" b="1" dirty="0">
                <a:solidFill>
                  <a:srgbClr val="003D6A"/>
                </a:solidFill>
              </a:rPr>
              <a:t> </a:t>
            </a:r>
            <a:r>
              <a:rPr lang="de-DE" b="1" dirty="0" err="1">
                <a:solidFill>
                  <a:srgbClr val="003D6A"/>
                </a:solidFill>
              </a:rPr>
              <a:t>for</a:t>
            </a:r>
            <a:r>
              <a:rPr lang="de-DE" b="1" dirty="0">
                <a:solidFill>
                  <a:srgbClr val="003D6A"/>
                </a:solidFill>
              </a:rPr>
              <a:t> MPC</a:t>
            </a:r>
          </a:p>
          <a:p>
            <a:pPr marL="360000" indent="-360000">
              <a:spcAft>
                <a:spcPts val="1200"/>
              </a:spcAft>
              <a:buSzPct val="140000"/>
              <a:buFontTx/>
              <a:buBlip>
                <a:blip r:embed="rId2"/>
              </a:buBlip>
            </a:pPr>
            <a:r>
              <a:rPr lang="de-DE" b="1" dirty="0" err="1">
                <a:solidFill>
                  <a:srgbClr val="003D6A"/>
                </a:solidFill>
              </a:rPr>
              <a:t>Magnetic</a:t>
            </a:r>
            <a:r>
              <a:rPr lang="de-DE" b="1" dirty="0">
                <a:solidFill>
                  <a:srgbClr val="003D6A"/>
                </a:solidFill>
              </a:rPr>
              <a:t> </a:t>
            </a:r>
            <a:r>
              <a:rPr lang="de-DE" b="1" dirty="0" err="1">
                <a:solidFill>
                  <a:srgbClr val="003D6A"/>
                </a:solidFill>
              </a:rPr>
              <a:t>switches</a:t>
            </a:r>
            <a:r>
              <a:rPr lang="de-DE" b="1" dirty="0">
                <a:solidFill>
                  <a:srgbClr val="003D6A"/>
                </a:solidFill>
              </a:rPr>
              <a:t> </a:t>
            </a:r>
            <a:r>
              <a:rPr lang="de-DE" b="1" dirty="0" err="1">
                <a:solidFill>
                  <a:srgbClr val="003D6A"/>
                </a:solidFill>
              </a:rPr>
              <a:t>for</a:t>
            </a:r>
            <a:r>
              <a:rPr lang="de-DE" b="1" dirty="0">
                <a:solidFill>
                  <a:srgbClr val="003D6A"/>
                </a:solidFill>
              </a:rPr>
              <a:t> C-slot</a:t>
            </a:r>
          </a:p>
          <a:p>
            <a:pPr marL="360000" indent="-360000">
              <a:spcAft>
                <a:spcPts val="1200"/>
              </a:spcAft>
              <a:buSzPct val="140000"/>
              <a:buFontTx/>
              <a:buBlip>
                <a:blip r:embed="rId2"/>
              </a:buBlip>
            </a:pPr>
            <a:r>
              <a:rPr lang="de-DE" b="1" dirty="0">
                <a:solidFill>
                  <a:srgbClr val="003D6A"/>
                </a:solidFill>
              </a:rPr>
              <a:t>Different </a:t>
            </a:r>
            <a:r>
              <a:rPr lang="de-DE" b="1" dirty="0" err="1">
                <a:solidFill>
                  <a:srgbClr val="003D6A"/>
                </a:solidFill>
              </a:rPr>
              <a:t>technologies</a:t>
            </a:r>
            <a:r>
              <a:rPr lang="de-DE" b="1" dirty="0">
                <a:solidFill>
                  <a:srgbClr val="003D6A"/>
                </a:solidFill>
              </a:rPr>
              <a:t> and </a:t>
            </a:r>
            <a:r>
              <a:rPr lang="de-DE" b="1" dirty="0" err="1">
                <a:solidFill>
                  <a:srgbClr val="003D6A"/>
                </a:solidFill>
              </a:rPr>
              <a:t>switching</a:t>
            </a:r>
            <a:r>
              <a:rPr lang="de-DE" b="1" dirty="0">
                <a:solidFill>
                  <a:srgbClr val="003D6A"/>
                </a:solidFill>
              </a:rPr>
              <a:t> </a:t>
            </a:r>
            <a:r>
              <a:rPr lang="de-DE" b="1" dirty="0" err="1">
                <a:solidFill>
                  <a:srgbClr val="003D6A"/>
                </a:solidFill>
              </a:rPr>
              <a:t>types</a:t>
            </a:r>
            <a:r>
              <a:rPr lang="de-DE" b="1" dirty="0">
                <a:solidFill>
                  <a:srgbClr val="003D6A"/>
                </a:solidFill>
              </a:rPr>
              <a:t> </a:t>
            </a:r>
            <a:r>
              <a:rPr lang="de-DE" b="1" dirty="0" err="1">
                <a:solidFill>
                  <a:srgbClr val="003D6A"/>
                </a:solidFill>
              </a:rPr>
              <a:t>available</a:t>
            </a:r>
            <a:r>
              <a:rPr lang="de-DE" b="1" dirty="0">
                <a:solidFill>
                  <a:srgbClr val="003D6A"/>
                </a:solidFill>
              </a:rPr>
              <a:t> (Reed </a:t>
            </a:r>
            <a:r>
              <a:rPr lang="de-DE" b="1" dirty="0" err="1">
                <a:solidFill>
                  <a:srgbClr val="003D6A"/>
                </a:solidFill>
              </a:rPr>
              <a:t>or</a:t>
            </a:r>
            <a:r>
              <a:rPr lang="de-DE" b="1" dirty="0">
                <a:solidFill>
                  <a:srgbClr val="003D6A"/>
                </a:solidFill>
              </a:rPr>
              <a:t> PNP/NPN)</a:t>
            </a:r>
          </a:p>
          <a:p>
            <a:pPr marL="360000" indent="-360000">
              <a:spcAft>
                <a:spcPts val="1200"/>
              </a:spcAft>
              <a:buSzPct val="140000"/>
              <a:buFontTx/>
              <a:buBlip>
                <a:blip r:embed="rId2"/>
              </a:buBlip>
            </a:pPr>
            <a:r>
              <a:rPr lang="de-DE" b="1" dirty="0">
                <a:solidFill>
                  <a:srgbClr val="003D6A"/>
                </a:solidFill>
              </a:rPr>
              <a:t>Versions </a:t>
            </a:r>
            <a:r>
              <a:rPr lang="de-DE" b="1" dirty="0" err="1">
                <a:solidFill>
                  <a:srgbClr val="003D6A"/>
                </a:solidFill>
              </a:rPr>
              <a:t>with</a:t>
            </a:r>
            <a:r>
              <a:rPr lang="de-DE" b="1" dirty="0">
                <a:solidFill>
                  <a:srgbClr val="003D6A"/>
                </a:solidFill>
              </a:rPr>
              <a:t> 30cm </a:t>
            </a:r>
            <a:r>
              <a:rPr lang="de-DE" b="1" dirty="0" err="1">
                <a:solidFill>
                  <a:srgbClr val="003D6A"/>
                </a:solidFill>
              </a:rPr>
              <a:t>cable</a:t>
            </a:r>
            <a:r>
              <a:rPr lang="de-DE" b="1" dirty="0">
                <a:solidFill>
                  <a:srgbClr val="003D6A"/>
                </a:solidFill>
              </a:rPr>
              <a:t> and M8-plug </a:t>
            </a:r>
            <a:r>
              <a:rPr lang="de-DE" b="1" dirty="0" err="1">
                <a:solidFill>
                  <a:srgbClr val="003D6A"/>
                </a:solidFill>
              </a:rPr>
              <a:t>or</a:t>
            </a:r>
            <a:r>
              <a:rPr lang="de-DE" b="1" dirty="0">
                <a:solidFill>
                  <a:srgbClr val="003D6A"/>
                </a:solidFill>
              </a:rPr>
              <a:t> 2 m </a:t>
            </a:r>
            <a:r>
              <a:rPr lang="de-DE" b="1" dirty="0" err="1">
                <a:solidFill>
                  <a:srgbClr val="003D6A"/>
                </a:solidFill>
              </a:rPr>
              <a:t>cable</a:t>
            </a:r>
            <a:r>
              <a:rPr lang="de-DE" b="1" dirty="0">
                <a:solidFill>
                  <a:srgbClr val="003D6A"/>
                </a:solidFill>
              </a:rPr>
              <a:t> and open </a:t>
            </a:r>
            <a:r>
              <a:rPr lang="de-DE" b="1" dirty="0" err="1">
                <a:solidFill>
                  <a:srgbClr val="003D6A"/>
                </a:solidFill>
              </a:rPr>
              <a:t>wires</a:t>
            </a:r>
            <a:endParaRPr lang="de-DE" sz="1400" i="1" dirty="0">
              <a:solidFill>
                <a:prstClr val="black"/>
              </a:solidFill>
            </a:endParaRPr>
          </a:p>
          <a:p>
            <a:pPr marL="285750" indent="-360000">
              <a:spcAft>
                <a:spcPts val="1200"/>
              </a:spcAft>
              <a:buSzPct val="200000"/>
              <a:buFontTx/>
              <a:buBlip>
                <a:blip r:embed="rId2"/>
              </a:buBlip>
            </a:pPr>
            <a:endParaRPr lang="de-DE" sz="1600" b="1" dirty="0">
              <a:solidFill>
                <a:srgbClr val="003D6A"/>
              </a:solidFill>
            </a:endParaRPr>
          </a:p>
        </p:txBody>
      </p:sp>
      <p:pic>
        <p:nvPicPr>
          <p:cNvPr id="12" name="Grafi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9890" y="2204864"/>
            <a:ext cx="4103740" cy="2588418"/>
          </a:xfrm>
          <a:prstGeom prst="rect">
            <a:avLst/>
          </a:prstGeom>
        </p:spPr>
      </p:pic>
      <p:pic>
        <p:nvPicPr>
          <p:cNvPr id="13" name="Grafik 12"/>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79512" y="188640"/>
            <a:ext cx="2232248" cy="1585996"/>
          </a:xfrm>
          <a:prstGeom prst="rect">
            <a:avLst/>
          </a:prstGeom>
        </p:spPr>
      </p:pic>
      <p:graphicFrame>
        <p:nvGraphicFramePr>
          <p:cNvPr id="14" name="Inhaltsplatzhalter 13"/>
          <p:cNvGraphicFramePr>
            <a:graphicFrameLocks/>
          </p:cNvGraphicFramePr>
          <p:nvPr>
            <p:extLst/>
          </p:nvPr>
        </p:nvGraphicFramePr>
        <p:xfrm>
          <a:off x="755576" y="4869160"/>
          <a:ext cx="3832447" cy="125184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945967">
                  <a:extLst>
                    <a:ext uri="{9D8B030D-6E8A-4147-A177-3AD203B41FA5}">
                      <a16:colId xmlns:a16="http://schemas.microsoft.com/office/drawing/2014/main" val="20000"/>
                    </a:ext>
                  </a:extLst>
                </a:gridCol>
                <a:gridCol w="1086280">
                  <a:extLst>
                    <a:ext uri="{9D8B030D-6E8A-4147-A177-3AD203B41FA5}">
                      <a16:colId xmlns:a16="http://schemas.microsoft.com/office/drawing/2014/main" val="20001"/>
                    </a:ext>
                  </a:extLst>
                </a:gridCol>
                <a:gridCol w="1800200">
                  <a:extLst>
                    <a:ext uri="{9D8B030D-6E8A-4147-A177-3AD203B41FA5}">
                      <a16:colId xmlns:a16="http://schemas.microsoft.com/office/drawing/2014/main" val="20002"/>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List </a:t>
                      </a:r>
                      <a:r>
                        <a:rPr lang="de-DE" sz="1600" b="1" kern="1200" dirty="0" err="1">
                          <a:solidFill>
                            <a:srgbClr val="003D6A"/>
                          </a:solidFill>
                          <a:latin typeface="+mn-lt"/>
                          <a:ea typeface="+mn-ea"/>
                          <a:cs typeface="+mn-cs"/>
                        </a:rPr>
                        <a:t>prices</a:t>
                      </a:r>
                      <a:r>
                        <a:rPr lang="de-DE" sz="1600" b="1" kern="1200" dirty="0">
                          <a:solidFill>
                            <a:srgbClr val="003D6A"/>
                          </a:solidFill>
                          <a:latin typeface="+mn-lt"/>
                          <a:ea typeface="+mn-ea"/>
                          <a:cs typeface="+mn-cs"/>
                        </a:rPr>
                        <a:t> </a:t>
                      </a:r>
                      <a:r>
                        <a:rPr lang="de-DE" sz="1600" b="1" kern="1200" dirty="0" err="1">
                          <a:solidFill>
                            <a:srgbClr val="003D6A"/>
                          </a:solidFill>
                          <a:latin typeface="+mn-lt"/>
                          <a:ea typeface="+mn-ea"/>
                          <a:cs typeface="+mn-cs"/>
                        </a:rPr>
                        <a:t>sensors</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Name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Version</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Price (Plug/Cable)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J02N/J02P</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NPN / PNP</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28 € / 23 €</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J02R</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Reed</a:t>
                      </a:r>
                    </a:p>
                  </a:txBody>
                  <a:tcPr marL="9525" marR="9525" marT="9525" marB="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20 € / 15 €</a:t>
                      </a:r>
                    </a:p>
                  </a:txBody>
                  <a:tcPr marL="9525" marR="9525" marT="9525" marB="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5" name="Textfeld 14"/>
          <p:cNvSpPr txBox="1"/>
          <p:nvPr/>
        </p:nvSpPr>
        <p:spPr>
          <a:xfrm>
            <a:off x="5351170" y="4653136"/>
            <a:ext cx="3792830" cy="1169551"/>
          </a:xfrm>
          <a:prstGeom prst="rect">
            <a:avLst/>
          </a:prstGeom>
          <a:noFill/>
        </p:spPr>
        <p:txBody>
          <a:bodyPr wrap="square" rtlCol="0">
            <a:spAutoFit/>
          </a:bodyPr>
          <a:lstStyle/>
          <a:p>
            <a:pPr>
              <a:buSzPct val="140000"/>
            </a:pPr>
            <a:r>
              <a:rPr lang="de-DE" sz="1400" b="1" dirty="0">
                <a:solidFill>
                  <a:srgbClr val="003D6A"/>
                </a:solidFill>
              </a:rPr>
              <a:t>Technical </a:t>
            </a:r>
            <a:r>
              <a:rPr lang="de-DE" sz="1400" b="1" dirty="0" err="1">
                <a:solidFill>
                  <a:srgbClr val="003D6A"/>
                </a:solidFill>
              </a:rPr>
              <a:t>differences</a:t>
            </a:r>
            <a:r>
              <a:rPr lang="de-DE" sz="1400" b="1" dirty="0">
                <a:solidFill>
                  <a:srgbClr val="003D6A"/>
                </a:solidFill>
              </a:rPr>
              <a:t> to </a:t>
            </a:r>
            <a:r>
              <a:rPr lang="de-DE" sz="1400" b="1" dirty="0" err="1">
                <a:solidFill>
                  <a:srgbClr val="003D6A"/>
                </a:solidFill>
              </a:rPr>
              <a:t>existing</a:t>
            </a:r>
            <a:r>
              <a:rPr lang="de-DE" sz="1400" b="1" dirty="0">
                <a:solidFill>
                  <a:srgbClr val="003D6A"/>
                </a:solidFill>
              </a:rPr>
              <a:t> </a:t>
            </a:r>
            <a:r>
              <a:rPr lang="de-DE" sz="1400" b="1">
                <a:solidFill>
                  <a:srgbClr val="003D6A"/>
                </a:solidFill>
              </a:rPr>
              <a:t>products:</a:t>
            </a:r>
            <a:endParaRPr lang="de-DE" sz="1400" b="1" dirty="0">
              <a:solidFill>
                <a:srgbClr val="003D6A"/>
              </a:solidFill>
            </a:endParaRPr>
          </a:p>
          <a:p>
            <a:pPr marL="285750" indent="-285750">
              <a:buSzPct val="140000"/>
              <a:buFont typeface="Arial" panose="020B0604020202020204" pitchFamily="34" charset="0"/>
              <a:buChar char="•"/>
            </a:pPr>
            <a:r>
              <a:rPr lang="de-DE" sz="1400" b="1" dirty="0" err="1">
                <a:solidFill>
                  <a:srgbClr val="003D6A"/>
                </a:solidFill>
              </a:rPr>
              <a:t>No</a:t>
            </a:r>
            <a:r>
              <a:rPr lang="de-DE" sz="1400" b="1" dirty="0">
                <a:solidFill>
                  <a:srgbClr val="003D6A"/>
                </a:solidFill>
              </a:rPr>
              <a:t> high-flexible </a:t>
            </a:r>
            <a:r>
              <a:rPr lang="de-DE" sz="1400" b="1" dirty="0" err="1">
                <a:solidFill>
                  <a:srgbClr val="003D6A"/>
                </a:solidFill>
              </a:rPr>
              <a:t>cable</a:t>
            </a:r>
            <a:r>
              <a:rPr lang="de-DE" sz="1400" b="1" dirty="0">
                <a:solidFill>
                  <a:srgbClr val="003D6A"/>
                </a:solidFill>
              </a:rPr>
              <a:t>, </a:t>
            </a:r>
            <a:r>
              <a:rPr lang="de-DE" sz="1400" b="1" dirty="0" err="1">
                <a:solidFill>
                  <a:srgbClr val="003D6A"/>
                </a:solidFill>
              </a:rPr>
              <a:t>only</a:t>
            </a:r>
            <a:r>
              <a:rPr lang="de-DE" sz="1400" b="1" dirty="0">
                <a:solidFill>
                  <a:srgbClr val="003D6A"/>
                </a:solidFill>
              </a:rPr>
              <a:t> </a:t>
            </a:r>
            <a:r>
              <a:rPr lang="de-DE" sz="1400" b="1" dirty="0" err="1">
                <a:solidFill>
                  <a:srgbClr val="003D6A"/>
                </a:solidFill>
              </a:rPr>
              <a:t>for</a:t>
            </a:r>
            <a:r>
              <a:rPr lang="de-DE" sz="1400" b="1" dirty="0">
                <a:solidFill>
                  <a:srgbClr val="003D6A"/>
                </a:solidFill>
              </a:rPr>
              <a:t> </a:t>
            </a:r>
            <a:r>
              <a:rPr lang="de-DE" sz="1400" b="1" dirty="0" err="1">
                <a:solidFill>
                  <a:srgbClr val="003D6A"/>
                </a:solidFill>
              </a:rPr>
              <a:t>permanently</a:t>
            </a:r>
            <a:r>
              <a:rPr lang="de-DE" sz="1400" b="1" dirty="0">
                <a:solidFill>
                  <a:srgbClr val="003D6A"/>
                </a:solidFill>
              </a:rPr>
              <a:t> </a:t>
            </a:r>
            <a:r>
              <a:rPr lang="de-DE" sz="1400" b="1" dirty="0" err="1">
                <a:solidFill>
                  <a:srgbClr val="003D6A"/>
                </a:solidFill>
              </a:rPr>
              <a:t>installation</a:t>
            </a:r>
            <a:r>
              <a:rPr lang="de-DE" sz="1400" b="1" dirty="0">
                <a:solidFill>
                  <a:srgbClr val="003D6A"/>
                </a:solidFill>
              </a:rPr>
              <a:t> (</a:t>
            </a:r>
            <a:r>
              <a:rPr lang="de-DE" sz="1400" b="1" dirty="0" err="1">
                <a:solidFill>
                  <a:srgbClr val="003D6A"/>
                </a:solidFill>
              </a:rPr>
              <a:t>no</a:t>
            </a:r>
            <a:r>
              <a:rPr lang="de-DE" sz="1400" b="1" dirty="0">
                <a:solidFill>
                  <a:srgbClr val="003D6A"/>
                </a:solidFill>
              </a:rPr>
              <a:t> </a:t>
            </a:r>
            <a:r>
              <a:rPr lang="de-DE" sz="1400" b="1" dirty="0" err="1">
                <a:solidFill>
                  <a:srgbClr val="003D6A"/>
                </a:solidFill>
              </a:rPr>
              <a:t>cable-chain</a:t>
            </a:r>
            <a:r>
              <a:rPr lang="de-DE" sz="1400" b="1" dirty="0">
                <a:solidFill>
                  <a:srgbClr val="003D6A"/>
                </a:solidFill>
              </a:rPr>
              <a:t>)</a:t>
            </a:r>
          </a:p>
          <a:p>
            <a:pPr marL="285750" indent="-285750">
              <a:buSzPct val="140000"/>
              <a:buFont typeface="Arial" panose="020B0604020202020204" pitchFamily="34" charset="0"/>
              <a:buChar char="•"/>
            </a:pPr>
            <a:r>
              <a:rPr lang="de-DE" sz="1400" b="1" dirty="0" err="1">
                <a:solidFill>
                  <a:srgbClr val="003D6A"/>
                </a:solidFill>
              </a:rPr>
              <a:t>Molded</a:t>
            </a:r>
            <a:r>
              <a:rPr lang="de-DE" sz="1400" b="1" dirty="0">
                <a:solidFill>
                  <a:srgbClr val="003D6A"/>
                </a:solidFill>
              </a:rPr>
              <a:t> </a:t>
            </a:r>
            <a:r>
              <a:rPr lang="de-DE" sz="1400" b="1" dirty="0" err="1">
                <a:solidFill>
                  <a:srgbClr val="003D6A"/>
                </a:solidFill>
              </a:rPr>
              <a:t>sensor</a:t>
            </a:r>
            <a:r>
              <a:rPr lang="de-DE" sz="1400" b="1" dirty="0">
                <a:solidFill>
                  <a:srgbClr val="003D6A"/>
                </a:solidFill>
              </a:rPr>
              <a:t> </a:t>
            </a:r>
            <a:r>
              <a:rPr lang="de-DE" sz="1400" b="1" dirty="0" err="1">
                <a:solidFill>
                  <a:srgbClr val="003D6A"/>
                </a:solidFill>
              </a:rPr>
              <a:t>housing</a:t>
            </a:r>
            <a:r>
              <a:rPr lang="de-DE" sz="1400" b="1" dirty="0">
                <a:solidFill>
                  <a:srgbClr val="003D6A"/>
                </a:solidFill>
              </a:rPr>
              <a:t>, </a:t>
            </a:r>
            <a:r>
              <a:rPr lang="de-DE" sz="1400" b="1" dirty="0" err="1">
                <a:solidFill>
                  <a:srgbClr val="003D6A"/>
                </a:solidFill>
              </a:rPr>
              <a:t>no</a:t>
            </a:r>
            <a:r>
              <a:rPr lang="de-DE" sz="1400" b="1" dirty="0">
                <a:solidFill>
                  <a:srgbClr val="003D6A"/>
                </a:solidFill>
              </a:rPr>
              <a:t> high </a:t>
            </a:r>
            <a:r>
              <a:rPr lang="de-DE" sz="1400" b="1" dirty="0" err="1">
                <a:solidFill>
                  <a:srgbClr val="003D6A"/>
                </a:solidFill>
              </a:rPr>
              <a:t>mechanic</a:t>
            </a:r>
            <a:r>
              <a:rPr lang="de-DE" sz="1400" b="1" dirty="0">
                <a:solidFill>
                  <a:srgbClr val="003D6A"/>
                </a:solidFill>
              </a:rPr>
              <a:t> </a:t>
            </a:r>
            <a:r>
              <a:rPr lang="de-DE" sz="1400" b="1" dirty="0" err="1">
                <a:solidFill>
                  <a:srgbClr val="003D6A"/>
                </a:solidFill>
              </a:rPr>
              <a:t>load</a:t>
            </a:r>
            <a:r>
              <a:rPr lang="de-DE" sz="1400" b="1" dirty="0">
                <a:solidFill>
                  <a:srgbClr val="003D6A"/>
                </a:solidFill>
              </a:rPr>
              <a:t> </a:t>
            </a:r>
            <a:r>
              <a:rPr lang="de-DE" sz="1400" b="1" dirty="0" err="1">
                <a:solidFill>
                  <a:srgbClr val="003D6A"/>
                </a:solidFill>
              </a:rPr>
              <a:t>possible</a:t>
            </a:r>
            <a:endParaRPr lang="de-DE" sz="1400" dirty="0">
              <a:solidFill>
                <a:prstClr val="black"/>
              </a:solidFill>
            </a:endParaRPr>
          </a:p>
        </p:txBody>
      </p:sp>
    </p:spTree>
    <p:extLst>
      <p:ext uri="{BB962C8B-B14F-4D97-AF65-F5344CB8AC3E}">
        <p14:creationId xmlns:p14="http://schemas.microsoft.com/office/powerpoint/2010/main" val="1403713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Accessories </a:t>
            </a:r>
            <a:endParaRPr lang="de-DE" sz="4000" b="1" dirty="0">
              <a:solidFill>
                <a:schemeClr val="bg1"/>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400" b="1" dirty="0">
                <a:solidFill>
                  <a:srgbClr val="003D6A"/>
                </a:solidFill>
              </a:rPr>
              <a:t>In case of pressure failure, venting of the module will be prevented by the pressure maintenance valve. Therefore a temporary force or position maintenance can be implemented via different actuators. This is particularly suitable for grippers which cannot be equipped with a mechanical gripping force maintenance.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986104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Thread for pneumatic connection</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Mounting option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Housing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Piston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check valve</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400" dirty="0" err="1">
                <a:solidFill>
                  <a:srgbClr val="003D6A"/>
                </a:solidFill>
              </a:rPr>
              <a:t>Two</a:t>
            </a:r>
            <a:r>
              <a:rPr lang="de-DE" sz="1400" dirty="0">
                <a:solidFill>
                  <a:srgbClr val="003D6A"/>
                </a:solidFill>
              </a:rPr>
              <a:t> check </a:t>
            </a:r>
            <a:r>
              <a:rPr lang="de-DE" sz="1400" dirty="0" err="1">
                <a:solidFill>
                  <a:srgbClr val="003D6A"/>
                </a:solidFill>
              </a:rPr>
              <a:t>valves</a:t>
            </a:r>
            <a:r>
              <a:rPr lang="de-DE" sz="1400" dirty="0">
                <a:solidFill>
                  <a:srgbClr val="003D6A"/>
                </a:solidFill>
              </a:rPr>
              <a:t> </a:t>
            </a:r>
            <a:r>
              <a:rPr lang="de-DE" sz="1400" dirty="0" err="1">
                <a:solidFill>
                  <a:srgbClr val="003D6A"/>
                </a:solidFill>
              </a:rPr>
              <a:t>are</a:t>
            </a:r>
            <a:r>
              <a:rPr lang="de-DE" sz="1400" dirty="0">
                <a:solidFill>
                  <a:srgbClr val="003D6A"/>
                </a:solidFill>
              </a:rPr>
              <a:t> </a:t>
            </a:r>
            <a:r>
              <a:rPr lang="de-DE" sz="1400" dirty="0" err="1">
                <a:solidFill>
                  <a:srgbClr val="003D6A"/>
                </a:solidFill>
              </a:rPr>
              <a:t>parallely</a:t>
            </a:r>
            <a:r>
              <a:rPr lang="de-DE" sz="1400" dirty="0">
                <a:solidFill>
                  <a:srgbClr val="003D6A"/>
                </a:solidFill>
              </a:rPr>
              <a:t> </a:t>
            </a:r>
            <a:r>
              <a:rPr lang="de-DE" sz="1400" dirty="0" err="1">
                <a:solidFill>
                  <a:srgbClr val="003D6A"/>
                </a:solidFill>
              </a:rPr>
              <a:t>switches</a:t>
            </a:r>
            <a:r>
              <a:rPr lang="de-DE" sz="1400" dirty="0">
                <a:solidFill>
                  <a:srgbClr val="003D6A"/>
                </a:solidFill>
              </a:rPr>
              <a:t>, and </a:t>
            </a:r>
            <a:r>
              <a:rPr lang="de-DE" sz="1400" dirty="0" err="1">
                <a:solidFill>
                  <a:srgbClr val="003D6A"/>
                </a:solidFill>
              </a:rPr>
              <a:t>automatically</a:t>
            </a:r>
            <a:r>
              <a:rPr lang="de-DE" sz="1400" dirty="0">
                <a:solidFill>
                  <a:srgbClr val="003D6A"/>
                </a:solidFill>
              </a:rPr>
              <a:t> open and </a:t>
            </a:r>
            <a:r>
              <a:rPr lang="de-DE" sz="1400" dirty="0" err="1">
                <a:solidFill>
                  <a:srgbClr val="003D6A"/>
                </a:solidFill>
              </a:rPr>
              <a:t>ventilate</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return</a:t>
            </a:r>
            <a:r>
              <a:rPr lang="de-DE" sz="1400" dirty="0">
                <a:solidFill>
                  <a:srgbClr val="003D6A"/>
                </a:solidFill>
              </a:rPr>
              <a:t> </a:t>
            </a:r>
            <a:r>
              <a:rPr lang="de-DE" sz="1400" dirty="0" err="1">
                <a:solidFill>
                  <a:srgbClr val="003D6A"/>
                </a:solidFill>
              </a:rPr>
              <a:t>flow</a:t>
            </a:r>
            <a:r>
              <a:rPr lang="de-DE" sz="1400" dirty="0">
                <a:solidFill>
                  <a:srgbClr val="003D6A"/>
                </a:solidFill>
              </a:rPr>
              <a:t> </a:t>
            </a:r>
            <a:r>
              <a:rPr lang="de-DE" sz="1400" dirty="0" err="1">
                <a:solidFill>
                  <a:srgbClr val="003D6A"/>
                </a:solidFill>
              </a:rPr>
              <a:t>direction</a:t>
            </a:r>
            <a:r>
              <a:rPr lang="de-DE" sz="1400" dirty="0">
                <a:solidFill>
                  <a:srgbClr val="003D6A"/>
                </a:solidFill>
              </a:rPr>
              <a:t> on </a:t>
            </a:r>
            <a:r>
              <a:rPr lang="de-DE" sz="1400" dirty="0" err="1">
                <a:solidFill>
                  <a:srgbClr val="003D6A"/>
                </a:solidFill>
              </a:rPr>
              <a:t>alternating</a:t>
            </a:r>
            <a:r>
              <a:rPr lang="de-DE" sz="1400" dirty="0">
                <a:solidFill>
                  <a:srgbClr val="003D6A"/>
                </a:solidFill>
              </a:rPr>
              <a:t> </a:t>
            </a:r>
            <a:r>
              <a:rPr lang="de-DE" sz="1400" dirty="0" err="1">
                <a:solidFill>
                  <a:srgbClr val="003D6A"/>
                </a:solidFill>
              </a:rPr>
              <a:t>sides</a:t>
            </a:r>
            <a:r>
              <a:rPr lang="de-DE" sz="1400" dirty="0">
                <a:solidFill>
                  <a:srgbClr val="003D6A"/>
                </a:solidFill>
              </a:rPr>
              <a:t>. In </a:t>
            </a:r>
            <a:r>
              <a:rPr lang="de-DE" sz="1400" dirty="0" err="1">
                <a:solidFill>
                  <a:srgbClr val="003D6A"/>
                </a:solidFill>
              </a:rPr>
              <a:t>the</a:t>
            </a:r>
            <a:r>
              <a:rPr lang="de-DE" sz="1400" dirty="0">
                <a:solidFill>
                  <a:srgbClr val="003D6A"/>
                </a:solidFill>
              </a:rPr>
              <a:t> </a:t>
            </a:r>
            <a:r>
              <a:rPr lang="de-DE" sz="1400" dirty="0" err="1">
                <a:solidFill>
                  <a:srgbClr val="003D6A"/>
                </a:solidFill>
              </a:rPr>
              <a:t>event</a:t>
            </a:r>
            <a:r>
              <a:rPr lang="de-DE" sz="1400" dirty="0">
                <a:solidFill>
                  <a:srgbClr val="003D6A"/>
                </a:solidFill>
              </a:rPr>
              <a:t> </a:t>
            </a:r>
            <a:r>
              <a:rPr lang="de-DE" sz="1400" dirty="0" err="1">
                <a:solidFill>
                  <a:srgbClr val="003D6A"/>
                </a:solidFill>
              </a:rPr>
              <a:t>of</a:t>
            </a:r>
            <a:r>
              <a:rPr lang="de-DE" sz="1400" dirty="0">
                <a:solidFill>
                  <a:srgbClr val="003D6A"/>
                </a:solidFill>
              </a:rPr>
              <a:t> a </a:t>
            </a:r>
            <a:r>
              <a:rPr lang="de-DE" sz="1400" dirty="0" err="1">
                <a:solidFill>
                  <a:srgbClr val="003D6A"/>
                </a:solidFill>
              </a:rPr>
              <a:t>pressure</a:t>
            </a:r>
            <a:r>
              <a:rPr lang="de-DE" sz="1400" dirty="0">
                <a:solidFill>
                  <a:srgbClr val="003D6A"/>
                </a:solidFill>
              </a:rPr>
              <a:t> </a:t>
            </a:r>
            <a:r>
              <a:rPr lang="de-DE" sz="1400" dirty="0" err="1">
                <a:solidFill>
                  <a:srgbClr val="003D6A"/>
                </a:solidFill>
              </a:rPr>
              <a:t>failure</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supply</a:t>
            </a:r>
            <a:r>
              <a:rPr lang="de-DE" sz="1400" dirty="0">
                <a:solidFill>
                  <a:srgbClr val="003D6A"/>
                </a:solidFill>
              </a:rPr>
              <a:t> </a:t>
            </a:r>
            <a:r>
              <a:rPr lang="de-DE" sz="1400" dirty="0" err="1">
                <a:solidFill>
                  <a:srgbClr val="003D6A"/>
                </a:solidFill>
              </a:rPr>
              <a:t>lines</a:t>
            </a:r>
            <a:r>
              <a:rPr lang="de-DE" sz="1400" dirty="0">
                <a:solidFill>
                  <a:srgbClr val="003D6A"/>
                </a:solidFill>
              </a:rPr>
              <a:t> </a:t>
            </a:r>
            <a:r>
              <a:rPr lang="de-DE" sz="1400" dirty="0" err="1">
                <a:solidFill>
                  <a:srgbClr val="003D6A"/>
                </a:solidFill>
              </a:rPr>
              <a:t>close</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return</a:t>
            </a:r>
            <a:r>
              <a:rPr lang="de-DE" sz="1400" dirty="0">
                <a:solidFill>
                  <a:srgbClr val="003D6A"/>
                </a:solidFill>
              </a:rPr>
              <a:t> </a:t>
            </a:r>
            <a:r>
              <a:rPr lang="de-DE" sz="1400" dirty="0" err="1">
                <a:solidFill>
                  <a:srgbClr val="003D6A"/>
                </a:solidFill>
              </a:rPr>
              <a:t>flow</a:t>
            </a:r>
            <a:r>
              <a:rPr lang="de-DE" sz="1400" dirty="0">
                <a:solidFill>
                  <a:srgbClr val="003D6A"/>
                </a:solidFill>
              </a:rPr>
              <a:t> </a:t>
            </a:r>
            <a:r>
              <a:rPr lang="de-DE" sz="1400" dirty="0" err="1">
                <a:solidFill>
                  <a:srgbClr val="003D6A"/>
                </a:solidFill>
              </a:rPr>
              <a:t>valves</a:t>
            </a:r>
            <a:r>
              <a:rPr lang="de-DE" sz="1400" dirty="0">
                <a:solidFill>
                  <a:srgbClr val="003D6A"/>
                </a:solidFill>
              </a:rPr>
              <a:t> and </a:t>
            </a:r>
            <a:r>
              <a:rPr lang="de-DE" sz="1400" dirty="0" err="1">
                <a:solidFill>
                  <a:srgbClr val="003D6A"/>
                </a:solidFill>
              </a:rPr>
              <a:t>prevent</a:t>
            </a:r>
            <a:r>
              <a:rPr lang="de-DE" sz="1400" dirty="0">
                <a:solidFill>
                  <a:srgbClr val="003D6A"/>
                </a:solidFill>
              </a:rPr>
              <a:t> a </a:t>
            </a:r>
            <a:r>
              <a:rPr lang="de-DE" sz="1400" dirty="0" err="1">
                <a:solidFill>
                  <a:srgbClr val="003D6A"/>
                </a:solidFill>
              </a:rPr>
              <a:t>loss</a:t>
            </a:r>
            <a:r>
              <a:rPr lang="de-DE" sz="1400" dirty="0">
                <a:solidFill>
                  <a:srgbClr val="003D6A"/>
                </a:solidFill>
              </a:rPr>
              <a:t> in </a:t>
            </a:r>
            <a:r>
              <a:rPr lang="de-DE" sz="1400" dirty="0" err="1">
                <a:solidFill>
                  <a:srgbClr val="003D6A"/>
                </a:solidFill>
              </a:rPr>
              <a:t>pressure</a:t>
            </a:r>
            <a:r>
              <a:rPr lang="de-DE" sz="1400" dirty="0">
                <a:solidFill>
                  <a:srgbClr val="003D6A"/>
                </a:solidFill>
              </a:rPr>
              <a:t>.</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3928034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Prevention of pressure drop in the pneumatic actuator in the case of pressure failure of the entire system </a:t>
            </a:r>
            <a:r>
              <a:rPr lang="de-DE" sz="1600" dirty="0">
                <a:solidFill>
                  <a:srgbClr val="003D6A"/>
                </a:solidFill>
                <a:effectLst/>
              </a:rPr>
              <a:t>for greater operational safety when pneumatic components are used</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well-proven </a:t>
            </a:r>
            <a:r>
              <a:rPr lang="de-DE" sz="1600" dirty="0">
                <a:solidFill>
                  <a:srgbClr val="003D6A"/>
                </a:solidFill>
                <a:effectLst/>
              </a:rPr>
              <a:t>in industrial automation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Robust design </a:t>
            </a:r>
            <a:r>
              <a:rPr lang="de-DE" sz="1600" dirty="0">
                <a:solidFill>
                  <a:srgbClr val="003D6A"/>
                </a:solidFill>
                <a:effectLst/>
              </a:rPr>
              <a:t>for long term reliable applications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Universally applicable </a:t>
            </a:r>
            <a:r>
              <a:rPr lang="de-DE" sz="1600">
                <a:solidFill>
                  <a:srgbClr val="003D6A"/>
                </a:solidFill>
              </a:rPr>
              <a:t>can be combined with almost any pneumatic actuator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Variant with manual venting </a:t>
            </a:r>
            <a:r>
              <a:rPr lang="de-DE" sz="1600">
                <a:solidFill>
                  <a:srgbClr val="003D6A"/>
                </a:solidFill>
              </a:rPr>
              <a:t>for greater operating comfort</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Variant for direct mounting on parallel grippers </a:t>
            </a:r>
            <a:r>
              <a:rPr lang="de-DE" sz="1600">
                <a:solidFill>
                  <a:srgbClr val="003D6A"/>
                </a:solidFill>
              </a:rPr>
              <a:t>as a result, space-saving and no additional fastening is necessary</a:t>
            </a:r>
          </a:p>
        </p:txBody>
      </p:sp>
    </p:spTree>
    <p:extLst>
      <p:ext uri="{BB962C8B-B14F-4D97-AF65-F5344CB8AC3E}">
        <p14:creationId xmlns:p14="http://schemas.microsoft.com/office/powerpoint/2010/main" val="2206350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399504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1035115">
                  <a:extLst>
                    <a:ext uri="{9D8B030D-6E8A-4147-A177-3AD203B41FA5}">
                      <a16:colId xmlns:a16="http://schemas.microsoft.com/office/drawing/2014/main" val="20001"/>
                    </a:ext>
                  </a:extLst>
                </a:gridCol>
                <a:gridCol w="1035115">
                  <a:extLst>
                    <a:ext uri="{9D8B030D-6E8A-4147-A177-3AD203B41FA5}">
                      <a16:colId xmlns:a16="http://schemas.microsoft.com/office/drawing/2014/main" val="20002"/>
                    </a:ext>
                  </a:extLst>
                </a:gridCol>
                <a:gridCol w="1035115">
                  <a:extLst>
                    <a:ext uri="{9D8B030D-6E8A-4147-A177-3AD203B41FA5}">
                      <a16:colId xmlns:a16="http://schemas.microsoft.com/office/drawing/2014/main" val="20003"/>
                    </a:ext>
                  </a:extLst>
                </a:gridCol>
                <a:gridCol w="1035115">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035115">
                  <a:extLst>
                    <a:ext uri="{9D8B030D-6E8A-4147-A177-3AD203B41FA5}">
                      <a16:colId xmlns:a16="http://schemas.microsoft.com/office/drawing/2014/main" val="20006"/>
                    </a:ext>
                  </a:extLst>
                </a:gridCol>
                <a:gridCol w="1035115">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Manual quick ventilation</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Rate of flow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Flow rate, hose Ø 6mm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Flow rate, hose Ø 8mm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Flow rate, hose Ø 10mm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Valve switching time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[ms]</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0 .. 1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0 .. 1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0.23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0.33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8143699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86611"/>
            <a:ext cx="6516687" cy="583963"/>
          </a:xfrm>
          <a:prstGeom prst="rect">
            <a:avLst/>
          </a:prstGeom>
          <a:solidFill>
            <a:srgbClr val="003D6A"/>
          </a:solidFill>
        </p:spPr>
        <p:txBody>
          <a:bodyPr wrap="square" lIns="90000" tIns="90000" bIns="0" rtlCol="0" anchor="ctr" anchorCtr="0">
            <a:spAutoFit/>
          </a:bodyPr>
          <a:lstStyle/>
          <a:p>
            <a:pPr>
              <a:lnSpc>
                <a:spcPts val="4000"/>
              </a:lnSpc>
            </a:pPr>
            <a:r>
              <a:rPr lang="en-US" sz="3200" b="1" dirty="0">
                <a:solidFill>
                  <a:schemeClr val="bg1"/>
                </a:solidFill>
              </a:rPr>
              <a:t>Pressure maintenance valve SDV-P</a:t>
            </a:r>
          </a:p>
        </p:txBody>
      </p:sp>
      <p:pic>
        <p:nvPicPr>
          <p:cNvPr id="4" name="Grafik 3"/>
          <p:cNvPicPr>
            <a:picLocks noChangeAspect="1"/>
          </p:cNvPicPr>
          <p:nvPr/>
        </p:nvPicPr>
        <p:blipFill>
          <a:blip r:embed="rId3">
            <a:clrChange>
              <a:clrFrom>
                <a:srgbClr val="FEFEFE"/>
              </a:clrFrom>
              <a:clrTo>
                <a:srgbClr val="FEFEFE">
                  <a:alpha val="0"/>
                </a:srgbClr>
              </a:clrTo>
            </a:clrChange>
          </a:blip>
          <a:stretch>
            <a:fillRect/>
          </a:stretch>
        </p:blipFill>
        <p:spPr>
          <a:xfrm>
            <a:off x="5724128" y="1772816"/>
            <a:ext cx="3035284" cy="3412807"/>
          </a:xfrm>
          <a:prstGeom prst="rect">
            <a:avLst/>
          </a:prstGeom>
        </p:spPr>
      </p:pic>
      <p:pic>
        <p:nvPicPr>
          <p:cNvPr id="5" name="Picture 2" descr="http://www.schunk.int/pimexport/IM0016501.jpg"/>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4313" y="1761166"/>
            <a:ext cx="4986000" cy="3600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p:cNvSpPr txBox="1"/>
          <p:nvPr/>
        </p:nvSpPr>
        <p:spPr>
          <a:xfrm>
            <a:off x="571643" y="5069863"/>
            <a:ext cx="4548669" cy="1107996"/>
          </a:xfrm>
          <a:prstGeom prst="rect">
            <a:avLst/>
          </a:prstGeom>
          <a:noFill/>
        </p:spPr>
        <p:txBody>
          <a:bodyPr wrap="square" rtlCol="0">
            <a:spAutoFit/>
          </a:bodyPr>
          <a:lstStyle/>
          <a:p>
            <a:r>
              <a:rPr lang="en-US" dirty="0">
                <a:solidFill>
                  <a:srgbClr val="00ADEE"/>
                </a:solidFill>
              </a:rPr>
              <a:t>Standard:</a:t>
            </a:r>
          </a:p>
          <a:p>
            <a:r>
              <a:rPr lang="en-US" dirty="0">
                <a:solidFill>
                  <a:srgbClr val="003D6A"/>
                </a:solidFill>
              </a:rPr>
              <a:t>Hosing of the grippers with pressure maintenance valves SDV-P</a:t>
            </a:r>
          </a:p>
          <a:p>
            <a:r>
              <a:rPr lang="en-US" sz="1200" dirty="0">
                <a:solidFill>
                  <a:srgbClr val="003D6A"/>
                </a:solidFill>
              </a:rPr>
              <a:t>size 04, 07, 10</a:t>
            </a:r>
            <a:endParaRPr lang="en-US" dirty="0">
              <a:solidFill>
                <a:srgbClr val="003D6A"/>
              </a:solidFill>
            </a:endParaRPr>
          </a:p>
        </p:txBody>
      </p:sp>
      <p:sp>
        <p:nvSpPr>
          <p:cNvPr id="7" name="Textfeld 6"/>
          <p:cNvSpPr txBox="1"/>
          <p:nvPr/>
        </p:nvSpPr>
        <p:spPr>
          <a:xfrm>
            <a:off x="4942101" y="5069863"/>
            <a:ext cx="4067586" cy="923330"/>
          </a:xfrm>
          <a:prstGeom prst="rect">
            <a:avLst/>
          </a:prstGeom>
          <a:noFill/>
        </p:spPr>
        <p:txBody>
          <a:bodyPr wrap="square" rtlCol="0">
            <a:spAutoFit/>
          </a:bodyPr>
          <a:lstStyle/>
          <a:p>
            <a:r>
              <a:rPr lang="en-US" dirty="0">
                <a:solidFill>
                  <a:srgbClr val="00ADEE"/>
                </a:solidFill>
              </a:rPr>
              <a:t>Direct mounting:</a:t>
            </a:r>
          </a:p>
          <a:p>
            <a:r>
              <a:rPr lang="en-US" dirty="0">
                <a:solidFill>
                  <a:srgbClr val="003D6A"/>
                </a:solidFill>
              </a:rPr>
              <a:t>Variant SDV-P-E-P for direct mounting on SCHUNK parallel gripper </a:t>
            </a:r>
            <a:r>
              <a:rPr lang="en-US" sz="1200" dirty="0">
                <a:solidFill>
                  <a:srgbClr val="003D6A"/>
                </a:solidFill>
              </a:rPr>
              <a:t>size 64, 80, 100, 125</a:t>
            </a:r>
          </a:p>
        </p:txBody>
      </p:sp>
      <p:pic>
        <p:nvPicPr>
          <p:cNvPr id="9" name="Picture 4" descr="http://www.schunk.int/pimexport/IM0022114.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9512" y="116632"/>
            <a:ext cx="2200117" cy="1732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feld 1">
            <a:extLst>
              <a:ext uri="{FF2B5EF4-FFF2-40B4-BE49-F238E27FC236}">
                <a16:creationId xmlns:a16="http://schemas.microsoft.com/office/drawing/2014/main" id="{92E2A06C-A972-4271-B842-025E5039899A}"/>
              </a:ext>
            </a:extLst>
          </p:cNvPr>
          <p:cNvSpPr txBox="1"/>
          <p:nvPr/>
        </p:nvSpPr>
        <p:spPr>
          <a:xfrm>
            <a:off x="7740352" y="1861374"/>
            <a:ext cx="1403648" cy="415498"/>
          </a:xfrm>
          <a:prstGeom prst="rect">
            <a:avLst/>
          </a:prstGeom>
          <a:solidFill>
            <a:srgbClr val="CDDFF3"/>
          </a:solidFill>
          <a:ln>
            <a:noFill/>
          </a:ln>
        </p:spPr>
        <p:txBody>
          <a:bodyPr wrap="square" rtlCol="0">
            <a:spAutoFit/>
          </a:bodyPr>
          <a:lstStyle/>
          <a:p>
            <a:r>
              <a:rPr lang="en-US" sz="1050" dirty="0"/>
              <a:t>Pressure maintenance valve SDV-P</a:t>
            </a:r>
          </a:p>
        </p:txBody>
      </p:sp>
    </p:spTree>
    <p:extLst>
      <p:ext uri="{BB962C8B-B14F-4D97-AF65-F5344CB8AC3E}">
        <p14:creationId xmlns:p14="http://schemas.microsoft.com/office/powerpoint/2010/main" val="22654216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Grafik 18">
            <a:extLst>
              <a:ext uri="{FF2B5EF4-FFF2-40B4-BE49-F238E27FC236}">
                <a16:creationId xmlns:a16="http://schemas.microsoft.com/office/drawing/2014/main" id="{E88D56E6-DA38-4FA7-9BA4-E053DDD7C20C}"/>
              </a:ext>
            </a:extLst>
          </p:cNvPr>
          <p:cNvPicPr>
            <a:picLocks noChangeAspect="1"/>
          </p:cNvPicPr>
          <p:nvPr/>
        </p:nvPicPr>
        <p:blipFill>
          <a:blip r:embed="rId2"/>
          <a:stretch>
            <a:fillRect/>
          </a:stretch>
        </p:blipFill>
        <p:spPr>
          <a:xfrm>
            <a:off x="2987824" y="4399308"/>
            <a:ext cx="2520000" cy="1551864"/>
          </a:xfrm>
          <a:prstGeom prst="rect">
            <a:avLst/>
          </a:prstGeom>
        </p:spPr>
      </p:pic>
      <p:pic>
        <p:nvPicPr>
          <p:cNvPr id="10" name="Grafik 9">
            <a:extLst>
              <a:ext uri="{FF2B5EF4-FFF2-40B4-BE49-F238E27FC236}">
                <a16:creationId xmlns:a16="http://schemas.microsoft.com/office/drawing/2014/main" id="{78A5F8AB-ACA5-4312-AE4A-9342468101AE}"/>
              </a:ext>
            </a:extLst>
          </p:cNvPr>
          <p:cNvPicPr>
            <a:picLocks noChangeAspect="1"/>
          </p:cNvPicPr>
          <p:nvPr/>
        </p:nvPicPr>
        <p:blipFill>
          <a:blip r:embed="rId3"/>
          <a:stretch>
            <a:fillRect/>
          </a:stretch>
        </p:blipFill>
        <p:spPr>
          <a:xfrm>
            <a:off x="255826" y="2318111"/>
            <a:ext cx="2471154" cy="3764321"/>
          </a:xfrm>
          <a:prstGeom prst="rect">
            <a:avLst/>
          </a:prstGeom>
        </p:spPr>
      </p:pic>
      <p:sp>
        <p:nvSpPr>
          <p:cNvPr id="6" name="Textfeld 5">
            <a:extLst>
              <a:ext uri="{FF2B5EF4-FFF2-40B4-BE49-F238E27FC236}">
                <a16:creationId xmlns:a16="http://schemas.microsoft.com/office/drawing/2014/main" id="{FB63CF01-EFE0-4382-803B-3AF4AE25D840}"/>
              </a:ext>
            </a:extLst>
          </p:cNvPr>
          <p:cNvSpPr txBox="1"/>
          <p:nvPr/>
        </p:nvSpPr>
        <p:spPr>
          <a:xfrm>
            <a:off x="255826" y="1916832"/>
            <a:ext cx="1037400" cy="400110"/>
          </a:xfrm>
          <a:prstGeom prst="rect">
            <a:avLst/>
          </a:prstGeom>
          <a:noFill/>
        </p:spPr>
        <p:txBody>
          <a:bodyPr wrap="none" rtlCol="0">
            <a:spAutoFit/>
          </a:bodyPr>
          <a:lstStyle/>
          <a:p>
            <a:r>
              <a:rPr lang="de-DE" sz="2000" b="1" dirty="0">
                <a:solidFill>
                  <a:srgbClr val="00446B"/>
                </a:solidFill>
              </a:rPr>
              <a:t>Catalog </a:t>
            </a:r>
          </a:p>
        </p:txBody>
      </p:sp>
      <p:sp>
        <p:nvSpPr>
          <p:cNvPr id="7" name="Textfeld 6">
            <a:extLst>
              <a:ext uri="{FF2B5EF4-FFF2-40B4-BE49-F238E27FC236}">
                <a16:creationId xmlns:a16="http://schemas.microsoft.com/office/drawing/2014/main" id="{9CFB41CF-1A68-4E43-BE1A-D4117B626250}"/>
              </a:ext>
            </a:extLst>
          </p:cNvPr>
          <p:cNvSpPr txBox="1"/>
          <p:nvPr/>
        </p:nvSpPr>
        <p:spPr>
          <a:xfrm>
            <a:off x="2987824" y="1918002"/>
            <a:ext cx="1054328" cy="400110"/>
          </a:xfrm>
          <a:prstGeom prst="rect">
            <a:avLst/>
          </a:prstGeom>
          <a:noFill/>
        </p:spPr>
        <p:txBody>
          <a:bodyPr wrap="none" rtlCol="0">
            <a:spAutoFit/>
          </a:bodyPr>
          <a:lstStyle/>
          <a:p>
            <a:r>
              <a:rPr lang="de-DE" sz="2000" b="1" dirty="0">
                <a:solidFill>
                  <a:srgbClr val="00446B"/>
                </a:solidFill>
              </a:rPr>
              <a:t>Website</a:t>
            </a:r>
          </a:p>
        </p:txBody>
      </p:sp>
      <p:sp>
        <p:nvSpPr>
          <p:cNvPr id="8" name="Textfeld 7">
            <a:extLst>
              <a:ext uri="{FF2B5EF4-FFF2-40B4-BE49-F238E27FC236}">
                <a16:creationId xmlns:a16="http://schemas.microsoft.com/office/drawing/2014/main" id="{DB5FC691-B1D8-4B85-A1E2-9CF97BDA80EB}"/>
              </a:ext>
            </a:extLst>
          </p:cNvPr>
          <p:cNvSpPr txBox="1"/>
          <p:nvPr/>
        </p:nvSpPr>
        <p:spPr>
          <a:xfrm>
            <a:off x="2627313" y="486612"/>
            <a:ext cx="6516687" cy="583963"/>
          </a:xfrm>
          <a:prstGeom prst="rect">
            <a:avLst/>
          </a:prstGeom>
          <a:solidFill>
            <a:srgbClr val="003D6A"/>
          </a:solidFill>
        </p:spPr>
        <p:txBody>
          <a:bodyPr wrap="square" lIns="90000" tIns="90000" bIns="0" rtlCol="0" anchor="ctr" anchorCtr="0">
            <a:spAutoFit/>
          </a:bodyPr>
          <a:lstStyle/>
          <a:p>
            <a:pPr>
              <a:lnSpc>
                <a:spcPts val="4000"/>
              </a:lnSpc>
            </a:pPr>
            <a:r>
              <a:rPr lang="en-US" sz="3200" b="1" dirty="0">
                <a:solidFill>
                  <a:schemeClr val="bg1"/>
                </a:solidFill>
              </a:rPr>
              <a:t>Selection of the appropriate SDV-P</a:t>
            </a:r>
          </a:p>
        </p:txBody>
      </p:sp>
      <p:sp>
        <p:nvSpPr>
          <p:cNvPr id="11" name="Textfeld 10">
            <a:extLst>
              <a:ext uri="{FF2B5EF4-FFF2-40B4-BE49-F238E27FC236}">
                <a16:creationId xmlns:a16="http://schemas.microsoft.com/office/drawing/2014/main" id="{1CD7B7B1-9985-4495-8253-EF1A7FA9DC60}"/>
              </a:ext>
            </a:extLst>
          </p:cNvPr>
          <p:cNvSpPr txBox="1"/>
          <p:nvPr/>
        </p:nvSpPr>
        <p:spPr>
          <a:xfrm>
            <a:off x="5579592" y="1916832"/>
            <a:ext cx="2321405" cy="400110"/>
          </a:xfrm>
          <a:prstGeom prst="rect">
            <a:avLst/>
          </a:prstGeom>
          <a:noFill/>
        </p:spPr>
        <p:txBody>
          <a:bodyPr wrap="none" rtlCol="0">
            <a:spAutoFit/>
          </a:bodyPr>
          <a:lstStyle/>
          <a:p>
            <a:r>
              <a:rPr lang="de-DE" sz="2000" b="1" dirty="0">
                <a:solidFill>
                  <a:srgbClr val="00446B"/>
                </a:solidFill>
              </a:rPr>
              <a:t>Optional </a:t>
            </a:r>
            <a:r>
              <a:rPr lang="en-US" sz="2000" b="1" dirty="0">
                <a:solidFill>
                  <a:srgbClr val="00446B"/>
                </a:solidFill>
              </a:rPr>
              <a:t>calculation</a:t>
            </a:r>
          </a:p>
        </p:txBody>
      </p:sp>
      <p:sp>
        <p:nvSpPr>
          <p:cNvPr id="13" name="Textfeld 12">
            <a:extLst>
              <a:ext uri="{FF2B5EF4-FFF2-40B4-BE49-F238E27FC236}">
                <a16:creationId xmlns:a16="http://schemas.microsoft.com/office/drawing/2014/main" id="{23670E5E-3C03-4DE5-AD25-60FF63EFE0DE}"/>
              </a:ext>
            </a:extLst>
          </p:cNvPr>
          <p:cNvSpPr txBox="1"/>
          <p:nvPr/>
        </p:nvSpPr>
        <p:spPr>
          <a:xfrm>
            <a:off x="5620820" y="2316942"/>
            <a:ext cx="3199651" cy="1815882"/>
          </a:xfrm>
          <a:prstGeom prst="rect">
            <a:avLst/>
          </a:prstGeom>
          <a:noFill/>
        </p:spPr>
        <p:txBody>
          <a:bodyPr wrap="square" rtlCol="0">
            <a:spAutoFit/>
          </a:bodyPr>
          <a:lstStyle/>
          <a:p>
            <a:r>
              <a:rPr lang="en-US" sz="1600" dirty="0">
                <a:solidFill>
                  <a:srgbClr val="00446B"/>
                </a:solidFill>
              </a:rPr>
              <a:t>If the assignment recommended by SCHUNK is not possible for the customer (e.g. because hose-Ø 6 mm is prescribed), the catalogue specifications can be used to calculate individually which SDV-P is suitable.</a:t>
            </a:r>
            <a:endParaRPr lang="de-DE" sz="1600" dirty="0">
              <a:solidFill>
                <a:srgbClr val="00446B"/>
              </a:solidFill>
            </a:endParaRPr>
          </a:p>
        </p:txBody>
      </p:sp>
      <p:sp>
        <p:nvSpPr>
          <p:cNvPr id="12" name="Rechteck 11">
            <a:extLst>
              <a:ext uri="{FF2B5EF4-FFF2-40B4-BE49-F238E27FC236}">
                <a16:creationId xmlns:a16="http://schemas.microsoft.com/office/drawing/2014/main" id="{8CD41BF0-7895-47F0-8E82-A6580EAE9163}"/>
              </a:ext>
            </a:extLst>
          </p:cNvPr>
          <p:cNvSpPr/>
          <p:nvPr/>
        </p:nvSpPr>
        <p:spPr>
          <a:xfrm>
            <a:off x="3049969" y="4998787"/>
            <a:ext cx="1512168" cy="612000"/>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echteck 13">
            <a:extLst>
              <a:ext uri="{FF2B5EF4-FFF2-40B4-BE49-F238E27FC236}">
                <a16:creationId xmlns:a16="http://schemas.microsoft.com/office/drawing/2014/main" id="{610E5CD0-5F5D-4C6A-A94F-3FBAD95CB10E}"/>
              </a:ext>
            </a:extLst>
          </p:cNvPr>
          <p:cNvSpPr/>
          <p:nvPr/>
        </p:nvSpPr>
        <p:spPr>
          <a:xfrm>
            <a:off x="255826" y="4914552"/>
            <a:ext cx="1579869" cy="746696"/>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7" name="Grafik 16">
            <a:extLst>
              <a:ext uri="{FF2B5EF4-FFF2-40B4-BE49-F238E27FC236}">
                <a16:creationId xmlns:a16="http://schemas.microsoft.com/office/drawing/2014/main" id="{F5A0F6C2-2AC3-4D8C-B9AA-6C9EA515C010}"/>
              </a:ext>
            </a:extLst>
          </p:cNvPr>
          <p:cNvPicPr>
            <a:picLocks noChangeAspect="1"/>
          </p:cNvPicPr>
          <p:nvPr/>
        </p:nvPicPr>
        <p:blipFill>
          <a:blip r:embed="rId4"/>
          <a:stretch>
            <a:fillRect/>
          </a:stretch>
        </p:blipFill>
        <p:spPr>
          <a:xfrm>
            <a:off x="2987824" y="2316942"/>
            <a:ext cx="2520000" cy="1541564"/>
          </a:xfrm>
          <a:prstGeom prst="rect">
            <a:avLst/>
          </a:prstGeom>
        </p:spPr>
      </p:pic>
      <p:sp>
        <p:nvSpPr>
          <p:cNvPr id="2" name="Rechteck 1">
            <a:extLst>
              <a:ext uri="{FF2B5EF4-FFF2-40B4-BE49-F238E27FC236}">
                <a16:creationId xmlns:a16="http://schemas.microsoft.com/office/drawing/2014/main" id="{38EECB30-8A1C-4097-9E9F-11C4E4C20BC3}"/>
              </a:ext>
            </a:extLst>
          </p:cNvPr>
          <p:cNvSpPr/>
          <p:nvPr/>
        </p:nvSpPr>
        <p:spPr>
          <a:xfrm>
            <a:off x="3049969" y="2923573"/>
            <a:ext cx="1512168" cy="6328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Textfeld 17">
            <a:extLst>
              <a:ext uri="{FF2B5EF4-FFF2-40B4-BE49-F238E27FC236}">
                <a16:creationId xmlns:a16="http://schemas.microsoft.com/office/drawing/2014/main" id="{B696F031-757B-4ACF-9F75-1A2D490F57B7}"/>
              </a:ext>
            </a:extLst>
          </p:cNvPr>
          <p:cNvSpPr txBox="1"/>
          <p:nvPr/>
        </p:nvSpPr>
        <p:spPr>
          <a:xfrm>
            <a:off x="2956699" y="2445354"/>
            <a:ext cx="1412566" cy="261610"/>
          </a:xfrm>
          <a:prstGeom prst="rect">
            <a:avLst/>
          </a:prstGeom>
          <a:noFill/>
        </p:spPr>
        <p:txBody>
          <a:bodyPr wrap="none" rtlCol="0">
            <a:spAutoFit/>
          </a:bodyPr>
          <a:lstStyle/>
          <a:p>
            <a:r>
              <a:rPr lang="en-US" sz="1100" b="1" dirty="0">
                <a:solidFill>
                  <a:srgbClr val="00446B"/>
                </a:solidFill>
              </a:rPr>
              <a:t>for PGN-plus-P 100-1</a:t>
            </a:r>
          </a:p>
        </p:txBody>
      </p:sp>
      <p:sp>
        <p:nvSpPr>
          <p:cNvPr id="20" name="Textfeld 19">
            <a:extLst>
              <a:ext uri="{FF2B5EF4-FFF2-40B4-BE49-F238E27FC236}">
                <a16:creationId xmlns:a16="http://schemas.microsoft.com/office/drawing/2014/main" id="{5821573F-FA07-41FB-93FB-00CF5DA18435}"/>
              </a:ext>
            </a:extLst>
          </p:cNvPr>
          <p:cNvSpPr txBox="1"/>
          <p:nvPr/>
        </p:nvSpPr>
        <p:spPr>
          <a:xfrm>
            <a:off x="2946786" y="4527597"/>
            <a:ext cx="1608133" cy="261610"/>
          </a:xfrm>
          <a:prstGeom prst="rect">
            <a:avLst/>
          </a:prstGeom>
          <a:noFill/>
        </p:spPr>
        <p:txBody>
          <a:bodyPr wrap="none" rtlCol="0">
            <a:spAutoFit/>
          </a:bodyPr>
          <a:lstStyle/>
          <a:p>
            <a:r>
              <a:rPr lang="en-US" sz="1100" b="1" dirty="0">
                <a:solidFill>
                  <a:srgbClr val="00446B"/>
                </a:solidFill>
              </a:rPr>
              <a:t>for PGN-plus-P 100-1-AS</a:t>
            </a:r>
          </a:p>
        </p:txBody>
      </p:sp>
    </p:spTree>
    <p:extLst>
      <p:ext uri="{BB962C8B-B14F-4D97-AF65-F5344CB8AC3E}">
        <p14:creationId xmlns:p14="http://schemas.microsoft.com/office/powerpoint/2010/main" val="1338935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3638C52D-63FB-46C3-A3F7-543DF5147D12}"/>
              </a:ext>
            </a:extLst>
          </p:cNvPr>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Improved manual ventilation</a:t>
            </a:r>
          </a:p>
        </p:txBody>
      </p:sp>
      <p:pic>
        <p:nvPicPr>
          <p:cNvPr id="3" name="Grafik 2">
            <a:extLst>
              <a:ext uri="{FF2B5EF4-FFF2-40B4-BE49-F238E27FC236}">
                <a16:creationId xmlns:a16="http://schemas.microsoft.com/office/drawing/2014/main" id="{85FC78E9-90A7-4596-8AFE-8ED0A40EE3E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469" b="96479" l="4171" r="97789">
                        <a14:foregroundMark x1="11005" y1="76980" x2="3769" y2="47596"/>
                        <a14:foregroundMark x1="3769" y1="47596" x2="4724" y2="17332"/>
                        <a14:foregroundMark x1="4724" y1="17332" x2="24573" y2="5484"/>
                        <a14:foregroundMark x1="24573" y1="5484" x2="77739" y2="21056"/>
                        <a14:foregroundMark x1="77739" y1="21056" x2="95427" y2="38659"/>
                        <a14:foregroundMark x1="95427" y1="38659" x2="97085" y2="70548"/>
                        <a14:foregroundMark x1="97085" y1="70548" x2="80452" y2="92823"/>
                        <a14:foregroundMark x1="80452" y1="92823" x2="73719" y2="89709"/>
                        <a14:foregroundMark x1="4271" y1="75626" x2="5327" y2="15030"/>
                        <a14:foregroundMark x1="5327" y1="15030" x2="19950" y2="4536"/>
                        <a14:foregroundMark x1="19548" y1="8125" x2="29899" y2="13676"/>
                        <a14:foregroundMark x1="70402" y1="14557" x2="93317" y2="21124"/>
                        <a14:foregroundMark x1="93317" y1="21124" x2="97839" y2="79553"/>
                        <a14:foregroundMark x1="97839" y1="79553" x2="97638" y2="84157"/>
                        <a14:foregroundMark x1="79799" y1="95802" x2="84171" y2="96479"/>
                      </a14:backgroundRemoval>
                    </a14:imgEffect>
                  </a14:imgLayer>
                </a14:imgProps>
              </a:ext>
            </a:extLst>
          </a:blip>
          <a:stretch>
            <a:fillRect/>
          </a:stretch>
        </p:blipFill>
        <p:spPr>
          <a:xfrm>
            <a:off x="323528" y="2492281"/>
            <a:ext cx="2232248" cy="1656799"/>
          </a:xfrm>
          <a:prstGeom prst="rect">
            <a:avLst/>
          </a:prstGeom>
        </p:spPr>
      </p:pic>
      <p:pic>
        <p:nvPicPr>
          <p:cNvPr id="4" name="Grafik 3">
            <a:extLst>
              <a:ext uri="{FF2B5EF4-FFF2-40B4-BE49-F238E27FC236}">
                <a16:creationId xmlns:a16="http://schemas.microsoft.com/office/drawing/2014/main" id="{A926D3BE-5243-4F53-BDC0-5A6F553799E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017" b="94298" l="2161" r="98794">
                        <a14:foregroundMark x1="32161" y1="55424" x2="52010" y2="59110"/>
                        <a14:foregroundMark x1="14874" y1="2990" x2="2261" y2="28025"/>
                        <a14:foregroundMark x1="2261" y1="28025" x2="3116" y2="73783"/>
                        <a14:foregroundMark x1="14472" y1="2086" x2="97186" y2="27330"/>
                        <a14:foregroundMark x1="2362" y1="71697" x2="79698" y2="84562"/>
                        <a14:foregroundMark x1="79698" y1="84562" x2="96080" y2="60570"/>
                        <a14:foregroundMark x1="96080" y1="60570" x2="93970" y2="30668"/>
                        <a14:foregroundMark x1="93970" y1="30668" x2="85477" y2="66690"/>
                        <a14:foregroundMark x1="85477" y1="66690" x2="59347" y2="78999"/>
                        <a14:foregroundMark x1="59347" y1="78999" x2="51407" y2="42907"/>
                        <a14:foregroundMark x1="51407" y1="42907" x2="33216" y2="66273"/>
                        <a14:foregroundMark x1="33216" y1="66273" x2="26834" y2="34701"/>
                        <a14:foregroundMark x1="26834" y1="34701" x2="14824" y2="60570"/>
                        <a14:foregroundMark x1="14824" y1="60570" x2="14874" y2="62309"/>
                        <a14:foregroundMark x1="53618" y1="67872" x2="52663" y2="56120"/>
                        <a14:foregroundMark x1="53819" y1="69054" x2="50653" y2="61892"/>
                        <a14:foregroundMark x1="72161" y1="90821" x2="93618" y2="88387"/>
                        <a14:foregroundMark x1="93618" y1="88387" x2="98392" y2="81850"/>
                        <a14:foregroundMark x1="6181" y1="45271" x2="15176" y2="46871"/>
                        <a14:foregroundMark x1="29849" y1="36161" x2="29849" y2="36161"/>
                        <a14:foregroundMark x1="33869" y1="43811" x2="33869" y2="43811"/>
                        <a14:foregroundMark x1="17739" y1="76704" x2="85628" y2="94298"/>
                        <a14:foregroundMark x1="85628" y1="94298" x2="88945" y2="93255"/>
                        <a14:foregroundMark x1="79899" y1="71140" x2="67940" y2="58067"/>
                        <a14:foregroundMark x1="52965" y1="67177" x2="78744" y2="51182"/>
                        <a14:foregroundMark x1="96884" y1="26217" x2="98794" y2="81363"/>
                        <a14:backgroundMark x1="54975" y1="23853" x2="54975" y2="23853"/>
                      </a14:backgroundRemoval>
                    </a14:imgEffect>
                  </a14:imgLayer>
                </a14:imgProps>
              </a:ext>
            </a:extLst>
          </a:blip>
          <a:stretch>
            <a:fillRect/>
          </a:stretch>
        </p:blipFill>
        <p:spPr>
          <a:xfrm>
            <a:off x="2987824" y="2492281"/>
            <a:ext cx="2244478" cy="1621888"/>
          </a:xfrm>
          <a:prstGeom prst="rect">
            <a:avLst/>
          </a:prstGeom>
        </p:spPr>
      </p:pic>
      <p:sp>
        <p:nvSpPr>
          <p:cNvPr id="5" name="Textfeld 4">
            <a:extLst>
              <a:ext uri="{FF2B5EF4-FFF2-40B4-BE49-F238E27FC236}">
                <a16:creationId xmlns:a16="http://schemas.microsoft.com/office/drawing/2014/main" id="{B55541C2-849B-449D-8220-D1D83688F7C2}"/>
              </a:ext>
            </a:extLst>
          </p:cNvPr>
          <p:cNvSpPr txBox="1"/>
          <p:nvPr/>
        </p:nvSpPr>
        <p:spPr>
          <a:xfrm>
            <a:off x="323527" y="4293096"/>
            <a:ext cx="7632849" cy="369332"/>
          </a:xfrm>
          <a:prstGeom prst="rect">
            <a:avLst/>
          </a:prstGeom>
          <a:noFill/>
        </p:spPr>
        <p:txBody>
          <a:bodyPr wrap="square" rtlCol="0">
            <a:spAutoFit/>
          </a:bodyPr>
          <a:lstStyle/>
          <a:p>
            <a:r>
              <a:rPr lang="en-US" b="1">
                <a:solidFill>
                  <a:srgbClr val="00446B"/>
                </a:solidFill>
              </a:rPr>
              <a:t>SDV-P …-E-P Pressure maintenance valve for direct mounting</a:t>
            </a:r>
          </a:p>
        </p:txBody>
      </p:sp>
      <p:sp>
        <p:nvSpPr>
          <p:cNvPr id="6" name="Textfeld 5">
            <a:extLst>
              <a:ext uri="{FF2B5EF4-FFF2-40B4-BE49-F238E27FC236}">
                <a16:creationId xmlns:a16="http://schemas.microsoft.com/office/drawing/2014/main" id="{0DF2425B-48C4-4639-8FBF-13161503839C}"/>
              </a:ext>
            </a:extLst>
          </p:cNvPr>
          <p:cNvSpPr txBox="1"/>
          <p:nvPr/>
        </p:nvSpPr>
        <p:spPr>
          <a:xfrm>
            <a:off x="251520" y="1792548"/>
            <a:ext cx="5040560" cy="369332"/>
          </a:xfrm>
          <a:prstGeom prst="rect">
            <a:avLst/>
          </a:prstGeom>
          <a:noFill/>
        </p:spPr>
        <p:txBody>
          <a:bodyPr wrap="square" rtlCol="0">
            <a:spAutoFit/>
          </a:bodyPr>
          <a:lstStyle/>
          <a:p>
            <a:r>
              <a:rPr lang="en-US" b="1">
                <a:solidFill>
                  <a:srgbClr val="00446B"/>
                </a:solidFill>
              </a:rPr>
              <a:t>SDV-P …-E Pressure maintenance valve SDV-P</a:t>
            </a:r>
          </a:p>
        </p:txBody>
      </p:sp>
      <p:sp>
        <p:nvSpPr>
          <p:cNvPr id="7" name="Textfeld 6">
            <a:extLst>
              <a:ext uri="{FF2B5EF4-FFF2-40B4-BE49-F238E27FC236}">
                <a16:creationId xmlns:a16="http://schemas.microsoft.com/office/drawing/2014/main" id="{4973DEED-553A-451F-B2CC-7237D4D35336}"/>
              </a:ext>
            </a:extLst>
          </p:cNvPr>
          <p:cNvSpPr txBox="1"/>
          <p:nvPr/>
        </p:nvSpPr>
        <p:spPr>
          <a:xfrm>
            <a:off x="323528" y="2122949"/>
            <a:ext cx="543739" cy="369332"/>
          </a:xfrm>
          <a:prstGeom prst="rect">
            <a:avLst/>
          </a:prstGeom>
          <a:noFill/>
        </p:spPr>
        <p:txBody>
          <a:bodyPr wrap="none" rtlCol="0">
            <a:spAutoFit/>
          </a:bodyPr>
          <a:lstStyle/>
          <a:p>
            <a:r>
              <a:rPr lang="en-US" dirty="0">
                <a:solidFill>
                  <a:srgbClr val="00446B"/>
                </a:solidFill>
              </a:rPr>
              <a:t>old:</a:t>
            </a:r>
          </a:p>
        </p:txBody>
      </p:sp>
      <p:sp>
        <p:nvSpPr>
          <p:cNvPr id="8" name="Textfeld 7">
            <a:extLst>
              <a:ext uri="{FF2B5EF4-FFF2-40B4-BE49-F238E27FC236}">
                <a16:creationId xmlns:a16="http://schemas.microsoft.com/office/drawing/2014/main" id="{6E0BA1EF-9E4A-4CA7-9B83-06CC7E2F1409}"/>
              </a:ext>
            </a:extLst>
          </p:cNvPr>
          <p:cNvSpPr txBox="1"/>
          <p:nvPr/>
        </p:nvSpPr>
        <p:spPr>
          <a:xfrm>
            <a:off x="2983940" y="2122949"/>
            <a:ext cx="648383" cy="369332"/>
          </a:xfrm>
          <a:prstGeom prst="rect">
            <a:avLst/>
          </a:prstGeom>
          <a:noFill/>
        </p:spPr>
        <p:txBody>
          <a:bodyPr wrap="none" rtlCol="0">
            <a:spAutoFit/>
          </a:bodyPr>
          <a:lstStyle/>
          <a:p>
            <a:r>
              <a:rPr lang="en-US" dirty="0">
                <a:solidFill>
                  <a:srgbClr val="00446B"/>
                </a:solidFill>
              </a:rPr>
              <a:t>new:</a:t>
            </a:r>
          </a:p>
        </p:txBody>
      </p:sp>
      <p:sp>
        <p:nvSpPr>
          <p:cNvPr id="9" name="Textfeld 8">
            <a:extLst>
              <a:ext uri="{FF2B5EF4-FFF2-40B4-BE49-F238E27FC236}">
                <a16:creationId xmlns:a16="http://schemas.microsoft.com/office/drawing/2014/main" id="{686636BC-7B4D-42B7-9FDC-4D4A069FB08A}"/>
              </a:ext>
            </a:extLst>
          </p:cNvPr>
          <p:cNvSpPr txBox="1"/>
          <p:nvPr/>
        </p:nvSpPr>
        <p:spPr>
          <a:xfrm>
            <a:off x="326481" y="4581128"/>
            <a:ext cx="543739" cy="369332"/>
          </a:xfrm>
          <a:prstGeom prst="rect">
            <a:avLst/>
          </a:prstGeom>
          <a:noFill/>
        </p:spPr>
        <p:txBody>
          <a:bodyPr wrap="none" rtlCol="0">
            <a:spAutoFit/>
          </a:bodyPr>
          <a:lstStyle/>
          <a:p>
            <a:r>
              <a:rPr lang="en-US" dirty="0">
                <a:solidFill>
                  <a:srgbClr val="00446B"/>
                </a:solidFill>
              </a:rPr>
              <a:t>old:</a:t>
            </a:r>
          </a:p>
        </p:txBody>
      </p:sp>
      <p:sp>
        <p:nvSpPr>
          <p:cNvPr id="10" name="Textfeld 9">
            <a:extLst>
              <a:ext uri="{FF2B5EF4-FFF2-40B4-BE49-F238E27FC236}">
                <a16:creationId xmlns:a16="http://schemas.microsoft.com/office/drawing/2014/main" id="{F9C83703-86A3-4184-A485-A44469BD47E4}"/>
              </a:ext>
            </a:extLst>
          </p:cNvPr>
          <p:cNvSpPr txBox="1"/>
          <p:nvPr/>
        </p:nvSpPr>
        <p:spPr>
          <a:xfrm>
            <a:off x="2986893" y="4581128"/>
            <a:ext cx="1413016" cy="369332"/>
          </a:xfrm>
          <a:prstGeom prst="rect">
            <a:avLst/>
          </a:prstGeom>
          <a:noFill/>
        </p:spPr>
        <p:txBody>
          <a:bodyPr wrap="none" rtlCol="0">
            <a:spAutoFit/>
          </a:bodyPr>
          <a:lstStyle/>
          <a:p>
            <a:pPr lvl="0"/>
            <a:r>
              <a:rPr lang="en-US" dirty="0">
                <a:solidFill>
                  <a:srgbClr val="00446B"/>
                </a:solidFill>
              </a:rPr>
              <a:t>new: </a:t>
            </a:r>
            <a:r>
              <a:rPr lang="en-US" sz="1200" dirty="0">
                <a:solidFill>
                  <a:srgbClr val="003D6A"/>
                </a:solidFill>
              </a:rPr>
              <a:t>(not for 64)</a:t>
            </a:r>
            <a:endParaRPr lang="en-US" dirty="0">
              <a:solidFill>
                <a:srgbClr val="003D6A"/>
              </a:solidFill>
            </a:endParaRPr>
          </a:p>
        </p:txBody>
      </p:sp>
      <p:pic>
        <p:nvPicPr>
          <p:cNvPr id="11" name="Grafik 10">
            <a:extLst>
              <a:ext uri="{FF2B5EF4-FFF2-40B4-BE49-F238E27FC236}">
                <a16:creationId xmlns:a16="http://schemas.microsoft.com/office/drawing/2014/main" id="{4984051D-5C69-4C19-A7EF-79B23318B620}"/>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455" b="94669" l="3367" r="95377">
                        <a14:foregroundMark x1="11658" y1="21816" x2="3467" y2="61402"/>
                        <a14:foregroundMark x1="3467" y1="61402" x2="10352" y2="29812"/>
                        <a14:foregroundMark x1="15930" y1="45508" x2="17739" y2="87660"/>
                        <a14:foregroundMark x1="17739" y1="87660" x2="87990" y2="71668"/>
                        <a14:foregroundMark x1="87990" y1="71668" x2="93568" y2="28628"/>
                        <a14:foregroundMark x1="93568" y1="28628" x2="92814" y2="24580"/>
                        <a14:foregroundMark x1="95075" y1="36130" x2="95377" y2="70286"/>
                        <a14:foregroundMark x1="76382" y1="58342" x2="46533" y2="70286"/>
                        <a14:foregroundMark x1="9196" y1="70681" x2="8141" y2="42646"/>
                        <a14:foregroundMark x1="31709" y1="44521" x2="35628" y2="42646"/>
                        <a14:foregroundMark x1="77889" y1="33169" x2="80151" y2="30207"/>
                        <a14:foregroundMark x1="55377" y1="10168" x2="77136" y2="7404"/>
                        <a14:foregroundMark x1="72362" y1="4442" x2="72111" y2="4442"/>
                        <a14:foregroundMark x1="27437" y1="89141" x2="21558" y2="94768"/>
                        <a14:foregroundMark x1="22010" y1="87463" x2="22111" y2="87660"/>
                        <a14:foregroundMark x1="40553" y1="73840" x2="47035" y2="67522"/>
                        <a14:foregroundMark x1="7588" y1="72557" x2="7588" y2="72557"/>
                        <a14:foregroundMark x1="72362" y1="3455" x2="72362" y2="3455"/>
                        <a14:foregroundMark x1="70402" y1="3653" x2="70402" y2="3653"/>
                      </a14:backgroundRemoval>
                    </a14:imgEffect>
                  </a14:imgLayer>
                </a14:imgProps>
              </a:ext>
            </a:extLst>
          </a:blip>
          <a:stretch>
            <a:fillRect/>
          </a:stretch>
        </p:blipFill>
        <p:spPr>
          <a:xfrm>
            <a:off x="323528" y="4956981"/>
            <a:ext cx="2232248" cy="1136315"/>
          </a:xfrm>
          <a:prstGeom prst="rect">
            <a:avLst/>
          </a:prstGeom>
        </p:spPr>
      </p:pic>
      <p:pic>
        <p:nvPicPr>
          <p:cNvPr id="12" name="Grafik 11">
            <a:extLst>
              <a:ext uri="{FF2B5EF4-FFF2-40B4-BE49-F238E27FC236}">
                <a16:creationId xmlns:a16="http://schemas.microsoft.com/office/drawing/2014/main" id="{215AB431-BCDA-450A-A951-92E1BF30C9AF}"/>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4656" b="63967" l="10000" r="98593">
                        <a14:foregroundMark x1="35578" y1="23151" x2="35578" y2="23151"/>
                        <a14:foregroundMark x1="54121" y1="7589" x2="67990" y2="4719"/>
                        <a14:foregroundMark x1="37638" y1="21365" x2="57638" y2="16582"/>
                        <a14:foregroundMark x1="14874" y1="39094" x2="31457" y2="52997"/>
                        <a14:foregroundMark x1="31457" y1="52997" x2="73819" y2="54401"/>
                        <a14:foregroundMark x1="73819" y1="54401" x2="93970" y2="52997"/>
                        <a14:foregroundMark x1="93970" y1="52997" x2="74673" y2="32589"/>
                        <a14:foregroundMark x1="74673" y1="32589" x2="53970" y2="39541"/>
                        <a14:foregroundMark x1="15829" y1="45663" x2="15729" y2="52487"/>
                        <a14:foregroundMark x1="11307" y1="54783" x2="52412" y2="56186"/>
                        <a14:foregroundMark x1="52412" y1="56186" x2="73266" y2="55102"/>
                        <a14:foregroundMark x1="73266" y1="55102" x2="93417" y2="55102"/>
                        <a14:foregroundMark x1="93417" y1="55102" x2="98593" y2="54656"/>
                        <a14:foregroundMark x1="50955" y1="57526" x2="95578" y2="54145"/>
                        <a14:foregroundMark x1="95578" y1="54145" x2="97236" y2="56888"/>
                        <a14:foregroundMark x1="47136" y1="51531" x2="58744" y2="45663"/>
                        <a14:foregroundMark x1="87085" y1="30230" x2="87085" y2="30230"/>
                        <a14:foregroundMark x1="81709" y1="31059" x2="81709" y2="31059"/>
                        <a14:foregroundMark x1="74322" y1="32015" x2="92362" y2="41518"/>
                        <a14:foregroundMark x1="92362" y1="41518" x2="96583" y2="50064"/>
                        <a14:foregroundMark x1="96683" y1="61097" x2="46683" y2="63967"/>
                      </a14:backgroundRemoval>
                    </a14:imgEffect>
                  </a14:imgLayer>
                </a14:imgProps>
              </a:ext>
            </a:extLst>
          </a:blip>
          <a:srcRect b="42745"/>
          <a:stretch/>
        </p:blipFill>
        <p:spPr>
          <a:xfrm>
            <a:off x="2983940" y="4954561"/>
            <a:ext cx="2524164" cy="1138735"/>
          </a:xfrm>
          <a:prstGeom prst="rect">
            <a:avLst/>
          </a:prstGeom>
        </p:spPr>
      </p:pic>
      <p:cxnSp>
        <p:nvCxnSpPr>
          <p:cNvPr id="19" name="Gerade Verbindung mit Pfeil 18">
            <a:extLst>
              <a:ext uri="{FF2B5EF4-FFF2-40B4-BE49-F238E27FC236}">
                <a16:creationId xmlns:a16="http://schemas.microsoft.com/office/drawing/2014/main" id="{D05C35B3-CF8A-4CDE-BD6A-B5790D1EA8D0}"/>
              </a:ext>
            </a:extLst>
          </p:cNvPr>
          <p:cNvCxnSpPr>
            <a:cxnSpLocks/>
          </p:cNvCxnSpPr>
          <p:nvPr/>
        </p:nvCxnSpPr>
        <p:spPr>
          <a:xfrm flipV="1">
            <a:off x="3039888" y="3211729"/>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22" name="Gerade Verbindung mit Pfeil 21">
            <a:extLst>
              <a:ext uri="{FF2B5EF4-FFF2-40B4-BE49-F238E27FC236}">
                <a16:creationId xmlns:a16="http://schemas.microsoft.com/office/drawing/2014/main" id="{57A7F830-B572-442A-9555-4D0FC7DF3F3A}"/>
              </a:ext>
            </a:extLst>
          </p:cNvPr>
          <p:cNvCxnSpPr>
            <a:cxnSpLocks/>
          </p:cNvCxnSpPr>
          <p:nvPr/>
        </p:nvCxnSpPr>
        <p:spPr>
          <a:xfrm flipV="1">
            <a:off x="3651733" y="3320680"/>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23" name="Gerade Verbindung mit Pfeil 22">
            <a:extLst>
              <a:ext uri="{FF2B5EF4-FFF2-40B4-BE49-F238E27FC236}">
                <a16:creationId xmlns:a16="http://schemas.microsoft.com/office/drawing/2014/main" id="{B2A21B20-4E4C-4B62-801C-E5C117101F72}"/>
              </a:ext>
            </a:extLst>
          </p:cNvPr>
          <p:cNvCxnSpPr>
            <a:cxnSpLocks/>
          </p:cNvCxnSpPr>
          <p:nvPr/>
        </p:nvCxnSpPr>
        <p:spPr>
          <a:xfrm flipV="1">
            <a:off x="2915816" y="5553868"/>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pic>
        <p:nvPicPr>
          <p:cNvPr id="24" name="Grafik 23">
            <a:extLst>
              <a:ext uri="{FF2B5EF4-FFF2-40B4-BE49-F238E27FC236}">
                <a16:creationId xmlns:a16="http://schemas.microsoft.com/office/drawing/2014/main" id="{DF86D377-698E-43A8-B354-DFFE77F273EE}"/>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2017" b="94298" l="2161" r="98794">
                        <a14:foregroundMark x1="32161" y1="55424" x2="52010" y2="59110"/>
                        <a14:foregroundMark x1="14874" y1="2990" x2="2261" y2="28025"/>
                        <a14:foregroundMark x1="2261" y1="28025" x2="3116" y2="73783"/>
                        <a14:foregroundMark x1="14472" y1="2086" x2="97186" y2="27330"/>
                        <a14:foregroundMark x1="2362" y1="71697" x2="79698" y2="84562"/>
                        <a14:foregroundMark x1="79698" y1="84562" x2="96080" y2="60570"/>
                        <a14:foregroundMark x1="96080" y1="60570" x2="93970" y2="30668"/>
                        <a14:foregroundMark x1="93970" y1="30668" x2="85477" y2="66690"/>
                        <a14:foregroundMark x1="85477" y1="66690" x2="59347" y2="78999"/>
                        <a14:foregroundMark x1="59347" y1="78999" x2="51407" y2="42907"/>
                        <a14:foregroundMark x1="51407" y1="42907" x2="33216" y2="66273"/>
                        <a14:foregroundMark x1="33216" y1="66273" x2="26834" y2="34701"/>
                        <a14:foregroundMark x1="26834" y1="34701" x2="14824" y2="60570"/>
                        <a14:foregroundMark x1="14824" y1="60570" x2="14874" y2="62309"/>
                        <a14:foregroundMark x1="53618" y1="67872" x2="52663" y2="56120"/>
                        <a14:foregroundMark x1="53819" y1="69054" x2="50653" y2="61892"/>
                        <a14:foregroundMark x1="72161" y1="90821" x2="93618" y2="88387"/>
                        <a14:foregroundMark x1="93618" y1="88387" x2="98392" y2="81850"/>
                        <a14:foregroundMark x1="6181" y1="45271" x2="15176" y2="46871"/>
                        <a14:foregroundMark x1="29849" y1="36161" x2="29849" y2="36161"/>
                        <a14:foregroundMark x1="33869" y1="43811" x2="33869" y2="43811"/>
                        <a14:foregroundMark x1="17739" y1="76704" x2="85628" y2="94298"/>
                        <a14:foregroundMark x1="85628" y1="94298" x2="88945" y2="93255"/>
                        <a14:foregroundMark x1="79899" y1="71140" x2="67940" y2="58067"/>
                        <a14:foregroundMark x1="52965" y1="67177" x2="78744" y2="51182"/>
                        <a14:foregroundMark x1="96884" y1="26217" x2="98794" y2="81363"/>
                        <a14:backgroundMark x1="54975" y1="23853" x2="54975" y2="23853"/>
                      </a14:backgroundRemoval>
                    </a14:imgEffect>
                  </a14:imgLayer>
                </a14:imgProps>
              </a:ext>
            </a:extLst>
          </a:blip>
          <a:srcRect l="16025" t="12611" r="49454" b="44426"/>
          <a:stretch/>
        </p:blipFill>
        <p:spPr>
          <a:xfrm>
            <a:off x="6084168" y="2369845"/>
            <a:ext cx="1872209" cy="1683767"/>
          </a:xfrm>
          <a:prstGeom prst="rect">
            <a:avLst/>
          </a:prstGeom>
          <a:solidFill>
            <a:srgbClr val="FFFFFF">
              <a:shade val="85000"/>
            </a:srgbClr>
          </a:solidFill>
          <a:ln w="88900" cap="sq">
            <a:noFill/>
            <a:miter lim="800000"/>
          </a:ln>
          <a:effectLst/>
        </p:spPr>
      </p:pic>
      <p:pic>
        <p:nvPicPr>
          <p:cNvPr id="25" name="Grafik 24">
            <a:extLst>
              <a:ext uri="{FF2B5EF4-FFF2-40B4-BE49-F238E27FC236}">
                <a16:creationId xmlns:a16="http://schemas.microsoft.com/office/drawing/2014/main" id="{2FF844C9-26E8-46EC-B6D6-09AEA762FDAC}"/>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4656" b="63967" l="10000" r="98593">
                        <a14:foregroundMark x1="35578" y1="23151" x2="35578" y2="23151"/>
                        <a14:foregroundMark x1="54121" y1="7589" x2="67990" y2="4719"/>
                        <a14:foregroundMark x1="37638" y1="21365" x2="57638" y2="16582"/>
                        <a14:foregroundMark x1="14874" y1="39094" x2="31457" y2="52997"/>
                        <a14:foregroundMark x1="31457" y1="52997" x2="73819" y2="54401"/>
                        <a14:foregroundMark x1="73819" y1="54401" x2="93970" y2="52997"/>
                        <a14:foregroundMark x1="93970" y1="52997" x2="74673" y2="32589"/>
                        <a14:foregroundMark x1="74673" y1="32589" x2="53970" y2="39541"/>
                        <a14:foregroundMark x1="15829" y1="45663" x2="15729" y2="52487"/>
                        <a14:foregroundMark x1="11307" y1="54783" x2="52412" y2="56186"/>
                        <a14:foregroundMark x1="52412" y1="56186" x2="73266" y2="55102"/>
                        <a14:foregroundMark x1="73266" y1="55102" x2="93417" y2="55102"/>
                        <a14:foregroundMark x1="93417" y1="55102" x2="98593" y2="54656"/>
                        <a14:foregroundMark x1="50955" y1="57526" x2="95578" y2="54145"/>
                        <a14:foregroundMark x1="95578" y1="54145" x2="97236" y2="56888"/>
                        <a14:foregroundMark x1="47136" y1="51531" x2="58744" y2="45663"/>
                        <a14:foregroundMark x1="87085" y1="30230" x2="87085" y2="30230"/>
                        <a14:foregroundMark x1="81709" y1="31059" x2="81709" y2="31059"/>
                        <a14:foregroundMark x1="74322" y1="32015" x2="92362" y2="41518"/>
                        <a14:foregroundMark x1="92362" y1="41518" x2="96583" y2="50064"/>
                        <a14:foregroundMark x1="96683" y1="61097" x2="46683" y2="63967"/>
                      </a14:backgroundRemoval>
                    </a14:imgEffect>
                  </a14:imgLayer>
                </a14:imgProps>
              </a:ext>
            </a:extLst>
          </a:blip>
          <a:srcRect l="6829" t="7691" r="64921" b="65474"/>
          <a:stretch/>
        </p:blipFill>
        <p:spPr>
          <a:xfrm>
            <a:off x="6087240" y="4664151"/>
            <a:ext cx="1772458" cy="1326603"/>
          </a:xfrm>
          <a:prstGeom prst="rect">
            <a:avLst/>
          </a:prstGeom>
        </p:spPr>
      </p:pic>
    </p:spTree>
    <p:extLst>
      <p:ext uri="{BB962C8B-B14F-4D97-AF65-F5344CB8AC3E}">
        <p14:creationId xmlns:p14="http://schemas.microsoft.com/office/powerpoint/2010/main" val="2439483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D13EE7C9-AEAC-4372-BE40-83E3EB75858F}"/>
              </a:ext>
            </a:extLst>
          </p:cNvPr>
          <p:cNvSpPr txBox="1"/>
          <p:nvPr/>
        </p:nvSpPr>
        <p:spPr>
          <a:xfrm>
            <a:off x="2627313" y="493409"/>
            <a:ext cx="6516687" cy="570369"/>
          </a:xfrm>
          <a:prstGeom prst="rect">
            <a:avLst/>
          </a:prstGeom>
          <a:solidFill>
            <a:srgbClr val="003D6A"/>
          </a:solidFill>
        </p:spPr>
        <p:txBody>
          <a:bodyPr wrap="square" lIns="90000" tIns="90000" bIns="0" rtlCol="0" anchor="ctr" anchorCtr="0">
            <a:spAutoFit/>
          </a:bodyPr>
          <a:lstStyle/>
          <a:p>
            <a:pPr>
              <a:lnSpc>
                <a:spcPts val="4000"/>
              </a:lnSpc>
            </a:pPr>
            <a:r>
              <a:rPr lang="en-US" sz="2800" b="1">
                <a:solidFill>
                  <a:schemeClr val="bg1"/>
                </a:solidFill>
              </a:rPr>
              <a:t>Inscription  SDV-P E-P for direct mounting</a:t>
            </a:r>
          </a:p>
        </p:txBody>
      </p:sp>
      <p:pic>
        <p:nvPicPr>
          <p:cNvPr id="3" name="Grafik 2">
            <a:extLst>
              <a:ext uri="{FF2B5EF4-FFF2-40B4-BE49-F238E27FC236}">
                <a16:creationId xmlns:a16="http://schemas.microsoft.com/office/drawing/2014/main" id="{2B26AA3B-9376-4774-913A-7D76CBCE57C4}"/>
              </a:ext>
            </a:extLst>
          </p:cNvPr>
          <p:cNvPicPr>
            <a:picLocks noChangeAspect="1"/>
          </p:cNvPicPr>
          <p:nvPr/>
        </p:nvPicPr>
        <p:blipFill rotWithShape="1">
          <a:blip r:embed="rId2"/>
          <a:srcRect b="14313"/>
          <a:stretch/>
        </p:blipFill>
        <p:spPr>
          <a:xfrm>
            <a:off x="125568" y="1916832"/>
            <a:ext cx="4446432" cy="4147120"/>
          </a:xfrm>
          <a:prstGeom prst="rect">
            <a:avLst/>
          </a:prstGeom>
        </p:spPr>
      </p:pic>
      <p:pic>
        <p:nvPicPr>
          <p:cNvPr id="5" name="Grafik 4">
            <a:extLst>
              <a:ext uri="{FF2B5EF4-FFF2-40B4-BE49-F238E27FC236}">
                <a16:creationId xmlns:a16="http://schemas.microsoft.com/office/drawing/2014/main" id="{9D8F9670-A0C1-41D5-80D5-07B28F282D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6016" y="2204864"/>
            <a:ext cx="4200947" cy="2984742"/>
          </a:xfrm>
          <a:prstGeom prst="rect">
            <a:avLst/>
          </a:prstGeom>
        </p:spPr>
      </p:pic>
      <p:sp>
        <p:nvSpPr>
          <p:cNvPr id="6" name="Textfeld 5">
            <a:extLst>
              <a:ext uri="{FF2B5EF4-FFF2-40B4-BE49-F238E27FC236}">
                <a16:creationId xmlns:a16="http://schemas.microsoft.com/office/drawing/2014/main" id="{035F19C2-4BF4-47D3-85AD-A3DCAF8F3A1C}"/>
              </a:ext>
            </a:extLst>
          </p:cNvPr>
          <p:cNvSpPr txBox="1"/>
          <p:nvPr/>
        </p:nvSpPr>
        <p:spPr>
          <a:xfrm rot="20715314">
            <a:off x="596902" y="2390476"/>
            <a:ext cx="1512168" cy="646331"/>
          </a:xfrm>
          <a:prstGeom prst="rect">
            <a:avLst/>
          </a:prstGeom>
          <a:noFill/>
        </p:spPr>
        <p:txBody>
          <a:bodyPr wrap="square" rtlCol="0">
            <a:spAutoFit/>
          </a:bodyPr>
          <a:lstStyle/>
          <a:p>
            <a:r>
              <a:rPr lang="en-US" sz="3600" b="1">
                <a:solidFill>
                  <a:srgbClr val="FF0000"/>
                </a:solidFill>
              </a:rPr>
              <a:t>wrong</a:t>
            </a:r>
          </a:p>
        </p:txBody>
      </p:sp>
      <p:sp>
        <p:nvSpPr>
          <p:cNvPr id="7" name="Textfeld 6">
            <a:extLst>
              <a:ext uri="{FF2B5EF4-FFF2-40B4-BE49-F238E27FC236}">
                <a16:creationId xmlns:a16="http://schemas.microsoft.com/office/drawing/2014/main" id="{5FDFBF31-778D-441D-9ED4-BA64A92C6DC1}"/>
              </a:ext>
            </a:extLst>
          </p:cNvPr>
          <p:cNvSpPr txBox="1"/>
          <p:nvPr/>
        </p:nvSpPr>
        <p:spPr>
          <a:xfrm rot="20715314">
            <a:off x="5129571" y="2390476"/>
            <a:ext cx="1512168" cy="646331"/>
          </a:xfrm>
          <a:prstGeom prst="rect">
            <a:avLst/>
          </a:prstGeom>
          <a:noFill/>
        </p:spPr>
        <p:txBody>
          <a:bodyPr wrap="square" rtlCol="0">
            <a:spAutoFit/>
          </a:bodyPr>
          <a:lstStyle/>
          <a:p>
            <a:r>
              <a:rPr lang="en-US" sz="3600" b="1">
                <a:solidFill>
                  <a:srgbClr val="00B050"/>
                </a:solidFill>
              </a:rPr>
              <a:t>right</a:t>
            </a:r>
          </a:p>
        </p:txBody>
      </p:sp>
      <p:sp>
        <p:nvSpPr>
          <p:cNvPr id="11" name="Rechteck: abgerundete Ecken 10">
            <a:extLst>
              <a:ext uri="{FF2B5EF4-FFF2-40B4-BE49-F238E27FC236}">
                <a16:creationId xmlns:a16="http://schemas.microsoft.com/office/drawing/2014/main" id="{826120F1-B4F9-4D87-BA03-710BB278791F}"/>
              </a:ext>
            </a:extLst>
          </p:cNvPr>
          <p:cNvSpPr/>
          <p:nvPr/>
        </p:nvSpPr>
        <p:spPr>
          <a:xfrm>
            <a:off x="3275856" y="2852936"/>
            <a:ext cx="421509" cy="14401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Rechteck: abgerundete Ecken 11">
            <a:extLst>
              <a:ext uri="{FF2B5EF4-FFF2-40B4-BE49-F238E27FC236}">
                <a16:creationId xmlns:a16="http://schemas.microsoft.com/office/drawing/2014/main" id="{72932868-959F-4272-A6FE-2844DF096007}"/>
              </a:ext>
            </a:extLst>
          </p:cNvPr>
          <p:cNvSpPr/>
          <p:nvPr/>
        </p:nvSpPr>
        <p:spPr>
          <a:xfrm>
            <a:off x="3275855" y="4005622"/>
            <a:ext cx="421509" cy="14401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Rechteck: abgerundete Ecken 12">
            <a:extLst>
              <a:ext uri="{FF2B5EF4-FFF2-40B4-BE49-F238E27FC236}">
                <a16:creationId xmlns:a16="http://schemas.microsoft.com/office/drawing/2014/main" id="{EACCF19E-BA42-4AC6-A6DD-64F5ADF68CD9}"/>
              </a:ext>
            </a:extLst>
          </p:cNvPr>
          <p:cNvSpPr/>
          <p:nvPr/>
        </p:nvSpPr>
        <p:spPr>
          <a:xfrm>
            <a:off x="1043608" y="4007705"/>
            <a:ext cx="421509"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Rechteck: abgerundete Ecken 13">
            <a:extLst>
              <a:ext uri="{FF2B5EF4-FFF2-40B4-BE49-F238E27FC236}">
                <a16:creationId xmlns:a16="http://schemas.microsoft.com/office/drawing/2014/main" id="{84315EA8-8F7C-4FDB-AFDC-5BCF2375B17B}"/>
              </a:ext>
            </a:extLst>
          </p:cNvPr>
          <p:cNvSpPr/>
          <p:nvPr/>
        </p:nvSpPr>
        <p:spPr>
          <a:xfrm>
            <a:off x="5364088" y="4060086"/>
            <a:ext cx="504056"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Rechteck: abgerundete Ecken 14">
            <a:extLst>
              <a:ext uri="{FF2B5EF4-FFF2-40B4-BE49-F238E27FC236}">
                <a16:creationId xmlns:a16="http://schemas.microsoft.com/office/drawing/2014/main" id="{B006BF26-66E9-4533-86A8-147A092EAFBB}"/>
              </a:ext>
            </a:extLst>
          </p:cNvPr>
          <p:cNvSpPr/>
          <p:nvPr/>
        </p:nvSpPr>
        <p:spPr>
          <a:xfrm>
            <a:off x="7812360" y="2797914"/>
            <a:ext cx="493517"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Rechteck: abgerundete Ecken 15">
            <a:extLst>
              <a:ext uri="{FF2B5EF4-FFF2-40B4-BE49-F238E27FC236}">
                <a16:creationId xmlns:a16="http://schemas.microsoft.com/office/drawing/2014/main" id="{764F2E82-691D-4461-BE24-61A80676A0C6}"/>
              </a:ext>
            </a:extLst>
          </p:cNvPr>
          <p:cNvSpPr/>
          <p:nvPr/>
        </p:nvSpPr>
        <p:spPr>
          <a:xfrm>
            <a:off x="7822899" y="4060086"/>
            <a:ext cx="421509"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feld 3">
            <a:extLst>
              <a:ext uri="{FF2B5EF4-FFF2-40B4-BE49-F238E27FC236}">
                <a16:creationId xmlns:a16="http://schemas.microsoft.com/office/drawing/2014/main" id="{1B813B55-7BE8-4F22-83D8-C9BD666DF06F}"/>
              </a:ext>
            </a:extLst>
          </p:cNvPr>
          <p:cNvSpPr txBox="1"/>
          <p:nvPr/>
        </p:nvSpPr>
        <p:spPr>
          <a:xfrm>
            <a:off x="4697567" y="5359192"/>
            <a:ext cx="4446433" cy="646331"/>
          </a:xfrm>
          <a:prstGeom prst="rect">
            <a:avLst/>
          </a:prstGeom>
          <a:noFill/>
        </p:spPr>
        <p:txBody>
          <a:bodyPr wrap="square" rtlCol="0">
            <a:spAutoFit/>
          </a:bodyPr>
          <a:lstStyle/>
          <a:p>
            <a:r>
              <a:rPr lang="en-US" b="1" dirty="0">
                <a:solidFill>
                  <a:srgbClr val="00446B"/>
                </a:solidFill>
              </a:rPr>
              <a:t>This issue is fixed, </a:t>
            </a:r>
          </a:p>
          <a:p>
            <a:r>
              <a:rPr lang="en-US" b="1" dirty="0">
                <a:solidFill>
                  <a:srgbClr val="00446B"/>
                </a:solidFill>
              </a:rPr>
              <a:t>see also the news entry in the Sales Tool Box</a:t>
            </a:r>
          </a:p>
        </p:txBody>
      </p:sp>
    </p:spTree>
    <p:extLst>
      <p:ext uri="{BB962C8B-B14F-4D97-AF65-F5344CB8AC3E}">
        <p14:creationId xmlns:p14="http://schemas.microsoft.com/office/powerpoint/2010/main" val="2574587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Sealed Gripper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most proven sealed gripper on the market for wet and dirt-intensive environments.</a:t>
            </a:r>
            <a:endParaRPr lang="de-DE" b="1">
              <a:solidFill>
                <a:srgbClr val="003D6A"/>
              </a:solidFill>
            </a:endParaRPr>
          </a:p>
          <a:p>
            <a:endParaRPr lang="de-DE" b="1">
              <a:solidFill>
                <a:srgbClr val="00446B"/>
              </a:solidFill>
            </a:endParaRPr>
          </a:p>
          <a:p>
            <a:r>
              <a:rPr lang="de-DE" b="1">
                <a:solidFill>
                  <a:srgbClr val="00446B"/>
                </a:solidFill>
              </a:rPr>
              <a:t>Protection class IP 67</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400" b="1" dirty="0">
                <a:solidFill>
                  <a:srgbClr val="003D6A"/>
                </a:solidFill>
              </a:rPr>
              <a:t>Despite the high moment load of the base jaws, this sealed 2-finger parallel gripper meets the IP67 requirements, and does not permit the ingress of any substances from the working environment into the interior of the unit</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5777797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Lip seal</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External round base jaw</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4199095" cy="338554"/>
            <a:chOff x="363001" y="558584"/>
            <a:chExt cx="4417632" cy="338554"/>
          </a:xfrm>
        </p:grpSpPr>
        <p:sp>
          <p:nvSpPr>
            <p:cNvPr id="17" name="Textfeld 16"/>
            <p:cNvSpPr txBox="1"/>
            <p:nvPr/>
          </p:nvSpPr>
          <p:spPr>
            <a:xfrm>
              <a:off x="576735" y="558584"/>
              <a:ext cx="4203898" cy="338554"/>
            </a:xfrm>
            <a:prstGeom prst="rect">
              <a:avLst/>
            </a:prstGeom>
            <a:noFill/>
          </p:spPr>
          <p:txBody>
            <a:bodyPr wrap="square" rtlCol="0">
              <a:spAutoFit/>
            </a:bodyPr>
            <a:lstStyle/>
            <a:p>
              <a:pPr>
                <a:spcAft>
                  <a:spcPts val="600"/>
                </a:spcAft>
                <a:buSzPct val="130000"/>
              </a:pPr>
              <a:r>
                <a:rPr lang="de-DE" sz="1600" b="1" dirty="0" err="1">
                  <a:solidFill>
                    <a:srgbClr val="003D6A"/>
                  </a:solidFill>
                </a:rPr>
                <a:t>Inner</a:t>
              </a:r>
              <a:r>
                <a:rPr lang="de-DE" sz="1600" b="1" dirty="0">
                  <a:solidFill>
                    <a:srgbClr val="003D6A"/>
                  </a:solidFill>
                </a:rPr>
                <a:t> </a:t>
              </a:r>
              <a:r>
                <a:rPr lang="de-DE" sz="1600" b="1" dirty="0" err="1">
                  <a:solidFill>
                    <a:srgbClr val="003D6A"/>
                  </a:solidFill>
                </a:rPr>
                <a:t>base</a:t>
              </a:r>
              <a:r>
                <a:rPr lang="de-DE" sz="1600" b="1" dirty="0">
                  <a:solidFill>
                    <a:srgbClr val="003D6A"/>
                  </a:solidFill>
                </a:rPr>
                <a:t> </a:t>
              </a:r>
              <a:r>
                <a:rPr lang="de-DE" sz="1600" b="1" dirty="0" err="1">
                  <a:solidFill>
                    <a:srgbClr val="003D6A"/>
                  </a:solidFill>
                </a:rPr>
                <a:t>jaw</a:t>
              </a:r>
              <a:r>
                <a:rPr lang="de-DE" sz="1600" b="1" dirty="0">
                  <a:solidFill>
                    <a:srgbClr val="003D6A"/>
                  </a:solidFill>
                </a:rPr>
                <a:t> </a:t>
              </a:r>
              <a:r>
                <a:rPr lang="de-DE" sz="1600" b="1" dirty="0" err="1">
                  <a:solidFill>
                    <a:srgbClr val="003D6A"/>
                  </a:solidFill>
                </a:rPr>
                <a:t>with</a:t>
              </a:r>
              <a:r>
                <a:rPr lang="de-DE" sz="1600" b="1" dirty="0">
                  <a:solidFill>
                    <a:srgbClr val="003D6A"/>
                  </a:solidFill>
                </a:rPr>
                <a:t> multi-</a:t>
              </a:r>
              <a:r>
                <a:rPr lang="de-DE" sz="1600" b="1" dirty="0" err="1">
                  <a:solidFill>
                    <a:srgbClr val="003D6A"/>
                  </a:solidFill>
                </a:rPr>
                <a:t>tooth</a:t>
              </a:r>
              <a:r>
                <a:rPr lang="de-DE" sz="1600" b="1" dirty="0">
                  <a:solidFill>
                    <a:srgbClr val="003D6A"/>
                  </a:solidFill>
                </a:rPr>
                <a:t> </a:t>
              </a:r>
              <a:r>
                <a:rPr lang="de-DE" sz="1600" b="1" dirty="0" err="1">
                  <a:solidFill>
                    <a:srgbClr val="003D6A"/>
                  </a:solidFill>
                </a:rPr>
                <a:t>guidance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Oval piston with rod and wedge-hook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Centering and mounting possibilities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600">
                <a:solidFill>
                  <a:srgbClr val="003D6A"/>
                </a:solidFill>
              </a:rPr>
              <a:t>The piston is moved up and down by compressed air.</a:t>
            </a:r>
          </a:p>
          <a:p>
            <a:r>
              <a:rPr lang="de-DE" sz="1600">
                <a:solidFill>
                  <a:srgbClr val="003D6A"/>
                </a:solidFill>
              </a:rPr>
              <a:t>The angled active surfaces of the wedge-hook produce a synchronized, parallel jaw motion.</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2540549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 interior multi-tooth guidance </a:t>
            </a:r>
            <a:r>
              <a:rPr lang="de-DE" sz="1600" dirty="0">
                <a:solidFill>
                  <a:srgbClr val="003D6A"/>
                </a:solidFill>
                <a:effectLst/>
              </a:rPr>
              <a:t>for the precise handling of different workpieces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Lip seal at the outside round guidance </a:t>
            </a:r>
            <a:r>
              <a:rPr lang="de-DE" sz="1600" dirty="0">
                <a:solidFill>
                  <a:srgbClr val="003D6A"/>
                </a:solidFill>
                <a:effectLst/>
              </a:rPr>
              <a:t>for permanent, secure gripper sealing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High maximum moments possible </a:t>
            </a:r>
            <a:r>
              <a:rPr lang="de-DE" sz="1600" dirty="0">
                <a:solidFill>
                  <a:srgbClr val="003D6A"/>
                </a:solidFill>
                <a:effectLst/>
              </a:rPr>
              <a:t>suitable for using long gripper fingers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Sealed 2-Finger Parallel Gripper </a:t>
            </a:r>
            <a:r>
              <a:rPr lang="de-DE" sz="1600" dirty="0">
                <a:solidFill>
                  <a:srgbClr val="003D6A"/>
                </a:solidFill>
                <a:effectLst/>
              </a:rPr>
              <a:t>complies to IP67 requirements despite a high moment load</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Drive concept oval piston </a:t>
            </a:r>
            <a:r>
              <a:rPr lang="de-DE" sz="1600">
                <a:solidFill>
                  <a:srgbClr val="003D6A"/>
                </a:solidFill>
              </a:rPr>
              <a:t>for maximum gripping forces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Mounting from two sides in three screw directions </a:t>
            </a:r>
            <a:r>
              <a:rPr lang="de-DE" sz="1600">
                <a:solidFill>
                  <a:srgbClr val="003D6A"/>
                </a:solidFill>
              </a:rPr>
              <a:t>for universal and flexible gripper assembly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Air supply via hose-free direct connection or screw connections </a:t>
            </a:r>
            <a:r>
              <a:rPr lang="de-DE" sz="1600">
                <a:solidFill>
                  <a:srgbClr val="003D6A"/>
                </a:solidFill>
              </a:rPr>
              <a:t>for flexible pressure supply in all automated systems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Compact dimensions </a:t>
            </a:r>
            <a:r>
              <a:rPr lang="de-DE" sz="1600">
                <a:solidFill>
                  <a:srgbClr val="003D6A"/>
                </a:solidFill>
              </a:rPr>
              <a:t>for minimal interfering contours in handling</a:t>
            </a:r>
          </a:p>
        </p:txBody>
      </p:sp>
    </p:spTree>
    <p:extLst>
      <p:ext uri="{BB962C8B-B14F-4D97-AF65-F5344CB8AC3E}">
        <p14:creationId xmlns:p14="http://schemas.microsoft.com/office/powerpoint/2010/main" val="4062812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41169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862595">
                  <a:extLst>
                    <a:ext uri="{9D8B030D-6E8A-4147-A177-3AD203B41FA5}">
                      <a16:colId xmlns:a16="http://schemas.microsoft.com/office/drawing/2014/main" val="20001"/>
                    </a:ext>
                  </a:extLst>
                </a:gridCol>
                <a:gridCol w="1207634">
                  <a:extLst>
                    <a:ext uri="{9D8B030D-6E8A-4147-A177-3AD203B41FA5}">
                      <a16:colId xmlns:a16="http://schemas.microsoft.com/office/drawing/2014/main" val="20002"/>
                    </a:ext>
                  </a:extLst>
                </a:gridCol>
                <a:gridCol w="1207634">
                  <a:extLst>
                    <a:ext uri="{9D8B030D-6E8A-4147-A177-3AD203B41FA5}">
                      <a16:colId xmlns:a16="http://schemas.microsoft.com/office/drawing/2014/main" val="20003"/>
                    </a:ext>
                  </a:extLst>
                </a:gridCol>
                <a:gridCol w="1552672">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380153">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a:solidFill>
                            <a:srgbClr val="003D6A"/>
                          </a:solidFill>
                          <a:latin typeface="+mn-lt"/>
                          <a:ea typeface="+mn-ea"/>
                          <a:cs typeface="+mn-cs"/>
                        </a:rPr>
                        <a:t>Technical data overview</a:t>
                      </a:r>
                      <a:endParaRPr lang="de-DE" sz="14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Size</a:t>
                      </a:r>
                      <a:endParaRPr lang="de-DE" sz="12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Stroke per jaw</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Closing force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Opening force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Recommended workpiece weight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Weight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200" b="0" kern="1200">
                          <a:solidFill>
                            <a:srgbClr val="003D6A"/>
                          </a:solidFill>
                          <a:latin typeface="+mn-lt"/>
                          <a:ea typeface="+mn-ea"/>
                          <a:cs typeface="+mn-cs"/>
                        </a:rPr>
                        <a:t>Max. permissible finger length</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110 .. 145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120 .. 165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0.12 .. 0.14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125 .. 470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130 .. 505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0.6 .. 2.3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0.25 .. 0.34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30 .. 50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3 .. 6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225 .. 850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240 .. 915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1.1 .. 4.2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0.39 .. 0.55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40 .. 64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375 .. 1395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415 .. 1550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1.8 .. 6.9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0.68 .. 0.95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50 .. 80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5 .. 10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625 .. 2340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685 .. 2560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3.1 .. 11.7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1.1 .. 1.61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64 .. 100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1025 .. 3835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1110 .. 4140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5.1 .. 19.1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1.9 .. 2.9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64 .. 125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8 .. 16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1560 .. 5470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1680 .. 5920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7.8 .. 27.3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3.65 .. 8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80 .. 160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14 .. 25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2565 .. 5940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2730 .. 6490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12.8 .. 22.1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7.3 .. 9.5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125 .. 200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17 .. 30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3780 .. 7500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4000 .. 7835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18.9 .. 29.25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11.5 .. 14.6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150 .. 240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5400 .. 11250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5635 .. 11700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27 .. 46.35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19.6 .. 23.6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150 .. 300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8140 .. 11240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8460 .. 11430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42 .. 52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300 .. 380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9899879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Seal </a:t>
            </a:r>
            <a:r>
              <a:rPr lang="de-DE" sz="4000" b="1" dirty="0" err="1">
                <a:solidFill>
                  <a:schemeClr val="bg1"/>
                </a:solidFill>
              </a:rPr>
              <a:t>optimization</a:t>
            </a:r>
            <a:endParaRPr lang="de-DE" sz="4000" b="1" dirty="0">
              <a:solidFill>
                <a:schemeClr val="bg1"/>
              </a:solidFill>
            </a:endParaRPr>
          </a:p>
        </p:txBody>
      </p:sp>
      <p:pic>
        <p:nvPicPr>
          <p:cNvPr id="9" name="Grafik 8">
            <a:extLst>
              <a:ext uri="{FF2B5EF4-FFF2-40B4-BE49-F238E27FC236}">
                <a16:creationId xmlns:a16="http://schemas.microsoft.com/office/drawing/2014/main" id="{1C70ECAF-E561-4A2A-A556-25006A7616F5}"/>
              </a:ext>
            </a:extLst>
          </p:cNvPr>
          <p:cNvPicPr>
            <a:picLocks noChangeAspect="1"/>
          </p:cNvPicPr>
          <p:nvPr/>
        </p:nvPicPr>
        <p:blipFill rotWithShape="1">
          <a:blip r:embed="rId3">
            <a:clrChange>
              <a:clrFrom>
                <a:srgbClr val="FFFFFF"/>
              </a:clrFrom>
              <a:clrTo>
                <a:srgbClr val="FFFFFF">
                  <a:alpha val="0"/>
                </a:srgbClr>
              </a:clrTo>
            </a:clrChange>
          </a:blip>
          <a:srcRect l="6411"/>
          <a:stretch/>
        </p:blipFill>
        <p:spPr>
          <a:xfrm>
            <a:off x="154568" y="3717032"/>
            <a:ext cx="4176464" cy="2510501"/>
          </a:xfrm>
          <a:prstGeom prst="rect">
            <a:avLst/>
          </a:prstGeom>
        </p:spPr>
      </p:pic>
      <p:pic>
        <p:nvPicPr>
          <p:cNvPr id="10" name="Grafik 9">
            <a:extLst>
              <a:ext uri="{FF2B5EF4-FFF2-40B4-BE49-F238E27FC236}">
                <a16:creationId xmlns:a16="http://schemas.microsoft.com/office/drawing/2014/main" id="{768B88B8-21EF-4BF2-A715-390B993CD8FE}"/>
              </a:ext>
            </a:extLst>
          </p:cNvPr>
          <p:cNvPicPr>
            <a:picLocks noChangeAspect="1"/>
          </p:cNvPicPr>
          <p:nvPr/>
        </p:nvPicPr>
        <p:blipFill rotWithShape="1">
          <a:blip r:embed="rId4">
            <a:clrChange>
              <a:clrFrom>
                <a:srgbClr val="FFFFFF"/>
              </a:clrFrom>
              <a:clrTo>
                <a:srgbClr val="FFFFFF">
                  <a:alpha val="0"/>
                </a:srgbClr>
              </a:clrTo>
            </a:clrChange>
          </a:blip>
          <a:srcRect l="6675" r="3873"/>
          <a:stretch/>
        </p:blipFill>
        <p:spPr>
          <a:xfrm>
            <a:off x="179512" y="1412776"/>
            <a:ext cx="4104456" cy="2558636"/>
          </a:xfrm>
          <a:prstGeom prst="rect">
            <a:avLst/>
          </a:prstGeom>
        </p:spPr>
      </p:pic>
      <p:sp>
        <p:nvSpPr>
          <p:cNvPr id="13" name="Rechteck 12">
            <a:extLst>
              <a:ext uri="{FF2B5EF4-FFF2-40B4-BE49-F238E27FC236}">
                <a16:creationId xmlns:a16="http://schemas.microsoft.com/office/drawing/2014/main" id="{CE5ED570-D39E-4841-8023-245A479876CA}"/>
              </a:ext>
            </a:extLst>
          </p:cNvPr>
          <p:cNvSpPr/>
          <p:nvPr/>
        </p:nvSpPr>
        <p:spPr>
          <a:xfrm>
            <a:off x="2872008" y="3429000"/>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40 - 200</a:t>
            </a:r>
          </a:p>
        </p:txBody>
      </p:sp>
      <p:sp>
        <p:nvSpPr>
          <p:cNvPr id="14" name="Rechteck 13">
            <a:extLst>
              <a:ext uri="{FF2B5EF4-FFF2-40B4-BE49-F238E27FC236}">
                <a16:creationId xmlns:a16="http://schemas.microsoft.com/office/drawing/2014/main" id="{8936E71E-6A83-44AF-9059-36574BDD2732}"/>
              </a:ext>
            </a:extLst>
          </p:cNvPr>
          <p:cNvSpPr/>
          <p:nvPr/>
        </p:nvSpPr>
        <p:spPr>
          <a:xfrm>
            <a:off x="2843808" y="5805264"/>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240 - 300</a:t>
            </a:r>
          </a:p>
        </p:txBody>
      </p:sp>
      <p:grpSp>
        <p:nvGrpSpPr>
          <p:cNvPr id="15" name="Gruppieren 14">
            <a:extLst>
              <a:ext uri="{FF2B5EF4-FFF2-40B4-BE49-F238E27FC236}">
                <a16:creationId xmlns:a16="http://schemas.microsoft.com/office/drawing/2014/main" id="{C0A53FF3-1487-4113-86C2-CC34B9054EEE}"/>
              </a:ext>
            </a:extLst>
          </p:cNvPr>
          <p:cNvGrpSpPr/>
          <p:nvPr/>
        </p:nvGrpSpPr>
        <p:grpSpPr>
          <a:xfrm>
            <a:off x="4355976" y="2132856"/>
            <a:ext cx="4680520" cy="2952328"/>
            <a:chOff x="4355976" y="1693786"/>
            <a:chExt cx="4680520" cy="2952328"/>
          </a:xfrm>
        </p:grpSpPr>
        <p:pic>
          <p:nvPicPr>
            <p:cNvPr id="16" name="Grafik 15">
              <a:extLst>
                <a:ext uri="{FF2B5EF4-FFF2-40B4-BE49-F238E27FC236}">
                  <a16:creationId xmlns:a16="http://schemas.microsoft.com/office/drawing/2014/main" id="{E82850D5-6CCB-4849-9187-E59CE6730636}"/>
                </a:ext>
              </a:extLst>
            </p:cNvPr>
            <p:cNvPicPr>
              <a:picLocks noChangeAspect="1"/>
            </p:cNvPicPr>
            <p:nvPr/>
          </p:nvPicPr>
          <p:blipFill rotWithShape="1">
            <a:blip r:embed="rId5">
              <a:clrChange>
                <a:clrFrom>
                  <a:srgbClr val="FFFFFF"/>
                </a:clrFrom>
                <a:clrTo>
                  <a:srgbClr val="FFFFFF">
                    <a:alpha val="0"/>
                  </a:srgbClr>
                </a:clrTo>
              </a:clrChange>
            </a:blip>
            <a:srcRect t="5096" r="3593"/>
            <a:stretch/>
          </p:blipFill>
          <p:spPr>
            <a:xfrm>
              <a:off x="4619064" y="2212023"/>
              <a:ext cx="4254343" cy="2282193"/>
            </a:xfrm>
            <a:prstGeom prst="rect">
              <a:avLst/>
            </a:prstGeom>
          </p:spPr>
        </p:pic>
        <p:sp>
          <p:nvSpPr>
            <p:cNvPr id="17" name="Rechteck 16">
              <a:extLst>
                <a:ext uri="{FF2B5EF4-FFF2-40B4-BE49-F238E27FC236}">
                  <a16:creationId xmlns:a16="http://schemas.microsoft.com/office/drawing/2014/main" id="{B76F863B-2A59-420A-8A64-0B405B1D3633}"/>
                </a:ext>
              </a:extLst>
            </p:cNvPr>
            <p:cNvSpPr/>
            <p:nvPr/>
          </p:nvSpPr>
          <p:spPr>
            <a:xfrm>
              <a:off x="7596336" y="4286074"/>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40 - 380</a:t>
              </a:r>
            </a:p>
          </p:txBody>
        </p:sp>
        <p:sp>
          <p:nvSpPr>
            <p:cNvPr id="18" name="Rechteck 17">
              <a:extLst>
                <a:ext uri="{FF2B5EF4-FFF2-40B4-BE49-F238E27FC236}">
                  <a16:creationId xmlns:a16="http://schemas.microsoft.com/office/drawing/2014/main" id="{1E301FA2-F48A-4178-A03E-892107189257}"/>
                </a:ext>
              </a:extLst>
            </p:cNvPr>
            <p:cNvSpPr/>
            <p:nvPr/>
          </p:nvSpPr>
          <p:spPr>
            <a:xfrm>
              <a:off x="4572000" y="2084833"/>
              <a:ext cx="4392488" cy="2520280"/>
            </a:xfrm>
            <a:prstGeom prst="rect">
              <a:avLst/>
            </a:prstGeom>
            <a:noFill/>
            <a:ln w="38100">
              <a:solidFill>
                <a:srgbClr val="00B0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19" name="Rechteck 18">
              <a:extLst>
                <a:ext uri="{FF2B5EF4-FFF2-40B4-BE49-F238E27FC236}">
                  <a16:creationId xmlns:a16="http://schemas.microsoft.com/office/drawing/2014/main" id="{DBBDFB6F-AB2D-4A82-8804-0113A8D5229A}"/>
                </a:ext>
              </a:extLst>
            </p:cNvPr>
            <p:cNvSpPr/>
            <p:nvPr/>
          </p:nvSpPr>
          <p:spPr>
            <a:xfrm>
              <a:off x="4355976" y="1693786"/>
              <a:ext cx="1800200" cy="3600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000" b="1" dirty="0">
                  <a:solidFill>
                    <a:srgbClr val="00B0F0"/>
                  </a:solidFill>
                </a:rPr>
                <a:t>New Version</a:t>
              </a:r>
            </a:p>
          </p:txBody>
        </p:sp>
        <p:sp>
          <p:nvSpPr>
            <p:cNvPr id="20" name="Rechteck 19">
              <a:extLst>
                <a:ext uri="{FF2B5EF4-FFF2-40B4-BE49-F238E27FC236}">
                  <a16:creationId xmlns:a16="http://schemas.microsoft.com/office/drawing/2014/main" id="{F35CAF49-8BA0-47B0-958E-8DCBAB6F7B14}"/>
                </a:ext>
              </a:extLst>
            </p:cNvPr>
            <p:cNvSpPr/>
            <p:nvPr/>
          </p:nvSpPr>
          <p:spPr>
            <a:xfrm>
              <a:off x="4646688" y="2582660"/>
              <a:ext cx="817028" cy="216024"/>
            </a:xfrm>
            <a:prstGeom prst="rect">
              <a:avLst/>
            </a:prstGeom>
            <a:solidFill>
              <a:srgbClr val="C1D7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grpSp>
      <p:sp>
        <p:nvSpPr>
          <p:cNvPr id="21" name="Rechteck 20">
            <a:extLst>
              <a:ext uri="{FF2B5EF4-FFF2-40B4-BE49-F238E27FC236}">
                <a16:creationId xmlns:a16="http://schemas.microsoft.com/office/drawing/2014/main" id="{04F7B4CF-8689-4102-BD90-2058321C689F}"/>
              </a:ext>
            </a:extLst>
          </p:cNvPr>
          <p:cNvSpPr/>
          <p:nvPr/>
        </p:nvSpPr>
        <p:spPr>
          <a:xfrm>
            <a:off x="6624228" y="2564775"/>
            <a:ext cx="396044" cy="791734"/>
          </a:xfrm>
          <a:prstGeom prst="rect">
            <a:avLst/>
          </a:prstGeom>
          <a:noFill/>
          <a:ln w="28575">
            <a:solidFill>
              <a:schemeClr val="accent6">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22" name="Textfeld 21">
            <a:extLst>
              <a:ext uri="{FF2B5EF4-FFF2-40B4-BE49-F238E27FC236}">
                <a16:creationId xmlns:a16="http://schemas.microsoft.com/office/drawing/2014/main" id="{CF811637-6D16-4667-864F-2228939BC8BE}"/>
              </a:ext>
            </a:extLst>
          </p:cNvPr>
          <p:cNvSpPr txBox="1"/>
          <p:nvPr/>
        </p:nvSpPr>
        <p:spPr>
          <a:xfrm>
            <a:off x="6948264" y="1996216"/>
            <a:ext cx="1800200" cy="430887"/>
          </a:xfrm>
          <a:prstGeom prst="rect">
            <a:avLst/>
          </a:prstGeom>
          <a:noFill/>
        </p:spPr>
        <p:txBody>
          <a:bodyPr wrap="square" rtlCol="0">
            <a:spAutoFit/>
          </a:bodyPr>
          <a:lstStyle/>
          <a:p>
            <a:r>
              <a:rPr lang="en-US" sz="1100" dirty="0"/>
              <a:t>Only available with size 380 for lubrication</a:t>
            </a:r>
            <a:endParaRPr lang="de-DE" sz="1100" dirty="0"/>
          </a:p>
        </p:txBody>
      </p:sp>
      <p:cxnSp>
        <p:nvCxnSpPr>
          <p:cNvPr id="23" name="Gewinkelte Verbindung 14">
            <a:extLst>
              <a:ext uri="{FF2B5EF4-FFF2-40B4-BE49-F238E27FC236}">
                <a16:creationId xmlns:a16="http://schemas.microsoft.com/office/drawing/2014/main" id="{95C7536E-DAC2-470C-BFB3-71944A7619B3}"/>
              </a:ext>
            </a:extLst>
          </p:cNvPr>
          <p:cNvCxnSpPr>
            <a:cxnSpLocks/>
            <a:stCxn id="21" idx="0"/>
            <a:endCxn id="22" idx="1"/>
          </p:cNvCxnSpPr>
          <p:nvPr/>
        </p:nvCxnSpPr>
        <p:spPr>
          <a:xfrm rot="5400000" flipH="1" flipV="1">
            <a:off x="6708700" y="2325211"/>
            <a:ext cx="353115" cy="126014"/>
          </a:xfrm>
          <a:prstGeom prst="bentConnector2">
            <a:avLst/>
          </a:prstGeom>
          <a:noFill/>
          <a:ln w="28575">
            <a:solidFill>
              <a:schemeClr val="accent6">
                <a:lumMod val="60000"/>
                <a:lumOff val="40000"/>
              </a:schemeClr>
            </a:solidFill>
          </a:ln>
        </p:spPr>
        <p:style>
          <a:lnRef idx="1">
            <a:schemeClr val="accent1"/>
          </a:lnRef>
          <a:fillRef idx="3">
            <a:schemeClr val="accent1"/>
          </a:fillRef>
          <a:effectRef idx="2">
            <a:schemeClr val="accent1"/>
          </a:effectRef>
          <a:fontRef idx="minor">
            <a:schemeClr val="lt1"/>
          </a:fontRef>
        </p:style>
      </p:cxnSp>
      <p:sp>
        <p:nvSpPr>
          <p:cNvPr id="2" name="Rechteck 1">
            <a:extLst>
              <a:ext uri="{FF2B5EF4-FFF2-40B4-BE49-F238E27FC236}">
                <a16:creationId xmlns:a16="http://schemas.microsoft.com/office/drawing/2014/main" id="{CCD8BEEA-4C0E-4230-A87D-C76B1D37BE1F}"/>
              </a:ext>
            </a:extLst>
          </p:cNvPr>
          <p:cNvSpPr/>
          <p:nvPr/>
        </p:nvSpPr>
        <p:spPr>
          <a:xfrm>
            <a:off x="107504" y="1412776"/>
            <a:ext cx="4176464" cy="2520280"/>
          </a:xfrm>
          <a:prstGeom prst="rect">
            <a:avLst/>
          </a:prstGeom>
          <a:no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echteck 23">
            <a:extLst>
              <a:ext uri="{FF2B5EF4-FFF2-40B4-BE49-F238E27FC236}">
                <a16:creationId xmlns:a16="http://schemas.microsoft.com/office/drawing/2014/main" id="{46C338FE-75B0-424A-B9B4-F31FFF46A068}"/>
              </a:ext>
            </a:extLst>
          </p:cNvPr>
          <p:cNvSpPr/>
          <p:nvPr/>
        </p:nvSpPr>
        <p:spPr>
          <a:xfrm>
            <a:off x="103530" y="3933056"/>
            <a:ext cx="4176464" cy="2185472"/>
          </a:xfrm>
          <a:prstGeom prst="rect">
            <a:avLst/>
          </a:prstGeom>
          <a:no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5" name="Rechteck 24">
            <a:extLst>
              <a:ext uri="{FF2B5EF4-FFF2-40B4-BE49-F238E27FC236}">
                <a16:creationId xmlns:a16="http://schemas.microsoft.com/office/drawing/2014/main" id="{89FE3AB8-4EB5-4C43-AE79-94439277E581}"/>
              </a:ext>
            </a:extLst>
          </p:cNvPr>
          <p:cNvSpPr/>
          <p:nvPr/>
        </p:nvSpPr>
        <p:spPr>
          <a:xfrm>
            <a:off x="105844" y="1052736"/>
            <a:ext cx="2210154" cy="3600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de-DE" sz="2000" b="1" dirty="0">
                <a:solidFill>
                  <a:srgbClr val="00446B"/>
                </a:solidFill>
              </a:rPr>
              <a:t>Old Version</a:t>
            </a:r>
          </a:p>
        </p:txBody>
      </p:sp>
      <p:sp>
        <p:nvSpPr>
          <p:cNvPr id="3" name="Textfeld 2">
            <a:extLst>
              <a:ext uri="{FF2B5EF4-FFF2-40B4-BE49-F238E27FC236}">
                <a16:creationId xmlns:a16="http://schemas.microsoft.com/office/drawing/2014/main" id="{1FD9D9D4-9D38-43E1-A004-E45CCE77A76E}"/>
              </a:ext>
            </a:extLst>
          </p:cNvPr>
          <p:cNvSpPr txBox="1"/>
          <p:nvPr/>
        </p:nvSpPr>
        <p:spPr>
          <a:xfrm>
            <a:off x="178707" y="1783849"/>
            <a:ext cx="1224941" cy="276999"/>
          </a:xfrm>
          <a:prstGeom prst="rect">
            <a:avLst/>
          </a:prstGeom>
          <a:solidFill>
            <a:srgbClr val="B8D0EC"/>
          </a:solidFill>
        </p:spPr>
        <p:txBody>
          <a:bodyPr wrap="square" rtlCol="0">
            <a:spAutoFit/>
          </a:bodyPr>
          <a:lstStyle/>
          <a:p>
            <a:r>
              <a:rPr lang="de-DE" sz="1200" dirty="0"/>
              <a:t>Rubber </a:t>
            </a:r>
            <a:r>
              <a:rPr lang="de-DE" sz="1200" dirty="0" err="1"/>
              <a:t>cork</a:t>
            </a:r>
            <a:r>
              <a:rPr lang="de-DE" sz="1200" dirty="0"/>
              <a:t> </a:t>
            </a:r>
            <a:r>
              <a:rPr lang="de-DE" sz="1200" dirty="0" err="1"/>
              <a:t>seal</a:t>
            </a:r>
            <a:endParaRPr lang="de-DE" sz="1200" dirty="0"/>
          </a:p>
        </p:txBody>
      </p:sp>
      <p:sp>
        <p:nvSpPr>
          <p:cNvPr id="26" name="Textfeld 25">
            <a:extLst>
              <a:ext uri="{FF2B5EF4-FFF2-40B4-BE49-F238E27FC236}">
                <a16:creationId xmlns:a16="http://schemas.microsoft.com/office/drawing/2014/main" id="{B9E40AD2-75C6-4C22-85C2-13C814A4E6AB}"/>
              </a:ext>
            </a:extLst>
          </p:cNvPr>
          <p:cNvSpPr txBox="1"/>
          <p:nvPr/>
        </p:nvSpPr>
        <p:spPr>
          <a:xfrm>
            <a:off x="154568" y="4126742"/>
            <a:ext cx="1224941" cy="276999"/>
          </a:xfrm>
          <a:prstGeom prst="rect">
            <a:avLst/>
          </a:prstGeom>
          <a:solidFill>
            <a:srgbClr val="B0C9E8"/>
          </a:solidFill>
        </p:spPr>
        <p:txBody>
          <a:bodyPr wrap="square" rtlCol="0">
            <a:spAutoFit/>
          </a:bodyPr>
          <a:lstStyle/>
          <a:p>
            <a:r>
              <a:rPr lang="de-DE" sz="1200" dirty="0"/>
              <a:t>Rubber </a:t>
            </a:r>
            <a:r>
              <a:rPr lang="de-DE" sz="1200" dirty="0" err="1"/>
              <a:t>cork</a:t>
            </a:r>
            <a:r>
              <a:rPr lang="de-DE" sz="1200" dirty="0"/>
              <a:t> </a:t>
            </a:r>
            <a:r>
              <a:rPr lang="de-DE" sz="1200" dirty="0" err="1"/>
              <a:t>seal</a:t>
            </a:r>
            <a:endParaRPr lang="de-DE" sz="1200" dirty="0"/>
          </a:p>
        </p:txBody>
      </p:sp>
      <p:sp>
        <p:nvSpPr>
          <p:cNvPr id="27" name="Textfeld 26">
            <a:extLst>
              <a:ext uri="{FF2B5EF4-FFF2-40B4-BE49-F238E27FC236}">
                <a16:creationId xmlns:a16="http://schemas.microsoft.com/office/drawing/2014/main" id="{D6F99A7E-086D-4F93-B303-0027FF21042F}"/>
              </a:ext>
            </a:extLst>
          </p:cNvPr>
          <p:cNvSpPr txBox="1"/>
          <p:nvPr/>
        </p:nvSpPr>
        <p:spPr>
          <a:xfrm>
            <a:off x="5083154" y="2744731"/>
            <a:ext cx="722652" cy="276999"/>
          </a:xfrm>
          <a:prstGeom prst="rect">
            <a:avLst/>
          </a:prstGeom>
          <a:solidFill>
            <a:srgbClr val="C1D7EF"/>
          </a:solidFill>
        </p:spPr>
        <p:txBody>
          <a:bodyPr wrap="square" rtlCol="0">
            <a:spAutoFit/>
          </a:bodyPr>
          <a:lstStyle/>
          <a:p>
            <a:r>
              <a:rPr lang="de-DE" sz="1200" dirty="0"/>
              <a:t>Flat </a:t>
            </a:r>
            <a:r>
              <a:rPr lang="de-DE" sz="1200" dirty="0" err="1"/>
              <a:t>seal</a:t>
            </a:r>
            <a:endParaRPr lang="de-DE" sz="1200" dirty="0"/>
          </a:p>
        </p:txBody>
      </p:sp>
      <p:sp>
        <p:nvSpPr>
          <p:cNvPr id="28" name="Textfeld 27">
            <a:extLst>
              <a:ext uri="{FF2B5EF4-FFF2-40B4-BE49-F238E27FC236}">
                <a16:creationId xmlns:a16="http://schemas.microsoft.com/office/drawing/2014/main" id="{D62872C1-E773-40D0-9A22-99C35BC9D8A5}"/>
              </a:ext>
            </a:extLst>
          </p:cNvPr>
          <p:cNvSpPr txBox="1"/>
          <p:nvPr/>
        </p:nvSpPr>
        <p:spPr>
          <a:xfrm>
            <a:off x="7733688" y="2719953"/>
            <a:ext cx="1167343" cy="276999"/>
          </a:xfrm>
          <a:prstGeom prst="rect">
            <a:avLst/>
          </a:prstGeom>
          <a:solidFill>
            <a:srgbClr val="C9DEF1"/>
          </a:solidFill>
        </p:spPr>
        <p:txBody>
          <a:bodyPr wrap="square" rtlCol="0">
            <a:spAutoFit/>
          </a:bodyPr>
          <a:lstStyle/>
          <a:p>
            <a:r>
              <a:rPr lang="de-DE" sz="1200" dirty="0"/>
              <a:t>Flat </a:t>
            </a:r>
            <a:r>
              <a:rPr lang="de-DE" sz="1200" dirty="0" err="1"/>
              <a:t>sealing</a:t>
            </a:r>
            <a:r>
              <a:rPr lang="de-DE" sz="1200" dirty="0"/>
              <a:t> ring</a:t>
            </a:r>
          </a:p>
        </p:txBody>
      </p:sp>
      <p:sp>
        <p:nvSpPr>
          <p:cNvPr id="29" name="Textfeld 28">
            <a:extLst>
              <a:ext uri="{FF2B5EF4-FFF2-40B4-BE49-F238E27FC236}">
                <a16:creationId xmlns:a16="http://schemas.microsoft.com/office/drawing/2014/main" id="{E7DD4D3D-FBAA-4ABF-B545-8B21C8AC08B9}"/>
              </a:ext>
            </a:extLst>
          </p:cNvPr>
          <p:cNvSpPr txBox="1"/>
          <p:nvPr/>
        </p:nvSpPr>
        <p:spPr>
          <a:xfrm>
            <a:off x="3185376" y="1580949"/>
            <a:ext cx="936104" cy="276999"/>
          </a:xfrm>
          <a:prstGeom prst="rect">
            <a:avLst/>
          </a:prstGeom>
          <a:solidFill>
            <a:srgbClr val="C1D7EF"/>
          </a:solidFill>
        </p:spPr>
        <p:txBody>
          <a:bodyPr wrap="square" rtlCol="0">
            <a:spAutoFit/>
          </a:bodyPr>
          <a:lstStyle/>
          <a:p>
            <a:r>
              <a:rPr lang="de-DE" sz="1200" dirty="0"/>
              <a:t>Form </a:t>
            </a:r>
            <a:r>
              <a:rPr lang="de-DE" sz="1200" dirty="0" err="1"/>
              <a:t>seal</a:t>
            </a:r>
            <a:endParaRPr lang="de-DE" sz="1200" dirty="0"/>
          </a:p>
        </p:txBody>
      </p:sp>
      <p:sp>
        <p:nvSpPr>
          <p:cNvPr id="30" name="Textfeld 29">
            <a:extLst>
              <a:ext uri="{FF2B5EF4-FFF2-40B4-BE49-F238E27FC236}">
                <a16:creationId xmlns:a16="http://schemas.microsoft.com/office/drawing/2014/main" id="{4B73232F-7504-4701-B775-434066181901}"/>
              </a:ext>
            </a:extLst>
          </p:cNvPr>
          <p:cNvSpPr txBox="1"/>
          <p:nvPr/>
        </p:nvSpPr>
        <p:spPr>
          <a:xfrm>
            <a:off x="3131840" y="4016097"/>
            <a:ext cx="1094618" cy="276999"/>
          </a:xfrm>
          <a:prstGeom prst="rect">
            <a:avLst/>
          </a:prstGeom>
          <a:solidFill>
            <a:srgbClr val="C1D7EF"/>
          </a:solidFill>
        </p:spPr>
        <p:txBody>
          <a:bodyPr wrap="square" rtlCol="0">
            <a:spAutoFit/>
          </a:bodyPr>
          <a:lstStyle/>
          <a:p>
            <a:r>
              <a:rPr lang="de-DE" sz="1200" dirty="0" err="1"/>
              <a:t>Filling</a:t>
            </a:r>
            <a:r>
              <a:rPr lang="de-DE" sz="1200" dirty="0"/>
              <a:t> </a:t>
            </a:r>
            <a:r>
              <a:rPr lang="de-DE" sz="1200" dirty="0" err="1"/>
              <a:t>piece</a:t>
            </a:r>
            <a:endParaRPr lang="de-DE" sz="1200" dirty="0"/>
          </a:p>
        </p:txBody>
      </p:sp>
      <p:sp>
        <p:nvSpPr>
          <p:cNvPr id="31" name="Textfeld 30">
            <a:extLst>
              <a:ext uri="{FF2B5EF4-FFF2-40B4-BE49-F238E27FC236}">
                <a16:creationId xmlns:a16="http://schemas.microsoft.com/office/drawing/2014/main" id="{2659F567-29E6-468C-BEB3-5170E794EE0F}"/>
              </a:ext>
            </a:extLst>
          </p:cNvPr>
          <p:cNvSpPr txBox="1"/>
          <p:nvPr/>
        </p:nvSpPr>
        <p:spPr>
          <a:xfrm>
            <a:off x="4596691" y="3501008"/>
            <a:ext cx="911413" cy="276999"/>
          </a:xfrm>
          <a:prstGeom prst="rect">
            <a:avLst/>
          </a:prstGeom>
          <a:solidFill>
            <a:srgbClr val="C1D7EF"/>
          </a:solidFill>
        </p:spPr>
        <p:txBody>
          <a:bodyPr wrap="square" rtlCol="0">
            <a:spAutoFit/>
          </a:bodyPr>
          <a:lstStyle/>
          <a:p>
            <a:r>
              <a:rPr lang="de-DE" sz="1200" dirty="0" err="1"/>
              <a:t>Filling</a:t>
            </a:r>
            <a:r>
              <a:rPr lang="de-DE" sz="1200" dirty="0"/>
              <a:t> </a:t>
            </a:r>
            <a:r>
              <a:rPr lang="de-DE" sz="1200" dirty="0" err="1"/>
              <a:t>piece</a:t>
            </a:r>
            <a:endParaRPr lang="de-DE" sz="1200" dirty="0"/>
          </a:p>
        </p:txBody>
      </p:sp>
      <p:sp>
        <p:nvSpPr>
          <p:cNvPr id="32" name="Textfeld 31">
            <a:extLst>
              <a:ext uri="{FF2B5EF4-FFF2-40B4-BE49-F238E27FC236}">
                <a16:creationId xmlns:a16="http://schemas.microsoft.com/office/drawing/2014/main" id="{96FDB420-1B98-42D9-899B-8E3ED7980BA9}"/>
              </a:ext>
            </a:extLst>
          </p:cNvPr>
          <p:cNvSpPr txBox="1"/>
          <p:nvPr/>
        </p:nvSpPr>
        <p:spPr>
          <a:xfrm>
            <a:off x="217874" y="4664169"/>
            <a:ext cx="609710" cy="276999"/>
          </a:xfrm>
          <a:prstGeom prst="rect">
            <a:avLst/>
          </a:prstGeom>
          <a:solidFill>
            <a:srgbClr val="AFC8E7"/>
          </a:solidFill>
        </p:spPr>
        <p:txBody>
          <a:bodyPr wrap="square" rtlCol="0">
            <a:spAutoFit/>
          </a:bodyPr>
          <a:lstStyle/>
          <a:p>
            <a:r>
              <a:rPr lang="de-DE" sz="1200" dirty="0"/>
              <a:t>O-Ring</a:t>
            </a:r>
          </a:p>
        </p:txBody>
      </p:sp>
    </p:spTree>
    <p:extLst>
      <p:ext uri="{BB962C8B-B14F-4D97-AF65-F5344CB8AC3E}">
        <p14:creationId xmlns:p14="http://schemas.microsoft.com/office/powerpoint/2010/main" val="1246223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Seal </a:t>
            </a:r>
            <a:r>
              <a:rPr lang="de-DE" sz="4000" b="1" dirty="0" err="1">
                <a:solidFill>
                  <a:schemeClr val="bg1"/>
                </a:solidFill>
              </a:rPr>
              <a:t>optimization</a:t>
            </a:r>
            <a:endParaRPr lang="de-DE" sz="4000" b="1" dirty="0">
              <a:solidFill>
                <a:schemeClr val="bg1"/>
              </a:solidFill>
            </a:endParaRPr>
          </a:p>
        </p:txBody>
      </p:sp>
      <p:sp>
        <p:nvSpPr>
          <p:cNvPr id="5" name="Inhaltsplatzhalter 2">
            <a:extLst>
              <a:ext uri="{FF2B5EF4-FFF2-40B4-BE49-F238E27FC236}">
                <a16:creationId xmlns:a16="http://schemas.microsoft.com/office/drawing/2014/main" id="{0E0A25C0-E701-471A-8EC0-9E35554DF3BA}"/>
              </a:ext>
            </a:extLst>
          </p:cNvPr>
          <p:cNvSpPr txBox="1">
            <a:spLocks/>
          </p:cNvSpPr>
          <p:nvPr/>
        </p:nvSpPr>
        <p:spPr>
          <a:xfrm>
            <a:off x="323529" y="836712"/>
            <a:ext cx="5544615" cy="4279899"/>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ts val="2400"/>
              </a:lnSpc>
              <a:spcBef>
                <a:spcPts val="550"/>
              </a:spcBef>
              <a:spcAft>
                <a:spcPts val="0"/>
              </a:spcAft>
              <a:buClrTx/>
              <a:buSzTx/>
              <a:buFontTx/>
              <a:buNone/>
              <a:tabLst/>
              <a:defRPr/>
            </a:pPr>
            <a:r>
              <a:rPr lang="de-DE" sz="1600" b="1" dirty="0">
                <a:solidFill>
                  <a:srgbClr val="003D6A"/>
                </a:solidFill>
                <a:latin typeface="+mn-lt"/>
                <a:cs typeface="+mn-cs"/>
              </a:rPr>
              <a:t>Adjustments:</a:t>
            </a:r>
            <a:endParaRPr kumimoji="0" lang="de-DE" sz="2000" b="1" i="0" u="none" strike="noStrike" kern="1200" cap="none" spc="0" normalizeH="0" baseline="0" noProof="0" dirty="0">
              <a:ln>
                <a:noFill/>
              </a:ln>
              <a:solidFill>
                <a:sysClr val="windowText" lastClr="000000">
                  <a:lumMod val="75000"/>
                  <a:lumOff val="25000"/>
                </a:sysClr>
              </a:solidFill>
              <a:effectLst/>
              <a:uLnTx/>
              <a:uFillTx/>
              <a:latin typeface="Calibri"/>
              <a:ea typeface="+mn-ea"/>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100% </a:t>
            </a:r>
            <a:r>
              <a:rPr lang="de-DE" sz="1600" dirty="0" err="1">
                <a:solidFill>
                  <a:srgbClr val="003D6A"/>
                </a:solidFill>
                <a:latin typeface="+mn-lt"/>
                <a:cs typeface="+mn-cs"/>
                <a:sym typeface="Wingdings" panose="05000000000000000000" pitchFamily="2" charset="2"/>
              </a:rPr>
              <a:t>exchange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compatible</a:t>
            </a:r>
            <a:r>
              <a:rPr lang="de-DE" sz="1600" dirty="0">
                <a:solidFill>
                  <a:srgbClr val="003D6A"/>
                </a:solidFill>
                <a:latin typeface="+mn-lt"/>
                <a:cs typeface="+mn-cs"/>
                <a:sym typeface="Wingdings" panose="05000000000000000000" pitchFamily="2" charset="2"/>
              </a:rPr>
              <a:t>: </a:t>
            </a:r>
            <a:br>
              <a:rPr lang="de-DE" sz="1600" dirty="0">
                <a:solidFill>
                  <a:srgbClr val="003D6A"/>
                </a:solidFill>
                <a:latin typeface="+mn-lt"/>
                <a:cs typeface="+mn-cs"/>
                <a:sym typeface="Wingdings" panose="05000000000000000000" pitchFamily="2" charset="2"/>
              </a:rPr>
            </a:br>
            <a:r>
              <a:rPr lang="de-DE" sz="1600" dirty="0">
                <a:solidFill>
                  <a:srgbClr val="003D6A"/>
                </a:solidFill>
                <a:latin typeface="+mn-lt"/>
                <a:cs typeface="+mn-cs"/>
                <a:sym typeface="Wingdings" panose="05000000000000000000" pitchFamily="2" charset="2"/>
              </a:rPr>
              <a:t>Same </a:t>
            </a:r>
            <a:r>
              <a:rPr lang="de-DE" sz="1600" dirty="0" err="1">
                <a:solidFill>
                  <a:srgbClr val="003D6A"/>
                </a:solidFill>
                <a:latin typeface="+mn-lt"/>
                <a:cs typeface="+mn-cs"/>
                <a:sym typeface="Wingdings" panose="05000000000000000000" pitchFamily="2" charset="2"/>
              </a:rPr>
              <a:t>dimensions</a:t>
            </a:r>
            <a:r>
              <a:rPr lang="de-DE" sz="1600" dirty="0">
                <a:solidFill>
                  <a:srgbClr val="003D6A"/>
                </a:solidFill>
                <a:latin typeface="+mn-lt"/>
                <a:cs typeface="+mn-cs"/>
                <a:sym typeface="Wingdings" panose="05000000000000000000" pitchFamily="2" charset="2"/>
              </a:rPr>
              <a:t> and </a:t>
            </a:r>
            <a:r>
              <a:rPr lang="de-DE" sz="1600" dirty="0" err="1">
                <a:solidFill>
                  <a:srgbClr val="003D6A"/>
                </a:solidFill>
                <a:latin typeface="+mn-lt"/>
                <a:cs typeface="+mn-cs"/>
                <a:sym typeface="Wingdings" panose="05000000000000000000" pitchFamily="2" charset="2"/>
              </a:rPr>
              <a:t>connections</a:t>
            </a:r>
            <a:endParaRPr lang="de-DE" sz="1600" dirty="0">
              <a:solidFill>
                <a:srgbClr val="003D6A"/>
              </a:solidFill>
              <a:latin typeface="+mn-lt"/>
              <a:cs typeface="+mn-cs"/>
              <a:sym typeface="Wingdings" panose="05000000000000000000" pitchFamily="2" charset="2"/>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The </a:t>
            </a:r>
            <a:r>
              <a:rPr lang="de-DE" sz="1600" dirty="0" err="1">
                <a:solidFill>
                  <a:srgbClr val="003D6A"/>
                </a:solidFill>
                <a:latin typeface="+mn-lt"/>
                <a:cs typeface="+mn-cs"/>
                <a:sym typeface="Wingdings" panose="05000000000000000000" pitchFamily="2" charset="2"/>
              </a:rPr>
              <a:t>seal</a:t>
            </a:r>
            <a:r>
              <a:rPr lang="de-DE" sz="1600" dirty="0">
                <a:solidFill>
                  <a:srgbClr val="003D6A"/>
                </a:solidFill>
                <a:latin typeface="+mn-lt"/>
                <a:cs typeface="+mn-cs"/>
                <a:sym typeface="Wingdings" panose="05000000000000000000" pitchFamily="2" charset="2"/>
              </a:rPr>
              <a:t> kit </a:t>
            </a:r>
            <a:r>
              <a:rPr lang="de-DE" sz="1600" dirty="0" err="1">
                <a:solidFill>
                  <a:srgbClr val="003D6A"/>
                </a:solidFill>
                <a:latin typeface="+mn-lt"/>
                <a:cs typeface="+mn-cs"/>
                <a:sym typeface="Wingdings" panose="05000000000000000000" pitchFamily="2" charset="2"/>
              </a:rPr>
              <a:t>is</a:t>
            </a:r>
            <a:r>
              <a:rPr lang="de-DE" sz="1600" dirty="0">
                <a:solidFill>
                  <a:srgbClr val="003D6A"/>
                </a:solidFill>
                <a:latin typeface="+mn-lt"/>
                <a:cs typeface="+mn-cs"/>
                <a:sym typeface="Wingdings" panose="05000000000000000000" pitchFamily="2" charset="2"/>
              </a:rPr>
              <a:t> not </a:t>
            </a:r>
            <a:r>
              <a:rPr lang="de-DE" sz="1600" dirty="0" err="1">
                <a:solidFill>
                  <a:srgbClr val="003D6A"/>
                </a:solidFill>
                <a:latin typeface="+mn-lt"/>
                <a:cs typeface="+mn-cs"/>
                <a:sym typeface="Wingdings" panose="05000000000000000000" pitchFamily="2" charset="2"/>
              </a:rPr>
              <a:t>compatible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improved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seal</a:t>
            </a:r>
            <a:r>
              <a:rPr lang="de-DE" sz="1600" dirty="0">
                <a:solidFill>
                  <a:srgbClr val="003D6A"/>
                </a:solidFill>
                <a:latin typeface="+mn-lt"/>
                <a:cs typeface="+mn-cs"/>
                <a:sym typeface="Wingdings" panose="05000000000000000000" pitchFamily="2" charset="2"/>
              </a:rPr>
              <a:t>)</a:t>
            </a:r>
          </a:p>
          <a:p>
            <a:pPr marL="719138" marR="0" lvl="1" indent="-365125" algn="l" defTabSz="457200" rtl="0" eaLnBrk="1" fontAlgn="auto" latinLnBrk="0" hangingPunct="1">
              <a:lnSpc>
                <a:spcPts val="2000"/>
              </a:lnSpc>
              <a:spcBef>
                <a:spcPts val="550"/>
              </a:spcBef>
              <a:spcAft>
                <a:spcPts val="0"/>
              </a:spcAft>
              <a:buClr>
                <a:srgbClr val="003D6A"/>
              </a:buClr>
              <a:buSzTx/>
              <a:buFont typeface="Wingdings" panose="05000000000000000000" pitchFamily="2" charset="2"/>
              <a:buChar char="à"/>
              <a:tabLst/>
              <a:defRPr/>
            </a:pPr>
            <a:r>
              <a:rPr lang="de-DE" sz="1600" dirty="0" err="1">
                <a:solidFill>
                  <a:srgbClr val="003D6A"/>
                </a:solidFill>
                <a:latin typeface="+mn-lt"/>
                <a:cs typeface="+mn-cs"/>
                <a:sym typeface="Wingdings" panose="05000000000000000000" pitchFamily="2" charset="2"/>
              </a:rPr>
              <a:t>No</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retrofitting</a:t>
            </a:r>
            <a:r>
              <a:rPr lang="de-DE" sz="1600" dirty="0">
                <a:solidFill>
                  <a:srgbClr val="003D6A"/>
                </a:solidFill>
                <a:latin typeface="+mn-lt"/>
                <a:cs typeface="+mn-cs"/>
                <a:sym typeface="Wingdings" panose="05000000000000000000" pitchFamily="2" charset="2"/>
              </a:rPr>
              <a:t> possible</a:t>
            </a:r>
          </a:p>
          <a:p>
            <a:pPr marL="719138" marR="0" lvl="1" indent="-365125" algn="l" defTabSz="457200" rtl="0" eaLnBrk="1" fontAlgn="auto" latinLnBrk="0" hangingPunct="1">
              <a:lnSpc>
                <a:spcPts val="2000"/>
              </a:lnSpc>
              <a:spcBef>
                <a:spcPts val="550"/>
              </a:spcBef>
              <a:spcAft>
                <a:spcPts val="0"/>
              </a:spcAft>
              <a:buClr>
                <a:srgbClr val="003D6A"/>
              </a:buClr>
              <a:buSzTx/>
              <a:buFont typeface="Wingdings" panose="05000000000000000000" pitchFamily="2" charset="2"/>
              <a:buChar char="à"/>
              <a:tabLst/>
              <a:defRPr/>
            </a:pPr>
            <a:r>
              <a:rPr lang="de-DE" sz="1600" dirty="0" err="1">
                <a:solidFill>
                  <a:srgbClr val="003D6A"/>
                </a:solidFill>
                <a:latin typeface="+mn-lt"/>
                <a:cs typeface="+mn-cs"/>
                <a:sym typeface="Wingdings" panose="05000000000000000000" pitchFamily="2" charset="2"/>
              </a:rPr>
              <a:t>There‘s</a:t>
            </a:r>
            <a:r>
              <a:rPr lang="de-DE" sz="1600" dirty="0">
                <a:solidFill>
                  <a:srgbClr val="003D6A"/>
                </a:solidFill>
                <a:latin typeface="+mn-lt"/>
                <a:cs typeface="+mn-cs"/>
                <a:sym typeface="Wingdings" panose="05000000000000000000" pitchFamily="2" charset="2"/>
              </a:rPr>
              <a:t> a </a:t>
            </a:r>
            <a:r>
              <a:rPr lang="de-DE" sz="1600" dirty="0" err="1">
                <a:solidFill>
                  <a:srgbClr val="003D6A"/>
                </a:solidFill>
                <a:latin typeface="+mn-lt"/>
                <a:cs typeface="+mn-cs"/>
                <a:sym typeface="Wingdings" panose="05000000000000000000" pitchFamily="2" charset="2"/>
              </a:rPr>
              <a:t>new</a:t>
            </a:r>
            <a:r>
              <a:rPr lang="de-DE" sz="1600" dirty="0">
                <a:solidFill>
                  <a:srgbClr val="003D6A"/>
                </a:solidFill>
                <a:latin typeface="+mn-lt"/>
                <a:cs typeface="+mn-cs"/>
                <a:sym typeface="Wingdings" panose="05000000000000000000" pitchFamily="2" charset="2"/>
              </a:rPr>
              <a:t> Mat. </a:t>
            </a:r>
            <a:r>
              <a:rPr lang="de-DE" sz="1600" dirty="0" err="1">
                <a:solidFill>
                  <a:srgbClr val="003D6A"/>
                </a:solidFill>
                <a:latin typeface="+mn-lt"/>
                <a:cs typeface="+mn-cs"/>
                <a:sym typeface="Wingdings" panose="05000000000000000000" pitchFamily="2" charset="2"/>
              </a:rPr>
              <a:t>No</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for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grippers</a:t>
            </a:r>
            <a:r>
              <a:rPr lang="de-DE" sz="1600" dirty="0">
                <a:solidFill>
                  <a:srgbClr val="003D6A"/>
                </a:solidFill>
                <a:latin typeface="+mn-lt"/>
                <a:cs typeface="+mn-cs"/>
                <a:sym typeface="Wingdings" panose="05000000000000000000" pitchFamily="2" charset="2"/>
              </a:rPr>
              <a:t> and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seal</a:t>
            </a:r>
            <a:r>
              <a:rPr lang="de-DE" sz="1600" dirty="0">
                <a:solidFill>
                  <a:srgbClr val="003D6A"/>
                </a:solidFill>
                <a:latin typeface="+mn-lt"/>
                <a:cs typeface="+mn-cs"/>
                <a:sym typeface="Wingdings" panose="05000000000000000000" pitchFamily="2" charset="2"/>
              </a:rPr>
              <a:t> kit</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Prices </a:t>
            </a:r>
            <a:r>
              <a:rPr lang="de-DE" sz="1600" dirty="0" err="1">
                <a:solidFill>
                  <a:srgbClr val="003D6A"/>
                </a:solidFill>
                <a:latin typeface="+mn-lt"/>
                <a:cs typeface="+mn-cs"/>
                <a:sym typeface="Wingdings" panose="05000000000000000000" pitchFamily="2" charset="2"/>
              </a:rPr>
              <a:t>remain</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unchanged</a:t>
            </a:r>
            <a:endParaRPr lang="de-DE" sz="1600" dirty="0">
              <a:solidFill>
                <a:srgbClr val="003D6A"/>
              </a:solidFill>
              <a:latin typeface="+mn-lt"/>
              <a:cs typeface="+mn-cs"/>
              <a:sym typeface="Wingdings" panose="05000000000000000000" pitchFamily="2" charset="2"/>
            </a:endParaRPr>
          </a:p>
          <a:p>
            <a:pPr marL="342900" indent="-342900">
              <a:lnSpc>
                <a:spcPts val="2000"/>
              </a:lnSpc>
              <a:buFont typeface="Wingdings" panose="05000000000000000000" pitchFamily="2" charset="2"/>
              <a:buChar char="§"/>
            </a:pPr>
            <a:r>
              <a:rPr lang="de-DE" sz="1600" dirty="0">
                <a:solidFill>
                  <a:srgbClr val="003D6A"/>
                </a:solidFill>
                <a:sym typeface="Wingdings" panose="05000000000000000000" pitchFamily="2" charset="2"/>
              </a:rPr>
              <a:t>NEW: High </a:t>
            </a:r>
            <a:r>
              <a:rPr lang="de-DE" sz="1600" dirty="0" err="1">
                <a:solidFill>
                  <a:srgbClr val="003D6A"/>
                </a:solidFill>
                <a:sym typeface="Wingdings" panose="05000000000000000000" pitchFamily="2" charset="2"/>
              </a:rPr>
              <a:t>temperature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version</a:t>
            </a:r>
            <a:r>
              <a:rPr lang="de-DE" sz="1600" dirty="0">
                <a:solidFill>
                  <a:srgbClr val="003D6A"/>
                </a:solidFill>
                <a:sym typeface="Wingdings" panose="05000000000000000000" pitchFamily="2" charset="2"/>
              </a:rPr>
              <a:t> DPG-plus…-V </a:t>
            </a:r>
            <a:r>
              <a:rPr lang="de-DE" sz="1600" dirty="0" err="1">
                <a:solidFill>
                  <a:srgbClr val="003D6A"/>
                </a:solidFill>
                <a:sym typeface="Wingdings" panose="05000000000000000000" pitchFamily="2" charset="2"/>
              </a:rPr>
              <a:t>available</a:t>
            </a:r>
            <a:r>
              <a:rPr lang="de-DE" sz="1600" dirty="0">
                <a:solidFill>
                  <a:srgbClr val="003D6A"/>
                </a:solidFill>
                <a:sym typeface="Wingdings" panose="05000000000000000000" pitchFamily="2" charset="2"/>
              </a:rPr>
              <a:t> </a:t>
            </a:r>
            <a:br>
              <a:rPr lang="de-DE" sz="1600" dirty="0">
                <a:solidFill>
                  <a:srgbClr val="003D6A"/>
                </a:solidFill>
                <a:sym typeface="Wingdings" panose="05000000000000000000" pitchFamily="2" charset="2"/>
              </a:rPr>
            </a:b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for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use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up</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to</a:t>
            </a:r>
            <a:r>
              <a:rPr lang="de-DE" sz="1600" dirty="0">
                <a:solidFill>
                  <a:srgbClr val="003D6A"/>
                </a:solidFill>
                <a:sym typeface="Wingdings" panose="05000000000000000000" pitchFamily="2" charset="2"/>
              </a:rPr>
              <a:t> 130 °C</a:t>
            </a:r>
          </a:p>
          <a:p>
            <a:pPr marL="342900" indent="-342900">
              <a:lnSpc>
                <a:spcPts val="2000"/>
              </a:lnSpc>
              <a:buFont typeface="Wingdings" panose="05000000000000000000" pitchFamily="2" charset="2"/>
              <a:buChar char="§"/>
            </a:pPr>
            <a:r>
              <a:rPr lang="de-DE" sz="1600" dirty="0">
                <a:solidFill>
                  <a:srgbClr val="003D6A"/>
                </a:solidFill>
                <a:sym typeface="Wingdings" panose="05000000000000000000" pitchFamily="2" charset="2"/>
              </a:rPr>
              <a:t>Catalogue </a:t>
            </a:r>
            <a:r>
              <a:rPr lang="de-DE" sz="1600" dirty="0" err="1">
                <a:solidFill>
                  <a:srgbClr val="003D6A"/>
                </a:solidFill>
                <a:sym typeface="Wingdings" panose="05000000000000000000" pitchFamily="2" charset="2"/>
              </a:rPr>
              <a:t>data</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sheets</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are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updated</a:t>
            </a:r>
            <a:r>
              <a:rPr lang="de-DE" sz="1600" dirty="0">
                <a:solidFill>
                  <a:srgbClr val="003D6A"/>
                </a:solidFill>
                <a:sym typeface="Wingdings" panose="05000000000000000000" pitchFamily="2" charset="2"/>
              </a:rPr>
              <a:t> and </a:t>
            </a:r>
            <a:r>
              <a:rPr lang="de-DE" sz="1600" dirty="0" err="1">
                <a:solidFill>
                  <a:srgbClr val="003D6A"/>
                </a:solidFill>
                <a:sym typeface="Wingdings" panose="05000000000000000000" pitchFamily="2" charset="2"/>
              </a:rPr>
              <a:t>show</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the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new</a:t>
            </a:r>
            <a:r>
              <a:rPr lang="de-DE" sz="1600" dirty="0">
                <a:solidFill>
                  <a:srgbClr val="003D6A"/>
                </a:solidFill>
                <a:sym typeface="Wingdings" panose="05000000000000000000" pitchFamily="2" charset="2"/>
              </a:rPr>
              <a:t> Mat. </a:t>
            </a:r>
            <a:r>
              <a:rPr lang="de-DE" sz="1600" dirty="0" err="1">
                <a:solidFill>
                  <a:srgbClr val="003D6A"/>
                </a:solidFill>
                <a:sym typeface="Wingdings" panose="05000000000000000000" pitchFamily="2" charset="2"/>
              </a:rPr>
              <a:t>No</a:t>
            </a:r>
            <a:r>
              <a:rPr lang="de-DE" sz="1600" dirty="0">
                <a:solidFill>
                  <a:srgbClr val="003D6A"/>
                </a:solidFill>
                <a:sym typeface="Wingdings" panose="05000000000000000000" pitchFamily="2" charset="2"/>
              </a:rPr>
              <a:t>.</a:t>
            </a:r>
          </a:p>
          <a:p>
            <a:pPr marL="342900" indent="-342900">
              <a:lnSpc>
                <a:spcPts val="2000"/>
              </a:lnSpc>
              <a:buFont typeface="Wingdings" panose="05000000000000000000" pitchFamily="2" charset="2"/>
              <a:buChar char="§"/>
            </a:pPr>
            <a:r>
              <a:rPr lang="de-DE" sz="1600" dirty="0" err="1">
                <a:solidFill>
                  <a:srgbClr val="003D6A"/>
                </a:solidFill>
                <a:sym typeface="Wingdings" panose="05000000000000000000" pitchFamily="2" charset="2"/>
              </a:rPr>
              <a:t>Comparison</a:t>
            </a:r>
            <a:r>
              <a:rPr lang="de-DE" sz="1600" dirty="0">
                <a:solidFill>
                  <a:srgbClr val="003D6A"/>
                </a:solidFill>
                <a:sym typeface="Wingdings" panose="05000000000000000000" pitchFamily="2" charset="2"/>
              </a:rPr>
              <a:t> New/Old Mat. </a:t>
            </a:r>
            <a:r>
              <a:rPr lang="de-DE" sz="1600" dirty="0" err="1">
                <a:solidFill>
                  <a:srgbClr val="003D6A"/>
                </a:solidFill>
                <a:sym typeface="Wingdings" panose="05000000000000000000" pitchFamily="2" charset="2"/>
              </a:rPr>
              <a:t>No</a:t>
            </a:r>
            <a:r>
              <a:rPr lang="de-DE" sz="1600" dirty="0">
                <a:solidFill>
                  <a:srgbClr val="003D6A"/>
                </a:solidFill>
                <a:sym typeface="Wingdings" panose="05000000000000000000" pitchFamily="2" charset="2"/>
              </a:rPr>
              <a:t>. in Sales Tool Box</a:t>
            </a:r>
          </a:p>
          <a:p>
            <a:pPr marL="342900" indent="-342900">
              <a:lnSpc>
                <a:spcPts val="2000"/>
              </a:lnSpc>
              <a:buFont typeface="Wingdings" panose="05000000000000000000" pitchFamily="2" charset="2"/>
              <a:buChar char="§"/>
            </a:pPr>
            <a:endParaRPr lang="de-DE" sz="1600" dirty="0">
              <a:solidFill>
                <a:srgbClr val="003D6A"/>
              </a:solidFill>
              <a:latin typeface="+mn-lt"/>
              <a:cs typeface="+mn-cs"/>
              <a:sym typeface="Wingdings" panose="05000000000000000000" pitchFamily="2" charset="2"/>
            </a:endParaRPr>
          </a:p>
          <a:p>
            <a:pPr marR="0" lvl="0" algn="l" defTabSz="457200" rtl="0" eaLnBrk="1" fontAlgn="auto" latinLnBrk="0" hangingPunct="1">
              <a:lnSpc>
                <a:spcPts val="2400"/>
              </a:lnSpc>
              <a:spcBef>
                <a:spcPts val="550"/>
              </a:spcBef>
              <a:spcAft>
                <a:spcPts val="0"/>
              </a:spcAft>
              <a:buClrTx/>
              <a:buSzTx/>
              <a:tabLst/>
              <a:defRPr/>
            </a:pPr>
            <a:endParaRPr kumimoji="0" lang="de-DE" sz="2000" b="0" i="0" u="none" strike="noStrike" kern="1200" cap="none" spc="0" normalizeH="0" baseline="0" noProof="0" dirty="0">
              <a:ln>
                <a:noFill/>
              </a:ln>
              <a:solidFill>
                <a:sysClr val="windowText" lastClr="000000">
                  <a:lumMod val="75000"/>
                  <a:lumOff val="25000"/>
                </a:sysClr>
              </a:solidFill>
              <a:effectLst/>
              <a:uLnTx/>
              <a:uFillTx/>
              <a:latin typeface="Calibri"/>
              <a:ea typeface="+mn-ea"/>
              <a:sym typeface="Wingdings" panose="05000000000000000000" pitchFamily="2" charset="2"/>
            </a:endParaRPr>
          </a:p>
          <a:p>
            <a:pPr marL="1143000" marR="0" lvl="2" indent="0" algn="l" defTabSz="457200" rtl="0" eaLnBrk="1" fontAlgn="auto" latinLnBrk="0" hangingPunct="1">
              <a:lnSpc>
                <a:spcPct val="100000"/>
              </a:lnSpc>
              <a:spcBef>
                <a:spcPct val="20000"/>
              </a:spcBef>
              <a:spcAft>
                <a:spcPts val="0"/>
              </a:spcAft>
              <a:buClrTx/>
              <a:buSzTx/>
              <a:buFont typeface="Arial"/>
              <a:buNone/>
              <a:tabLst/>
              <a:defRPr/>
            </a:pPr>
            <a:endParaRPr kumimoji="0" lang="de-DE" sz="18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a:p>
            <a:pPr marL="1485900" marR="0" lvl="2" indent="-342900" algn="l" defTabSz="457200" rtl="0" eaLnBrk="1" fontAlgn="auto" latinLnBrk="0" hangingPunct="1">
              <a:lnSpc>
                <a:spcPct val="100000"/>
              </a:lnSpc>
              <a:spcBef>
                <a:spcPct val="20000"/>
              </a:spcBef>
              <a:spcAft>
                <a:spcPts val="0"/>
              </a:spcAft>
              <a:buClrTx/>
              <a:buSzTx/>
              <a:buFont typeface="Wingdings" panose="05000000000000000000" pitchFamily="2" charset="2"/>
              <a:buChar char="à"/>
              <a:tabLst/>
              <a:defRPr/>
            </a:pPr>
            <a:endParaRPr kumimoji="0" lang="de-DE" sz="24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p:txBody>
      </p:sp>
      <p:pic>
        <p:nvPicPr>
          <p:cNvPr id="6" name="Grafik 5">
            <a:extLst>
              <a:ext uri="{FF2B5EF4-FFF2-40B4-BE49-F238E27FC236}">
                <a16:creationId xmlns:a16="http://schemas.microsoft.com/office/drawing/2014/main" id="{17B83784-3E91-4431-ADF0-ACF6E5358005}"/>
              </a:ext>
            </a:extLst>
          </p:cNvPr>
          <p:cNvPicPr>
            <a:picLocks noChangeAspect="1"/>
          </p:cNvPicPr>
          <p:nvPr/>
        </p:nvPicPr>
        <p:blipFill>
          <a:blip r:embed="rId3"/>
          <a:stretch>
            <a:fillRect/>
          </a:stretch>
        </p:blipFill>
        <p:spPr>
          <a:xfrm>
            <a:off x="755576" y="4608153"/>
            <a:ext cx="2880320" cy="1489953"/>
          </a:xfrm>
          <a:prstGeom prst="rect">
            <a:avLst/>
          </a:prstGeom>
        </p:spPr>
      </p:pic>
      <p:graphicFrame>
        <p:nvGraphicFramePr>
          <p:cNvPr id="7" name="Tabelle 6">
            <a:extLst>
              <a:ext uri="{FF2B5EF4-FFF2-40B4-BE49-F238E27FC236}">
                <a16:creationId xmlns:a16="http://schemas.microsoft.com/office/drawing/2014/main" id="{D55A02B4-B1FA-4C58-9708-668F813F9111}"/>
              </a:ext>
            </a:extLst>
          </p:cNvPr>
          <p:cNvGraphicFramePr>
            <a:graphicFrameLocks noGrp="1"/>
          </p:cNvGraphicFramePr>
          <p:nvPr>
            <p:extLst/>
          </p:nvPr>
        </p:nvGraphicFramePr>
        <p:xfrm>
          <a:off x="5910440" y="1772816"/>
          <a:ext cx="3054048" cy="3770298"/>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766547">
                  <a:extLst>
                    <a:ext uri="{9D8B030D-6E8A-4147-A177-3AD203B41FA5}">
                      <a16:colId xmlns:a16="http://schemas.microsoft.com/office/drawing/2014/main" val="2577370695"/>
                    </a:ext>
                  </a:extLst>
                </a:gridCol>
                <a:gridCol w="1127594">
                  <a:extLst>
                    <a:ext uri="{9D8B030D-6E8A-4147-A177-3AD203B41FA5}">
                      <a16:colId xmlns:a16="http://schemas.microsoft.com/office/drawing/2014/main" val="2877336398"/>
                    </a:ext>
                  </a:extLst>
                </a:gridCol>
                <a:gridCol w="1159907">
                  <a:extLst>
                    <a:ext uri="{9D8B030D-6E8A-4147-A177-3AD203B41FA5}">
                      <a16:colId xmlns:a16="http://schemas.microsoft.com/office/drawing/2014/main" val="1740451514"/>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1" kern="1200" dirty="0">
                          <a:solidFill>
                            <a:srgbClr val="003D6A"/>
                          </a:solidFill>
                          <a:latin typeface="+mn-lt"/>
                          <a:ea typeface="+mn-ea"/>
                          <a:cs typeface="+mn-cs"/>
                        </a:rPr>
                        <a:t>Release </a:t>
                      </a:r>
                      <a:r>
                        <a:rPr lang="de-DE" sz="1200" b="1" kern="1200" dirty="0" err="1">
                          <a:solidFill>
                            <a:srgbClr val="003D6A"/>
                          </a:solidFill>
                          <a:latin typeface="+mn-lt"/>
                          <a:ea typeface="+mn-ea"/>
                          <a:cs typeface="+mn-cs"/>
                        </a:rPr>
                        <a:t>status</a:t>
                      </a:r>
                      <a:r>
                        <a:rPr lang="de-DE" sz="1200" b="1" kern="1200" dirty="0">
                          <a:solidFill>
                            <a:srgbClr val="003D6A"/>
                          </a:solidFill>
                          <a:latin typeface="+mn-lt"/>
                          <a:ea typeface="+mn-ea"/>
                          <a:cs typeface="+mn-cs"/>
                        </a:rPr>
                        <a:t> New Version</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4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2177219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Size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Release </a:t>
                      </a:r>
                      <a:r>
                        <a:rPr lang="de-DE" sz="1200" b="0" kern="1200" dirty="0" err="1">
                          <a:solidFill>
                            <a:srgbClr val="003D6A"/>
                          </a:solidFill>
                          <a:latin typeface="+mn-lt"/>
                          <a:ea typeface="+mn-ea"/>
                          <a:cs typeface="+mn-cs"/>
                        </a:rPr>
                        <a:t>status</a:t>
                      </a:r>
                      <a:r>
                        <a:rPr lang="de-DE" sz="1200" b="0" kern="1200" dirty="0">
                          <a:solidFill>
                            <a:srgbClr val="003D6A"/>
                          </a:solidFill>
                          <a:latin typeface="+mn-lt"/>
                          <a:ea typeface="+mn-ea"/>
                          <a:cs typeface="+mn-cs"/>
                        </a:rPr>
                        <a:t> DPG-plus</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Release </a:t>
                      </a:r>
                      <a:r>
                        <a:rPr lang="de-DE" sz="1200" b="0" kern="1200" dirty="0" err="1">
                          <a:solidFill>
                            <a:srgbClr val="003D6A"/>
                          </a:solidFill>
                          <a:latin typeface="+mn-lt"/>
                          <a:ea typeface="+mn-ea"/>
                          <a:cs typeface="+mn-cs"/>
                        </a:rPr>
                        <a:t>status</a:t>
                      </a:r>
                      <a:r>
                        <a:rPr lang="de-DE" sz="1200" b="0" kern="1200" dirty="0">
                          <a:solidFill>
                            <a:srgbClr val="003D6A"/>
                          </a:solidFill>
                          <a:latin typeface="+mn-lt"/>
                          <a:ea typeface="+mn-ea"/>
                          <a:cs typeface="+mn-cs"/>
                        </a:rPr>
                        <a:t>  DPZ-plus</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4130854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8385835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3397622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9215858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1748069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3685935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17892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0821773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8802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6467534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9639009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err="1">
                          <a:solidFill>
                            <a:srgbClr val="00B050"/>
                          </a:solidFill>
                          <a:latin typeface="+mn-lt"/>
                          <a:ea typeface="+mn-ea"/>
                          <a:cs typeface="+mn-cs"/>
                        </a:rPr>
                        <a:t>released</a:t>
                      </a:r>
                      <a:endParaRPr lang="de-DE" sz="1200" b="0" kern="1200" dirty="0">
                        <a:solidFill>
                          <a:srgbClr val="00B050"/>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a:t>
                      </a:r>
                      <a:r>
                        <a:rPr lang="de-DE" sz="1200" b="0" kern="1200" dirty="0" err="1">
                          <a:solidFill>
                            <a:schemeClr val="accent6">
                              <a:lumMod val="75000"/>
                            </a:schemeClr>
                          </a:solidFill>
                          <a:latin typeface="+mn-lt"/>
                          <a:ea typeface="+mn-ea"/>
                          <a:cs typeface="+mn-cs"/>
                        </a:rPr>
                        <a:t>Preparation</a:t>
                      </a:r>
                      <a:endParaRPr lang="de-DE" sz="1200" b="0" kern="1200" dirty="0">
                        <a:solidFill>
                          <a:schemeClr val="accent6">
                            <a:lumMod val="75000"/>
                          </a:schemeClr>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94468559"/>
                  </a:ext>
                </a:extLst>
              </a:tr>
            </a:tbl>
          </a:graphicData>
        </a:graphic>
      </p:graphicFrame>
      <p:sp>
        <p:nvSpPr>
          <p:cNvPr id="9" name="Textfeld 8">
            <a:extLst>
              <a:ext uri="{FF2B5EF4-FFF2-40B4-BE49-F238E27FC236}">
                <a16:creationId xmlns:a16="http://schemas.microsoft.com/office/drawing/2014/main" id="{993040D9-BF50-4317-B3E7-D31D542ED8C2}"/>
              </a:ext>
            </a:extLst>
          </p:cNvPr>
          <p:cNvSpPr txBox="1"/>
          <p:nvPr/>
        </p:nvSpPr>
        <p:spPr>
          <a:xfrm>
            <a:off x="5868144" y="5552400"/>
            <a:ext cx="3168352" cy="646331"/>
          </a:xfrm>
          <a:prstGeom prst="rect">
            <a:avLst/>
          </a:prstGeom>
          <a:noFill/>
        </p:spPr>
        <p:txBody>
          <a:bodyPr wrap="square" rtlCol="0">
            <a:spAutoFit/>
          </a:bodyPr>
          <a:lstStyle/>
          <a:p>
            <a:r>
              <a:rPr lang="de-DE" sz="1200" b="1" dirty="0">
                <a:solidFill>
                  <a:srgbClr val="003D6A"/>
                </a:solidFill>
              </a:rPr>
              <a:t>The </a:t>
            </a:r>
            <a:r>
              <a:rPr lang="de-DE" sz="1200" b="1" dirty="0" err="1">
                <a:solidFill>
                  <a:srgbClr val="003D6A"/>
                </a:solidFill>
              </a:rPr>
              <a:t>old</a:t>
            </a:r>
            <a:r>
              <a:rPr lang="de-DE" sz="1200" b="1" dirty="0">
                <a:solidFill>
                  <a:srgbClr val="003D6A"/>
                </a:solidFill>
              </a:rPr>
              <a:t> </a:t>
            </a:r>
            <a:r>
              <a:rPr lang="de-DE" sz="1200" b="1" dirty="0" err="1">
                <a:solidFill>
                  <a:srgbClr val="003D6A"/>
                </a:solidFill>
              </a:rPr>
              <a:t>version</a:t>
            </a:r>
            <a:r>
              <a:rPr lang="de-DE" sz="1200" b="1" dirty="0">
                <a:solidFill>
                  <a:srgbClr val="003D6A"/>
                </a:solidFill>
              </a:rPr>
              <a:t> </a:t>
            </a:r>
            <a:r>
              <a:rPr lang="de-DE" sz="1200" b="1" dirty="0" err="1">
                <a:solidFill>
                  <a:srgbClr val="003D6A"/>
                </a:solidFill>
              </a:rPr>
              <a:t>of</a:t>
            </a:r>
            <a:r>
              <a:rPr lang="de-DE" sz="1200" b="1" dirty="0">
                <a:solidFill>
                  <a:srgbClr val="003D6A"/>
                </a:solidFill>
              </a:rPr>
              <a:t> DPG-plus </a:t>
            </a:r>
            <a:r>
              <a:rPr lang="de-DE" sz="1200" b="1" dirty="0" err="1">
                <a:solidFill>
                  <a:srgbClr val="003D6A"/>
                </a:solidFill>
              </a:rPr>
              <a:t>is</a:t>
            </a:r>
            <a:r>
              <a:rPr lang="de-DE" sz="1200" b="1" dirty="0">
                <a:solidFill>
                  <a:srgbClr val="003D6A"/>
                </a:solidFill>
              </a:rPr>
              <a:t> </a:t>
            </a:r>
            <a:r>
              <a:rPr lang="de-DE" sz="1200" b="1" dirty="0" err="1">
                <a:solidFill>
                  <a:srgbClr val="003D6A"/>
                </a:solidFill>
              </a:rPr>
              <a:t>no</a:t>
            </a:r>
            <a:r>
              <a:rPr lang="de-DE" sz="1200" b="1" dirty="0">
                <a:solidFill>
                  <a:srgbClr val="003D6A"/>
                </a:solidFill>
              </a:rPr>
              <a:t> </a:t>
            </a:r>
            <a:r>
              <a:rPr lang="de-DE" sz="1200" b="1" dirty="0" err="1">
                <a:solidFill>
                  <a:srgbClr val="003D6A"/>
                </a:solidFill>
              </a:rPr>
              <a:t>longer</a:t>
            </a:r>
            <a:r>
              <a:rPr lang="de-DE" sz="1200" b="1" dirty="0">
                <a:solidFill>
                  <a:srgbClr val="003D6A"/>
                </a:solidFill>
              </a:rPr>
              <a:t> </a:t>
            </a:r>
            <a:r>
              <a:rPr lang="de-DE" sz="1200" b="1" dirty="0" err="1">
                <a:solidFill>
                  <a:srgbClr val="003D6A"/>
                </a:solidFill>
              </a:rPr>
              <a:t>produced</a:t>
            </a:r>
            <a:r>
              <a:rPr lang="de-DE" sz="1200" b="1" dirty="0">
                <a:solidFill>
                  <a:srgbClr val="003D6A"/>
                </a:solidFill>
              </a:rPr>
              <a:t>. But </a:t>
            </a:r>
            <a:r>
              <a:rPr lang="de-DE" sz="1200" b="1" dirty="0" err="1">
                <a:solidFill>
                  <a:srgbClr val="003D6A"/>
                </a:solidFill>
              </a:rPr>
              <a:t>the</a:t>
            </a:r>
            <a:r>
              <a:rPr lang="de-DE" sz="1200" b="1" dirty="0">
                <a:solidFill>
                  <a:srgbClr val="003D6A"/>
                </a:solidFill>
              </a:rPr>
              <a:t> </a:t>
            </a:r>
            <a:r>
              <a:rPr lang="de-DE" sz="1200" b="1" dirty="0" err="1">
                <a:solidFill>
                  <a:srgbClr val="003D6A"/>
                </a:solidFill>
              </a:rPr>
              <a:t>existing</a:t>
            </a:r>
            <a:r>
              <a:rPr lang="de-DE" sz="1200" b="1" dirty="0">
                <a:solidFill>
                  <a:srgbClr val="003D6A"/>
                </a:solidFill>
              </a:rPr>
              <a:t> stock will </a:t>
            </a:r>
            <a:r>
              <a:rPr lang="de-DE" sz="1200" b="1" dirty="0" err="1">
                <a:solidFill>
                  <a:srgbClr val="003D6A"/>
                </a:solidFill>
              </a:rPr>
              <a:t>be</a:t>
            </a:r>
            <a:r>
              <a:rPr lang="de-DE" sz="1200" b="1" dirty="0">
                <a:solidFill>
                  <a:srgbClr val="003D6A"/>
                </a:solidFill>
              </a:rPr>
              <a:t> </a:t>
            </a:r>
            <a:r>
              <a:rPr lang="de-DE" sz="1200" b="1" dirty="0" err="1">
                <a:solidFill>
                  <a:srgbClr val="003D6A"/>
                </a:solidFill>
              </a:rPr>
              <a:t>sold</a:t>
            </a:r>
            <a:r>
              <a:rPr lang="de-DE" sz="1200" b="1" dirty="0">
                <a:solidFill>
                  <a:srgbClr val="003D6A"/>
                </a:solidFill>
              </a:rPr>
              <a:t> off. </a:t>
            </a:r>
          </a:p>
        </p:txBody>
      </p:sp>
    </p:spTree>
    <p:extLst>
      <p:ext uri="{BB962C8B-B14F-4D97-AF65-F5344CB8AC3E}">
        <p14:creationId xmlns:p14="http://schemas.microsoft.com/office/powerpoint/2010/main" val="120160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6" name="Inhaltsplatzhalter 2">
            <a:extLst>
              <a:ext uri="{FF2B5EF4-FFF2-40B4-BE49-F238E27FC236}">
                <a16:creationId xmlns:a16="http://schemas.microsoft.com/office/drawing/2014/main" id="{4B4FA288-43B0-4D37-9A4A-41338D815DC2}"/>
              </a:ext>
            </a:extLst>
          </p:cNvPr>
          <p:cNvSpPr txBox="1">
            <a:spLocks/>
          </p:cNvSpPr>
          <p:nvPr/>
        </p:nvSpPr>
        <p:spPr>
          <a:xfrm>
            <a:off x="323529" y="836712"/>
            <a:ext cx="5976663" cy="5297664"/>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R="0" lvl="0" algn="l" defTabSz="457200" rtl="0" eaLnBrk="1" fontAlgn="auto" latinLnBrk="0" hangingPunct="1">
              <a:lnSpc>
                <a:spcPts val="2000"/>
              </a:lnSpc>
              <a:spcBef>
                <a:spcPts val="550"/>
              </a:spcBef>
              <a:spcAft>
                <a:spcPts val="0"/>
              </a:spcAft>
              <a:buClrTx/>
              <a:buSzTx/>
              <a:tabLst/>
              <a:defRPr/>
            </a:pPr>
            <a:r>
              <a:rPr lang="de-DE" sz="1600" b="1" dirty="0" err="1">
                <a:solidFill>
                  <a:srgbClr val="003D6A"/>
                </a:solidFill>
                <a:latin typeface="+mn-lt"/>
                <a:cs typeface="+mn-cs"/>
                <a:sym typeface="Wingdings" panose="05000000000000000000" pitchFamily="2" charset="2"/>
              </a:rPr>
              <a:t>Pneumatic</a:t>
            </a:r>
            <a:r>
              <a:rPr lang="de-DE" sz="1600" b="1" dirty="0">
                <a:solidFill>
                  <a:srgbClr val="003D6A"/>
                </a:solidFill>
                <a:latin typeface="+mn-lt"/>
                <a:cs typeface="+mn-cs"/>
                <a:sym typeface="Wingdings" panose="05000000000000000000" pitchFamily="2" charset="2"/>
              </a:rPr>
              <a:t> </a:t>
            </a:r>
            <a:r>
              <a:rPr lang="de-DE" sz="1600" b="1" dirty="0" err="1">
                <a:solidFill>
                  <a:srgbClr val="003D6A"/>
                </a:solidFill>
                <a:latin typeface="+mn-lt"/>
                <a:cs typeface="+mn-cs"/>
                <a:sym typeface="Wingdings" panose="05000000000000000000" pitchFamily="2" charset="2"/>
              </a:rPr>
              <a:t>connection</a:t>
            </a:r>
            <a:endParaRPr lang="de-DE" sz="1600" b="1" dirty="0">
              <a:solidFill>
                <a:srgbClr val="003D6A"/>
              </a:solidFill>
              <a:latin typeface="+mn-lt"/>
              <a:cs typeface="+mn-cs"/>
              <a:sym typeface="Wingdings" panose="05000000000000000000" pitchFamily="2" charset="2"/>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DPG-plus/DPZ-plus </a:t>
            </a:r>
            <a:r>
              <a:rPr lang="de-DE" sz="1600" u="sng" dirty="0">
                <a:solidFill>
                  <a:srgbClr val="003D6A"/>
                </a:solidFill>
                <a:latin typeface="+mn-lt"/>
                <a:cs typeface="+mn-cs"/>
                <a:sym typeface="Wingdings" panose="05000000000000000000" pitchFamily="2" charset="2"/>
              </a:rPr>
              <a:t>must</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be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operated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with</a:t>
            </a:r>
            <a:r>
              <a:rPr lang="de-DE" sz="1600" dirty="0">
                <a:solidFill>
                  <a:srgbClr val="003D6A"/>
                </a:solidFill>
                <a:latin typeface="+mn-lt"/>
                <a:cs typeface="+mn-cs"/>
                <a:sym typeface="Wingdings" panose="05000000000000000000" pitchFamily="2" charset="2"/>
              </a:rPr>
              <a:t> a </a:t>
            </a:r>
            <a:r>
              <a:rPr lang="de-DE" sz="1600" dirty="0" err="1">
                <a:solidFill>
                  <a:srgbClr val="003D6A"/>
                </a:solidFill>
                <a:latin typeface="+mn-lt"/>
                <a:cs typeface="+mn-cs"/>
                <a:sym typeface="Wingdings" panose="05000000000000000000" pitchFamily="2" charset="2"/>
              </a:rPr>
              <a:t>third</a:t>
            </a:r>
            <a:r>
              <a:rPr lang="de-DE" sz="1600" dirty="0">
                <a:solidFill>
                  <a:srgbClr val="003D6A"/>
                </a:solidFill>
                <a:latin typeface="+mn-lt"/>
                <a:cs typeface="+mn-cs"/>
                <a:sym typeface="Wingdings" panose="05000000000000000000" pitchFamily="2" charset="2"/>
              </a:rPr>
              <a:t> </a:t>
            </a:r>
            <a:br>
              <a:rPr lang="de-DE" sz="1600" dirty="0">
                <a:solidFill>
                  <a:srgbClr val="003D6A"/>
                </a:solidFill>
                <a:latin typeface="+mn-lt"/>
                <a:cs typeface="+mn-cs"/>
                <a:sym typeface="Wingdings" panose="05000000000000000000" pitchFamily="2" charset="2"/>
              </a:rPr>
            </a:br>
            <a:r>
              <a:rPr lang="de-DE" sz="1600" dirty="0" err="1">
                <a:solidFill>
                  <a:srgbClr val="003D6A"/>
                </a:solidFill>
                <a:latin typeface="+mn-lt"/>
                <a:cs typeface="+mn-cs"/>
                <a:sym typeface="Wingdings" panose="05000000000000000000" pitchFamily="2" charset="2"/>
              </a:rPr>
              <a:t>pneumatic</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hose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ventilation</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air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purge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connection</a:t>
            </a:r>
            <a:r>
              <a:rPr lang="de-DE" sz="1600" dirty="0">
                <a:solidFill>
                  <a:srgbClr val="003D6A"/>
                </a:solidFill>
                <a:latin typeface="+mn-lt"/>
                <a:cs typeface="+mn-cs"/>
                <a:sym typeface="Wingdings" panose="05000000000000000000" pitchFamily="2" charset="2"/>
              </a:rPr>
              <a:t>)</a:t>
            </a:r>
          </a:p>
          <a:p>
            <a:pPr marR="0" lvl="0" algn="l" defTabSz="457200" rtl="0" eaLnBrk="1" fontAlgn="auto" latinLnBrk="0" hangingPunct="1">
              <a:lnSpc>
                <a:spcPts val="2000"/>
              </a:lnSpc>
              <a:spcBef>
                <a:spcPts val="550"/>
              </a:spcBef>
              <a:spcAft>
                <a:spcPts val="0"/>
              </a:spcAft>
              <a:buClrTx/>
              <a:buSzTx/>
              <a:tabLst/>
              <a:defRPr/>
            </a:pP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endParaRPr lang="de-DE" sz="1600" dirty="0">
              <a:solidFill>
                <a:srgbClr val="003D6A"/>
              </a:solidFill>
              <a:latin typeface="+mn-lt"/>
              <a:cs typeface="+mn-cs"/>
              <a:sym typeface="Wingdings" panose="05000000000000000000" pitchFamily="2" charset="2"/>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A </a:t>
            </a:r>
            <a:r>
              <a:rPr lang="de-DE" sz="1600" dirty="0" err="1">
                <a:solidFill>
                  <a:srgbClr val="003D6A"/>
                </a:solidFill>
                <a:latin typeface="+mn-lt"/>
                <a:cs typeface="+mn-cs"/>
                <a:sym typeface="Wingdings" panose="05000000000000000000" pitchFamily="2" charset="2"/>
              </a:rPr>
              <a:t>warning</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notice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intended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to</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make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operator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aware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of</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this</a:t>
            </a:r>
            <a:r>
              <a:rPr lang="de-DE" sz="1600" dirty="0">
                <a:solidFill>
                  <a:srgbClr val="003D6A"/>
                </a:solidFill>
                <a:latin typeface="+mn-lt"/>
                <a:cs typeface="+mn-cs"/>
                <a:sym typeface="Wingdings" panose="05000000000000000000" pitchFamily="2" charset="2"/>
              </a:rPr>
              <a:t>. Details </a:t>
            </a:r>
            <a:r>
              <a:rPr lang="de-DE" sz="1600" dirty="0" err="1">
                <a:solidFill>
                  <a:srgbClr val="003D6A"/>
                </a:solidFill>
                <a:latin typeface="+mn-lt"/>
                <a:cs typeface="+mn-cs"/>
                <a:sym typeface="Wingdings" panose="05000000000000000000" pitchFamily="2" charset="2"/>
              </a:rPr>
              <a:t>can</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be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found</a:t>
            </a:r>
            <a:r>
              <a:rPr lang="de-DE" sz="1600" dirty="0">
                <a:solidFill>
                  <a:srgbClr val="003D6A"/>
                </a:solidFill>
                <a:latin typeface="+mn-lt"/>
                <a:cs typeface="+mn-cs"/>
                <a:sym typeface="Wingdings" panose="05000000000000000000" pitchFamily="2" charset="2"/>
              </a:rPr>
              <a:t> in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operating</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manual</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for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product</a:t>
            </a:r>
            <a:r>
              <a:rPr lang="de-DE" sz="1600" dirty="0">
                <a:solidFill>
                  <a:srgbClr val="003D6A"/>
                </a:solidFill>
                <a:latin typeface="+mn-lt"/>
                <a:cs typeface="+mn-cs"/>
                <a:sym typeface="Wingdings" panose="05000000000000000000" pitchFamily="2" charset="2"/>
              </a:rPr>
              <a:t>.</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err="1">
                <a:solidFill>
                  <a:srgbClr val="003D6A"/>
                </a:solidFill>
                <a:latin typeface="+mn-lt"/>
                <a:cs typeface="+mn-cs"/>
                <a:sym typeface="Wingdings" panose="05000000000000000000" pitchFamily="2" charset="2"/>
              </a:rPr>
              <a:t>Nevertheless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defective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grippers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occur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because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warning</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notices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are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ignored</a:t>
            </a:r>
            <a:r>
              <a:rPr lang="de-DE" sz="1600" dirty="0">
                <a:solidFill>
                  <a:srgbClr val="003D6A"/>
                </a:solidFill>
                <a:latin typeface="+mn-lt"/>
                <a:cs typeface="+mn-cs"/>
                <a:sym typeface="Wingdings" panose="05000000000000000000" pitchFamily="2" charset="2"/>
              </a:rPr>
              <a:t> and </a:t>
            </a:r>
            <a:r>
              <a:rPr lang="de-DE" sz="1600" dirty="0" err="1">
                <a:solidFill>
                  <a:srgbClr val="003D6A"/>
                </a:solidFill>
                <a:latin typeface="+mn-lt"/>
                <a:cs typeface="+mn-cs"/>
                <a:sym typeface="Wingdings" panose="05000000000000000000" pitchFamily="2" charset="2"/>
              </a:rPr>
              <a:t>grippers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are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operated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without</a:t>
            </a:r>
            <a:r>
              <a:rPr lang="de-DE" sz="1600" dirty="0">
                <a:solidFill>
                  <a:srgbClr val="003D6A"/>
                </a:solidFill>
                <a:latin typeface="+mn-lt"/>
                <a:cs typeface="+mn-cs"/>
                <a:sym typeface="Wingdings" panose="05000000000000000000" pitchFamily="2" charset="2"/>
              </a:rPr>
              <a:t> a </a:t>
            </a:r>
            <a:r>
              <a:rPr lang="de-DE" sz="1600" dirty="0" err="1">
                <a:solidFill>
                  <a:srgbClr val="003D6A"/>
                </a:solidFill>
                <a:latin typeface="+mn-lt"/>
                <a:cs typeface="+mn-cs"/>
                <a:sym typeface="Wingdings" panose="05000000000000000000" pitchFamily="2" charset="2"/>
              </a:rPr>
              <a:t>third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hose</a:t>
            </a:r>
            <a:r>
              <a:rPr lang="de-DE" sz="1600" dirty="0">
                <a:solidFill>
                  <a:srgbClr val="003D6A"/>
                </a:solidFill>
                <a:latin typeface="+mn-lt"/>
                <a:cs typeface="+mn-cs"/>
                <a:sym typeface="Wingdings" panose="05000000000000000000" pitchFamily="2" charset="2"/>
              </a:rPr>
              <a:t>. </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err="1">
                <a:solidFill>
                  <a:srgbClr val="003D6A"/>
                </a:solidFill>
                <a:latin typeface="+mn-lt"/>
                <a:cs typeface="+mn-cs"/>
                <a:sym typeface="Wingdings" panose="05000000000000000000" pitchFamily="2" charset="2"/>
              </a:rPr>
              <a:t>Dirt</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can</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be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sucked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into</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gripper</a:t>
            </a:r>
            <a:r>
              <a:rPr lang="de-DE" sz="1600" dirty="0">
                <a:solidFill>
                  <a:srgbClr val="003D6A"/>
                </a:solidFill>
                <a:latin typeface="+mn-lt"/>
                <a:cs typeface="+mn-cs"/>
                <a:sym typeface="Wingdings" panose="05000000000000000000" pitchFamily="2" charset="2"/>
              </a:rPr>
              <a:t> via open </a:t>
            </a:r>
            <a:r>
              <a:rPr lang="de-DE" sz="1600" dirty="0" err="1">
                <a:solidFill>
                  <a:srgbClr val="003D6A"/>
                </a:solidFill>
                <a:latin typeface="+mn-lt"/>
                <a:cs typeface="+mn-cs"/>
                <a:sym typeface="Wingdings" panose="05000000000000000000" pitchFamily="2" charset="2"/>
              </a:rPr>
              <a:t>air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purge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connection</a:t>
            </a:r>
            <a:r>
              <a:rPr lang="de-DE" sz="1600" dirty="0">
                <a:solidFill>
                  <a:srgbClr val="003D6A"/>
                </a:solidFill>
                <a:latin typeface="+mn-lt"/>
                <a:cs typeface="+mn-cs"/>
                <a:sym typeface="Wingdings" panose="05000000000000000000" pitchFamily="2" charset="2"/>
              </a:rPr>
              <a:t> and </a:t>
            </a:r>
            <a:r>
              <a:rPr lang="de-DE" sz="1600" dirty="0" err="1">
                <a:solidFill>
                  <a:srgbClr val="003D6A"/>
                </a:solidFill>
                <a:latin typeface="+mn-lt"/>
                <a:cs typeface="+mn-cs"/>
                <a:sym typeface="Wingdings" panose="05000000000000000000" pitchFamily="2" charset="2"/>
              </a:rPr>
              <a:t>lead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to</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failure</a:t>
            </a:r>
            <a:r>
              <a:rPr lang="de-DE" sz="1600" dirty="0">
                <a:solidFill>
                  <a:srgbClr val="003D6A"/>
                </a:solidFill>
                <a:latin typeface="+mn-lt"/>
                <a:cs typeface="+mn-cs"/>
                <a:sym typeface="Wingdings" panose="05000000000000000000" pitchFamily="2" charset="2"/>
              </a:rPr>
              <a:t>.</a:t>
            </a:r>
            <a:br>
              <a:rPr lang="de-DE" sz="1600" dirty="0">
                <a:solidFill>
                  <a:srgbClr val="003D6A"/>
                </a:solidFill>
                <a:latin typeface="+mn-lt"/>
                <a:cs typeface="+mn-cs"/>
                <a:sym typeface="Wingdings" panose="05000000000000000000" pitchFamily="2" charset="2"/>
              </a:rPr>
            </a:br>
            <a:r>
              <a:rPr lang="de-DE" sz="1600" dirty="0">
                <a:solidFill>
                  <a:srgbClr val="003D6A"/>
                </a:solidFill>
                <a:latin typeface="+mn-lt"/>
                <a:cs typeface="+mn-cs"/>
                <a:sym typeface="Wingdings" panose="05000000000000000000" pitchFamily="2" charset="2"/>
              </a:rPr>
              <a:t> The </a:t>
            </a:r>
            <a:r>
              <a:rPr lang="de-DE" sz="1600" dirty="0" err="1">
                <a:solidFill>
                  <a:srgbClr val="003D6A"/>
                </a:solidFill>
                <a:latin typeface="+mn-lt"/>
                <a:cs typeface="+mn-cs"/>
                <a:sym typeface="Wingdings" panose="05000000000000000000" pitchFamily="2" charset="2"/>
              </a:rPr>
              <a:t>customer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is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dissatisfied</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although</a:t>
            </a:r>
            <a:r>
              <a:rPr lang="de-DE" sz="1600" dirty="0">
                <a:solidFill>
                  <a:srgbClr val="003D6A"/>
                </a:solidFill>
                <a:latin typeface="+mn-lt"/>
                <a:cs typeface="+mn-cs"/>
                <a:sym typeface="Wingdings" panose="05000000000000000000" pitchFamily="2" charset="2"/>
              </a:rPr>
              <a:t> he </a:t>
            </a:r>
            <a:r>
              <a:rPr lang="de-DE" sz="1600" dirty="0" err="1">
                <a:solidFill>
                  <a:srgbClr val="003D6A"/>
                </a:solidFill>
                <a:latin typeface="+mn-lt"/>
                <a:cs typeface="+mn-cs"/>
                <a:sym typeface="Wingdings" panose="05000000000000000000" pitchFamily="2" charset="2"/>
              </a:rPr>
              <a:t>is</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responsible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for</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the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failure</a:t>
            </a:r>
            <a:r>
              <a:rPr lang="de-DE" sz="1600" dirty="0">
                <a:solidFill>
                  <a:srgbClr val="003D6A"/>
                </a:solidFill>
                <a:latin typeface="+mn-lt"/>
                <a:cs typeface="+mn-cs"/>
                <a:sym typeface="Wingdings" panose="05000000000000000000" pitchFamily="2" charset="2"/>
              </a:rPr>
              <a:t> </a:t>
            </a:r>
            <a:r>
              <a:rPr lang="de-DE" sz="1600" dirty="0" err="1">
                <a:solidFill>
                  <a:srgbClr val="003D6A"/>
                </a:solidFill>
                <a:latin typeface="+mn-lt"/>
                <a:cs typeface="+mn-cs"/>
                <a:sym typeface="Wingdings" panose="05000000000000000000" pitchFamily="2" charset="2"/>
              </a:rPr>
              <a:t>himself</a:t>
            </a:r>
            <a:r>
              <a:rPr lang="de-DE" sz="1600" dirty="0">
                <a:solidFill>
                  <a:srgbClr val="003D6A"/>
                </a:solidFill>
                <a:latin typeface="+mn-lt"/>
                <a:cs typeface="+mn-cs"/>
                <a:sym typeface="Wingdings" panose="05000000000000000000" pitchFamily="2" charset="2"/>
              </a:rPr>
              <a:t>.</a:t>
            </a:r>
            <a:endParaRPr kumimoji="0" lang="de-DE" sz="2000" b="0" i="0" u="none" strike="noStrike" kern="1200" cap="none" spc="0" normalizeH="0" baseline="0" noProof="0" dirty="0">
              <a:ln>
                <a:noFill/>
              </a:ln>
              <a:solidFill>
                <a:sysClr val="windowText" lastClr="000000">
                  <a:lumMod val="75000"/>
                  <a:lumOff val="25000"/>
                </a:sysClr>
              </a:solidFill>
              <a:effectLst/>
              <a:uLnTx/>
              <a:uFillTx/>
              <a:latin typeface="Calibri"/>
              <a:ea typeface="+mn-ea"/>
              <a:sym typeface="Wingdings" panose="05000000000000000000" pitchFamily="2" charset="2"/>
            </a:endParaRPr>
          </a:p>
          <a:p>
            <a:pPr marL="1143000" marR="0" lvl="2" indent="0" algn="l" defTabSz="457200" rtl="0" eaLnBrk="1" fontAlgn="auto" latinLnBrk="0" hangingPunct="1">
              <a:lnSpc>
                <a:spcPct val="100000"/>
              </a:lnSpc>
              <a:spcBef>
                <a:spcPct val="20000"/>
              </a:spcBef>
              <a:spcAft>
                <a:spcPts val="0"/>
              </a:spcAft>
              <a:buClrTx/>
              <a:buSzTx/>
              <a:buFont typeface="Arial"/>
              <a:buNone/>
              <a:tabLst/>
              <a:defRPr/>
            </a:pPr>
            <a:endParaRPr kumimoji="0" lang="de-DE" sz="18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a:p>
            <a:pPr marL="1485900" marR="0" lvl="2" indent="-342900" algn="l" defTabSz="457200" rtl="0" eaLnBrk="1" fontAlgn="auto" latinLnBrk="0" hangingPunct="1">
              <a:lnSpc>
                <a:spcPct val="100000"/>
              </a:lnSpc>
              <a:spcBef>
                <a:spcPct val="20000"/>
              </a:spcBef>
              <a:spcAft>
                <a:spcPts val="0"/>
              </a:spcAft>
              <a:buClrTx/>
              <a:buSzTx/>
              <a:buFont typeface="Wingdings" panose="05000000000000000000" pitchFamily="2" charset="2"/>
              <a:buChar char="à"/>
              <a:tabLst/>
              <a:defRPr/>
            </a:pPr>
            <a:endParaRPr kumimoji="0" lang="de-DE" sz="24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p:txBody>
      </p:sp>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Air </a:t>
            </a:r>
            <a:r>
              <a:rPr lang="de-DE" sz="4000" b="1" dirty="0" err="1">
                <a:solidFill>
                  <a:schemeClr val="bg1"/>
                </a:solidFill>
              </a:rPr>
              <a:t>purge</a:t>
            </a:r>
            <a:r>
              <a:rPr lang="de-DE" sz="4000" b="1" dirty="0">
                <a:solidFill>
                  <a:schemeClr val="bg1"/>
                </a:solidFill>
              </a:rPr>
              <a:t> </a:t>
            </a:r>
            <a:r>
              <a:rPr lang="de-DE" sz="4000" b="1" dirty="0" err="1">
                <a:solidFill>
                  <a:schemeClr val="bg1"/>
                </a:solidFill>
              </a:rPr>
              <a:t>connection</a:t>
            </a:r>
            <a:endParaRPr lang="de-DE" sz="4000" b="1" dirty="0">
              <a:solidFill>
                <a:schemeClr val="bg1"/>
              </a:solidFill>
            </a:endParaRPr>
          </a:p>
        </p:txBody>
      </p:sp>
      <p:pic>
        <p:nvPicPr>
          <p:cNvPr id="4" name="Grafik 3">
            <a:extLst>
              <a:ext uri="{FF2B5EF4-FFF2-40B4-BE49-F238E27FC236}">
                <a16:creationId xmlns:a16="http://schemas.microsoft.com/office/drawing/2014/main" id="{E450D6DB-6D71-4802-B65B-5243BC779C1E}"/>
              </a:ext>
            </a:extLst>
          </p:cNvPr>
          <p:cNvPicPr>
            <a:picLocks noChangeAspect="1"/>
          </p:cNvPicPr>
          <p:nvPr/>
        </p:nvPicPr>
        <p:blipFill>
          <a:blip r:embed="rId3"/>
          <a:stretch>
            <a:fillRect/>
          </a:stretch>
        </p:blipFill>
        <p:spPr>
          <a:xfrm>
            <a:off x="755576" y="1772816"/>
            <a:ext cx="2376264" cy="1754669"/>
          </a:xfrm>
          <a:prstGeom prst="rect">
            <a:avLst/>
          </a:prstGeom>
        </p:spPr>
      </p:pic>
      <p:pic>
        <p:nvPicPr>
          <p:cNvPr id="2" name="Grafik 1">
            <a:extLst>
              <a:ext uri="{FF2B5EF4-FFF2-40B4-BE49-F238E27FC236}">
                <a16:creationId xmlns:a16="http://schemas.microsoft.com/office/drawing/2014/main" id="{2BF7D2C8-5F56-4F40-B5CC-FF8C6A604510}"/>
              </a:ext>
            </a:extLst>
          </p:cNvPr>
          <p:cNvPicPr>
            <a:picLocks noChangeAspect="1"/>
          </p:cNvPicPr>
          <p:nvPr/>
        </p:nvPicPr>
        <p:blipFill>
          <a:blip r:embed="rId4"/>
          <a:stretch>
            <a:fillRect/>
          </a:stretch>
        </p:blipFill>
        <p:spPr>
          <a:xfrm>
            <a:off x="6372200" y="2034371"/>
            <a:ext cx="2500355" cy="3755764"/>
          </a:xfrm>
          <a:prstGeom prst="rect">
            <a:avLst/>
          </a:prstGeom>
        </p:spPr>
      </p:pic>
    </p:spTree>
    <p:extLst>
      <p:ext uri="{BB962C8B-B14F-4D97-AF65-F5344CB8AC3E}">
        <p14:creationId xmlns:p14="http://schemas.microsoft.com/office/powerpoint/2010/main" val="546117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Inhaltsplatzhalter 2">
            <a:extLst>
              <a:ext uri="{FF2B5EF4-FFF2-40B4-BE49-F238E27FC236}">
                <a16:creationId xmlns:a16="http://schemas.microsoft.com/office/drawing/2014/main" id="{1E48A23A-0F01-438C-A8EB-549A4BBD9D9B}"/>
              </a:ext>
            </a:extLst>
          </p:cNvPr>
          <p:cNvSpPr txBox="1">
            <a:spLocks/>
          </p:cNvSpPr>
          <p:nvPr/>
        </p:nvSpPr>
        <p:spPr>
          <a:xfrm>
            <a:off x="323529" y="1155672"/>
            <a:ext cx="5040559" cy="5297664"/>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R="0" lvl="0" algn="l" defTabSz="457200" rtl="0" eaLnBrk="1" fontAlgn="auto" latinLnBrk="0" hangingPunct="1">
              <a:lnSpc>
                <a:spcPts val="2000"/>
              </a:lnSpc>
              <a:spcBef>
                <a:spcPts val="550"/>
              </a:spcBef>
              <a:spcAft>
                <a:spcPts val="0"/>
              </a:spcAft>
              <a:buClrTx/>
              <a:buSzTx/>
              <a:tabLst/>
              <a:defRPr/>
            </a:pPr>
            <a:r>
              <a:rPr lang="de-DE" sz="1600" b="1" dirty="0">
                <a:solidFill>
                  <a:srgbClr val="003D6A"/>
                </a:solidFill>
                <a:latin typeface="+mn-lt"/>
                <a:cs typeface="+mn-cs"/>
                <a:sym typeface="Wingdings" panose="05000000000000000000" pitchFamily="2" charset="2"/>
              </a:rPr>
              <a:t>Coming </a:t>
            </a:r>
            <a:r>
              <a:rPr lang="de-DE" sz="1600" b="1" dirty="0" err="1">
                <a:solidFill>
                  <a:srgbClr val="003D6A"/>
                </a:solidFill>
                <a:latin typeface="+mn-lt"/>
                <a:cs typeface="+mn-cs"/>
                <a:sym typeface="Wingdings" panose="05000000000000000000" pitchFamily="2" charset="2"/>
              </a:rPr>
              <a:t>soon</a:t>
            </a:r>
            <a:r>
              <a:rPr lang="de-DE" sz="1600" b="1" dirty="0">
                <a:solidFill>
                  <a:srgbClr val="003D6A"/>
                </a:solidFill>
                <a:latin typeface="+mn-lt"/>
                <a:cs typeface="+mn-cs"/>
                <a:sym typeface="Wingdings" panose="05000000000000000000" pitchFamily="2" charset="2"/>
              </a:rPr>
              <a:t>…</a:t>
            </a:r>
          </a:p>
          <a:p>
            <a:pPr marL="285750" lvl="0" indent="-285750">
              <a:lnSpc>
                <a:spcPts val="2000"/>
              </a:lnSpc>
              <a:buFont typeface="Arial" panose="020B0604020202020204" pitchFamily="34" charset="0"/>
              <a:buChar char="•"/>
              <a:defRPr/>
            </a:pPr>
            <a:r>
              <a:rPr lang="de-DE" sz="1600" dirty="0">
                <a:solidFill>
                  <a:srgbClr val="003D6A"/>
                </a:solidFill>
                <a:sym typeface="Wingdings" panose="05000000000000000000" pitchFamily="2" charset="2"/>
              </a:rPr>
              <a:t>Delivery </a:t>
            </a:r>
            <a:r>
              <a:rPr lang="de-DE" sz="1600" dirty="0" err="1">
                <a:solidFill>
                  <a:srgbClr val="003D6A"/>
                </a:solidFill>
                <a:sym typeface="Wingdings" panose="05000000000000000000" pitchFamily="2" charset="2"/>
              </a:rPr>
              <a:t>condition</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with</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sinter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filter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screwed</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into</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the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purged</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air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connection</a:t>
            </a:r>
            <a:r>
              <a:rPr lang="de-DE" sz="1600" dirty="0">
                <a:solidFill>
                  <a:srgbClr val="003D6A"/>
                </a:solidFill>
                <a:sym typeface="Wingdings" panose="05000000000000000000" pitchFamily="2" charset="2"/>
              </a:rPr>
              <a:t>:</a:t>
            </a:r>
            <a:br>
              <a:rPr lang="de-DE" sz="1600" dirty="0">
                <a:solidFill>
                  <a:srgbClr val="003D6A"/>
                </a:solidFill>
                <a:sym typeface="Wingdings" panose="05000000000000000000" pitchFamily="2" charset="2"/>
              </a:rPr>
            </a:b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Prevents</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the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suction</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of</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dirt</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particles</a:t>
            </a:r>
            <a:r>
              <a:rPr lang="de-DE" sz="1600" dirty="0">
                <a:solidFill>
                  <a:srgbClr val="003D6A"/>
                </a:solidFill>
                <a:sym typeface="Wingdings" panose="05000000000000000000" pitchFamily="2" charset="2"/>
              </a:rPr>
              <a:t> (&gt;0,12 mm) </a:t>
            </a:r>
            <a:r>
              <a:rPr lang="de-DE" sz="1600" dirty="0" err="1">
                <a:solidFill>
                  <a:srgbClr val="003D6A"/>
                </a:solidFill>
                <a:sym typeface="Wingdings" panose="05000000000000000000" pitchFamily="2" charset="2"/>
              </a:rPr>
              <a:t>when</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the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gripper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is</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operated</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without</a:t>
            </a:r>
            <a:r>
              <a:rPr lang="de-DE" sz="1600" dirty="0">
                <a:solidFill>
                  <a:srgbClr val="003D6A"/>
                </a:solidFill>
                <a:sym typeface="Wingdings" panose="05000000000000000000" pitchFamily="2" charset="2"/>
              </a:rPr>
              <a:t> a 3rd </a:t>
            </a:r>
            <a:r>
              <a:rPr lang="de-DE" sz="1600" dirty="0" err="1">
                <a:solidFill>
                  <a:srgbClr val="003D6A"/>
                </a:solidFill>
                <a:sym typeface="Wingdings" panose="05000000000000000000" pitchFamily="2" charset="2"/>
              </a:rPr>
              <a:t>pneumatic</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hose</a:t>
            </a:r>
            <a:r>
              <a:rPr lang="de-DE" sz="1600" dirty="0">
                <a:solidFill>
                  <a:srgbClr val="003D6A"/>
                </a:solidFill>
                <a:sym typeface="Wingdings" panose="05000000000000000000" pitchFamily="2" charset="2"/>
              </a:rPr>
              <a:t>.</a:t>
            </a:r>
          </a:p>
          <a:p>
            <a:pPr marL="285750" lvl="0" indent="-285750">
              <a:lnSpc>
                <a:spcPts val="2000"/>
              </a:lnSpc>
              <a:buFont typeface="Arial" panose="020B0604020202020204" pitchFamily="34" charset="0"/>
              <a:buChar char="•"/>
              <a:defRPr/>
            </a:pP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endParaRPr lang="de-DE" sz="1600" dirty="0">
              <a:solidFill>
                <a:srgbClr val="003D6A"/>
              </a:solidFill>
              <a:sym typeface="Wingdings" panose="05000000000000000000" pitchFamily="2" charset="2"/>
            </a:endParaRPr>
          </a:p>
          <a:p>
            <a:pPr marL="285750" lvl="0" indent="-285750">
              <a:lnSpc>
                <a:spcPts val="2000"/>
              </a:lnSpc>
              <a:buFont typeface="Arial" panose="020B0604020202020204" pitchFamily="34" charset="0"/>
              <a:buChar char="•"/>
              <a:defRPr/>
            </a:pPr>
            <a:r>
              <a:rPr lang="en-US" sz="1600" dirty="0">
                <a:solidFill>
                  <a:srgbClr val="003D6A"/>
                </a:solidFill>
                <a:sym typeface="Wingdings" panose="05000000000000000000" pitchFamily="2" charset="2"/>
              </a:rPr>
              <a:t>The gripper with sinter filter then does not comply with protection class IP 67!</a:t>
            </a:r>
            <a:br>
              <a:rPr lang="de-DE" sz="1600" dirty="0">
                <a:solidFill>
                  <a:srgbClr val="003D6A"/>
                </a:solidFill>
                <a:sym typeface="Wingdings" panose="05000000000000000000" pitchFamily="2" charset="2"/>
              </a:rPr>
            </a:br>
            <a:r>
              <a:rPr lang="de-DE" sz="1600" dirty="0">
                <a:solidFill>
                  <a:srgbClr val="003D6A"/>
                </a:solidFill>
                <a:sym typeface="Wingdings" panose="05000000000000000000" pitchFamily="2" charset="2"/>
              </a:rPr>
              <a:t> </a:t>
            </a:r>
            <a:r>
              <a:rPr lang="en-US" sz="1600" dirty="0">
                <a:solidFill>
                  <a:srgbClr val="003D6A"/>
                </a:solidFill>
                <a:sym typeface="Wingdings" panose="05000000000000000000" pitchFamily="2" charset="2"/>
              </a:rPr>
              <a:t>For IP 67, an additional hose (</a:t>
            </a:r>
            <a:r>
              <a:rPr lang="de-DE" sz="1600" dirty="0" err="1">
                <a:solidFill>
                  <a:srgbClr val="003D6A"/>
                </a:solidFill>
                <a:sym typeface="Wingdings" panose="05000000000000000000" pitchFamily="2" charset="2"/>
              </a:rPr>
              <a:t>ventilation</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or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air</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purge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connection</a:t>
            </a:r>
            <a:r>
              <a:rPr lang="en-US" sz="1600" dirty="0">
                <a:solidFill>
                  <a:srgbClr val="003D6A"/>
                </a:solidFill>
                <a:sym typeface="Wingdings" panose="05000000000000000000" pitchFamily="2" charset="2"/>
              </a:rPr>
              <a:t>) must still be connected.</a:t>
            </a:r>
            <a:endParaRPr lang="de-DE" sz="1600" dirty="0"/>
          </a:p>
        </p:txBody>
      </p:sp>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Air </a:t>
            </a:r>
            <a:r>
              <a:rPr lang="de-DE" sz="4000" b="1" dirty="0" err="1">
                <a:solidFill>
                  <a:schemeClr val="bg1"/>
                </a:solidFill>
              </a:rPr>
              <a:t>purge</a:t>
            </a:r>
            <a:r>
              <a:rPr lang="de-DE" sz="4000" b="1" dirty="0">
                <a:solidFill>
                  <a:schemeClr val="bg1"/>
                </a:solidFill>
              </a:rPr>
              <a:t> </a:t>
            </a:r>
            <a:r>
              <a:rPr lang="de-DE" sz="4000" b="1" dirty="0" err="1">
                <a:solidFill>
                  <a:schemeClr val="bg1"/>
                </a:solidFill>
              </a:rPr>
              <a:t>connection</a:t>
            </a:r>
            <a:endParaRPr lang="de-DE" sz="4000" b="1" dirty="0">
              <a:solidFill>
                <a:schemeClr val="bg1"/>
              </a:solidFill>
            </a:endParaRPr>
          </a:p>
        </p:txBody>
      </p:sp>
      <p:pic>
        <p:nvPicPr>
          <p:cNvPr id="6" name="Grafik 5">
            <a:extLst>
              <a:ext uri="{FF2B5EF4-FFF2-40B4-BE49-F238E27FC236}">
                <a16:creationId xmlns:a16="http://schemas.microsoft.com/office/drawing/2014/main" id="{E86E770E-FE67-42B1-ACA4-0C339020F9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0882" y="2204864"/>
            <a:ext cx="2962705" cy="2174981"/>
          </a:xfrm>
          <a:prstGeom prst="rect">
            <a:avLst/>
          </a:prstGeom>
        </p:spPr>
      </p:pic>
      <p:pic>
        <p:nvPicPr>
          <p:cNvPr id="7" name="Grafik 6">
            <a:extLst>
              <a:ext uri="{FF2B5EF4-FFF2-40B4-BE49-F238E27FC236}">
                <a16:creationId xmlns:a16="http://schemas.microsoft.com/office/drawing/2014/main" id="{8524E62A-FA0E-43B4-95D5-D7981AB2EF4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14894" r="14894"/>
          <a:stretch/>
        </p:blipFill>
        <p:spPr>
          <a:xfrm>
            <a:off x="894964" y="2588613"/>
            <a:ext cx="2490330" cy="2520000"/>
          </a:xfrm>
          <a:prstGeom prst="rect">
            <a:avLst/>
          </a:prstGeom>
        </p:spPr>
      </p:pic>
      <p:pic>
        <p:nvPicPr>
          <p:cNvPr id="3" name="Grafik 2">
            <a:extLst>
              <a:ext uri="{FF2B5EF4-FFF2-40B4-BE49-F238E27FC236}">
                <a16:creationId xmlns:a16="http://schemas.microsoft.com/office/drawing/2014/main" id="{21EC35B6-5710-4D2F-B97B-DD701C5699B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22243" r="24044"/>
          <a:stretch/>
        </p:blipFill>
        <p:spPr>
          <a:xfrm>
            <a:off x="2915816" y="2588613"/>
            <a:ext cx="1905114" cy="2520000"/>
          </a:xfrm>
          <a:prstGeom prst="rect">
            <a:avLst/>
          </a:prstGeom>
        </p:spPr>
      </p:pic>
      <p:cxnSp>
        <p:nvCxnSpPr>
          <p:cNvPr id="15" name="Gerade Verbindung mit Pfeil 14">
            <a:extLst>
              <a:ext uri="{FF2B5EF4-FFF2-40B4-BE49-F238E27FC236}">
                <a16:creationId xmlns:a16="http://schemas.microsoft.com/office/drawing/2014/main" id="{1464C90C-0D4F-416E-9206-7360E5A4004A}"/>
              </a:ext>
            </a:extLst>
          </p:cNvPr>
          <p:cNvCxnSpPr/>
          <p:nvPr/>
        </p:nvCxnSpPr>
        <p:spPr>
          <a:xfrm flipV="1">
            <a:off x="7020272" y="3861048"/>
            <a:ext cx="288032" cy="1020547"/>
          </a:xfrm>
          <a:prstGeom prst="straightConnector1">
            <a:avLst/>
          </a:prstGeom>
          <a:ln w="38100">
            <a:solidFill>
              <a:srgbClr val="003D6A"/>
            </a:solidFill>
            <a:tailEnd type="triangle"/>
          </a:ln>
        </p:spPr>
        <p:style>
          <a:lnRef idx="1">
            <a:schemeClr val="accent1"/>
          </a:lnRef>
          <a:fillRef idx="0">
            <a:schemeClr val="accent1"/>
          </a:fillRef>
          <a:effectRef idx="0">
            <a:schemeClr val="accent1"/>
          </a:effectRef>
          <a:fontRef idx="minor">
            <a:schemeClr val="tx1"/>
          </a:fontRef>
        </p:style>
      </p:cxnSp>
      <p:sp>
        <p:nvSpPr>
          <p:cNvPr id="16" name="Textfeld 15">
            <a:extLst>
              <a:ext uri="{FF2B5EF4-FFF2-40B4-BE49-F238E27FC236}">
                <a16:creationId xmlns:a16="http://schemas.microsoft.com/office/drawing/2014/main" id="{2AC482D8-4A41-4AD0-94CB-AE78B3583156}"/>
              </a:ext>
            </a:extLst>
          </p:cNvPr>
          <p:cNvSpPr txBox="1"/>
          <p:nvPr/>
        </p:nvSpPr>
        <p:spPr>
          <a:xfrm>
            <a:off x="6165884" y="4887490"/>
            <a:ext cx="1708776" cy="584775"/>
          </a:xfrm>
          <a:prstGeom prst="rect">
            <a:avLst/>
          </a:prstGeom>
          <a:noFill/>
        </p:spPr>
        <p:txBody>
          <a:bodyPr wrap="square" rtlCol="0">
            <a:spAutoFit/>
          </a:bodyPr>
          <a:lstStyle/>
          <a:p>
            <a:r>
              <a:rPr lang="de-DE" sz="1600" dirty="0">
                <a:solidFill>
                  <a:srgbClr val="003D6A"/>
                </a:solidFill>
                <a:latin typeface="Calibri"/>
              </a:rPr>
              <a:t>Sinter </a:t>
            </a:r>
            <a:r>
              <a:rPr lang="de-DE" sz="1600" dirty="0" err="1">
                <a:solidFill>
                  <a:srgbClr val="003D6A"/>
                </a:solidFill>
                <a:latin typeface="Calibri"/>
              </a:rPr>
              <a:t>filter</a:t>
            </a:r>
            <a:r>
              <a:rPr lang="de-DE" sz="1600" dirty="0">
                <a:solidFill>
                  <a:srgbClr val="003D6A"/>
                </a:solidFill>
                <a:latin typeface="Calibri"/>
              </a:rPr>
              <a:t> at </a:t>
            </a:r>
            <a:r>
              <a:rPr lang="de-DE" sz="1600" dirty="0" err="1">
                <a:solidFill>
                  <a:srgbClr val="003D6A"/>
                </a:solidFill>
                <a:latin typeface="Calibri"/>
              </a:rPr>
              <a:t>air</a:t>
            </a:r>
            <a:r>
              <a:rPr lang="de-DE" sz="1600" dirty="0">
                <a:solidFill>
                  <a:srgbClr val="003D6A"/>
                </a:solidFill>
                <a:latin typeface="Calibri"/>
              </a:rPr>
              <a:t> </a:t>
            </a:r>
            <a:r>
              <a:rPr lang="de-DE" sz="1600" dirty="0" err="1">
                <a:solidFill>
                  <a:srgbClr val="003D6A"/>
                </a:solidFill>
                <a:latin typeface="Calibri"/>
              </a:rPr>
              <a:t>purge</a:t>
            </a:r>
            <a:r>
              <a:rPr lang="de-DE" sz="1600" dirty="0">
                <a:solidFill>
                  <a:srgbClr val="003D6A"/>
                </a:solidFill>
                <a:latin typeface="Calibri"/>
              </a:rPr>
              <a:t> </a:t>
            </a:r>
            <a:r>
              <a:rPr lang="de-DE" sz="1600" dirty="0" err="1">
                <a:solidFill>
                  <a:srgbClr val="003D6A"/>
                </a:solidFill>
                <a:latin typeface="Calibri"/>
              </a:rPr>
              <a:t>connection</a:t>
            </a:r>
            <a:endParaRPr lang="de-DE" sz="1600" dirty="0">
              <a:solidFill>
                <a:srgbClr val="003D6A"/>
              </a:solidFill>
              <a:latin typeface="Calibri"/>
            </a:endParaRPr>
          </a:p>
        </p:txBody>
      </p:sp>
    </p:spTree>
    <p:extLst>
      <p:ext uri="{BB962C8B-B14F-4D97-AF65-F5344CB8AC3E}">
        <p14:creationId xmlns:p14="http://schemas.microsoft.com/office/powerpoint/2010/main" val="2333708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p:cNvPicPr>
            <a:picLocks noChangeAspect="1"/>
          </p:cNvPicPr>
          <p:nvPr/>
        </p:nvPicPr>
        <p:blipFill rotWithShape="1">
          <a:blip r:embed="rId2" cstate="print">
            <a:extLst>
              <a:ext uri="{28A0092B-C50C-407E-A947-70E740481C1C}">
                <a14:useLocalDpi xmlns:a14="http://schemas.microsoft.com/office/drawing/2010/main" val="0"/>
              </a:ext>
            </a:extLst>
          </a:blip>
          <a:srcRect r="5086"/>
          <a:stretch/>
        </p:blipFill>
        <p:spPr>
          <a:xfrm>
            <a:off x="561443" y="1019863"/>
            <a:ext cx="6097664" cy="4818273"/>
          </a:xfrm>
          <a:prstGeom prst="rect">
            <a:avLst/>
          </a:prstGeom>
        </p:spPr>
      </p:pic>
      <p:sp>
        <p:nvSpPr>
          <p:cNvPr id="4"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err="1">
                <a:solidFill>
                  <a:srgbClr val="00446B"/>
                </a:solidFill>
                <a:cs typeface="Calibri"/>
              </a:rPr>
              <a:t>Available</a:t>
            </a:r>
            <a:r>
              <a:rPr lang="de-DE" sz="3200" b="1" dirty="0">
                <a:solidFill>
                  <a:srgbClr val="00446B"/>
                </a:solidFill>
                <a:cs typeface="Calibri"/>
              </a:rPr>
              <a:t> </a:t>
            </a:r>
            <a:r>
              <a:rPr lang="de-DE" sz="3200" b="1" dirty="0" err="1">
                <a:solidFill>
                  <a:srgbClr val="00446B"/>
                </a:solidFill>
                <a:cs typeface="Calibri"/>
              </a:rPr>
              <a:t>communication</a:t>
            </a:r>
            <a:r>
              <a:rPr lang="de-DE" sz="3200" b="1" dirty="0">
                <a:solidFill>
                  <a:srgbClr val="00446B"/>
                </a:solidFill>
                <a:cs typeface="Calibri"/>
              </a:rPr>
              <a:t> </a:t>
            </a:r>
            <a:r>
              <a:rPr lang="de-DE" sz="3200" b="1" dirty="0" err="1">
                <a:solidFill>
                  <a:srgbClr val="00446B"/>
                </a:solidFill>
                <a:cs typeface="Calibri"/>
              </a:rPr>
              <a:t>interfaces</a:t>
            </a:r>
            <a:endParaRPr lang="de-DE" sz="2800" u="sng" dirty="0">
              <a:solidFill>
                <a:srgbClr val="00B0F0"/>
              </a:solidFill>
            </a:endParaRPr>
          </a:p>
        </p:txBody>
      </p:sp>
      <p:sp>
        <p:nvSpPr>
          <p:cNvPr id="5" name="Textfeld 4"/>
          <p:cNvSpPr txBox="1"/>
          <p:nvPr/>
        </p:nvSpPr>
        <p:spPr>
          <a:xfrm>
            <a:off x="876534" y="5905266"/>
            <a:ext cx="4110228" cy="276999"/>
          </a:xfrm>
          <a:prstGeom prst="rect">
            <a:avLst/>
          </a:prstGeom>
        </p:spPr>
        <p:txBody>
          <a:bodyPr vert="horz" wrap="none" lIns="91440" tIns="45720" rIns="91440" bIns="45720" rtlCol="0" anchor="ctr">
            <a:spAutoFit/>
          </a:bodyPr>
          <a:lstStyle/>
          <a:p>
            <a:r>
              <a:rPr lang="de-DE" sz="1200" dirty="0">
                <a:solidFill>
                  <a:prstClr val="black"/>
                </a:solidFill>
              </a:rPr>
              <a:t>Forecast </a:t>
            </a:r>
            <a:r>
              <a:rPr lang="de-DE" sz="1200" dirty="0" err="1">
                <a:solidFill>
                  <a:prstClr val="black"/>
                </a:solidFill>
              </a:rPr>
              <a:t>of</a:t>
            </a:r>
            <a:r>
              <a:rPr lang="de-DE" sz="1200" dirty="0">
                <a:solidFill>
                  <a:prstClr val="black"/>
                </a:solidFill>
              </a:rPr>
              <a:t> </a:t>
            </a:r>
            <a:r>
              <a:rPr lang="de-DE" sz="1200" dirty="0" err="1">
                <a:solidFill>
                  <a:prstClr val="black"/>
                </a:solidFill>
              </a:rPr>
              <a:t>market</a:t>
            </a:r>
            <a:r>
              <a:rPr lang="de-DE" sz="1200" dirty="0">
                <a:solidFill>
                  <a:prstClr val="black"/>
                </a:solidFill>
              </a:rPr>
              <a:t> </a:t>
            </a:r>
            <a:r>
              <a:rPr lang="de-DE" sz="1200" dirty="0" err="1">
                <a:solidFill>
                  <a:prstClr val="black"/>
                </a:solidFill>
              </a:rPr>
              <a:t>shares</a:t>
            </a:r>
            <a:r>
              <a:rPr lang="de-DE" sz="1200" dirty="0">
                <a:solidFill>
                  <a:prstClr val="black"/>
                </a:solidFill>
              </a:rPr>
              <a:t> </a:t>
            </a:r>
            <a:r>
              <a:rPr lang="de-DE" sz="1200" dirty="0" err="1">
                <a:solidFill>
                  <a:prstClr val="black"/>
                </a:solidFill>
              </a:rPr>
              <a:t>of</a:t>
            </a:r>
            <a:r>
              <a:rPr lang="de-DE" sz="1200" dirty="0">
                <a:solidFill>
                  <a:prstClr val="black"/>
                </a:solidFill>
              </a:rPr>
              <a:t> </a:t>
            </a:r>
            <a:r>
              <a:rPr lang="de-DE" sz="1200" dirty="0" err="1">
                <a:solidFill>
                  <a:prstClr val="black"/>
                </a:solidFill>
              </a:rPr>
              <a:t>industrial</a:t>
            </a:r>
            <a:r>
              <a:rPr lang="de-DE" sz="1200" dirty="0">
                <a:solidFill>
                  <a:prstClr val="black"/>
                </a:solidFill>
              </a:rPr>
              <a:t> </a:t>
            </a:r>
            <a:r>
              <a:rPr lang="de-DE" sz="1200" dirty="0" err="1">
                <a:solidFill>
                  <a:prstClr val="black"/>
                </a:solidFill>
              </a:rPr>
              <a:t>networks</a:t>
            </a:r>
            <a:r>
              <a:rPr lang="de-DE" sz="1200" dirty="0">
                <a:solidFill>
                  <a:prstClr val="black"/>
                </a:solidFill>
              </a:rPr>
              <a:t> (</a:t>
            </a:r>
            <a:r>
              <a:rPr lang="de-DE" sz="1200" dirty="0" err="1">
                <a:solidFill>
                  <a:prstClr val="black"/>
                </a:solidFill>
              </a:rPr>
              <a:t>source</a:t>
            </a:r>
            <a:r>
              <a:rPr lang="de-DE" sz="1200" dirty="0">
                <a:solidFill>
                  <a:prstClr val="black"/>
                </a:solidFill>
              </a:rPr>
              <a:t>: </a:t>
            </a:r>
            <a:r>
              <a:rPr lang="de-DE" sz="1200" dirty="0">
                <a:solidFill>
                  <a:prstClr val="black"/>
                </a:solidFill>
                <a:hlinkClick r:id="rId3"/>
              </a:rPr>
              <a:t>HMS</a:t>
            </a:r>
            <a:r>
              <a:rPr lang="de-DE" sz="1200" dirty="0">
                <a:solidFill>
                  <a:prstClr val="black"/>
                </a:solidFill>
              </a:rPr>
              <a:t>)</a:t>
            </a:r>
          </a:p>
        </p:txBody>
      </p:sp>
      <p:sp>
        <p:nvSpPr>
          <p:cNvPr id="10" name="Ellipse 9">
            <a:extLst>
              <a:ext uri="{FF2B5EF4-FFF2-40B4-BE49-F238E27FC236}">
                <a16:creationId xmlns:a16="http://schemas.microsoft.com/office/drawing/2014/main" id="{BBB4DC67-3F59-4445-8A5D-0AF7CFD5D74D}"/>
              </a:ext>
            </a:extLst>
          </p:cNvPr>
          <p:cNvSpPr>
            <a:spLocks noChangeAspect="1"/>
          </p:cNvSpPr>
          <p:nvPr/>
        </p:nvSpPr>
        <p:spPr>
          <a:xfrm>
            <a:off x="1427407" y="1105100"/>
            <a:ext cx="4246604" cy="4176014"/>
          </a:xfrm>
          <a:prstGeom prst="ellipse">
            <a:avLst/>
          </a:prstGeom>
          <a:noFill/>
          <a:ln w="50800">
            <a:solidFill>
              <a:srgbClr val="FFC000"/>
            </a:solidFill>
          </a:ln>
          <a:effectLst>
            <a:glow rad="63500">
              <a:schemeClr val="accent6">
                <a:satMod val="175000"/>
              </a:schemeClr>
            </a:glow>
          </a:effectLst>
          <a:scene3d>
            <a:camera prst="orthographicFront">
              <a:rot lat="2400000" lon="0" rev="2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Inhaltsplatzhalter 9">
            <a:extLst>
              <a:ext uri="{FF2B5EF4-FFF2-40B4-BE49-F238E27FC236}">
                <a16:creationId xmlns:a16="http://schemas.microsoft.com/office/drawing/2014/main" id="{82AE6E5D-D49C-49FF-BA48-86CB5A0BB686}"/>
              </a:ext>
            </a:extLst>
          </p:cNvPr>
          <p:cNvSpPr txBox="1">
            <a:spLocks/>
          </p:cNvSpPr>
          <p:nvPr/>
        </p:nvSpPr>
        <p:spPr>
          <a:xfrm>
            <a:off x="6726387" y="1024313"/>
            <a:ext cx="2176749" cy="1323439"/>
          </a:xfrm>
          <a:prstGeom prst="rect">
            <a:avLst/>
          </a:prstGeom>
        </p:spPr>
        <p:txBody>
          <a:bodyPr anchor="t">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de-DE" sz="1600" dirty="0"/>
              <a:t>A large </a:t>
            </a:r>
            <a:r>
              <a:rPr lang="de-DE" sz="1600" dirty="0" err="1"/>
              <a:t>variety</a:t>
            </a:r>
            <a:r>
              <a:rPr lang="de-DE" sz="1600" dirty="0"/>
              <a:t> </a:t>
            </a:r>
            <a:r>
              <a:rPr lang="de-DE" sz="1600" dirty="0" err="1"/>
              <a:t>of</a:t>
            </a:r>
            <a:r>
              <a:rPr lang="de-DE" sz="1600" dirty="0"/>
              <a:t> </a:t>
            </a:r>
            <a:r>
              <a:rPr lang="de-DE" sz="1600" dirty="0" err="1"/>
              <a:t>interfaces</a:t>
            </a:r>
            <a:r>
              <a:rPr lang="de-DE" sz="1600" dirty="0"/>
              <a:t>, </a:t>
            </a:r>
            <a:r>
              <a:rPr lang="de-DE" sz="1600" dirty="0" err="1"/>
              <a:t>technologies</a:t>
            </a:r>
            <a:r>
              <a:rPr lang="de-DE" sz="1600" dirty="0"/>
              <a:t> and </a:t>
            </a:r>
            <a:r>
              <a:rPr lang="de-DE" sz="1600" dirty="0" err="1"/>
              <a:t>protocols</a:t>
            </a:r>
            <a:r>
              <a:rPr lang="de-DE" sz="1600" dirty="0"/>
              <a:t> </a:t>
            </a:r>
            <a:r>
              <a:rPr lang="de-DE" sz="1600" dirty="0" err="1"/>
              <a:t>exists</a:t>
            </a:r>
            <a:r>
              <a:rPr lang="de-DE" sz="1600" dirty="0"/>
              <a:t> </a:t>
            </a:r>
            <a:r>
              <a:rPr lang="de-DE" sz="1600" dirty="0" err="1"/>
              <a:t>to</a:t>
            </a:r>
            <a:r>
              <a:rPr lang="de-DE" sz="1600" dirty="0"/>
              <a:t> </a:t>
            </a:r>
            <a:r>
              <a:rPr lang="de-DE" sz="1600" dirty="0" err="1"/>
              <a:t>control</a:t>
            </a:r>
            <a:r>
              <a:rPr lang="de-DE" sz="1600" dirty="0"/>
              <a:t> </a:t>
            </a:r>
            <a:r>
              <a:rPr lang="de-DE" sz="1600" dirty="0" err="1"/>
              <a:t>actors</a:t>
            </a:r>
            <a:r>
              <a:rPr lang="de-DE" sz="1600" dirty="0"/>
              <a:t> and </a:t>
            </a:r>
            <a:r>
              <a:rPr lang="de-DE" sz="1600" dirty="0" err="1"/>
              <a:t>sensors</a:t>
            </a:r>
            <a:r>
              <a:rPr lang="de-DE" sz="1600" dirty="0"/>
              <a:t> on </a:t>
            </a:r>
            <a:r>
              <a:rPr lang="de-DE" sz="1600" dirty="0" err="1"/>
              <a:t>field</a:t>
            </a:r>
            <a:r>
              <a:rPr lang="de-DE" sz="1600" dirty="0"/>
              <a:t> </a:t>
            </a:r>
            <a:r>
              <a:rPr lang="de-DE" sz="1600" dirty="0" err="1"/>
              <a:t>level</a:t>
            </a:r>
            <a:r>
              <a:rPr lang="de-DE" sz="1600" dirty="0"/>
              <a:t>.</a:t>
            </a:r>
          </a:p>
        </p:txBody>
      </p:sp>
      <p:sp>
        <p:nvSpPr>
          <p:cNvPr id="30" name="Inhaltsplatzhalter 9">
            <a:extLst>
              <a:ext uri="{FF2B5EF4-FFF2-40B4-BE49-F238E27FC236}">
                <a16:creationId xmlns:a16="http://schemas.microsoft.com/office/drawing/2014/main" id="{749E600C-46D7-4FE0-96D1-9A8D258FAB1E}"/>
              </a:ext>
            </a:extLst>
          </p:cNvPr>
          <p:cNvSpPr txBox="1">
            <a:spLocks/>
          </p:cNvSpPr>
          <p:nvPr/>
        </p:nvSpPr>
        <p:spPr>
          <a:xfrm>
            <a:off x="6724801" y="2780928"/>
            <a:ext cx="2153192" cy="1323439"/>
          </a:xfrm>
          <a:prstGeom prst="rect">
            <a:avLst/>
          </a:prstGeom>
        </p:spPr>
        <p:txBody>
          <a:bodyPr wrap="square" anchor="t">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dirty="0"/>
              <a:t>The </a:t>
            </a:r>
            <a:r>
              <a:rPr lang="de-DE" sz="1600" dirty="0" err="1"/>
              <a:t>customer</a:t>
            </a:r>
            <a:r>
              <a:rPr lang="de-DE" sz="1600" dirty="0"/>
              <a:t> </a:t>
            </a:r>
            <a:r>
              <a:rPr lang="de-DE" sz="1600" dirty="0" err="1"/>
              <a:t>chooses</a:t>
            </a:r>
            <a:r>
              <a:rPr lang="de-DE" sz="1600" dirty="0"/>
              <a:t> a PLC, </a:t>
            </a:r>
            <a:r>
              <a:rPr lang="de-DE" sz="1600" dirty="0" err="1"/>
              <a:t>which</a:t>
            </a:r>
            <a:r>
              <a:rPr lang="de-DE" sz="1600" dirty="0"/>
              <a:t> </a:t>
            </a:r>
            <a:r>
              <a:rPr lang="de-DE" sz="1600" dirty="0" err="1"/>
              <a:t>implicitely</a:t>
            </a:r>
            <a:r>
              <a:rPr lang="de-DE" sz="1600" dirty="0"/>
              <a:t> </a:t>
            </a:r>
            <a:r>
              <a:rPr lang="de-DE" sz="1600" dirty="0" err="1"/>
              <a:t>defines</a:t>
            </a:r>
            <a:r>
              <a:rPr lang="de-DE" sz="1600" dirty="0"/>
              <a:t> </a:t>
            </a:r>
            <a:r>
              <a:rPr lang="de-DE" sz="1600" dirty="0" err="1"/>
              <a:t>the</a:t>
            </a:r>
            <a:r>
              <a:rPr lang="de-DE" sz="1600" dirty="0"/>
              <a:t> </a:t>
            </a:r>
            <a:r>
              <a:rPr lang="de-DE" sz="1600" dirty="0" err="1"/>
              <a:t>communication</a:t>
            </a:r>
            <a:r>
              <a:rPr lang="de-DE" sz="1600" dirty="0"/>
              <a:t> interface. </a:t>
            </a:r>
            <a:endParaRPr lang="de-DE" sz="1600" b="1" dirty="0"/>
          </a:p>
        </p:txBody>
      </p:sp>
    </p:spTree>
    <p:extLst>
      <p:ext uri="{BB962C8B-B14F-4D97-AF65-F5344CB8AC3E}">
        <p14:creationId xmlns:p14="http://schemas.microsoft.com/office/powerpoint/2010/main" val="129614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circle(in)">
                                      <p:cBhvr>
                                        <p:cTn id="1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2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p:cNvPicPr>
            <a:picLocks noChangeAspect="1"/>
          </p:cNvPicPr>
          <p:nvPr/>
        </p:nvPicPr>
        <p:blipFill rotWithShape="1">
          <a:blip r:embed="rId2" cstate="print">
            <a:extLst>
              <a:ext uri="{28A0092B-C50C-407E-A947-70E740481C1C}">
                <a14:useLocalDpi xmlns:a14="http://schemas.microsoft.com/office/drawing/2010/main" val="0"/>
              </a:ext>
            </a:extLst>
          </a:blip>
          <a:srcRect r="5086"/>
          <a:stretch/>
        </p:blipFill>
        <p:spPr>
          <a:xfrm>
            <a:off x="3779912" y="1466214"/>
            <a:ext cx="5375967" cy="4248000"/>
          </a:xfrm>
          <a:prstGeom prst="rect">
            <a:avLst/>
          </a:prstGeom>
        </p:spPr>
      </p:pic>
      <p:sp>
        <p:nvSpPr>
          <p:cNvPr id="4" name="Titel 1"/>
          <p:cNvSpPr txBox="1">
            <a:spLocks/>
          </p:cNvSpPr>
          <p:nvPr/>
        </p:nvSpPr>
        <p:spPr>
          <a:xfrm>
            <a:off x="561443" y="389470"/>
            <a:ext cx="8430157" cy="960702"/>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Interface </a:t>
            </a:r>
            <a:r>
              <a:rPr lang="de-DE" sz="3200" b="1" dirty="0" err="1">
                <a:solidFill>
                  <a:srgbClr val="00446B"/>
                </a:solidFill>
                <a:cs typeface="Calibri"/>
              </a:rPr>
              <a:t>Strategy</a:t>
            </a:r>
            <a:br>
              <a:rPr lang="de-DE" sz="3200" b="1" dirty="0">
                <a:solidFill>
                  <a:srgbClr val="00446B"/>
                </a:solidFill>
                <a:cs typeface="Calibri"/>
              </a:rPr>
            </a:br>
            <a:r>
              <a:rPr lang="de-DE" sz="2800" b="1" dirty="0">
                <a:solidFill>
                  <a:srgbClr val="00B0F0"/>
                </a:solidFill>
                <a:cs typeface="Calibri"/>
              </a:rPr>
              <a:t>Customer </a:t>
            </a:r>
            <a:r>
              <a:rPr lang="de-DE" sz="2800" b="1" dirty="0" err="1">
                <a:solidFill>
                  <a:srgbClr val="00B0F0"/>
                </a:solidFill>
                <a:cs typeface="Calibri"/>
              </a:rPr>
              <a:t>chooses</a:t>
            </a:r>
            <a:r>
              <a:rPr lang="de-DE" sz="2800" b="1" dirty="0">
                <a:solidFill>
                  <a:srgbClr val="00B0F0"/>
                </a:solidFill>
                <a:cs typeface="Calibri"/>
              </a:rPr>
              <a:t> </a:t>
            </a:r>
            <a:r>
              <a:rPr lang="de-DE" sz="2800" b="1" dirty="0" err="1">
                <a:solidFill>
                  <a:srgbClr val="00B0F0"/>
                </a:solidFill>
                <a:cs typeface="Calibri"/>
              </a:rPr>
              <a:t>communication</a:t>
            </a:r>
            <a:r>
              <a:rPr lang="de-DE" sz="2800" b="1" dirty="0">
                <a:solidFill>
                  <a:srgbClr val="00B0F0"/>
                </a:solidFill>
                <a:cs typeface="Calibri"/>
              </a:rPr>
              <a:t> interface</a:t>
            </a:r>
            <a:endParaRPr lang="de-DE" sz="2800" u="sng" dirty="0">
              <a:solidFill>
                <a:srgbClr val="00B0F0"/>
              </a:solidFill>
            </a:endParaRPr>
          </a:p>
        </p:txBody>
      </p:sp>
      <p:sp>
        <p:nvSpPr>
          <p:cNvPr id="5" name="Textfeld 4"/>
          <p:cNvSpPr txBox="1"/>
          <p:nvPr/>
        </p:nvSpPr>
        <p:spPr>
          <a:xfrm>
            <a:off x="4095003" y="5781344"/>
            <a:ext cx="4110228" cy="276999"/>
          </a:xfrm>
          <a:prstGeom prst="rect">
            <a:avLst/>
          </a:prstGeom>
        </p:spPr>
        <p:txBody>
          <a:bodyPr vert="horz" wrap="none" lIns="91440" tIns="45720" rIns="91440" bIns="45720" rtlCol="0" anchor="ctr">
            <a:spAutoFit/>
          </a:bodyPr>
          <a:lstStyle/>
          <a:p>
            <a:r>
              <a:rPr lang="de-DE" sz="1200" dirty="0">
                <a:solidFill>
                  <a:prstClr val="black"/>
                </a:solidFill>
              </a:rPr>
              <a:t>Forecast </a:t>
            </a:r>
            <a:r>
              <a:rPr lang="de-DE" sz="1200" dirty="0" err="1">
                <a:solidFill>
                  <a:prstClr val="black"/>
                </a:solidFill>
              </a:rPr>
              <a:t>of</a:t>
            </a:r>
            <a:r>
              <a:rPr lang="de-DE" sz="1200" dirty="0">
                <a:solidFill>
                  <a:prstClr val="black"/>
                </a:solidFill>
              </a:rPr>
              <a:t> </a:t>
            </a:r>
            <a:r>
              <a:rPr lang="de-DE" sz="1200" dirty="0" err="1">
                <a:solidFill>
                  <a:prstClr val="black"/>
                </a:solidFill>
              </a:rPr>
              <a:t>market</a:t>
            </a:r>
            <a:r>
              <a:rPr lang="de-DE" sz="1200" dirty="0">
                <a:solidFill>
                  <a:prstClr val="black"/>
                </a:solidFill>
              </a:rPr>
              <a:t> </a:t>
            </a:r>
            <a:r>
              <a:rPr lang="de-DE" sz="1200" dirty="0" err="1">
                <a:solidFill>
                  <a:prstClr val="black"/>
                </a:solidFill>
              </a:rPr>
              <a:t>shares</a:t>
            </a:r>
            <a:r>
              <a:rPr lang="de-DE" sz="1200" dirty="0">
                <a:solidFill>
                  <a:prstClr val="black"/>
                </a:solidFill>
              </a:rPr>
              <a:t> </a:t>
            </a:r>
            <a:r>
              <a:rPr lang="de-DE" sz="1200" dirty="0" err="1">
                <a:solidFill>
                  <a:prstClr val="black"/>
                </a:solidFill>
              </a:rPr>
              <a:t>of</a:t>
            </a:r>
            <a:r>
              <a:rPr lang="de-DE" sz="1200" dirty="0">
                <a:solidFill>
                  <a:prstClr val="black"/>
                </a:solidFill>
              </a:rPr>
              <a:t> </a:t>
            </a:r>
            <a:r>
              <a:rPr lang="de-DE" sz="1200" dirty="0" err="1">
                <a:solidFill>
                  <a:prstClr val="black"/>
                </a:solidFill>
              </a:rPr>
              <a:t>industrial</a:t>
            </a:r>
            <a:r>
              <a:rPr lang="de-DE" sz="1200" dirty="0">
                <a:solidFill>
                  <a:prstClr val="black"/>
                </a:solidFill>
              </a:rPr>
              <a:t> </a:t>
            </a:r>
            <a:r>
              <a:rPr lang="de-DE" sz="1200" dirty="0" err="1">
                <a:solidFill>
                  <a:prstClr val="black"/>
                </a:solidFill>
              </a:rPr>
              <a:t>networks</a:t>
            </a:r>
            <a:r>
              <a:rPr lang="de-DE" sz="1200" dirty="0">
                <a:solidFill>
                  <a:prstClr val="black"/>
                </a:solidFill>
              </a:rPr>
              <a:t> (</a:t>
            </a:r>
            <a:r>
              <a:rPr lang="de-DE" sz="1200" dirty="0" err="1">
                <a:solidFill>
                  <a:prstClr val="black"/>
                </a:solidFill>
              </a:rPr>
              <a:t>source</a:t>
            </a:r>
            <a:r>
              <a:rPr lang="de-DE" sz="1200" dirty="0">
                <a:solidFill>
                  <a:prstClr val="black"/>
                </a:solidFill>
              </a:rPr>
              <a:t>: </a:t>
            </a:r>
            <a:r>
              <a:rPr lang="de-DE" sz="1200" dirty="0">
                <a:solidFill>
                  <a:prstClr val="black"/>
                </a:solidFill>
                <a:hlinkClick r:id="rId3"/>
              </a:rPr>
              <a:t>HMS</a:t>
            </a:r>
            <a:r>
              <a:rPr lang="de-DE" sz="1200" dirty="0">
                <a:solidFill>
                  <a:prstClr val="black"/>
                </a:solidFill>
              </a:rPr>
              <a:t>)</a:t>
            </a:r>
          </a:p>
        </p:txBody>
      </p:sp>
      <p:sp>
        <p:nvSpPr>
          <p:cNvPr id="6" name="Inhaltsplatzhalter 9"/>
          <p:cNvSpPr txBox="1">
            <a:spLocks/>
          </p:cNvSpPr>
          <p:nvPr/>
        </p:nvSpPr>
        <p:spPr>
          <a:xfrm>
            <a:off x="395536" y="1604434"/>
            <a:ext cx="3570947" cy="1985781"/>
          </a:xfrm>
          <a:prstGeom prst="rect">
            <a:avLst/>
          </a:prstGeom>
        </p:spPr>
        <p:txBody>
          <a:bodyPr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b="1" dirty="0"/>
              <a:t>Focus on </a:t>
            </a:r>
            <a:r>
              <a:rPr lang="de-DE" sz="1600" b="1" dirty="0" err="1"/>
              <a:t>future-oriented</a:t>
            </a:r>
            <a:r>
              <a:rPr lang="de-DE" sz="1600" b="1" dirty="0"/>
              <a:t> </a:t>
            </a:r>
            <a:r>
              <a:rPr lang="de-DE" sz="1600" b="1" dirty="0" err="1"/>
              <a:t>techology</a:t>
            </a:r>
            <a:r>
              <a:rPr lang="de-DE" sz="1600" b="1" dirty="0"/>
              <a:t>:</a:t>
            </a:r>
          </a:p>
          <a:p>
            <a:pPr marL="0" lvl="1" indent="0">
              <a:spcBef>
                <a:spcPts val="1200"/>
              </a:spcBef>
              <a:buNone/>
            </a:pPr>
            <a:r>
              <a:rPr lang="de-DE" sz="1600" b="1" dirty="0"/>
              <a:t>Industrial Ethernet</a:t>
            </a:r>
            <a:r>
              <a:rPr lang="de-DE" sz="1600" dirty="0"/>
              <a:t>:</a:t>
            </a:r>
          </a:p>
          <a:p>
            <a:pPr marL="742950" lvl="3" indent="-285750">
              <a:spcBef>
                <a:spcPts val="600"/>
              </a:spcBef>
              <a:buFont typeface="Arial" pitchFamily="34" charset="0"/>
              <a:buChar char="•"/>
            </a:pPr>
            <a:r>
              <a:rPr lang="de-DE" sz="1600" dirty="0"/>
              <a:t>PROFINET,</a:t>
            </a:r>
          </a:p>
          <a:p>
            <a:pPr marL="742950" lvl="3" indent="-285750">
              <a:spcBef>
                <a:spcPts val="600"/>
              </a:spcBef>
              <a:buFont typeface="Arial" pitchFamily="34" charset="0"/>
              <a:buChar char="•"/>
            </a:pPr>
            <a:r>
              <a:rPr lang="de-DE" sz="1600" dirty="0" err="1"/>
              <a:t>EtherNet</a:t>
            </a:r>
            <a:r>
              <a:rPr lang="de-DE" sz="1600" dirty="0"/>
              <a:t>/IP und</a:t>
            </a:r>
          </a:p>
          <a:p>
            <a:pPr marL="742950" lvl="3" indent="-285750">
              <a:spcBef>
                <a:spcPts val="600"/>
              </a:spcBef>
              <a:buFont typeface="Arial" pitchFamily="34" charset="0"/>
              <a:buChar char="•"/>
            </a:pPr>
            <a:r>
              <a:rPr lang="de-DE" sz="1600" dirty="0"/>
              <a:t>EtherCAT</a:t>
            </a:r>
          </a:p>
        </p:txBody>
      </p:sp>
      <p:sp>
        <p:nvSpPr>
          <p:cNvPr id="7" name="Textfeld 6"/>
          <p:cNvSpPr txBox="1"/>
          <p:nvPr/>
        </p:nvSpPr>
        <p:spPr>
          <a:xfrm>
            <a:off x="7307018" y="1441908"/>
            <a:ext cx="1657979" cy="584775"/>
          </a:xfrm>
          <a:prstGeom prst="rect">
            <a:avLst/>
          </a:prstGeom>
          <a:noFill/>
        </p:spPr>
        <p:txBody>
          <a:bodyPr wrap="square" rtlCol="0">
            <a:spAutoFit/>
          </a:bodyPr>
          <a:lstStyle/>
          <a:p>
            <a:pPr algn="ctr"/>
            <a:r>
              <a:rPr lang="de-DE" sz="1600" b="1" dirty="0">
                <a:solidFill>
                  <a:srgbClr val="00B0F0"/>
                </a:solidFill>
              </a:rPr>
              <a:t>Supported </a:t>
            </a:r>
            <a:r>
              <a:rPr lang="de-DE" sz="1600" b="1" dirty="0" err="1">
                <a:solidFill>
                  <a:srgbClr val="00B0F0"/>
                </a:solidFill>
              </a:rPr>
              <a:t>natively</a:t>
            </a:r>
            <a:endParaRPr lang="de-DE" sz="1600" b="1" dirty="0">
              <a:solidFill>
                <a:srgbClr val="00B0F0"/>
              </a:solidFill>
            </a:endParaRPr>
          </a:p>
        </p:txBody>
      </p:sp>
      <p:sp>
        <p:nvSpPr>
          <p:cNvPr id="8" name="Textfeld 7"/>
          <p:cNvSpPr txBox="1"/>
          <p:nvPr/>
        </p:nvSpPr>
        <p:spPr>
          <a:xfrm>
            <a:off x="4283968" y="1441909"/>
            <a:ext cx="1541776" cy="584775"/>
          </a:xfrm>
          <a:prstGeom prst="rect">
            <a:avLst/>
          </a:prstGeom>
          <a:noFill/>
        </p:spPr>
        <p:txBody>
          <a:bodyPr wrap="square" rtlCol="0">
            <a:spAutoFit/>
          </a:bodyPr>
          <a:lstStyle/>
          <a:p>
            <a:pPr algn="ctr"/>
            <a:r>
              <a:rPr lang="de-DE" sz="1600" b="1" dirty="0">
                <a:solidFill>
                  <a:srgbClr val="EEB500"/>
                </a:solidFill>
              </a:rPr>
              <a:t>Supported </a:t>
            </a:r>
            <a:r>
              <a:rPr lang="de-DE" sz="1600" b="1" dirty="0" err="1">
                <a:solidFill>
                  <a:srgbClr val="EEB500"/>
                </a:solidFill>
              </a:rPr>
              <a:t>through</a:t>
            </a:r>
            <a:r>
              <a:rPr lang="de-DE" sz="1600" b="1" dirty="0">
                <a:solidFill>
                  <a:srgbClr val="EEB500"/>
                </a:solidFill>
              </a:rPr>
              <a:t> IO-Link</a:t>
            </a:r>
          </a:p>
        </p:txBody>
      </p:sp>
      <p:sp>
        <p:nvSpPr>
          <p:cNvPr id="10" name="Ellipse 9">
            <a:extLst>
              <a:ext uri="{FF2B5EF4-FFF2-40B4-BE49-F238E27FC236}">
                <a16:creationId xmlns:a16="http://schemas.microsoft.com/office/drawing/2014/main" id="{BBB4DC67-3F59-4445-8A5D-0AF7CFD5D74D}"/>
              </a:ext>
            </a:extLst>
          </p:cNvPr>
          <p:cNvSpPr>
            <a:spLocks noChangeAspect="1"/>
          </p:cNvSpPr>
          <p:nvPr/>
        </p:nvSpPr>
        <p:spPr>
          <a:xfrm>
            <a:off x="4476071" y="1509039"/>
            <a:ext cx="3743992" cy="3744000"/>
          </a:xfrm>
          <a:prstGeom prst="ellipse">
            <a:avLst/>
          </a:prstGeom>
          <a:noFill/>
          <a:ln w="50800">
            <a:solidFill>
              <a:srgbClr val="FFC000"/>
            </a:solidFill>
          </a:ln>
          <a:effectLst>
            <a:glow rad="63500">
              <a:schemeClr val="accent6">
                <a:satMod val="175000"/>
              </a:schemeClr>
            </a:glow>
          </a:effectLst>
          <a:scene3d>
            <a:camera prst="orthographicFront">
              <a:rot lat="2400000" lon="0" rev="2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3" name="Gruppieren 2">
            <a:extLst>
              <a:ext uri="{FF2B5EF4-FFF2-40B4-BE49-F238E27FC236}">
                <a16:creationId xmlns:a16="http://schemas.microsoft.com/office/drawing/2014/main" id="{985D985D-5988-452C-BF1A-5177347F6234}"/>
              </a:ext>
            </a:extLst>
          </p:cNvPr>
          <p:cNvGrpSpPr/>
          <p:nvPr/>
        </p:nvGrpSpPr>
        <p:grpSpPr>
          <a:xfrm>
            <a:off x="4283968" y="648000"/>
            <a:ext cx="3743576" cy="3744000"/>
            <a:chOff x="4283968" y="648000"/>
            <a:chExt cx="3743576" cy="3744000"/>
          </a:xfrm>
        </p:grpSpPr>
        <p:sp>
          <p:nvSpPr>
            <p:cNvPr id="11" name="Bogen 10">
              <a:extLst>
                <a:ext uri="{FF2B5EF4-FFF2-40B4-BE49-F238E27FC236}">
                  <a16:creationId xmlns:a16="http://schemas.microsoft.com/office/drawing/2014/main" id="{0CEEFF71-5A44-4B1B-93EC-5F1BB0D29E99}"/>
                </a:ext>
              </a:extLst>
            </p:cNvPr>
            <p:cNvSpPr>
              <a:spLocks noChangeAspect="1"/>
            </p:cNvSpPr>
            <p:nvPr/>
          </p:nvSpPr>
          <p:spPr>
            <a:xfrm>
              <a:off x="4283968" y="648000"/>
              <a:ext cx="3743576" cy="3744000"/>
            </a:xfrm>
            <a:prstGeom prst="arc">
              <a:avLst>
                <a:gd name="adj1" fmla="val 18529956"/>
                <a:gd name="adj2" fmla="val 4639699"/>
              </a:avLst>
            </a:prstGeom>
            <a:ln w="60325">
              <a:solidFill>
                <a:srgbClr val="00B0F0"/>
              </a:solidFill>
            </a:ln>
            <a:effectLst>
              <a:glow rad="50800">
                <a:schemeClr val="accent1"/>
              </a:glow>
            </a:effectLst>
            <a:scene3d>
              <a:camera prst="orthographicFront">
                <a:rot lat="2400000" lon="0" rev="24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cxnSp>
          <p:nvCxnSpPr>
            <p:cNvPr id="15" name="Gerader Verbinder 14">
              <a:extLst>
                <a:ext uri="{FF2B5EF4-FFF2-40B4-BE49-F238E27FC236}">
                  <a16:creationId xmlns:a16="http://schemas.microsoft.com/office/drawing/2014/main" id="{C348C4CD-5572-48ED-9C65-6BD3A33FBAC0}"/>
                </a:ext>
              </a:extLst>
            </p:cNvPr>
            <p:cNvCxnSpPr>
              <a:cxnSpLocks/>
            </p:cNvCxnSpPr>
            <p:nvPr/>
          </p:nvCxnSpPr>
          <p:spPr>
            <a:xfrm flipH="1">
              <a:off x="6155756" y="1772816"/>
              <a:ext cx="381920" cy="1368152"/>
            </a:xfrm>
            <a:prstGeom prst="line">
              <a:avLst/>
            </a:prstGeom>
            <a:ln w="60325">
              <a:solidFill>
                <a:srgbClr val="00B0F0"/>
              </a:solidFill>
            </a:ln>
            <a:effectLst>
              <a:glow rad="50800">
                <a:schemeClr val="accent1"/>
              </a:glow>
            </a:effectLst>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CE5104D9-7B66-475A-B098-FEB3958F548A}"/>
                </a:ext>
              </a:extLst>
            </p:cNvPr>
            <p:cNvCxnSpPr>
              <a:cxnSpLocks/>
            </p:cNvCxnSpPr>
            <p:nvPr/>
          </p:nvCxnSpPr>
          <p:spPr>
            <a:xfrm flipH="1" flipV="1">
              <a:off x="6155756" y="3140968"/>
              <a:ext cx="1404556" cy="1044168"/>
            </a:xfrm>
            <a:prstGeom prst="line">
              <a:avLst/>
            </a:prstGeom>
            <a:ln w="60325">
              <a:solidFill>
                <a:srgbClr val="00B0F0"/>
              </a:solidFill>
            </a:ln>
            <a:effectLst>
              <a:glow rad="50800">
                <a:schemeClr val="accent1"/>
              </a:glow>
            </a:effectLst>
          </p:spPr>
          <p:style>
            <a:lnRef idx="1">
              <a:schemeClr val="accent1"/>
            </a:lnRef>
            <a:fillRef idx="0">
              <a:schemeClr val="accent1"/>
            </a:fillRef>
            <a:effectRef idx="0">
              <a:schemeClr val="accent1"/>
            </a:effectRef>
            <a:fontRef idx="minor">
              <a:schemeClr val="tx1"/>
            </a:fontRef>
          </p:style>
        </p:cxnSp>
      </p:grpSp>
      <p:sp>
        <p:nvSpPr>
          <p:cNvPr id="13" name="Inhaltsplatzhalter 9">
            <a:extLst>
              <a:ext uri="{FF2B5EF4-FFF2-40B4-BE49-F238E27FC236}">
                <a16:creationId xmlns:a16="http://schemas.microsoft.com/office/drawing/2014/main" id="{72EA1706-11CA-458B-B4EE-DFBBD5CDA137}"/>
              </a:ext>
            </a:extLst>
          </p:cNvPr>
          <p:cNvSpPr txBox="1">
            <a:spLocks/>
          </p:cNvSpPr>
          <p:nvPr/>
        </p:nvSpPr>
        <p:spPr>
          <a:xfrm>
            <a:off x="395536" y="3590215"/>
            <a:ext cx="3570947" cy="1477328"/>
          </a:xfrm>
          <a:prstGeom prst="rect">
            <a:avLst/>
          </a:prstGeom>
        </p:spPr>
        <p:txBody>
          <a:bodyPr anchor="t">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en-US" sz="1600" b="1" dirty="0"/>
              <a:t>IO</a:t>
            </a:r>
            <a:r>
              <a:rPr lang="de-DE" sz="1600" b="1" dirty="0"/>
              <a:t>-Link:</a:t>
            </a:r>
          </a:p>
          <a:p>
            <a:pPr marL="742950" lvl="3" indent="-285750">
              <a:spcBef>
                <a:spcPts val="600"/>
              </a:spcBef>
              <a:buFont typeface="Arial" pitchFamily="34" charset="0"/>
              <a:buChar char="•"/>
            </a:pPr>
            <a:r>
              <a:rPr lang="de-DE" sz="1600" dirty="0"/>
              <a:t>Additional interface </a:t>
            </a:r>
            <a:r>
              <a:rPr lang="de-DE" sz="1600" dirty="0" err="1"/>
              <a:t>technologies</a:t>
            </a:r>
            <a:r>
              <a:rPr lang="de-DE" sz="1600" dirty="0"/>
              <a:t> </a:t>
            </a:r>
            <a:r>
              <a:rPr lang="de-DE" sz="1600" dirty="0" err="1"/>
              <a:t>through</a:t>
            </a:r>
            <a:r>
              <a:rPr lang="de-DE" sz="1600" dirty="0"/>
              <a:t> </a:t>
            </a:r>
            <a:r>
              <a:rPr lang="de-DE" sz="1600" dirty="0" err="1"/>
              <a:t>compatible</a:t>
            </a:r>
            <a:r>
              <a:rPr lang="de-DE" sz="1600" dirty="0"/>
              <a:t> IO-Link Master</a:t>
            </a:r>
          </a:p>
          <a:p>
            <a:pPr marL="742950" lvl="3" indent="-285750">
              <a:spcBef>
                <a:spcPts val="600"/>
              </a:spcBef>
              <a:buFont typeface="Arial" pitchFamily="34" charset="0"/>
              <a:buChar char="•"/>
            </a:pPr>
            <a:endParaRPr lang="de-DE" sz="1600" dirty="0"/>
          </a:p>
        </p:txBody>
      </p:sp>
      <p:sp>
        <p:nvSpPr>
          <p:cNvPr id="14" name="Inhaltsplatzhalter 9">
            <a:extLst>
              <a:ext uri="{FF2B5EF4-FFF2-40B4-BE49-F238E27FC236}">
                <a16:creationId xmlns:a16="http://schemas.microsoft.com/office/drawing/2014/main" id="{570EB93A-1EE5-403D-BD35-A9EF6A5CDEAC}"/>
              </a:ext>
            </a:extLst>
          </p:cNvPr>
          <p:cNvSpPr txBox="1">
            <a:spLocks/>
          </p:cNvSpPr>
          <p:nvPr/>
        </p:nvSpPr>
        <p:spPr>
          <a:xfrm>
            <a:off x="395536" y="5067543"/>
            <a:ext cx="3570947" cy="1077618"/>
          </a:xfrm>
          <a:prstGeom prst="rect">
            <a:avLst/>
          </a:prstGeom>
        </p:spPr>
        <p:txBody>
          <a:bodyPr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b="1" dirty="0"/>
              <a:t>Digital I/O </a:t>
            </a:r>
          </a:p>
          <a:p>
            <a:pPr marL="742950" lvl="3" indent="-285750">
              <a:spcBef>
                <a:spcPts val="600"/>
              </a:spcBef>
              <a:buFont typeface="Arial" pitchFamily="34" charset="0"/>
              <a:buChar char="•"/>
            </a:pPr>
            <a:r>
              <a:rPr lang="de-DE" sz="1600" dirty="0"/>
              <a:t>Supports </a:t>
            </a:r>
            <a:r>
              <a:rPr lang="de-DE" sz="1600" dirty="0" err="1"/>
              <a:t>easiest</a:t>
            </a:r>
            <a:r>
              <a:rPr lang="de-DE" sz="1600" dirty="0"/>
              <a:t> </a:t>
            </a:r>
            <a:r>
              <a:rPr lang="de-DE" sz="1600" dirty="0" err="1"/>
              <a:t>control</a:t>
            </a:r>
            <a:endParaRPr lang="de-DE" sz="1600" dirty="0"/>
          </a:p>
          <a:p>
            <a:pPr marL="742950" lvl="3" indent="-285750">
              <a:spcBef>
                <a:spcPts val="600"/>
              </a:spcBef>
              <a:buFont typeface="Arial" pitchFamily="34" charset="0"/>
              <a:buChar char="•"/>
            </a:pPr>
            <a:r>
              <a:rPr lang="de-DE" sz="1600" dirty="0" err="1"/>
              <a:t>Direct</a:t>
            </a:r>
            <a:r>
              <a:rPr lang="de-DE" sz="1600" dirty="0"/>
              <a:t> </a:t>
            </a:r>
            <a:r>
              <a:rPr lang="de-DE" sz="1600" dirty="0" err="1"/>
              <a:t>pneumatic</a:t>
            </a:r>
            <a:r>
              <a:rPr lang="de-DE" sz="1600" dirty="0"/>
              <a:t> </a:t>
            </a:r>
            <a:r>
              <a:rPr lang="de-DE" sz="1600" dirty="0" err="1"/>
              <a:t>replacement</a:t>
            </a:r>
            <a:endParaRPr lang="de-DE" sz="1600" dirty="0"/>
          </a:p>
        </p:txBody>
      </p:sp>
    </p:spTree>
    <p:extLst>
      <p:ext uri="{BB962C8B-B14F-4D97-AF65-F5344CB8AC3E}">
        <p14:creationId xmlns:p14="http://schemas.microsoft.com/office/powerpoint/2010/main" val="295797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0" grpId="0" animBg="1"/>
      <p:bldP spid="13" grpId="0"/>
      <p:bldP spid="1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uppieren 42">
            <a:extLst>
              <a:ext uri="{FF2B5EF4-FFF2-40B4-BE49-F238E27FC236}">
                <a16:creationId xmlns:a16="http://schemas.microsoft.com/office/drawing/2014/main" id="{4FF3DDDC-3F5B-4EC1-A68C-270752A61367}"/>
              </a:ext>
            </a:extLst>
          </p:cNvPr>
          <p:cNvGrpSpPr/>
          <p:nvPr/>
        </p:nvGrpSpPr>
        <p:grpSpPr>
          <a:xfrm>
            <a:off x="0" y="1268760"/>
            <a:ext cx="9144000" cy="5375429"/>
            <a:chOff x="0" y="1268760"/>
            <a:chExt cx="9144000" cy="5375429"/>
          </a:xfrm>
        </p:grpSpPr>
        <p:sp>
          <p:nvSpPr>
            <p:cNvPr id="4" name="Textfeld 3">
              <a:extLst>
                <a:ext uri="{FF2B5EF4-FFF2-40B4-BE49-F238E27FC236}">
                  <a16:creationId xmlns:a16="http://schemas.microsoft.com/office/drawing/2014/main" id="{6CA2FA91-893E-454C-B532-9CB60D227D60}"/>
                </a:ext>
              </a:extLst>
            </p:cNvPr>
            <p:cNvSpPr txBox="1"/>
            <p:nvPr/>
          </p:nvSpPr>
          <p:spPr>
            <a:xfrm rot="16200000">
              <a:off x="-1090416" y="2435605"/>
              <a:ext cx="2918465" cy="584775"/>
            </a:xfrm>
            <a:prstGeom prst="rect">
              <a:avLst/>
            </a:prstGeom>
            <a:noFill/>
          </p:spPr>
          <p:txBody>
            <a:bodyPr wrap="square" rtlCol="0">
              <a:spAutoFit/>
            </a:bodyPr>
            <a:lstStyle/>
            <a:p>
              <a:pPr algn="ctr"/>
              <a:r>
                <a:rPr lang="de-DE" b="1" dirty="0">
                  <a:solidFill>
                    <a:srgbClr val="17A2A2"/>
                  </a:solidFill>
                </a:rPr>
                <a:t>SIEMENS</a:t>
              </a:r>
            </a:p>
            <a:p>
              <a:pPr algn="ctr"/>
              <a:r>
                <a:rPr lang="de-DE" sz="1400" b="1" dirty="0">
                  <a:solidFill>
                    <a:srgbClr val="00446B"/>
                  </a:solidFill>
                </a:rPr>
                <a:t>PLC / Motor </a:t>
              </a:r>
              <a:r>
                <a:rPr lang="de-DE" sz="1400" b="1" dirty="0" err="1">
                  <a:solidFill>
                    <a:srgbClr val="00446B"/>
                  </a:solidFill>
                </a:rPr>
                <a:t>control</a:t>
              </a:r>
              <a:r>
                <a:rPr lang="de-DE" sz="1400" b="1" dirty="0">
                  <a:solidFill>
                    <a:srgbClr val="00446B"/>
                  </a:solidFill>
                </a:rPr>
                <a:t> / </a:t>
              </a:r>
              <a:r>
                <a:rPr lang="de-DE" sz="1400" b="1" dirty="0" err="1">
                  <a:solidFill>
                    <a:srgbClr val="00446B"/>
                  </a:solidFill>
                </a:rPr>
                <a:t>periphery</a:t>
              </a:r>
              <a:endParaRPr lang="de-DE" sz="1400" b="1" dirty="0">
                <a:solidFill>
                  <a:srgbClr val="00446B"/>
                </a:solidFill>
              </a:endParaRPr>
            </a:p>
          </p:txBody>
        </p:sp>
        <p:sp>
          <p:nvSpPr>
            <p:cNvPr id="5" name="Textfeld 4">
              <a:extLst>
                <a:ext uri="{FF2B5EF4-FFF2-40B4-BE49-F238E27FC236}">
                  <a16:creationId xmlns:a16="http://schemas.microsoft.com/office/drawing/2014/main" id="{DB41E392-8FEA-40E7-9A30-8F5A84A2AD13}"/>
                </a:ext>
              </a:extLst>
            </p:cNvPr>
            <p:cNvSpPr txBox="1"/>
            <p:nvPr/>
          </p:nvSpPr>
          <p:spPr>
            <a:xfrm rot="16200000">
              <a:off x="-1263115" y="4735123"/>
              <a:ext cx="3233356" cy="584775"/>
            </a:xfrm>
            <a:prstGeom prst="rect">
              <a:avLst/>
            </a:prstGeom>
            <a:noFill/>
            <a:ln>
              <a:noFill/>
            </a:ln>
          </p:spPr>
          <p:txBody>
            <a:bodyPr wrap="square" rtlCol="0">
              <a:spAutoFit/>
            </a:bodyPr>
            <a:lstStyle/>
            <a:p>
              <a:pPr algn="ctr"/>
              <a:r>
                <a:rPr lang="de-DE" b="1" dirty="0">
                  <a:solidFill>
                    <a:srgbClr val="00B0F0"/>
                  </a:solidFill>
                </a:rPr>
                <a:t>SCHUNK</a:t>
              </a:r>
              <a:r>
                <a:rPr lang="de-DE" dirty="0">
                  <a:solidFill>
                    <a:srgbClr val="00B0F0"/>
                  </a:solidFill>
                </a:rPr>
                <a:t> </a:t>
              </a:r>
            </a:p>
            <a:p>
              <a:pPr algn="ctr"/>
              <a:r>
                <a:rPr lang="de-DE" sz="1400" b="1" dirty="0">
                  <a:solidFill>
                    <a:srgbClr val="00446B"/>
                  </a:solidFill>
                </a:rPr>
                <a:t>System </a:t>
              </a:r>
              <a:r>
                <a:rPr lang="de-DE" sz="1400" b="1" dirty="0" err="1">
                  <a:solidFill>
                    <a:srgbClr val="00446B"/>
                  </a:solidFill>
                </a:rPr>
                <a:t>components</a:t>
              </a:r>
              <a:endParaRPr lang="de-DE" b="1" dirty="0">
                <a:solidFill>
                  <a:srgbClr val="00446B"/>
                </a:solidFill>
              </a:endParaRPr>
            </a:p>
          </p:txBody>
        </p:sp>
        <p:cxnSp>
          <p:nvCxnSpPr>
            <p:cNvPr id="6" name="Gerader Verbinder 5">
              <a:extLst>
                <a:ext uri="{FF2B5EF4-FFF2-40B4-BE49-F238E27FC236}">
                  <a16:creationId xmlns:a16="http://schemas.microsoft.com/office/drawing/2014/main" id="{444A3B22-B6B3-4BD5-B7D7-917122A79F37}"/>
                </a:ext>
              </a:extLst>
            </p:cNvPr>
            <p:cNvCxnSpPr/>
            <p:nvPr/>
          </p:nvCxnSpPr>
          <p:spPr>
            <a:xfrm>
              <a:off x="0" y="3970202"/>
              <a:ext cx="9144000"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7" name="Gerader Verbinder 6">
              <a:extLst>
                <a:ext uri="{FF2B5EF4-FFF2-40B4-BE49-F238E27FC236}">
                  <a16:creationId xmlns:a16="http://schemas.microsoft.com/office/drawing/2014/main" id="{945EEC87-6D23-4637-8024-4CDD89C108B1}"/>
                </a:ext>
              </a:extLst>
            </p:cNvPr>
            <p:cNvCxnSpPr>
              <a:cxnSpLocks/>
            </p:cNvCxnSpPr>
            <p:nvPr/>
          </p:nvCxnSpPr>
          <p:spPr>
            <a:xfrm>
              <a:off x="645311" y="1630862"/>
              <a:ext cx="0" cy="441960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
          <p:nvSpPr>
            <p:cNvPr id="8" name="Textfeld 7">
              <a:extLst>
                <a:ext uri="{FF2B5EF4-FFF2-40B4-BE49-F238E27FC236}">
                  <a16:creationId xmlns:a16="http://schemas.microsoft.com/office/drawing/2014/main" id="{66626B3E-2D77-48FF-94E9-B90A4BC75868}"/>
                </a:ext>
              </a:extLst>
            </p:cNvPr>
            <p:cNvSpPr txBox="1"/>
            <p:nvPr/>
          </p:nvSpPr>
          <p:spPr>
            <a:xfrm>
              <a:off x="2718960" y="2300184"/>
              <a:ext cx="1020616" cy="230832"/>
            </a:xfrm>
            <a:prstGeom prst="rect">
              <a:avLst/>
            </a:prstGeom>
            <a:noFill/>
          </p:spPr>
          <p:txBody>
            <a:bodyPr wrap="square" rtlCol="0">
              <a:spAutoFit/>
            </a:bodyPr>
            <a:lstStyle/>
            <a:p>
              <a:r>
                <a:rPr lang="de-DE" sz="900" b="1" dirty="0">
                  <a:solidFill>
                    <a:srgbClr val="00446B"/>
                  </a:solidFill>
                </a:rPr>
                <a:t>SIMATIC S7-1500</a:t>
              </a:r>
            </a:p>
          </p:txBody>
        </p:sp>
        <p:pic>
          <p:nvPicPr>
            <p:cNvPr id="9" name="Picture 26" descr="Bildergebnis für siemens psu profinet">
              <a:extLst>
                <a:ext uri="{FF2B5EF4-FFF2-40B4-BE49-F238E27FC236}">
                  <a16:creationId xmlns:a16="http://schemas.microsoft.com/office/drawing/2014/main" id="{DEE67CA7-BB97-4698-81DB-0B4238D8019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9311"/>
            <a:stretch/>
          </p:blipFill>
          <p:spPr bwMode="auto">
            <a:xfrm>
              <a:off x="5046046" y="1650144"/>
              <a:ext cx="1777594" cy="8062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2E6271E5-DF72-4B3D-9E5B-A28E93CE2F8E}"/>
                </a:ext>
              </a:extLst>
            </p:cNvPr>
            <p:cNvSpPr txBox="1"/>
            <p:nvPr/>
          </p:nvSpPr>
          <p:spPr>
            <a:xfrm>
              <a:off x="6771889" y="1704291"/>
              <a:ext cx="1504173" cy="369332"/>
            </a:xfrm>
            <a:prstGeom prst="rect">
              <a:avLst/>
            </a:prstGeom>
            <a:noFill/>
          </p:spPr>
          <p:txBody>
            <a:bodyPr wrap="square" rtlCol="0">
              <a:spAutoFit/>
            </a:bodyPr>
            <a:lstStyle/>
            <a:p>
              <a:r>
                <a:rPr lang="de-DE" sz="900" b="1" dirty="0">
                  <a:solidFill>
                    <a:srgbClr val="00446B"/>
                  </a:solidFill>
                </a:rPr>
                <a:t>SITOP PSU 8600</a:t>
              </a:r>
            </a:p>
            <a:p>
              <a:r>
                <a:rPr lang="de-DE" sz="900" b="1" dirty="0">
                  <a:solidFill>
                    <a:srgbClr val="00446B"/>
                  </a:solidFill>
                </a:rPr>
                <a:t>24 V power </a:t>
              </a:r>
              <a:r>
                <a:rPr lang="de-DE" sz="900" b="1" dirty="0" err="1">
                  <a:solidFill>
                    <a:srgbClr val="00446B"/>
                  </a:solidFill>
                </a:rPr>
                <a:t>supply</a:t>
              </a:r>
              <a:endParaRPr lang="de-DE" sz="900" b="1" dirty="0">
                <a:solidFill>
                  <a:srgbClr val="00446B"/>
                </a:solidFill>
              </a:endParaRPr>
            </a:p>
          </p:txBody>
        </p:sp>
        <p:pic>
          <p:nvPicPr>
            <p:cNvPr id="12" name="Picture 6" descr="Ähnliches Foto">
              <a:extLst>
                <a:ext uri="{FF2B5EF4-FFF2-40B4-BE49-F238E27FC236}">
                  <a16:creationId xmlns:a16="http://schemas.microsoft.com/office/drawing/2014/main" id="{9FE53211-B991-4015-9A2A-C36D17DC84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4336" y="1681817"/>
              <a:ext cx="1062531" cy="992984"/>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Verbinder: gewinkelt 28">
              <a:extLst>
                <a:ext uri="{FF2B5EF4-FFF2-40B4-BE49-F238E27FC236}">
                  <a16:creationId xmlns:a16="http://schemas.microsoft.com/office/drawing/2014/main" id="{3EDA9F11-6A63-4476-8AD2-0823CB53F6BC}"/>
                </a:ext>
              </a:extLst>
            </p:cNvPr>
            <p:cNvCxnSpPr>
              <a:cxnSpLocks/>
              <a:stCxn id="12" idx="2"/>
              <a:endCxn id="15" idx="0"/>
            </p:cNvCxnSpPr>
            <p:nvPr/>
          </p:nvCxnSpPr>
          <p:spPr>
            <a:xfrm rot="5400000">
              <a:off x="2936382" y="1612431"/>
              <a:ext cx="256850" cy="2381591"/>
            </a:xfrm>
            <a:prstGeom prst="bentConnector3">
              <a:avLst>
                <a:gd name="adj1" fmla="val 43527"/>
              </a:avLst>
            </a:prstGeom>
          </p:spPr>
          <p:style>
            <a:lnRef idx="3">
              <a:schemeClr val="accent3"/>
            </a:lnRef>
            <a:fillRef idx="0">
              <a:schemeClr val="accent3"/>
            </a:fillRef>
            <a:effectRef idx="2">
              <a:schemeClr val="accent3"/>
            </a:effectRef>
            <a:fontRef idx="minor">
              <a:schemeClr val="tx1"/>
            </a:fontRef>
          </p:style>
        </p:cxnSp>
        <p:cxnSp>
          <p:nvCxnSpPr>
            <p:cNvPr id="30" name="Gerader Verbinder 29">
              <a:extLst>
                <a:ext uri="{FF2B5EF4-FFF2-40B4-BE49-F238E27FC236}">
                  <a16:creationId xmlns:a16="http://schemas.microsoft.com/office/drawing/2014/main" id="{89EEB68C-E467-436D-8FC6-1D7EDFC995DA}"/>
                </a:ext>
              </a:extLst>
            </p:cNvPr>
            <p:cNvCxnSpPr>
              <a:cxnSpLocks/>
            </p:cNvCxnSpPr>
            <p:nvPr/>
          </p:nvCxnSpPr>
          <p:spPr>
            <a:xfrm flipH="1">
              <a:off x="5608560" y="2456383"/>
              <a:ext cx="6272" cy="318990"/>
            </a:xfrm>
            <a:prstGeom prst="line">
              <a:avLst/>
            </a:prstGeom>
            <a:ln>
              <a:solidFill>
                <a:schemeClr val="tx1"/>
              </a:solidFill>
            </a:ln>
          </p:spPr>
          <p:style>
            <a:lnRef idx="3">
              <a:schemeClr val="accent3"/>
            </a:lnRef>
            <a:fillRef idx="0">
              <a:schemeClr val="accent3"/>
            </a:fillRef>
            <a:effectRef idx="2">
              <a:schemeClr val="accent3"/>
            </a:effectRef>
            <a:fontRef idx="minor">
              <a:schemeClr val="tx1"/>
            </a:fontRef>
          </p:style>
        </p:cxnSp>
        <p:cxnSp>
          <p:nvCxnSpPr>
            <p:cNvPr id="31" name="Verbinder: gewinkelt 30">
              <a:extLst>
                <a:ext uri="{FF2B5EF4-FFF2-40B4-BE49-F238E27FC236}">
                  <a16:creationId xmlns:a16="http://schemas.microsoft.com/office/drawing/2014/main" id="{29B2E897-7876-4653-A34E-2C9A1615379A}"/>
                </a:ext>
              </a:extLst>
            </p:cNvPr>
            <p:cNvCxnSpPr>
              <a:cxnSpLocks/>
              <a:stCxn id="20" idx="0"/>
              <a:endCxn id="27" idx="0"/>
            </p:cNvCxnSpPr>
            <p:nvPr/>
          </p:nvCxnSpPr>
          <p:spPr>
            <a:xfrm rot="16200000" flipH="1">
              <a:off x="5430308" y="1880049"/>
              <a:ext cx="1051077" cy="3314294"/>
            </a:xfrm>
            <a:prstGeom prst="bentConnector3">
              <a:avLst>
                <a:gd name="adj1" fmla="val -21749"/>
              </a:avLst>
            </a:prstGeom>
          </p:spPr>
          <p:style>
            <a:lnRef idx="3">
              <a:schemeClr val="accent3"/>
            </a:lnRef>
            <a:fillRef idx="0">
              <a:schemeClr val="accent3"/>
            </a:fillRef>
            <a:effectRef idx="2">
              <a:schemeClr val="accent3"/>
            </a:effectRef>
            <a:fontRef idx="minor">
              <a:schemeClr val="tx1"/>
            </a:fontRef>
          </p:style>
        </p:cxnSp>
        <p:sp>
          <p:nvSpPr>
            <p:cNvPr id="35" name="Textfeld 34">
              <a:extLst>
                <a:ext uri="{FF2B5EF4-FFF2-40B4-BE49-F238E27FC236}">
                  <a16:creationId xmlns:a16="http://schemas.microsoft.com/office/drawing/2014/main" id="{C40EA48E-54A8-4B65-A1F3-E7AF9CCB7249}"/>
                </a:ext>
              </a:extLst>
            </p:cNvPr>
            <p:cNvSpPr txBox="1"/>
            <p:nvPr/>
          </p:nvSpPr>
          <p:spPr>
            <a:xfrm>
              <a:off x="6889392" y="2568579"/>
              <a:ext cx="1790926" cy="230832"/>
            </a:xfrm>
            <a:prstGeom prst="rect">
              <a:avLst/>
            </a:prstGeom>
            <a:noFill/>
          </p:spPr>
          <p:txBody>
            <a:bodyPr wrap="square" rtlCol="0">
              <a:spAutoFit/>
            </a:bodyPr>
            <a:lstStyle/>
            <a:p>
              <a:r>
                <a:rPr lang="de-DE" sz="900" b="1" dirty="0">
                  <a:solidFill>
                    <a:srgbClr val="92D050"/>
                  </a:solidFill>
                </a:rPr>
                <a:t>PROFINet</a:t>
              </a:r>
            </a:p>
          </p:txBody>
        </p:sp>
        <p:sp>
          <p:nvSpPr>
            <p:cNvPr id="36" name="Textfeld 35">
              <a:extLst>
                <a:ext uri="{FF2B5EF4-FFF2-40B4-BE49-F238E27FC236}">
                  <a16:creationId xmlns:a16="http://schemas.microsoft.com/office/drawing/2014/main" id="{3D64548A-82E9-427F-B28A-AA22193866DB}"/>
                </a:ext>
              </a:extLst>
            </p:cNvPr>
            <p:cNvSpPr txBox="1"/>
            <p:nvPr/>
          </p:nvSpPr>
          <p:spPr>
            <a:xfrm>
              <a:off x="1815377" y="2574806"/>
              <a:ext cx="1790926" cy="230832"/>
            </a:xfrm>
            <a:prstGeom prst="rect">
              <a:avLst/>
            </a:prstGeom>
            <a:noFill/>
          </p:spPr>
          <p:txBody>
            <a:bodyPr wrap="square" rtlCol="0">
              <a:spAutoFit/>
            </a:bodyPr>
            <a:lstStyle/>
            <a:p>
              <a:r>
                <a:rPr lang="de-DE" sz="900" b="1" dirty="0">
                  <a:solidFill>
                    <a:srgbClr val="92D050"/>
                  </a:solidFill>
                </a:rPr>
                <a:t>PROFINet</a:t>
              </a:r>
            </a:p>
          </p:txBody>
        </p:sp>
        <p:sp>
          <p:nvSpPr>
            <p:cNvPr id="37" name="Textfeld 36">
              <a:extLst>
                <a:ext uri="{FF2B5EF4-FFF2-40B4-BE49-F238E27FC236}">
                  <a16:creationId xmlns:a16="http://schemas.microsoft.com/office/drawing/2014/main" id="{5D6A1A37-32C1-4D5A-9D0C-5DBFE057F17A}"/>
                </a:ext>
              </a:extLst>
            </p:cNvPr>
            <p:cNvSpPr txBox="1"/>
            <p:nvPr/>
          </p:nvSpPr>
          <p:spPr>
            <a:xfrm>
              <a:off x="4461186" y="2574806"/>
              <a:ext cx="1790926" cy="230832"/>
            </a:xfrm>
            <a:prstGeom prst="rect">
              <a:avLst/>
            </a:prstGeom>
            <a:noFill/>
          </p:spPr>
          <p:txBody>
            <a:bodyPr wrap="square" rtlCol="0">
              <a:spAutoFit/>
            </a:bodyPr>
            <a:lstStyle/>
            <a:p>
              <a:r>
                <a:rPr lang="de-DE" sz="900" b="1" dirty="0">
                  <a:solidFill>
                    <a:srgbClr val="92D050"/>
                  </a:solidFill>
                </a:rPr>
                <a:t>PROFINet</a:t>
              </a:r>
            </a:p>
          </p:txBody>
        </p:sp>
        <p:cxnSp>
          <p:nvCxnSpPr>
            <p:cNvPr id="38" name="Gerader Verbinder 37">
              <a:extLst>
                <a:ext uri="{FF2B5EF4-FFF2-40B4-BE49-F238E27FC236}">
                  <a16:creationId xmlns:a16="http://schemas.microsoft.com/office/drawing/2014/main" id="{636A1ACD-F8CD-4547-8F2A-3DB27E5F3BD2}"/>
                </a:ext>
              </a:extLst>
            </p:cNvPr>
            <p:cNvCxnSpPr/>
            <p:nvPr/>
          </p:nvCxnSpPr>
          <p:spPr>
            <a:xfrm>
              <a:off x="3396908" y="2805638"/>
              <a:ext cx="0" cy="3211830"/>
            </a:xfrm>
            <a:prstGeom prst="line">
              <a:avLst/>
            </a:prstGeom>
            <a:ln cap="rnd" cmpd="sng">
              <a:solidFill>
                <a:schemeClr val="bg1">
                  <a:lumMod val="65000"/>
                </a:schemeClr>
              </a:solidFill>
              <a:prstDash val="lgDashDot"/>
            </a:ln>
          </p:spPr>
          <p:style>
            <a:lnRef idx="2">
              <a:schemeClr val="accent1"/>
            </a:lnRef>
            <a:fillRef idx="0">
              <a:schemeClr val="accent1"/>
            </a:fillRef>
            <a:effectRef idx="1">
              <a:schemeClr val="accent1"/>
            </a:effectRef>
            <a:fontRef idx="minor">
              <a:schemeClr val="tx1"/>
            </a:fontRef>
          </p:style>
        </p:cxnSp>
        <p:cxnSp>
          <p:nvCxnSpPr>
            <p:cNvPr id="39" name="Gerader Verbinder 38">
              <a:extLst>
                <a:ext uri="{FF2B5EF4-FFF2-40B4-BE49-F238E27FC236}">
                  <a16:creationId xmlns:a16="http://schemas.microsoft.com/office/drawing/2014/main" id="{AC6AEECE-B088-426E-AF7E-D937D15440E8}"/>
                </a:ext>
              </a:extLst>
            </p:cNvPr>
            <p:cNvCxnSpPr/>
            <p:nvPr/>
          </p:nvCxnSpPr>
          <p:spPr>
            <a:xfrm>
              <a:off x="6132488" y="2826501"/>
              <a:ext cx="0" cy="3211830"/>
            </a:xfrm>
            <a:prstGeom prst="line">
              <a:avLst/>
            </a:prstGeom>
            <a:ln cap="rnd" cmpd="sng">
              <a:solidFill>
                <a:schemeClr val="bg1">
                  <a:lumMod val="65000"/>
                </a:schemeClr>
              </a:solidFill>
              <a:prstDash val="lgDashDot"/>
            </a:ln>
          </p:spPr>
          <p:style>
            <a:lnRef idx="2">
              <a:schemeClr val="accent1"/>
            </a:lnRef>
            <a:fillRef idx="0">
              <a:schemeClr val="accent1"/>
            </a:fillRef>
            <a:effectRef idx="1">
              <a:schemeClr val="accent1"/>
            </a:effectRef>
            <a:fontRef idx="minor">
              <a:schemeClr val="tx1"/>
            </a:fontRef>
          </p:style>
        </p:cxnSp>
      </p:grpSp>
      <p:cxnSp>
        <p:nvCxnSpPr>
          <p:cNvPr id="51" name="Verbinder: gewinkelt 50">
            <a:extLst>
              <a:ext uri="{FF2B5EF4-FFF2-40B4-BE49-F238E27FC236}">
                <a16:creationId xmlns:a16="http://schemas.microsoft.com/office/drawing/2014/main" id="{BBAA6DD8-6BD3-4ABA-A60C-A6D43AAA7179}"/>
              </a:ext>
            </a:extLst>
          </p:cNvPr>
          <p:cNvCxnSpPr>
            <a:cxnSpLocks/>
          </p:cNvCxnSpPr>
          <p:nvPr/>
        </p:nvCxnSpPr>
        <p:spPr>
          <a:xfrm rot="10800000" flipV="1">
            <a:off x="1917005" y="2837592"/>
            <a:ext cx="2483769" cy="75801"/>
          </a:xfrm>
          <a:prstGeom prst="bentConnector3">
            <a:avLst>
              <a:gd name="adj1" fmla="val 99198"/>
            </a:avLst>
          </a:prstGeom>
          <a:ln>
            <a:solidFill>
              <a:schemeClr val="tx1"/>
            </a:solidFill>
          </a:ln>
        </p:spPr>
        <p:style>
          <a:lnRef idx="3">
            <a:schemeClr val="accent3"/>
          </a:lnRef>
          <a:fillRef idx="0">
            <a:schemeClr val="accent3"/>
          </a:fillRef>
          <a:effectRef idx="2">
            <a:schemeClr val="accent3"/>
          </a:effectRef>
          <a:fontRef idx="minor">
            <a:schemeClr val="tx1"/>
          </a:fontRef>
        </p:style>
      </p:cxnSp>
      <p:grpSp>
        <p:nvGrpSpPr>
          <p:cNvPr id="42" name="Gruppieren 41">
            <a:extLst>
              <a:ext uri="{FF2B5EF4-FFF2-40B4-BE49-F238E27FC236}">
                <a16:creationId xmlns:a16="http://schemas.microsoft.com/office/drawing/2014/main" id="{65F06118-5662-42C4-A08B-E65B98E68FF1}"/>
              </a:ext>
            </a:extLst>
          </p:cNvPr>
          <p:cNvGrpSpPr/>
          <p:nvPr/>
        </p:nvGrpSpPr>
        <p:grpSpPr>
          <a:xfrm>
            <a:off x="620917" y="2756593"/>
            <a:ext cx="2290707" cy="3142684"/>
            <a:chOff x="620917" y="2756593"/>
            <a:chExt cx="2290707" cy="3142684"/>
          </a:xfrm>
        </p:grpSpPr>
        <p:pic>
          <p:nvPicPr>
            <p:cNvPr id="13" name="Picture 18" descr="http://www.schunk.int/pimexport/IM0013051.jpg">
              <a:extLst>
                <a:ext uri="{FF2B5EF4-FFF2-40B4-BE49-F238E27FC236}">
                  <a16:creationId xmlns:a16="http://schemas.microsoft.com/office/drawing/2014/main" id="{DCCD2A3A-9019-4C05-8765-1771663410F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94013" y="4056127"/>
              <a:ext cx="275242" cy="792063"/>
            </a:xfrm>
            <a:prstGeom prst="rect">
              <a:avLst/>
            </a:prstGeom>
            <a:noFill/>
            <a:extLst>
              <a:ext uri="{909E8E84-426E-40DD-AFC4-6F175D3DCCD1}">
                <a14:hiddenFill xmlns:a14="http://schemas.microsoft.com/office/drawing/2010/main">
                  <a:solidFill>
                    <a:srgbClr val="FFFFFF"/>
                  </a:solidFill>
                </a14:hiddenFill>
              </a:ext>
            </a:extLst>
          </p:spPr>
        </p:pic>
        <p:sp>
          <p:nvSpPr>
            <p:cNvPr id="14" name="Textfeld 13">
              <a:extLst>
                <a:ext uri="{FF2B5EF4-FFF2-40B4-BE49-F238E27FC236}">
                  <a16:creationId xmlns:a16="http://schemas.microsoft.com/office/drawing/2014/main" id="{D5D73CBE-6E5F-423C-B7BE-F7572468994F}"/>
                </a:ext>
              </a:extLst>
            </p:cNvPr>
            <p:cNvSpPr txBox="1"/>
            <p:nvPr/>
          </p:nvSpPr>
          <p:spPr>
            <a:xfrm>
              <a:off x="2055970" y="3751279"/>
              <a:ext cx="772746" cy="230832"/>
            </a:xfrm>
            <a:prstGeom prst="rect">
              <a:avLst/>
            </a:prstGeom>
            <a:noFill/>
          </p:spPr>
          <p:txBody>
            <a:bodyPr wrap="square" rtlCol="0">
              <a:spAutoFit/>
            </a:bodyPr>
            <a:lstStyle/>
            <a:p>
              <a:r>
                <a:rPr lang="de-DE" sz="900" b="1" dirty="0">
                  <a:solidFill>
                    <a:srgbClr val="00446B"/>
                  </a:solidFill>
                </a:rPr>
                <a:t>Digital I/O</a:t>
              </a:r>
            </a:p>
          </p:txBody>
        </p:sp>
        <p:sp>
          <p:nvSpPr>
            <p:cNvPr id="16" name="Textfeld 15">
              <a:extLst>
                <a:ext uri="{FF2B5EF4-FFF2-40B4-BE49-F238E27FC236}">
                  <a16:creationId xmlns:a16="http://schemas.microsoft.com/office/drawing/2014/main" id="{FCE62AC6-457A-4FF2-9E77-77B0DB6E53E8}"/>
                </a:ext>
              </a:extLst>
            </p:cNvPr>
            <p:cNvSpPr txBox="1"/>
            <p:nvPr/>
          </p:nvSpPr>
          <p:spPr>
            <a:xfrm>
              <a:off x="620917" y="2756593"/>
              <a:ext cx="1075252" cy="230832"/>
            </a:xfrm>
            <a:prstGeom prst="rect">
              <a:avLst/>
            </a:prstGeom>
            <a:noFill/>
          </p:spPr>
          <p:txBody>
            <a:bodyPr wrap="square" rtlCol="0">
              <a:spAutoFit/>
            </a:bodyPr>
            <a:lstStyle/>
            <a:p>
              <a:r>
                <a:rPr lang="de-DE" sz="900" b="1" dirty="0">
                  <a:solidFill>
                    <a:srgbClr val="00446B"/>
                  </a:solidFill>
                </a:rPr>
                <a:t>SIMATIC ET 200 AL</a:t>
              </a:r>
            </a:p>
          </p:txBody>
        </p:sp>
        <p:pic>
          <p:nvPicPr>
            <p:cNvPr id="17" name="Picture 38" descr="http://www.schunk.int/pimexport/IM0001748.jpg">
              <a:extLst>
                <a:ext uri="{FF2B5EF4-FFF2-40B4-BE49-F238E27FC236}">
                  <a16:creationId xmlns:a16="http://schemas.microsoft.com/office/drawing/2014/main" id="{51CD4EAE-339C-46D9-93BB-C07C0CFBBBA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31512" y="4893897"/>
              <a:ext cx="714233" cy="49599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2" descr="http://www.schunk.int/pimexport/IM0020712.jpg">
              <a:extLst>
                <a:ext uri="{FF2B5EF4-FFF2-40B4-BE49-F238E27FC236}">
                  <a16:creationId xmlns:a16="http://schemas.microsoft.com/office/drawing/2014/main" id="{1E35D1F5-F73B-477B-BAD2-5C85010792C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43223" y="4049234"/>
              <a:ext cx="344521" cy="774205"/>
            </a:xfrm>
            <a:prstGeom prst="rect">
              <a:avLst/>
            </a:prstGeom>
            <a:noFill/>
            <a:extLst>
              <a:ext uri="{909E8E84-426E-40DD-AFC4-6F175D3DCCD1}">
                <a14:hiddenFill xmlns:a14="http://schemas.microsoft.com/office/drawing/2010/main">
                  <a:solidFill>
                    <a:srgbClr val="FFFFFF"/>
                  </a:solidFill>
                </a14:hiddenFill>
              </a:ext>
            </a:extLst>
          </p:spPr>
        </p:pic>
        <p:sp>
          <p:nvSpPr>
            <p:cNvPr id="19" name="Rechteck 18">
              <a:extLst>
                <a:ext uri="{FF2B5EF4-FFF2-40B4-BE49-F238E27FC236}">
                  <a16:creationId xmlns:a16="http://schemas.microsoft.com/office/drawing/2014/main" id="{8122FEEA-6AAC-4464-BB34-9C2ECC675A52}"/>
                </a:ext>
              </a:extLst>
            </p:cNvPr>
            <p:cNvSpPr/>
            <p:nvPr/>
          </p:nvSpPr>
          <p:spPr>
            <a:xfrm>
              <a:off x="1158543" y="5688538"/>
              <a:ext cx="1753081" cy="210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Digital I/O</a:t>
              </a:r>
            </a:p>
          </p:txBody>
        </p:sp>
        <p:pic>
          <p:nvPicPr>
            <p:cNvPr id="15" name="Picture 36" descr="Bildergebnis für siemens et al">
              <a:extLst>
                <a:ext uri="{FF2B5EF4-FFF2-40B4-BE49-F238E27FC236}">
                  <a16:creationId xmlns:a16="http://schemas.microsoft.com/office/drawing/2014/main" id="{58E2F2E2-D4F9-4B97-A423-B7ABB176A37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90241" y="2931651"/>
              <a:ext cx="567539" cy="920602"/>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Gerader Verbinder 33">
              <a:extLst>
                <a:ext uri="{FF2B5EF4-FFF2-40B4-BE49-F238E27FC236}">
                  <a16:creationId xmlns:a16="http://schemas.microsoft.com/office/drawing/2014/main" id="{1DFC59DD-04CC-4FA8-9E42-DDEF64AAC934}"/>
                </a:ext>
              </a:extLst>
            </p:cNvPr>
            <p:cNvCxnSpPr>
              <a:cxnSpLocks/>
              <a:stCxn id="15" idx="2"/>
              <a:endCxn id="18" idx="0"/>
            </p:cNvCxnSpPr>
            <p:nvPr/>
          </p:nvCxnSpPr>
          <p:spPr>
            <a:xfrm rot="16200000" flipH="1">
              <a:off x="2046257" y="3680006"/>
              <a:ext cx="196981" cy="541473"/>
            </a:xfrm>
            <a:prstGeom prst="bentConnector3">
              <a:avLst>
                <a:gd name="adj1" fmla="val 50000"/>
              </a:avLst>
            </a:prstGeom>
            <a:ln>
              <a:solidFill>
                <a:srgbClr val="003D6A"/>
              </a:solidFill>
            </a:ln>
          </p:spPr>
          <p:style>
            <a:lnRef idx="3">
              <a:schemeClr val="dk1"/>
            </a:lnRef>
            <a:fillRef idx="0">
              <a:schemeClr val="dk1"/>
            </a:fillRef>
            <a:effectRef idx="2">
              <a:schemeClr val="dk1"/>
            </a:effectRef>
            <a:fontRef idx="minor">
              <a:schemeClr val="tx1"/>
            </a:fontRef>
          </p:style>
        </p:cxnSp>
      </p:grpSp>
      <p:grpSp>
        <p:nvGrpSpPr>
          <p:cNvPr id="44" name="Gruppieren 43">
            <a:extLst>
              <a:ext uri="{FF2B5EF4-FFF2-40B4-BE49-F238E27FC236}">
                <a16:creationId xmlns:a16="http://schemas.microsoft.com/office/drawing/2014/main" id="{46BB0F46-A557-4912-A9BC-31A986F346DA}"/>
              </a:ext>
            </a:extLst>
          </p:cNvPr>
          <p:cNvGrpSpPr/>
          <p:nvPr/>
        </p:nvGrpSpPr>
        <p:grpSpPr>
          <a:xfrm>
            <a:off x="6515445" y="4062735"/>
            <a:ext cx="1598746" cy="1891934"/>
            <a:chOff x="6515445" y="4018325"/>
            <a:chExt cx="1598746" cy="1891934"/>
          </a:xfrm>
        </p:grpSpPr>
        <p:sp>
          <p:nvSpPr>
            <p:cNvPr id="26" name="Rechteck 25">
              <a:extLst>
                <a:ext uri="{FF2B5EF4-FFF2-40B4-BE49-F238E27FC236}">
                  <a16:creationId xmlns:a16="http://schemas.microsoft.com/office/drawing/2014/main" id="{0CF68F68-54D0-4332-B8A1-8A9937AA7162}"/>
                </a:ext>
              </a:extLst>
            </p:cNvPr>
            <p:cNvSpPr/>
            <p:nvPr/>
          </p:nvSpPr>
          <p:spPr>
            <a:xfrm>
              <a:off x="6537467" y="5697728"/>
              <a:ext cx="1576724" cy="2125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Industrial Ethernet</a:t>
              </a:r>
            </a:p>
          </p:txBody>
        </p:sp>
        <p:pic>
          <p:nvPicPr>
            <p:cNvPr id="27" name="Grafik 26">
              <a:extLst>
                <a:ext uri="{FF2B5EF4-FFF2-40B4-BE49-F238E27FC236}">
                  <a16:creationId xmlns:a16="http://schemas.microsoft.com/office/drawing/2014/main" id="{D3D31DFF-46CA-44A6-BF29-A015B76993D5}"/>
                </a:ext>
              </a:extLst>
            </p:cNvPr>
            <p:cNvPicPr>
              <a:picLocks noChangeAspect="1"/>
            </p:cNvPicPr>
            <p:nvPr/>
          </p:nvPicPr>
          <p:blipFill>
            <a:blip r:embed="rId8"/>
            <a:stretch>
              <a:fillRect/>
            </a:stretch>
          </p:blipFill>
          <p:spPr>
            <a:xfrm>
              <a:off x="7320606" y="4018325"/>
              <a:ext cx="584776" cy="1055235"/>
            </a:xfrm>
            <a:prstGeom prst="rect">
              <a:avLst/>
            </a:prstGeom>
          </p:spPr>
        </p:pic>
        <p:pic>
          <p:nvPicPr>
            <p:cNvPr id="28" name="Grafik 27">
              <a:extLst>
                <a:ext uri="{FF2B5EF4-FFF2-40B4-BE49-F238E27FC236}">
                  <a16:creationId xmlns:a16="http://schemas.microsoft.com/office/drawing/2014/main" id="{E8C63257-592A-41D2-9D36-6905940F6260}"/>
                </a:ext>
              </a:extLst>
            </p:cNvPr>
            <p:cNvPicPr>
              <a:picLocks noChangeAspect="1"/>
            </p:cNvPicPr>
            <p:nvPr/>
          </p:nvPicPr>
          <p:blipFill>
            <a:blip r:embed="rId9"/>
            <a:stretch>
              <a:fillRect/>
            </a:stretch>
          </p:blipFill>
          <p:spPr>
            <a:xfrm>
              <a:off x="6515445" y="4694277"/>
              <a:ext cx="616389" cy="954232"/>
            </a:xfrm>
            <a:prstGeom prst="rect">
              <a:avLst/>
            </a:prstGeom>
          </p:spPr>
        </p:pic>
      </p:grpSp>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System-design </a:t>
            </a:r>
            <a:r>
              <a:rPr lang="de-DE" sz="3200" b="1" dirty="0" err="1">
                <a:solidFill>
                  <a:srgbClr val="00446B"/>
                </a:solidFill>
                <a:cs typeface="Calibri"/>
              </a:rPr>
              <a:t>with</a:t>
            </a:r>
            <a:r>
              <a:rPr lang="de-DE" sz="3200" b="1" dirty="0">
                <a:solidFill>
                  <a:srgbClr val="00446B"/>
                </a:solidFill>
                <a:cs typeface="Calibri"/>
              </a:rPr>
              <a:t> SCHUNK </a:t>
            </a:r>
            <a:r>
              <a:rPr lang="de-DE" sz="3200" b="1" dirty="0" err="1">
                <a:solidFill>
                  <a:srgbClr val="00446B"/>
                </a:solidFill>
                <a:cs typeface="Calibri"/>
              </a:rPr>
              <a:t>products</a:t>
            </a:r>
            <a:endParaRPr lang="de-DE" sz="2800" u="sng" dirty="0">
              <a:solidFill>
                <a:srgbClr val="00B0F0"/>
              </a:solidFill>
            </a:endParaRPr>
          </a:p>
        </p:txBody>
      </p:sp>
      <p:cxnSp>
        <p:nvCxnSpPr>
          <p:cNvPr id="45" name="Verbinder: gewinkelt 44">
            <a:extLst>
              <a:ext uri="{FF2B5EF4-FFF2-40B4-BE49-F238E27FC236}">
                <a16:creationId xmlns:a16="http://schemas.microsoft.com/office/drawing/2014/main" id="{C2225BAD-B709-4841-973D-85A20FF63C47}"/>
              </a:ext>
            </a:extLst>
          </p:cNvPr>
          <p:cNvCxnSpPr>
            <a:cxnSpLocks/>
          </p:cNvCxnSpPr>
          <p:nvPr/>
        </p:nvCxnSpPr>
        <p:spPr>
          <a:xfrm rot="16200000" flipH="1">
            <a:off x="5435976" y="1989072"/>
            <a:ext cx="1008000" cy="3168000"/>
          </a:xfrm>
          <a:prstGeom prst="bentConnector3">
            <a:avLst>
              <a:gd name="adj1" fmla="val -22709"/>
            </a:avLst>
          </a:prstGeom>
          <a:ln>
            <a:solidFill>
              <a:schemeClr val="tx1"/>
            </a:solidFill>
          </a:ln>
        </p:spPr>
        <p:style>
          <a:lnRef idx="3">
            <a:schemeClr val="accent3"/>
          </a:lnRef>
          <a:fillRef idx="0">
            <a:schemeClr val="accent3"/>
          </a:fillRef>
          <a:effectRef idx="2">
            <a:schemeClr val="accent3"/>
          </a:effectRef>
          <a:fontRef idx="minor">
            <a:schemeClr val="tx1"/>
          </a:fontRef>
        </p:style>
      </p:cxnSp>
      <p:grpSp>
        <p:nvGrpSpPr>
          <p:cNvPr id="76" name="Gruppieren 75">
            <a:extLst>
              <a:ext uri="{FF2B5EF4-FFF2-40B4-BE49-F238E27FC236}">
                <a16:creationId xmlns:a16="http://schemas.microsoft.com/office/drawing/2014/main" id="{422153DC-B8D3-4BD7-B8D3-FE783CD8ACA6}"/>
              </a:ext>
            </a:extLst>
          </p:cNvPr>
          <p:cNvGrpSpPr/>
          <p:nvPr/>
        </p:nvGrpSpPr>
        <p:grpSpPr>
          <a:xfrm>
            <a:off x="4298701" y="3732498"/>
            <a:ext cx="1218255" cy="1947484"/>
            <a:chOff x="4298701" y="3732498"/>
            <a:chExt cx="1218255" cy="1947484"/>
          </a:xfrm>
        </p:grpSpPr>
        <p:pic>
          <p:nvPicPr>
            <p:cNvPr id="24" name="Grafik 23">
              <a:extLst>
                <a:ext uri="{FF2B5EF4-FFF2-40B4-BE49-F238E27FC236}">
                  <a16:creationId xmlns:a16="http://schemas.microsoft.com/office/drawing/2014/main" id="{AEA3D701-0D59-43AD-AE82-F46487CE5488}"/>
                </a:ext>
              </a:extLst>
            </p:cNvPr>
            <p:cNvPicPr>
              <a:picLocks noChangeAspect="1"/>
            </p:cNvPicPr>
            <p:nvPr/>
          </p:nvPicPr>
          <p:blipFill>
            <a:blip r:embed="rId10"/>
            <a:stretch>
              <a:fillRect/>
            </a:stretch>
          </p:blipFill>
          <p:spPr>
            <a:xfrm>
              <a:off x="5040898" y="4105176"/>
              <a:ext cx="414900" cy="838211"/>
            </a:xfrm>
            <a:prstGeom prst="rect">
              <a:avLst/>
            </a:prstGeom>
          </p:spPr>
        </p:pic>
        <p:sp>
          <p:nvSpPr>
            <p:cNvPr id="33" name="Textfeld 32">
              <a:extLst>
                <a:ext uri="{FF2B5EF4-FFF2-40B4-BE49-F238E27FC236}">
                  <a16:creationId xmlns:a16="http://schemas.microsoft.com/office/drawing/2014/main" id="{51C344D9-445A-4530-A7BD-9C1127019405}"/>
                </a:ext>
              </a:extLst>
            </p:cNvPr>
            <p:cNvSpPr txBox="1"/>
            <p:nvPr/>
          </p:nvSpPr>
          <p:spPr>
            <a:xfrm>
              <a:off x="4572000" y="3732498"/>
              <a:ext cx="944956" cy="230832"/>
            </a:xfrm>
            <a:prstGeom prst="rect">
              <a:avLst/>
            </a:prstGeom>
            <a:noFill/>
          </p:spPr>
          <p:txBody>
            <a:bodyPr wrap="square" rtlCol="0">
              <a:spAutoFit/>
            </a:bodyPr>
            <a:lstStyle/>
            <a:p>
              <a:r>
                <a:rPr lang="de-DE" sz="900" b="1" dirty="0">
                  <a:solidFill>
                    <a:srgbClr val="00446B"/>
                  </a:solidFill>
                </a:rPr>
                <a:t>IO-Link </a:t>
              </a:r>
              <a:r>
                <a:rPr lang="de-DE" sz="900" b="1" dirty="0" err="1">
                  <a:solidFill>
                    <a:srgbClr val="00446B"/>
                  </a:solidFill>
                </a:rPr>
                <a:t>class</a:t>
              </a:r>
              <a:r>
                <a:rPr lang="de-DE" sz="900" b="1" dirty="0">
                  <a:solidFill>
                    <a:srgbClr val="00446B"/>
                  </a:solidFill>
                </a:rPr>
                <a:t> B</a:t>
              </a:r>
            </a:p>
          </p:txBody>
        </p:sp>
        <p:cxnSp>
          <p:nvCxnSpPr>
            <p:cNvPr id="58" name="Gerader Verbinder 57">
              <a:extLst>
                <a:ext uri="{FF2B5EF4-FFF2-40B4-BE49-F238E27FC236}">
                  <a16:creationId xmlns:a16="http://schemas.microsoft.com/office/drawing/2014/main" id="{2B62A98A-8E5D-43F3-8EE8-0F6619D9A21B}"/>
                </a:ext>
              </a:extLst>
            </p:cNvPr>
            <p:cNvCxnSpPr>
              <a:cxnSpLocks/>
              <a:stCxn id="20" idx="2"/>
              <a:endCxn id="24" idx="0"/>
            </p:cNvCxnSpPr>
            <p:nvPr/>
          </p:nvCxnSpPr>
          <p:spPr>
            <a:xfrm rot="16200000" flipH="1">
              <a:off x="4609703" y="3466530"/>
              <a:ext cx="327643" cy="949648"/>
            </a:xfrm>
            <a:prstGeom prst="bentConnector3">
              <a:avLst>
                <a:gd name="adj1" fmla="val 50000"/>
              </a:avLst>
            </a:prstGeom>
            <a:ln>
              <a:solidFill>
                <a:srgbClr val="FFC000"/>
              </a:solidFill>
            </a:ln>
          </p:spPr>
          <p:style>
            <a:lnRef idx="3">
              <a:schemeClr val="accent3"/>
            </a:lnRef>
            <a:fillRef idx="0">
              <a:schemeClr val="accent3"/>
            </a:fillRef>
            <a:effectRef idx="2">
              <a:schemeClr val="accent3"/>
            </a:effectRef>
            <a:fontRef idx="minor">
              <a:schemeClr val="tx1"/>
            </a:fontRef>
          </p:style>
        </p:cxnSp>
        <p:pic>
          <p:nvPicPr>
            <p:cNvPr id="23" name="Grafik 22">
              <a:extLst>
                <a:ext uri="{FF2B5EF4-FFF2-40B4-BE49-F238E27FC236}">
                  <a16:creationId xmlns:a16="http://schemas.microsoft.com/office/drawing/2014/main" id="{75174079-1A5D-4C40-B4A6-C97FF1841337}"/>
                </a:ext>
              </a:extLst>
            </p:cNvPr>
            <p:cNvPicPr>
              <a:picLocks noChangeAspect="1"/>
            </p:cNvPicPr>
            <p:nvPr/>
          </p:nvPicPr>
          <p:blipFill>
            <a:blip r:embed="rId11"/>
            <a:stretch>
              <a:fillRect/>
            </a:stretch>
          </p:blipFill>
          <p:spPr>
            <a:xfrm>
              <a:off x="4342706" y="4841771"/>
              <a:ext cx="327061" cy="838211"/>
            </a:xfrm>
            <a:prstGeom prst="rect">
              <a:avLst/>
            </a:prstGeom>
          </p:spPr>
        </p:pic>
      </p:grpSp>
      <p:grpSp>
        <p:nvGrpSpPr>
          <p:cNvPr id="75" name="Gruppieren 74">
            <a:extLst>
              <a:ext uri="{FF2B5EF4-FFF2-40B4-BE49-F238E27FC236}">
                <a16:creationId xmlns:a16="http://schemas.microsoft.com/office/drawing/2014/main" id="{096AF50F-4543-4784-8C8E-222AD6029B48}"/>
              </a:ext>
            </a:extLst>
          </p:cNvPr>
          <p:cNvGrpSpPr/>
          <p:nvPr/>
        </p:nvGrpSpPr>
        <p:grpSpPr>
          <a:xfrm>
            <a:off x="3751130" y="3011658"/>
            <a:ext cx="1857430" cy="2921042"/>
            <a:chOff x="3751130" y="3011658"/>
            <a:chExt cx="1857430" cy="2921042"/>
          </a:xfrm>
        </p:grpSpPr>
        <p:pic>
          <p:nvPicPr>
            <p:cNvPr id="20" name="Picture 22" descr="Bildergebnis für siemens io-link master">
              <a:extLst>
                <a:ext uri="{FF2B5EF4-FFF2-40B4-BE49-F238E27FC236}">
                  <a16:creationId xmlns:a16="http://schemas.microsoft.com/office/drawing/2014/main" id="{186F3716-4248-40BA-9D10-42215E6C15C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025400" y="3011658"/>
              <a:ext cx="546600" cy="765875"/>
            </a:xfrm>
            <a:prstGeom prst="rect">
              <a:avLst/>
            </a:prstGeom>
            <a:noFill/>
            <a:extLst>
              <a:ext uri="{909E8E84-426E-40DD-AFC4-6F175D3DCCD1}">
                <a14:hiddenFill xmlns:a14="http://schemas.microsoft.com/office/drawing/2010/main">
                  <a:solidFill>
                    <a:srgbClr val="FFFFFF"/>
                  </a:solidFill>
                </a14:hiddenFill>
              </a:ext>
            </a:extLst>
          </p:spPr>
        </p:pic>
        <p:sp>
          <p:nvSpPr>
            <p:cNvPr id="21" name="Textfeld 20">
              <a:extLst>
                <a:ext uri="{FF2B5EF4-FFF2-40B4-BE49-F238E27FC236}">
                  <a16:creationId xmlns:a16="http://schemas.microsoft.com/office/drawing/2014/main" id="{0F7BD1E5-E98F-460F-900F-0DF579DF31DE}"/>
                </a:ext>
              </a:extLst>
            </p:cNvPr>
            <p:cNvSpPr txBox="1"/>
            <p:nvPr/>
          </p:nvSpPr>
          <p:spPr>
            <a:xfrm>
              <a:off x="4659345" y="3086722"/>
              <a:ext cx="949215" cy="507831"/>
            </a:xfrm>
            <a:prstGeom prst="rect">
              <a:avLst/>
            </a:prstGeom>
            <a:noFill/>
          </p:spPr>
          <p:txBody>
            <a:bodyPr wrap="square" rtlCol="0">
              <a:spAutoFit/>
            </a:bodyPr>
            <a:lstStyle/>
            <a:p>
              <a:r>
                <a:rPr lang="de-DE" sz="900" b="1" dirty="0">
                  <a:solidFill>
                    <a:srgbClr val="00446B"/>
                  </a:solidFill>
                </a:rPr>
                <a:t>SIMATIC</a:t>
              </a:r>
            </a:p>
            <a:p>
              <a:r>
                <a:rPr lang="de-DE" sz="900" b="1" dirty="0">
                  <a:solidFill>
                    <a:srgbClr val="00446B"/>
                  </a:solidFill>
                </a:rPr>
                <a:t>ET 200 </a:t>
              </a:r>
              <a:r>
                <a:rPr lang="de-DE" sz="900" b="1" dirty="0" err="1">
                  <a:solidFill>
                    <a:srgbClr val="00446B"/>
                  </a:solidFill>
                </a:rPr>
                <a:t>eco</a:t>
              </a:r>
              <a:r>
                <a:rPr lang="de-DE" sz="900" b="1" dirty="0">
                  <a:solidFill>
                    <a:srgbClr val="00446B"/>
                  </a:solidFill>
                </a:rPr>
                <a:t> PN IO-Link Master</a:t>
              </a:r>
            </a:p>
          </p:txBody>
        </p:sp>
        <p:sp>
          <p:nvSpPr>
            <p:cNvPr id="22" name="Rechteck 21">
              <a:extLst>
                <a:ext uri="{FF2B5EF4-FFF2-40B4-BE49-F238E27FC236}">
                  <a16:creationId xmlns:a16="http://schemas.microsoft.com/office/drawing/2014/main" id="{288D3677-7069-4E20-8AB3-4C44F11E6E55}"/>
                </a:ext>
              </a:extLst>
            </p:cNvPr>
            <p:cNvSpPr/>
            <p:nvPr/>
          </p:nvSpPr>
          <p:spPr>
            <a:xfrm>
              <a:off x="3855479" y="5721961"/>
              <a:ext cx="1753081" cy="210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IO-LINK</a:t>
              </a:r>
            </a:p>
          </p:txBody>
        </p:sp>
        <p:pic>
          <p:nvPicPr>
            <p:cNvPr id="25" name="Picture 38" descr="http://www.schunk.int/pimexport/IM0001748.jpg">
              <a:extLst>
                <a:ext uri="{FF2B5EF4-FFF2-40B4-BE49-F238E27FC236}">
                  <a16:creationId xmlns:a16="http://schemas.microsoft.com/office/drawing/2014/main" id="{E55B2A81-0914-4DB1-B7B7-B32538F4701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35813" y="4184419"/>
              <a:ext cx="714233" cy="495995"/>
            </a:xfrm>
            <a:prstGeom prst="rect">
              <a:avLst/>
            </a:prstGeom>
            <a:noFill/>
            <a:extLst>
              <a:ext uri="{909E8E84-426E-40DD-AFC4-6F175D3DCCD1}">
                <a14:hiddenFill xmlns:a14="http://schemas.microsoft.com/office/drawing/2010/main">
                  <a:solidFill>
                    <a:srgbClr val="FFFFFF"/>
                  </a:solidFill>
                </a14:hiddenFill>
              </a:ext>
            </a:extLst>
          </p:spPr>
        </p:pic>
        <p:cxnSp>
          <p:nvCxnSpPr>
            <p:cNvPr id="32" name="Gerader Verbinder 31">
              <a:extLst>
                <a:ext uri="{FF2B5EF4-FFF2-40B4-BE49-F238E27FC236}">
                  <a16:creationId xmlns:a16="http://schemas.microsoft.com/office/drawing/2014/main" id="{244B6912-413F-4C86-AD4A-EB3EAAD74E50}"/>
                </a:ext>
              </a:extLst>
            </p:cNvPr>
            <p:cNvCxnSpPr>
              <a:stCxn id="20" idx="2"/>
            </p:cNvCxnSpPr>
            <p:nvPr/>
          </p:nvCxnSpPr>
          <p:spPr>
            <a:xfrm flipH="1">
              <a:off x="4298699" y="3777533"/>
              <a:ext cx="1" cy="406886"/>
            </a:xfrm>
            <a:prstGeom prst="line">
              <a:avLst/>
            </a:prstGeom>
            <a:ln>
              <a:solidFill>
                <a:srgbClr val="FFC000"/>
              </a:solidFill>
            </a:ln>
          </p:spPr>
          <p:style>
            <a:lnRef idx="3">
              <a:schemeClr val="accent3"/>
            </a:lnRef>
            <a:fillRef idx="0">
              <a:schemeClr val="accent3"/>
            </a:fillRef>
            <a:effectRef idx="2">
              <a:schemeClr val="accent3"/>
            </a:effectRef>
            <a:fontRef idx="minor">
              <a:schemeClr val="tx1"/>
            </a:fontRef>
          </p:style>
        </p:cxnSp>
        <p:sp>
          <p:nvSpPr>
            <p:cNvPr id="62" name="Textfeld 61">
              <a:extLst>
                <a:ext uri="{FF2B5EF4-FFF2-40B4-BE49-F238E27FC236}">
                  <a16:creationId xmlns:a16="http://schemas.microsoft.com/office/drawing/2014/main" id="{6254CCF6-A0C4-4A4F-9645-1A72C0CE8E8E}"/>
                </a:ext>
              </a:extLst>
            </p:cNvPr>
            <p:cNvSpPr txBox="1"/>
            <p:nvPr/>
          </p:nvSpPr>
          <p:spPr>
            <a:xfrm>
              <a:off x="3751130" y="3758929"/>
              <a:ext cx="944956" cy="369332"/>
            </a:xfrm>
            <a:prstGeom prst="rect">
              <a:avLst/>
            </a:prstGeom>
            <a:noFill/>
          </p:spPr>
          <p:txBody>
            <a:bodyPr wrap="square" rtlCol="0">
              <a:spAutoFit/>
            </a:bodyPr>
            <a:lstStyle/>
            <a:p>
              <a:r>
                <a:rPr lang="de-DE" sz="900" b="1" dirty="0">
                  <a:solidFill>
                    <a:srgbClr val="00446B"/>
                  </a:solidFill>
                </a:rPr>
                <a:t>IO-Link </a:t>
              </a:r>
              <a:br>
                <a:rPr lang="de-DE" sz="900" b="1" dirty="0">
                  <a:solidFill>
                    <a:srgbClr val="00446B"/>
                  </a:solidFill>
                </a:rPr>
              </a:br>
              <a:r>
                <a:rPr lang="de-DE" sz="900" b="1" dirty="0" err="1">
                  <a:solidFill>
                    <a:srgbClr val="00446B"/>
                  </a:solidFill>
                </a:rPr>
                <a:t>class</a:t>
              </a:r>
              <a:r>
                <a:rPr lang="de-DE" sz="900" b="1" dirty="0">
                  <a:solidFill>
                    <a:srgbClr val="00446B"/>
                  </a:solidFill>
                </a:rPr>
                <a:t> A</a:t>
              </a:r>
            </a:p>
          </p:txBody>
        </p:sp>
      </p:grpSp>
    </p:spTree>
    <p:extLst>
      <p:ext uri="{BB962C8B-B14F-4D97-AF65-F5344CB8AC3E}">
        <p14:creationId xmlns:p14="http://schemas.microsoft.com/office/powerpoint/2010/main" val="184099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Basic </a:t>
            </a:r>
            <a:r>
              <a:rPr lang="de-DE" sz="3200" b="1" dirty="0" err="1">
                <a:solidFill>
                  <a:srgbClr val="00446B"/>
                </a:solidFill>
                <a:cs typeface="Calibri"/>
              </a:rPr>
              <a:t>functionality</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ext uri="{D42A27DB-BD31-4B8C-83A1-F6EECF244321}">
                <p14:modId xmlns:p14="http://schemas.microsoft.com/office/powerpoint/2010/main" val="759712399"/>
              </p:ext>
            </p:extLst>
          </p:nvPr>
        </p:nvGraphicFramePr>
        <p:xfrm>
          <a:off x="568800" y="1605600"/>
          <a:ext cx="8006425" cy="25982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Gripping and releasing</a:t>
                      </a:r>
                    </a:p>
                    <a:p>
                      <a:pPr algn="l" fontAlgn="b"/>
                      <a:r>
                        <a:rPr lang="en-US" sz="1100" b="0" i="1" u="none" strike="noStrike" kern="1200" dirty="0">
                          <a:solidFill>
                            <a:srgbClr val="000000"/>
                          </a:solidFill>
                          <a:effectLst/>
                          <a:latin typeface="Calibri" panose="020F0502020204030204" pitchFamily="34" charset="0"/>
                          <a:ea typeface="+mn-ea"/>
                          <a:cs typeface="+mn-cs"/>
                        </a:rPr>
                        <a:t>For gripping and releasing workpieces</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Gripping force adjustment</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preserve sensitive workpieces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C6DB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srgbClr val="C6DBF0"/>
                          </a:solidFill>
                          <a:effectLst/>
                          <a:uLnTx/>
                          <a:uFillTx/>
                          <a:latin typeface="Calibri" panose="020F0502020204030204" pitchFamily="34" charset="0"/>
                          <a:ea typeface="+mn-ea"/>
                          <a:cs typeface="+mn-cs"/>
                        </a:rPr>
                        <a:t>(</a:t>
                      </a:r>
                      <a:r>
                        <a:rPr kumimoji="0" lang="en-US" sz="900" b="0" i="0" u="none" strike="noStrike" kern="1200" cap="none" spc="0" normalizeH="0" baseline="0" noProof="0" dirty="0">
                          <a:ln>
                            <a:noFill/>
                          </a:ln>
                          <a:solidFill>
                            <a:srgbClr val="C6DBF0"/>
                          </a:solidFill>
                          <a:effectLst/>
                          <a:uLnTx/>
                          <a:uFillTx/>
                          <a:latin typeface="Calibri" panose="020F0502020204030204" pitchFamily="34" charset="0"/>
                          <a:ea typeface="+mn-ea"/>
                          <a:cs typeface="+mn-cs"/>
                        </a:rPr>
                        <a:t>manual</a:t>
                      </a:r>
                      <a:r>
                        <a:rPr kumimoji="0" lang="de-DE" sz="900" b="0" i="0" u="none" strike="noStrike" kern="1200" cap="none" spc="0" normalizeH="0" baseline="0" noProof="0" dirty="0">
                          <a:ln>
                            <a:noFill/>
                          </a:ln>
                          <a:solidFill>
                            <a:srgbClr val="C6DBF0"/>
                          </a:solidFill>
                          <a:effectLst/>
                          <a:uLnTx/>
                          <a:uFillTx/>
                          <a:latin typeface="Calibri" panose="020F0502020204030204" pitchFamily="34" charset="0"/>
                          <a:ea typeface="+mn-ea"/>
                          <a:cs typeface="+mn-cs"/>
                        </a:rPr>
                        <a:t>)</a:t>
                      </a:r>
                      <a:endParaRPr lang="de-DE" sz="1100" b="0" i="0" u="none" strike="noStrike" dirty="0">
                        <a:solidFill>
                          <a:srgbClr val="C6DBF0"/>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Positioning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for optimizing cycle time by pre-positioning</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Fine–tuning motor control</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solve complex gripping tasks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038430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Basic </a:t>
            </a:r>
            <a:r>
              <a:rPr lang="de-DE" sz="3200" b="1" dirty="0" err="1">
                <a:solidFill>
                  <a:srgbClr val="00446B"/>
                </a:solidFill>
                <a:cs typeface="Calibri"/>
              </a:rPr>
              <a:t>functionality</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nvPr>
        </p:nvGraphicFramePr>
        <p:xfrm>
          <a:off x="568800" y="1605600"/>
          <a:ext cx="8006425" cy="25982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Gripping and releasing</a:t>
                      </a:r>
                    </a:p>
                    <a:p>
                      <a:pPr algn="l" fontAlgn="b"/>
                      <a:r>
                        <a:rPr lang="en-US" sz="1100" b="0" i="1" u="none" strike="noStrike" kern="1200" dirty="0">
                          <a:solidFill>
                            <a:srgbClr val="000000"/>
                          </a:solidFill>
                          <a:effectLst/>
                          <a:latin typeface="Calibri" panose="020F0502020204030204" pitchFamily="34" charset="0"/>
                          <a:ea typeface="+mn-ea"/>
                          <a:cs typeface="+mn-cs"/>
                        </a:rPr>
                        <a:t>For gripping and releasing workpieces</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Gripping force adjustment</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preserve sensitive workpieces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manual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Positioning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for optimizing cycle time by pre-positioning</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Fine–tuning motor control</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solve complex gripping tasks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970728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Basic </a:t>
            </a:r>
            <a:r>
              <a:rPr lang="de-DE" sz="3200" b="1" dirty="0" err="1">
                <a:solidFill>
                  <a:srgbClr val="00446B"/>
                </a:solidFill>
                <a:cs typeface="Calibri"/>
              </a:rPr>
              <a:t>functionality</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nvPr>
        </p:nvGraphicFramePr>
        <p:xfrm>
          <a:off x="568800" y="1605600"/>
          <a:ext cx="8006425" cy="25982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Gripping and releasing</a:t>
                      </a:r>
                    </a:p>
                    <a:p>
                      <a:pPr algn="l" fontAlgn="b"/>
                      <a:r>
                        <a:rPr lang="en-US" sz="1100" b="0" i="1" u="none" strike="noStrike" kern="1200" dirty="0">
                          <a:solidFill>
                            <a:srgbClr val="000000"/>
                          </a:solidFill>
                          <a:effectLst/>
                          <a:latin typeface="Calibri" panose="020F0502020204030204" pitchFamily="34" charset="0"/>
                          <a:ea typeface="+mn-ea"/>
                          <a:cs typeface="+mn-cs"/>
                        </a:rPr>
                        <a:t>For gripping and releasing workpieces</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Gripping force adjustment</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preserve sensitive workpieces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manual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Positioning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for optimizing cycle time by pre-positioning</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Fine–tuning motor control</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solve complex gripping tasks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266145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Basic </a:t>
            </a:r>
            <a:r>
              <a:rPr lang="de-DE" sz="3200" b="1" dirty="0" err="1">
                <a:solidFill>
                  <a:srgbClr val="00446B"/>
                </a:solidFill>
                <a:cs typeface="Calibri"/>
              </a:rPr>
              <a:t>functionality</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nvPr>
        </p:nvGraphicFramePr>
        <p:xfrm>
          <a:off x="568800" y="1605600"/>
          <a:ext cx="8006425" cy="25982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Gripping and releasing</a:t>
                      </a:r>
                    </a:p>
                    <a:p>
                      <a:pPr algn="l" fontAlgn="b"/>
                      <a:r>
                        <a:rPr lang="en-US" sz="1100" b="0" i="1" u="none" strike="noStrike" kern="1200" dirty="0">
                          <a:solidFill>
                            <a:srgbClr val="000000"/>
                          </a:solidFill>
                          <a:effectLst/>
                          <a:latin typeface="Calibri" panose="020F0502020204030204" pitchFamily="34" charset="0"/>
                          <a:ea typeface="+mn-ea"/>
                          <a:cs typeface="+mn-cs"/>
                        </a:rPr>
                        <a:t>For gripping and releasing workpieces</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Gripping force adjustment</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preserve sensitive workpieces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manual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Positioning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for optimizing cycle time by pre-positioning</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Fine–tuning motor control</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to solve complex gripping tasks</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8096541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Integrated sensor- und </a:t>
            </a:r>
            <a:r>
              <a:rPr lang="de-DE" sz="3200" b="1" dirty="0" err="1">
                <a:solidFill>
                  <a:srgbClr val="00446B"/>
                </a:solidFill>
                <a:cs typeface="Calibri"/>
              </a:rPr>
              <a:t>diagnostic</a:t>
            </a:r>
            <a:r>
              <a:rPr lang="de-DE" sz="3200" b="1" dirty="0">
                <a:solidFill>
                  <a:srgbClr val="00446B"/>
                </a:solidFill>
                <a:cs typeface="Calibri"/>
              </a:rPr>
              <a:t> </a:t>
            </a:r>
            <a:r>
              <a:rPr lang="de-DE" sz="3200" b="1" dirty="0" err="1">
                <a:solidFill>
                  <a:srgbClr val="00446B"/>
                </a:solidFill>
                <a:cs typeface="Calibri"/>
              </a:rPr>
              <a:t>functions</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ext uri="{D42A27DB-BD31-4B8C-83A1-F6EECF244321}">
                <p14:modId xmlns:p14="http://schemas.microsoft.com/office/powerpoint/2010/main" val="1064078828"/>
              </p:ext>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Position feedback</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rgbClr val="000000"/>
                          </a:solidFill>
                          <a:effectLst/>
                          <a:latin typeface="Calibri" panose="020F0502020204030204" pitchFamily="34" charset="0"/>
                        </a:rPr>
                        <a:t>e.g. open, closed, workpiece gripped</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external</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Continuous position feedback</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workpiece identification and verification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Diagnosic</a:t>
                      </a:r>
                      <a:r>
                        <a:rPr lang="en-US" sz="1200" b="1" i="0" u="none" strike="noStrike" noProof="0" dirty="0">
                          <a:solidFill>
                            <a:srgbClr val="000000"/>
                          </a:solidFill>
                          <a:effectLst/>
                          <a:latin typeface="Calibri" panose="020F0502020204030204" pitchFamily="34" charset="0"/>
                        </a:rPr>
                        <a:t> und maintenance information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cycle counter, input power, temperature</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Device identification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m</a:t>
                      </a:r>
                      <a:r>
                        <a:rPr lang="en-US" sz="1100" b="0" i="1" u="none" strike="noStrike" kern="1200" noProof="0" dirty="0">
                          <a:solidFill>
                            <a:srgbClr val="000000"/>
                          </a:solidFill>
                          <a:effectLst/>
                          <a:latin typeface="Calibri" panose="020F0502020204030204" pitchFamily="34" charset="0"/>
                          <a:ea typeface="+mn-ea"/>
                          <a:cs typeface="+mn-cs"/>
                        </a:rPr>
                        <a:t>aterial number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a:solidFill>
                            <a:srgbClr val="000000"/>
                          </a:solidFill>
                          <a:effectLst/>
                          <a:latin typeface="Calibri" panose="020F0502020204030204" pitchFamily="34" charset="0"/>
                          <a:ea typeface="+mn-ea"/>
                          <a:cs typeface="+mn-cs"/>
                        </a:rPr>
                        <a:t>Additional Sensor data</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noProof="0" dirty="0">
                          <a:solidFill>
                            <a:srgbClr val="000000"/>
                          </a:solidFill>
                          <a:effectLst/>
                          <a:latin typeface="Calibri" panose="020F0502020204030204" pitchFamily="34" charset="0"/>
                        </a:rPr>
                        <a:t>e.g. </a:t>
                      </a:r>
                      <a:r>
                        <a:rPr lang="en-US" sz="1100" b="0" i="1" u="none" strike="noStrike" kern="1200" noProof="0" dirty="0">
                          <a:solidFill>
                            <a:srgbClr val="000000"/>
                          </a:solidFill>
                          <a:effectLst/>
                          <a:latin typeface="Calibri" panose="020F0502020204030204" pitchFamily="34" charset="0"/>
                          <a:ea typeface="+mn-ea"/>
                          <a:cs typeface="+mn-cs"/>
                        </a:rPr>
                        <a:t> Jaw velocity, </a:t>
                      </a:r>
                      <a:r>
                        <a:rPr lang="en-US" sz="1100" b="0" i="1" u="none" strike="noStrike" kern="1200" noProof="0" dirty="0" err="1">
                          <a:solidFill>
                            <a:srgbClr val="000000"/>
                          </a:solidFill>
                          <a:effectLst/>
                          <a:latin typeface="Calibri" panose="020F0502020204030204" pitchFamily="34" charset="0"/>
                          <a:ea typeface="+mn-ea"/>
                          <a:cs typeface="+mn-cs"/>
                        </a:rPr>
                        <a:t>motorcurrent</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719200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Integrated sensor- und </a:t>
            </a:r>
            <a:r>
              <a:rPr lang="de-DE" sz="3200" b="1" dirty="0" err="1">
                <a:solidFill>
                  <a:srgbClr val="00446B"/>
                </a:solidFill>
                <a:cs typeface="Calibri"/>
              </a:rPr>
              <a:t>diagnostic</a:t>
            </a:r>
            <a:r>
              <a:rPr lang="de-DE" sz="3200" b="1" dirty="0">
                <a:solidFill>
                  <a:srgbClr val="00446B"/>
                </a:solidFill>
                <a:cs typeface="Calibri"/>
              </a:rPr>
              <a:t> </a:t>
            </a:r>
            <a:r>
              <a:rPr lang="de-DE" sz="3200" b="1" dirty="0" err="1">
                <a:solidFill>
                  <a:srgbClr val="00446B"/>
                </a:solidFill>
                <a:cs typeface="Calibri"/>
              </a:rPr>
              <a:t>functions</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ext uri="{D42A27DB-BD31-4B8C-83A1-F6EECF244321}">
                <p14:modId xmlns:p14="http://schemas.microsoft.com/office/powerpoint/2010/main" val="3605250574"/>
              </p:ext>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Position feedback</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rgbClr val="000000"/>
                          </a:solidFill>
                          <a:effectLst/>
                          <a:latin typeface="Calibri" panose="020F0502020204030204" pitchFamily="34" charset="0"/>
                        </a:rPr>
                        <a:t>e.g. open, closed, workpiece gripped</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external</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Continuous position feedback</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workpiece identification and verification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Diagnosic</a:t>
                      </a:r>
                      <a:r>
                        <a:rPr lang="en-US" sz="1200" b="1" i="0" u="none" strike="noStrike" noProof="0" dirty="0">
                          <a:solidFill>
                            <a:srgbClr val="000000"/>
                          </a:solidFill>
                          <a:effectLst/>
                          <a:latin typeface="Calibri" panose="020F0502020204030204" pitchFamily="34" charset="0"/>
                        </a:rPr>
                        <a:t> und maintenance information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cycle counter, input power, temperature</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Device identification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m</a:t>
                      </a:r>
                      <a:r>
                        <a:rPr lang="en-US" sz="1100" b="0" i="1" u="none" strike="noStrike" kern="1200" noProof="0" dirty="0">
                          <a:solidFill>
                            <a:srgbClr val="000000"/>
                          </a:solidFill>
                          <a:effectLst/>
                          <a:latin typeface="Calibri" panose="020F0502020204030204" pitchFamily="34" charset="0"/>
                          <a:ea typeface="+mn-ea"/>
                          <a:cs typeface="+mn-cs"/>
                        </a:rPr>
                        <a:t>aterial number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a:solidFill>
                            <a:srgbClr val="000000"/>
                          </a:solidFill>
                          <a:effectLst/>
                          <a:latin typeface="Calibri" panose="020F0502020204030204" pitchFamily="34" charset="0"/>
                          <a:ea typeface="+mn-ea"/>
                          <a:cs typeface="+mn-cs"/>
                        </a:rPr>
                        <a:t>Additional Sensor data</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noProof="0" dirty="0">
                          <a:solidFill>
                            <a:srgbClr val="000000"/>
                          </a:solidFill>
                          <a:effectLst/>
                          <a:latin typeface="Calibri" panose="020F0502020204030204" pitchFamily="34" charset="0"/>
                        </a:rPr>
                        <a:t>e.g. </a:t>
                      </a:r>
                      <a:r>
                        <a:rPr lang="en-US" sz="1100" b="0" i="1" u="none" strike="noStrike" kern="1200" noProof="0" dirty="0">
                          <a:solidFill>
                            <a:srgbClr val="000000"/>
                          </a:solidFill>
                          <a:effectLst/>
                          <a:latin typeface="Calibri" panose="020F0502020204030204" pitchFamily="34" charset="0"/>
                          <a:ea typeface="+mn-ea"/>
                          <a:cs typeface="+mn-cs"/>
                        </a:rPr>
                        <a:t> Jaw velocity, </a:t>
                      </a:r>
                      <a:r>
                        <a:rPr lang="en-US" sz="1100" b="0" i="1" u="none" strike="noStrike" kern="1200" noProof="0" dirty="0" err="1">
                          <a:solidFill>
                            <a:srgbClr val="000000"/>
                          </a:solidFill>
                          <a:effectLst/>
                          <a:latin typeface="Calibri" panose="020F0502020204030204" pitchFamily="34" charset="0"/>
                          <a:ea typeface="+mn-ea"/>
                          <a:cs typeface="+mn-cs"/>
                        </a:rPr>
                        <a:t>motorcurrent</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857212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Integrated sensor- und </a:t>
            </a:r>
            <a:r>
              <a:rPr lang="de-DE" sz="3200" b="1" dirty="0" err="1">
                <a:solidFill>
                  <a:srgbClr val="00446B"/>
                </a:solidFill>
                <a:cs typeface="Calibri"/>
              </a:rPr>
              <a:t>diagnostic</a:t>
            </a:r>
            <a:r>
              <a:rPr lang="de-DE" sz="3200" b="1" dirty="0">
                <a:solidFill>
                  <a:srgbClr val="00446B"/>
                </a:solidFill>
                <a:cs typeface="Calibri"/>
              </a:rPr>
              <a:t> </a:t>
            </a:r>
            <a:r>
              <a:rPr lang="de-DE" sz="3200" b="1" dirty="0" err="1">
                <a:solidFill>
                  <a:srgbClr val="00446B"/>
                </a:solidFill>
                <a:cs typeface="Calibri"/>
              </a:rPr>
              <a:t>functions</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ext uri="{D42A27DB-BD31-4B8C-83A1-F6EECF244321}">
                <p14:modId xmlns:p14="http://schemas.microsoft.com/office/powerpoint/2010/main" val="3895147043"/>
              </p:ext>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Position feedback</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rgbClr val="000000"/>
                          </a:solidFill>
                          <a:effectLst/>
                          <a:latin typeface="Calibri" panose="020F0502020204030204" pitchFamily="34" charset="0"/>
                        </a:rPr>
                        <a:t>e.g. open, closed, workpiece gripped</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external</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Continuous position feedback</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workpiece identification and verification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Diagnosic</a:t>
                      </a:r>
                      <a:r>
                        <a:rPr lang="en-US" sz="1200" b="1" i="0" u="none" strike="noStrike" noProof="0" dirty="0">
                          <a:solidFill>
                            <a:srgbClr val="000000"/>
                          </a:solidFill>
                          <a:effectLst/>
                          <a:latin typeface="Calibri" panose="020F0502020204030204" pitchFamily="34" charset="0"/>
                        </a:rPr>
                        <a:t> und maintenance information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cycle counter, input power, temperature</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a:solidFill>
                            <a:srgbClr val="000000"/>
                          </a:solidFill>
                          <a:effectLst/>
                          <a:latin typeface="Calibri" panose="020F0502020204030204" pitchFamily="34" charset="0"/>
                        </a:rPr>
                        <a:t>Device identification</a:t>
                      </a:r>
                      <a:br>
                        <a:rPr lang="en-US" sz="1200" b="1" i="0" u="none" strike="noStrike" noProof="0" dirty="0">
                          <a:solidFill>
                            <a:srgbClr val="000000"/>
                          </a:solidFill>
                          <a:effectLst/>
                          <a:latin typeface="Calibri" panose="020F0502020204030204" pitchFamily="34" charset="0"/>
                        </a:rPr>
                      </a:br>
                      <a:r>
                        <a:rPr lang="en-US" sz="1100" b="0" i="1" u="none" strike="noStrike" noProof="0" dirty="0">
                          <a:solidFill>
                            <a:srgbClr val="000000"/>
                          </a:solidFill>
                          <a:effectLst/>
                          <a:latin typeface="Calibri" panose="020F0502020204030204" pitchFamily="34" charset="0"/>
                        </a:rPr>
                        <a:t>e.g. m</a:t>
                      </a:r>
                      <a:r>
                        <a:rPr lang="en-US" sz="1100" b="0" i="1" u="none" strike="noStrike" kern="1200" noProof="0" dirty="0">
                          <a:solidFill>
                            <a:srgbClr val="000000"/>
                          </a:solidFill>
                          <a:effectLst/>
                          <a:latin typeface="Calibri" panose="020F0502020204030204" pitchFamily="34" charset="0"/>
                          <a:ea typeface="+mn-ea"/>
                          <a:cs typeface="+mn-cs"/>
                        </a:rPr>
                        <a:t>aterial number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a:solidFill>
                            <a:srgbClr val="000000"/>
                          </a:solidFill>
                          <a:effectLst/>
                          <a:latin typeface="Calibri" panose="020F0502020204030204" pitchFamily="34" charset="0"/>
                          <a:ea typeface="+mn-ea"/>
                          <a:cs typeface="+mn-cs"/>
                        </a:rPr>
                        <a:t>Additional Sensor data</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noProof="0" dirty="0">
                          <a:solidFill>
                            <a:srgbClr val="000000"/>
                          </a:solidFill>
                          <a:effectLst/>
                          <a:latin typeface="Calibri" panose="020F0502020204030204" pitchFamily="34" charset="0"/>
                        </a:rPr>
                        <a:t>e.g. </a:t>
                      </a:r>
                      <a:r>
                        <a:rPr lang="en-US" sz="1100" b="0" i="1" u="none" strike="noStrike" kern="1200" noProof="0" dirty="0">
                          <a:solidFill>
                            <a:srgbClr val="000000"/>
                          </a:solidFill>
                          <a:effectLst/>
                          <a:latin typeface="Calibri" panose="020F0502020204030204" pitchFamily="34" charset="0"/>
                          <a:ea typeface="+mn-ea"/>
                          <a:cs typeface="+mn-cs"/>
                        </a:rPr>
                        <a:t> Jaw velocity, </a:t>
                      </a:r>
                      <a:r>
                        <a:rPr lang="en-US" sz="1100" b="0" i="1" u="none" strike="noStrike" kern="1200" noProof="0" dirty="0" err="1">
                          <a:solidFill>
                            <a:srgbClr val="000000"/>
                          </a:solidFill>
                          <a:effectLst/>
                          <a:latin typeface="Calibri" panose="020F0502020204030204" pitchFamily="34" charset="0"/>
                          <a:ea typeface="+mn-ea"/>
                          <a:cs typeface="+mn-cs"/>
                        </a:rPr>
                        <a:t>motorcurrent</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505063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Interfaces and </a:t>
            </a:r>
            <a:r>
              <a:rPr lang="de-DE" sz="3200" b="1" dirty="0" err="1">
                <a:solidFill>
                  <a:srgbClr val="00446B"/>
                </a:solidFill>
                <a:cs typeface="Calibri"/>
              </a:rPr>
              <a:t>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nvPr>
        </p:nvGraphicFramePr>
        <p:xfrm>
          <a:off x="568800" y="1605600"/>
          <a:ext cx="8006425" cy="23696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PLC connection without mediating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chemeClr val="tx1"/>
                          </a:solidFill>
                          <a:effectLst/>
                          <a:latin typeface="Calibri" panose="020F0502020204030204" pitchFamily="34" charset="0"/>
                        </a:rPr>
                        <a:t>For decentralized system control</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465328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Interfaces and </a:t>
            </a:r>
            <a:r>
              <a:rPr lang="de-DE" sz="3200" b="1" dirty="0" err="1">
                <a:solidFill>
                  <a:srgbClr val="00446B"/>
                </a:solidFill>
                <a:cs typeface="Calibri"/>
              </a:rPr>
              <a:t>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nvPr>
        </p:nvGraphicFramePr>
        <p:xfrm>
          <a:off x="568800" y="1605600"/>
          <a:ext cx="8006425" cy="241536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PLC connection without mediating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chemeClr val="tx1"/>
                          </a:solidFill>
                          <a:effectLst/>
                          <a:latin typeface="Calibri" panose="020F0502020204030204" pitchFamily="34" charset="0"/>
                        </a:rPr>
                        <a:t>For decentralized system control</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a:solidFill>
                            <a:srgbClr val="000000"/>
                          </a:solidFill>
                          <a:effectLst/>
                          <a:latin typeface="Calibri" panose="020F0502020204030204" pitchFamily="34" charset="0"/>
                          <a:ea typeface="+mn-ea"/>
                          <a:cs typeface="+mn-cs"/>
                        </a:rPr>
                        <a:t>Real-time capability</a:t>
                      </a:r>
                    </a:p>
                    <a:p>
                      <a:pPr algn="l" fontAlgn="b"/>
                      <a:r>
                        <a:rPr lang="en-US" sz="1100" b="0" i="1" u="none" strike="noStrike" kern="1200" noProof="0" dirty="0">
                          <a:solidFill>
                            <a:srgbClr val="000000"/>
                          </a:solidFill>
                          <a:effectLst/>
                          <a:latin typeface="Calibri" panose="020F0502020204030204" pitchFamily="34" charset="0"/>
                          <a:ea typeface="+mn-ea"/>
                          <a:cs typeface="+mn-cs"/>
                        </a:rPr>
                        <a:t>for time sensitive applications</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300663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Interfaces and </a:t>
            </a:r>
            <a:r>
              <a:rPr lang="de-DE" sz="3200" b="1" dirty="0" err="1">
                <a:solidFill>
                  <a:srgbClr val="00446B"/>
                </a:solidFill>
                <a:cs typeface="Calibri"/>
              </a:rPr>
              <a:t>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nvPr>
        </p:nvGraphicFramePr>
        <p:xfrm>
          <a:off x="568800" y="1605600"/>
          <a:ext cx="8006425" cy="246108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PLC connection without mediating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chemeClr val="tx1"/>
                          </a:solidFill>
                          <a:effectLst/>
                          <a:latin typeface="Calibri" panose="020F0502020204030204" pitchFamily="34" charset="0"/>
                        </a:rPr>
                        <a:t>For decentralized system control</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a:solidFill>
                            <a:srgbClr val="000000"/>
                          </a:solidFill>
                          <a:effectLst/>
                          <a:latin typeface="Calibri" panose="020F0502020204030204" pitchFamily="34" charset="0"/>
                          <a:ea typeface="+mn-ea"/>
                          <a:cs typeface="+mn-cs"/>
                        </a:rPr>
                        <a:t>Real-time capability</a:t>
                      </a:r>
                    </a:p>
                    <a:p>
                      <a:pPr algn="l" fontAlgn="b"/>
                      <a:r>
                        <a:rPr lang="en-US" sz="1100" b="0" i="1" u="none" strike="noStrike" kern="1200" noProof="0" dirty="0">
                          <a:solidFill>
                            <a:srgbClr val="000000"/>
                          </a:solidFill>
                          <a:effectLst/>
                          <a:latin typeface="Calibri" panose="020F0502020204030204" pitchFamily="34" charset="0"/>
                          <a:ea typeface="+mn-ea"/>
                          <a:cs typeface="+mn-cs"/>
                        </a:rPr>
                        <a:t>for time sensitive applications</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easy and comfortable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7011023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Interfaces and </a:t>
            </a:r>
            <a:r>
              <a:rPr lang="de-DE" sz="3200" b="1" dirty="0" err="1">
                <a:solidFill>
                  <a:srgbClr val="00446B"/>
                </a:solidFill>
                <a:cs typeface="Calibri"/>
              </a:rPr>
              <a:t>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Industrial</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PLC connection without mediating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a:solidFill>
                            <a:schemeClr val="tx1"/>
                          </a:solidFill>
                          <a:effectLst/>
                          <a:latin typeface="Calibri" panose="020F0502020204030204" pitchFamily="34" charset="0"/>
                        </a:rPr>
                        <a:t>For decentralized system control</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a:solidFill>
                            <a:srgbClr val="000000"/>
                          </a:solidFill>
                          <a:effectLst/>
                          <a:latin typeface="Calibri" panose="020F0502020204030204" pitchFamily="34" charset="0"/>
                          <a:ea typeface="+mn-ea"/>
                          <a:cs typeface="+mn-cs"/>
                        </a:rPr>
                        <a:t>Real-time capability</a:t>
                      </a:r>
                    </a:p>
                    <a:p>
                      <a:pPr algn="l" fontAlgn="b"/>
                      <a:r>
                        <a:rPr lang="en-US" sz="1100" b="0" i="1" u="none" strike="noStrike" kern="1200" noProof="0" dirty="0">
                          <a:solidFill>
                            <a:srgbClr val="000000"/>
                          </a:solidFill>
                          <a:effectLst/>
                          <a:latin typeface="Calibri" panose="020F0502020204030204" pitchFamily="34" charset="0"/>
                          <a:ea typeface="+mn-ea"/>
                          <a:cs typeface="+mn-cs"/>
                        </a:rPr>
                        <a:t>for time sensitive applications</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easy and comfortable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r>
                        <a:rPr lang="en-US" sz="1200" b="1" i="0" u="none" strike="noStrike" baseline="0" noProof="0" dirty="0">
                          <a:solidFill>
                            <a:srgbClr val="000000"/>
                          </a:solidFill>
                          <a:effectLst/>
                          <a:latin typeface="Calibri" panose="020F0502020204030204" pitchFamily="34" charset="0"/>
                        </a:rPr>
                        <a:t>Transmission rate and bandwidth</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a:solidFill>
                            <a:srgbClr val="000000"/>
                          </a:solidFill>
                          <a:effectLst/>
                          <a:latin typeface="Calibri" panose="020F0502020204030204" pitchFamily="34" charset="0"/>
                          <a:ea typeface="+mn-ea"/>
                          <a:cs typeface="+mn-cs"/>
                        </a:rPr>
                        <a:t>for smart factory and cloud applications</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mj-lt"/>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kern="1200" dirty="0">
                          <a:solidFill>
                            <a:srgbClr val="00B0F0"/>
                          </a:solidFill>
                          <a:effectLst/>
                          <a:latin typeface="+mn-lt"/>
                          <a:ea typeface="+mn-ea"/>
                          <a:cs typeface="+mn-cs"/>
                        </a:rPr>
                        <a:t>++++</a:t>
                      </a:r>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971184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900" b="1">
                <a:solidFill>
                  <a:schemeClr val="bg1"/>
                </a:solidFill>
              </a:rPr>
              <a:t>Gripper for small components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electric gripper with the easiest commissioning and most reliable maintenance of gripping force capability on the market</a:t>
            </a:r>
            <a:endParaRPr lang="de-DE" b="1">
              <a:solidFill>
                <a:srgbClr val="003D6A"/>
              </a:solidFill>
            </a:endParaRPr>
          </a:p>
          <a:p>
            <a:endParaRPr lang="de-DE" b="1">
              <a:solidFill>
                <a:srgbClr val="00446B"/>
              </a:solidFill>
            </a:endParaRPr>
          </a:p>
          <a:p>
            <a:r>
              <a:rPr lang="de-DE" b="1">
                <a:solidFill>
                  <a:srgbClr val="00446B"/>
                </a:solidFill>
              </a:rPr>
              <a:t>Over 90% of gripping force maintained in the event of a voltage drop</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Servo-electric 2-finger parallel gripper with sensitive gripping force control and long stroke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1649971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Intelligent. Sensitive. Reliable.</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Long stroke and finely adjustable gripping force</a:t>
            </a:r>
            <a:endParaRPr lang="de-DE" sz="1400" i="1" dirty="0"/>
          </a:p>
          <a:p>
            <a:pPr marL="360000" lvl="0" indent="-360000">
              <a:spcAft>
                <a:spcPts val="1200"/>
              </a:spcAft>
              <a:buSzPct val="140000"/>
              <a:buBlip>
                <a:blip r:embed="rId2"/>
              </a:buBlip>
            </a:pPr>
            <a:r>
              <a:rPr lang="de-DE" sz="1600" b="1">
                <a:solidFill>
                  <a:srgbClr val="003D6A"/>
                </a:solidFill>
              </a:rPr>
              <a:t>Control via 24 V power supply</a:t>
            </a:r>
          </a:p>
          <a:p>
            <a:pPr marL="360000" lvl="0" indent="-360000">
              <a:spcAft>
                <a:spcPts val="1200"/>
              </a:spcAft>
              <a:buSzPct val="140000"/>
              <a:buBlip>
                <a:blip r:embed="rId2"/>
              </a:buBlip>
            </a:pPr>
            <a:r>
              <a:rPr lang="de-DE" sz="1600" b="1">
                <a:solidFill>
                  <a:srgbClr val="003D6A"/>
                </a:solidFill>
              </a:rPr>
              <a:t>Redesigned maintenance of gripping force</a:t>
            </a:r>
          </a:p>
          <a:p>
            <a:pPr marL="360000" lvl="0" indent="-360000">
              <a:spcAft>
                <a:spcPts val="1200"/>
              </a:spcAft>
              <a:buSzPct val="140000"/>
              <a:buBlip>
                <a:blip r:embed="rId2"/>
              </a:buBlip>
            </a:pPr>
            <a:r>
              <a:rPr lang="de-DE" sz="1600" b="1">
                <a:solidFill>
                  <a:srgbClr val="003D6A"/>
                </a:solidFill>
              </a:rPr>
              <a:t>Certified PROFINET interface</a:t>
            </a:r>
          </a:p>
          <a:p>
            <a:pPr marL="360000" lvl="0" indent="-360000">
              <a:spcAft>
                <a:spcPts val="1200"/>
              </a:spcAft>
              <a:buSzPct val="140000"/>
              <a:buBlip>
                <a:blip r:embed="rId2"/>
              </a:buBlip>
            </a:pPr>
            <a:r>
              <a:rPr lang="de-DE" sz="1600" b="1">
                <a:solidFill>
                  <a:srgbClr val="003D6A"/>
                </a:solidFill>
              </a:rPr>
              <a:t>Integrated web server</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7778853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Drive</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Encoder</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Integrated electronics</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Brake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Kinematics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fontScale="92500" lnSpcReduction="10000"/>
          </a:bodyPr>
          <a:lstStyle/>
          <a:p>
            <a:r>
              <a:rPr lang="de-DE" sz="1400" dirty="0">
                <a:solidFill>
                  <a:srgbClr val="003D6A"/>
                </a:solidFill>
              </a:rPr>
              <a:t>The </a:t>
            </a:r>
            <a:r>
              <a:rPr lang="de-DE" sz="1400" dirty="0" err="1">
                <a:solidFill>
                  <a:srgbClr val="003D6A"/>
                </a:solidFill>
              </a:rPr>
              <a:t>brushless</a:t>
            </a:r>
            <a:r>
              <a:rPr lang="de-DE" sz="1400" dirty="0">
                <a:solidFill>
                  <a:srgbClr val="003D6A"/>
                </a:solidFill>
              </a:rPr>
              <a:t> </a:t>
            </a:r>
            <a:r>
              <a:rPr lang="de-DE" sz="1400" dirty="0" err="1">
                <a:solidFill>
                  <a:srgbClr val="003D6A"/>
                </a:solidFill>
              </a:rPr>
              <a:t>servomotor</a:t>
            </a:r>
            <a:r>
              <a:rPr lang="de-DE" sz="1400" dirty="0">
                <a:solidFill>
                  <a:srgbClr val="003D6A"/>
                </a:solidFill>
              </a:rPr>
              <a:t> </a:t>
            </a:r>
            <a:r>
              <a:rPr lang="de-DE" sz="1400" dirty="0" err="1">
                <a:solidFill>
                  <a:srgbClr val="003D6A"/>
                </a:solidFill>
              </a:rPr>
              <a:t>drives</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toothed</a:t>
            </a:r>
            <a:r>
              <a:rPr lang="de-DE" sz="1400" dirty="0">
                <a:solidFill>
                  <a:srgbClr val="003D6A"/>
                </a:solidFill>
              </a:rPr>
              <a:t> </a:t>
            </a:r>
            <a:r>
              <a:rPr lang="de-DE" sz="1400" dirty="0" err="1">
                <a:solidFill>
                  <a:srgbClr val="003D6A"/>
                </a:solidFill>
              </a:rPr>
              <a:t>belt</a:t>
            </a:r>
            <a:r>
              <a:rPr lang="de-DE" sz="1400" dirty="0">
                <a:solidFill>
                  <a:srgbClr val="003D6A"/>
                </a:solidFill>
              </a:rPr>
              <a:t> </a:t>
            </a:r>
            <a:r>
              <a:rPr lang="de-DE" sz="1400" dirty="0" err="1">
                <a:solidFill>
                  <a:srgbClr val="003D6A"/>
                </a:solidFill>
              </a:rPr>
              <a:t>drive</a:t>
            </a:r>
            <a:r>
              <a:rPr lang="de-DE" sz="1400" dirty="0">
                <a:solidFill>
                  <a:srgbClr val="003D6A"/>
                </a:solidFill>
              </a:rPr>
              <a:t> via </a:t>
            </a:r>
            <a:r>
              <a:rPr lang="de-DE" sz="1400" dirty="0" err="1">
                <a:solidFill>
                  <a:srgbClr val="003D6A"/>
                </a:solidFill>
              </a:rPr>
              <a:t>the</a:t>
            </a:r>
            <a:r>
              <a:rPr lang="de-DE" sz="1400" dirty="0">
                <a:solidFill>
                  <a:srgbClr val="003D6A"/>
                </a:solidFill>
              </a:rPr>
              <a:t> </a:t>
            </a:r>
            <a:r>
              <a:rPr lang="de-DE" sz="1400" dirty="0" err="1">
                <a:solidFill>
                  <a:srgbClr val="003D6A"/>
                </a:solidFill>
              </a:rPr>
              <a:t>bevel</a:t>
            </a:r>
            <a:r>
              <a:rPr lang="de-DE" sz="1400" dirty="0">
                <a:solidFill>
                  <a:srgbClr val="003D6A"/>
                </a:solidFill>
              </a:rPr>
              <a:t> </a:t>
            </a:r>
            <a:r>
              <a:rPr lang="de-DE" sz="1400" dirty="0" err="1">
                <a:solidFill>
                  <a:srgbClr val="003D6A"/>
                </a:solidFill>
              </a:rPr>
              <a:t>gear</a:t>
            </a:r>
            <a:r>
              <a:rPr lang="de-DE" sz="1400" dirty="0">
                <a:solidFill>
                  <a:srgbClr val="003D6A"/>
                </a:solidFill>
              </a:rPr>
              <a:t>. The </a:t>
            </a:r>
            <a:r>
              <a:rPr lang="de-DE" sz="1400" dirty="0" err="1">
                <a:solidFill>
                  <a:srgbClr val="003D6A"/>
                </a:solidFill>
              </a:rPr>
              <a:t>base</a:t>
            </a:r>
            <a:r>
              <a:rPr lang="de-DE" sz="1400" dirty="0">
                <a:solidFill>
                  <a:srgbClr val="003D6A"/>
                </a:solidFill>
              </a:rPr>
              <a:t> </a:t>
            </a:r>
            <a:r>
              <a:rPr lang="de-DE" sz="1400" dirty="0" err="1">
                <a:solidFill>
                  <a:srgbClr val="003D6A"/>
                </a:solidFill>
              </a:rPr>
              <a:t>jaws</a:t>
            </a:r>
            <a:r>
              <a:rPr lang="de-DE" sz="1400" dirty="0">
                <a:solidFill>
                  <a:srgbClr val="003D6A"/>
                </a:solidFill>
              </a:rPr>
              <a:t> </a:t>
            </a:r>
            <a:r>
              <a:rPr lang="de-DE" sz="1400" dirty="0" err="1">
                <a:solidFill>
                  <a:srgbClr val="003D6A"/>
                </a:solidFill>
              </a:rPr>
              <a:t>mounted</a:t>
            </a:r>
            <a:r>
              <a:rPr lang="de-DE" sz="1400" dirty="0">
                <a:solidFill>
                  <a:srgbClr val="003D6A"/>
                </a:solidFill>
              </a:rPr>
              <a:t> on </a:t>
            </a:r>
            <a:r>
              <a:rPr lang="de-DE" sz="1400" dirty="0" err="1">
                <a:solidFill>
                  <a:srgbClr val="003D6A"/>
                </a:solidFill>
              </a:rPr>
              <a:t>the</a:t>
            </a:r>
            <a:r>
              <a:rPr lang="de-DE" sz="1400" dirty="0">
                <a:solidFill>
                  <a:srgbClr val="003D6A"/>
                </a:solidFill>
              </a:rPr>
              <a:t> </a:t>
            </a:r>
            <a:r>
              <a:rPr lang="de-DE" sz="1400" dirty="0" err="1">
                <a:solidFill>
                  <a:srgbClr val="003D6A"/>
                </a:solidFill>
              </a:rPr>
              <a:t>profiled</a:t>
            </a:r>
            <a:r>
              <a:rPr lang="de-DE" sz="1400" dirty="0">
                <a:solidFill>
                  <a:srgbClr val="003D6A"/>
                </a:solidFill>
              </a:rPr>
              <a:t> </a:t>
            </a:r>
            <a:r>
              <a:rPr lang="de-DE" sz="1400" dirty="0" err="1">
                <a:solidFill>
                  <a:srgbClr val="003D6A"/>
                </a:solidFill>
              </a:rPr>
              <a:t>rail</a:t>
            </a:r>
            <a:r>
              <a:rPr lang="de-DE" sz="1400" dirty="0">
                <a:solidFill>
                  <a:srgbClr val="003D6A"/>
                </a:solidFill>
              </a:rPr>
              <a:t> </a:t>
            </a:r>
            <a:r>
              <a:rPr lang="de-DE" sz="1400" dirty="0" err="1">
                <a:solidFill>
                  <a:srgbClr val="003D6A"/>
                </a:solidFill>
              </a:rPr>
              <a:t>guides</a:t>
            </a:r>
            <a:r>
              <a:rPr lang="de-DE" sz="1400" dirty="0">
                <a:solidFill>
                  <a:srgbClr val="003D6A"/>
                </a:solidFill>
              </a:rPr>
              <a:t> </a:t>
            </a:r>
            <a:r>
              <a:rPr lang="de-DE" sz="1400" dirty="0" err="1">
                <a:solidFill>
                  <a:srgbClr val="003D6A"/>
                </a:solidFill>
              </a:rPr>
              <a:t>are</a:t>
            </a:r>
            <a:r>
              <a:rPr lang="de-DE" sz="1400" dirty="0">
                <a:solidFill>
                  <a:srgbClr val="003D6A"/>
                </a:solidFill>
              </a:rPr>
              <a:t> </a:t>
            </a:r>
            <a:r>
              <a:rPr lang="de-DE" sz="1400" dirty="0" err="1">
                <a:solidFill>
                  <a:srgbClr val="003D6A"/>
                </a:solidFill>
              </a:rPr>
              <a:t>connected</a:t>
            </a:r>
            <a:r>
              <a:rPr lang="de-DE" sz="1400" dirty="0">
                <a:solidFill>
                  <a:srgbClr val="003D6A"/>
                </a:solidFill>
              </a:rPr>
              <a:t> </a:t>
            </a:r>
            <a:r>
              <a:rPr lang="de-DE" sz="1400" dirty="0" err="1">
                <a:solidFill>
                  <a:srgbClr val="003D6A"/>
                </a:solidFill>
              </a:rPr>
              <a:t>to</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toothed</a:t>
            </a:r>
            <a:r>
              <a:rPr lang="de-DE" sz="1400" dirty="0">
                <a:solidFill>
                  <a:srgbClr val="003D6A"/>
                </a:solidFill>
              </a:rPr>
              <a:t> </a:t>
            </a:r>
            <a:r>
              <a:rPr lang="de-DE" sz="1400" dirty="0" err="1">
                <a:solidFill>
                  <a:srgbClr val="003D6A"/>
                </a:solidFill>
              </a:rPr>
              <a:t>belt</a:t>
            </a:r>
            <a:r>
              <a:rPr lang="de-DE" sz="1400" dirty="0">
                <a:solidFill>
                  <a:srgbClr val="003D6A"/>
                </a:solidFill>
              </a:rPr>
              <a:t>. The </a:t>
            </a:r>
            <a:r>
              <a:rPr lang="de-DE" sz="1400" dirty="0" err="1">
                <a:solidFill>
                  <a:srgbClr val="003D6A"/>
                </a:solidFill>
              </a:rPr>
              <a:t>rotary</a:t>
            </a:r>
            <a:r>
              <a:rPr lang="de-DE" sz="1400" dirty="0">
                <a:solidFill>
                  <a:srgbClr val="003D6A"/>
                </a:solidFill>
              </a:rPr>
              <a:t> </a:t>
            </a:r>
            <a:r>
              <a:rPr lang="de-DE" sz="1400" dirty="0" err="1">
                <a:solidFill>
                  <a:srgbClr val="003D6A"/>
                </a:solidFill>
              </a:rPr>
              <a:t>movement</a:t>
            </a:r>
            <a:r>
              <a:rPr lang="de-DE" sz="1400" dirty="0">
                <a:solidFill>
                  <a:srgbClr val="003D6A"/>
                </a:solidFill>
              </a:rPr>
              <a:t> </a:t>
            </a:r>
            <a:r>
              <a:rPr lang="de-DE" sz="1400" dirty="0" err="1">
                <a:solidFill>
                  <a:srgbClr val="003D6A"/>
                </a:solidFill>
              </a:rPr>
              <a:t>is</a:t>
            </a:r>
            <a:r>
              <a:rPr lang="de-DE" sz="1400" dirty="0">
                <a:solidFill>
                  <a:srgbClr val="003D6A"/>
                </a:solidFill>
              </a:rPr>
              <a:t> </a:t>
            </a:r>
            <a:r>
              <a:rPr lang="de-DE" sz="1400" dirty="0" err="1">
                <a:solidFill>
                  <a:srgbClr val="003D6A"/>
                </a:solidFill>
              </a:rPr>
              <a:t>transferred</a:t>
            </a:r>
            <a:r>
              <a:rPr lang="de-DE" sz="1400" dirty="0">
                <a:solidFill>
                  <a:srgbClr val="003D6A"/>
                </a:solidFill>
              </a:rPr>
              <a:t> </a:t>
            </a:r>
            <a:r>
              <a:rPr lang="de-DE" sz="1400" dirty="0" err="1">
                <a:solidFill>
                  <a:srgbClr val="003D6A"/>
                </a:solidFill>
              </a:rPr>
              <a:t>into</a:t>
            </a:r>
            <a:r>
              <a:rPr lang="de-DE" sz="1400" dirty="0">
                <a:solidFill>
                  <a:srgbClr val="003D6A"/>
                </a:solidFill>
              </a:rPr>
              <a:t> a linear </a:t>
            </a:r>
            <a:r>
              <a:rPr lang="de-DE" sz="1400" dirty="0" err="1">
                <a:solidFill>
                  <a:srgbClr val="003D6A"/>
                </a:solidFill>
              </a:rPr>
              <a:t>movement</a:t>
            </a:r>
            <a:r>
              <a:rPr lang="de-DE" sz="1400" dirty="0">
                <a:solidFill>
                  <a:srgbClr val="003D6A"/>
                </a:solidFill>
              </a:rPr>
              <a:t> </a:t>
            </a:r>
            <a:r>
              <a:rPr lang="de-DE" sz="1400" dirty="0" err="1">
                <a:solidFill>
                  <a:srgbClr val="003D6A"/>
                </a:solidFill>
              </a:rPr>
              <a:t>of</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base</a:t>
            </a:r>
            <a:r>
              <a:rPr lang="de-DE" sz="1400" dirty="0">
                <a:solidFill>
                  <a:srgbClr val="003D6A"/>
                </a:solidFill>
              </a:rPr>
              <a:t> </a:t>
            </a:r>
            <a:r>
              <a:rPr lang="de-DE" sz="1400" dirty="0" err="1">
                <a:solidFill>
                  <a:srgbClr val="003D6A"/>
                </a:solidFill>
              </a:rPr>
              <a:t>jaws</a:t>
            </a:r>
            <a:r>
              <a:rPr lang="de-DE" sz="1400" dirty="0">
                <a:solidFill>
                  <a:srgbClr val="003D6A"/>
                </a:solidFill>
              </a:rPr>
              <a:t> via </a:t>
            </a:r>
            <a:r>
              <a:rPr lang="de-DE" sz="1400" dirty="0" err="1">
                <a:solidFill>
                  <a:srgbClr val="003D6A"/>
                </a:solidFill>
              </a:rPr>
              <a:t>the</a:t>
            </a:r>
            <a:r>
              <a:rPr lang="de-DE" sz="1400" dirty="0">
                <a:solidFill>
                  <a:srgbClr val="003D6A"/>
                </a:solidFill>
              </a:rPr>
              <a:t> </a:t>
            </a:r>
            <a:r>
              <a:rPr lang="de-DE" sz="1400" dirty="0" err="1">
                <a:solidFill>
                  <a:srgbClr val="003D6A"/>
                </a:solidFill>
              </a:rPr>
              <a:t>gear</a:t>
            </a:r>
            <a:r>
              <a:rPr lang="de-DE" sz="1400" dirty="0">
                <a:solidFill>
                  <a:srgbClr val="003D6A"/>
                </a:solidFill>
              </a:rPr>
              <a:t> and </a:t>
            </a:r>
            <a:r>
              <a:rPr lang="de-DE" sz="1400" dirty="0" err="1">
                <a:solidFill>
                  <a:srgbClr val="003D6A"/>
                </a:solidFill>
              </a:rPr>
              <a:t>the</a:t>
            </a:r>
            <a:r>
              <a:rPr lang="de-DE" sz="1400" dirty="0">
                <a:solidFill>
                  <a:srgbClr val="003D6A"/>
                </a:solidFill>
              </a:rPr>
              <a:t> </a:t>
            </a:r>
            <a:r>
              <a:rPr lang="de-DE" sz="1400" dirty="0" err="1">
                <a:solidFill>
                  <a:srgbClr val="003D6A"/>
                </a:solidFill>
              </a:rPr>
              <a:t>toothed</a:t>
            </a:r>
            <a:r>
              <a:rPr lang="de-DE" sz="1400" dirty="0">
                <a:solidFill>
                  <a:srgbClr val="003D6A"/>
                </a:solidFill>
              </a:rPr>
              <a:t> </a:t>
            </a:r>
            <a:r>
              <a:rPr lang="de-DE" sz="1400" dirty="0" err="1">
                <a:solidFill>
                  <a:srgbClr val="003D6A"/>
                </a:solidFill>
              </a:rPr>
              <a:t>belt</a:t>
            </a:r>
            <a:r>
              <a:rPr lang="de-DE" sz="1400" dirty="0">
                <a:solidFill>
                  <a:srgbClr val="003D6A"/>
                </a:solidFill>
              </a:rPr>
              <a:t>.</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Finger connection</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Electrical connection</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40743029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Gripping force control </a:t>
            </a:r>
            <a:r>
              <a:rPr lang="de-DE" sz="1600" dirty="0">
                <a:solidFill>
                  <a:srgbClr val="003D6A"/>
                </a:solidFill>
                <a:effectLst/>
              </a:rPr>
              <a:t>for the delicate gripping of sensitive workpieces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Long and freely programmable stroke </a:t>
            </a:r>
            <a:r>
              <a:rPr lang="de-DE" sz="1600" dirty="0">
                <a:solidFill>
                  <a:srgbClr val="003D6A"/>
                </a:solidFill>
                <a:effectLst/>
              </a:rPr>
              <a:t>for flexible workpiece handling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Fully integrated control and power electronics </a:t>
            </a:r>
            <a:r>
              <a:rPr lang="de-DE" sz="1600" dirty="0">
                <a:solidFill>
                  <a:srgbClr val="003D6A"/>
                </a:solidFill>
                <a:effectLst/>
              </a:rPr>
              <a:t>for creating a decentralized control system</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Almost complete maintenance of gripping force </a:t>
            </a:r>
            <a:r>
              <a:rPr lang="de-DE" sz="1600">
                <a:solidFill>
                  <a:srgbClr val="003D6A"/>
                </a:solidFill>
              </a:rPr>
              <a:t>for a high process reliability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Integrated web server </a:t>
            </a:r>
            <a:r>
              <a:rPr lang="de-DE" sz="1600">
                <a:solidFill>
                  <a:srgbClr val="003D6A"/>
                </a:solidFill>
              </a:rPr>
              <a:t>for parameterization, commissioning and diagnostics with any standard web browser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Connectors in industrial standard </a:t>
            </a:r>
            <a:r>
              <a:rPr lang="de-DE" sz="1600">
                <a:solidFill>
                  <a:srgbClr val="003D6A"/>
                </a:solidFill>
              </a:rPr>
              <a:t>for easy electrical connection</a:t>
            </a:r>
          </a:p>
        </p:txBody>
      </p:sp>
    </p:spTree>
    <p:extLst>
      <p:ext uri="{BB962C8B-B14F-4D97-AF65-F5344CB8AC3E}">
        <p14:creationId xmlns:p14="http://schemas.microsoft.com/office/powerpoint/2010/main" val="3145339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3" y="2132856"/>
          <a:ext cx="8280919" cy="15261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380153">
                  <a:extLst>
                    <a:ext uri="{9D8B030D-6E8A-4147-A177-3AD203B41FA5}">
                      <a16:colId xmlns:a16="http://schemas.microsoft.com/office/drawing/2014/main" val="20000"/>
                    </a:ext>
                  </a:extLst>
                </a:gridCol>
                <a:gridCol w="920102">
                  <a:extLst>
                    <a:ext uri="{9D8B030D-6E8A-4147-A177-3AD203B41FA5}">
                      <a16:colId xmlns:a16="http://schemas.microsoft.com/office/drawing/2014/main" val="20001"/>
                    </a:ext>
                  </a:extLst>
                </a:gridCol>
                <a:gridCol w="1380153">
                  <a:extLst>
                    <a:ext uri="{9D8B030D-6E8A-4147-A177-3AD203B41FA5}">
                      <a16:colId xmlns:a16="http://schemas.microsoft.com/office/drawing/2014/main" val="20002"/>
                    </a:ext>
                  </a:extLst>
                </a:gridCol>
                <a:gridCol w="1380153">
                  <a:extLst>
                    <a:ext uri="{9D8B030D-6E8A-4147-A177-3AD203B41FA5}">
                      <a16:colId xmlns:a16="http://schemas.microsoft.com/office/drawing/2014/main" val="20003"/>
                    </a:ext>
                  </a:extLst>
                </a:gridCol>
                <a:gridCol w="1840205">
                  <a:extLst>
                    <a:ext uri="{9D8B030D-6E8A-4147-A177-3AD203B41FA5}">
                      <a16:colId xmlns:a16="http://schemas.microsoft.com/office/drawing/2014/main" val="20004"/>
                    </a:ext>
                  </a:extLst>
                </a:gridCol>
                <a:gridCol w="1380153">
                  <a:extLst>
                    <a:ext uri="{9D8B030D-6E8A-4147-A177-3AD203B41FA5}">
                      <a16:colId xmlns:a16="http://schemas.microsoft.com/office/drawing/2014/main" val="20006"/>
                    </a:ext>
                  </a:extLst>
                </a:gridCol>
              </a:tblGrid>
              <a:tr h="295578">
                <a:tc gridSpan="6">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lnL>
                      <a:noFill/>
                    </a:ln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Stroke per jaw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Recommended workpiece 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430153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 gripper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first simple electric gripper with reliable multi-tooth guidance.</a:t>
            </a:r>
            <a:endParaRPr lang="de-DE" b="1">
              <a:solidFill>
                <a:srgbClr val="003D6A"/>
              </a:solidFill>
            </a:endParaRPr>
          </a:p>
          <a:p>
            <a:endParaRPr lang="de-DE" b="1">
              <a:solidFill>
                <a:srgbClr val="00446B"/>
              </a:solidFill>
            </a:endParaRPr>
          </a:p>
          <a:p>
            <a:r>
              <a:rPr lang="de-DE" b="1">
                <a:solidFill>
                  <a:srgbClr val="00446B"/>
                </a:solidFill>
              </a:rPr>
              <a:t>Multi-tooth guidance, digital actuation and 24 V drive with permanent lubrication.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Universal electric 2-finger parallel gripper with permanent lubrication, high gripping force, and a high maximum moment due to the use of a multi-tooth guidance.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4117930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Reliable. Robust. Flexible.</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New variant with IO-link interface</a:t>
            </a:r>
            <a:endParaRPr lang="de-DE" sz="1400" i="1" dirty="0"/>
          </a:p>
          <a:p>
            <a:pPr marL="360000" lvl="0" indent="-360000">
              <a:spcAft>
                <a:spcPts val="1200"/>
              </a:spcAft>
              <a:buSzPct val="140000"/>
              <a:buBlip>
                <a:blip r:embed="rId2"/>
              </a:buBlip>
            </a:pPr>
            <a:r>
              <a:rPr lang="de-DE" sz="1600" b="1">
                <a:solidFill>
                  <a:srgbClr val="003D6A"/>
                </a:solidFill>
              </a:rPr>
              <a:t>Four-step adjustable gripping force</a:t>
            </a:r>
          </a:p>
          <a:p>
            <a:pPr marL="360000" lvl="0" indent="-360000">
              <a:spcAft>
                <a:spcPts val="1200"/>
              </a:spcAft>
              <a:buSzPct val="140000"/>
              <a:buBlip>
                <a:blip r:embed="rId2"/>
              </a:buBlip>
            </a:pPr>
            <a:r>
              <a:rPr lang="de-DE" sz="1600" b="1">
                <a:solidFill>
                  <a:srgbClr val="003D6A"/>
                </a:solidFill>
              </a:rPr>
              <a:t>Lifelong maintenance-free</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9569221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Sensor system</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Base Jaw</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Multi-tooth guidance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Housing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Centering and mounting possibilities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Autofit/>
          </a:bodyPr>
          <a:lstStyle/>
          <a:p>
            <a:r>
              <a:rPr lang="de-DE" sz="1400" dirty="0">
                <a:solidFill>
                  <a:srgbClr val="003D6A"/>
                </a:solidFill>
              </a:rPr>
              <a:t>The </a:t>
            </a:r>
            <a:r>
              <a:rPr lang="de-DE" sz="1400" dirty="0" err="1">
                <a:solidFill>
                  <a:srgbClr val="003D6A"/>
                </a:solidFill>
              </a:rPr>
              <a:t>brushless</a:t>
            </a:r>
            <a:r>
              <a:rPr lang="de-DE" sz="1400" dirty="0">
                <a:solidFill>
                  <a:srgbClr val="003D6A"/>
                </a:solidFill>
              </a:rPr>
              <a:t> </a:t>
            </a:r>
            <a:r>
              <a:rPr lang="de-DE" sz="1400" dirty="0" err="1">
                <a:solidFill>
                  <a:srgbClr val="003D6A"/>
                </a:solidFill>
              </a:rPr>
              <a:t>servomotor</a:t>
            </a:r>
            <a:r>
              <a:rPr lang="de-DE" sz="1400" dirty="0">
                <a:solidFill>
                  <a:srgbClr val="003D6A"/>
                </a:solidFill>
              </a:rPr>
              <a:t> </a:t>
            </a:r>
            <a:r>
              <a:rPr lang="de-DE" sz="1400" dirty="0" err="1">
                <a:solidFill>
                  <a:srgbClr val="003D6A"/>
                </a:solidFill>
              </a:rPr>
              <a:t>forces</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wedge</a:t>
            </a:r>
            <a:r>
              <a:rPr lang="de-DE" sz="1400" dirty="0">
                <a:solidFill>
                  <a:srgbClr val="003D6A"/>
                </a:solidFill>
              </a:rPr>
              <a:t>-hook </a:t>
            </a:r>
            <a:r>
              <a:rPr lang="de-DE" sz="1400" dirty="0" err="1">
                <a:solidFill>
                  <a:srgbClr val="003D6A"/>
                </a:solidFill>
              </a:rPr>
              <a:t>up</a:t>
            </a:r>
            <a:r>
              <a:rPr lang="de-DE" sz="1400" dirty="0">
                <a:solidFill>
                  <a:srgbClr val="003D6A"/>
                </a:solidFill>
              </a:rPr>
              <a:t> </a:t>
            </a:r>
            <a:r>
              <a:rPr lang="de-DE" sz="1400" dirty="0" err="1">
                <a:solidFill>
                  <a:srgbClr val="003D6A"/>
                </a:solidFill>
              </a:rPr>
              <a:t>or</a:t>
            </a:r>
            <a:r>
              <a:rPr lang="de-DE" sz="1400" dirty="0">
                <a:solidFill>
                  <a:srgbClr val="003D6A"/>
                </a:solidFill>
              </a:rPr>
              <a:t> down via a ball-and-</a:t>
            </a:r>
            <a:r>
              <a:rPr lang="de-DE" sz="1400" dirty="0" err="1">
                <a:solidFill>
                  <a:srgbClr val="003D6A"/>
                </a:solidFill>
              </a:rPr>
              <a:t>screw</a:t>
            </a:r>
            <a:r>
              <a:rPr lang="de-DE" sz="1400" dirty="0">
                <a:solidFill>
                  <a:srgbClr val="003D6A"/>
                </a:solidFill>
              </a:rPr>
              <a:t> spindle </a:t>
            </a:r>
            <a:r>
              <a:rPr lang="de-DE" sz="1400" dirty="0" err="1">
                <a:solidFill>
                  <a:srgbClr val="003D6A"/>
                </a:solidFill>
              </a:rPr>
              <a:t>drive</a:t>
            </a:r>
            <a:r>
              <a:rPr lang="de-DE" sz="1400" dirty="0">
                <a:solidFill>
                  <a:srgbClr val="003D6A"/>
                </a:solidFill>
              </a:rPr>
              <a:t>.</a:t>
            </a:r>
          </a:p>
          <a:p>
            <a:r>
              <a:rPr lang="de-DE" sz="1400" dirty="0">
                <a:solidFill>
                  <a:srgbClr val="003D6A"/>
                </a:solidFill>
              </a:rPr>
              <a:t>Through </a:t>
            </a:r>
            <a:r>
              <a:rPr lang="de-DE" sz="1400" dirty="0" err="1">
                <a:solidFill>
                  <a:srgbClr val="003D6A"/>
                </a:solidFill>
              </a:rPr>
              <a:t>its</a:t>
            </a:r>
            <a:r>
              <a:rPr lang="de-DE" sz="1400" dirty="0">
                <a:solidFill>
                  <a:srgbClr val="003D6A"/>
                </a:solidFill>
              </a:rPr>
              <a:t> </a:t>
            </a:r>
            <a:r>
              <a:rPr lang="de-DE" sz="1400" dirty="0" err="1">
                <a:solidFill>
                  <a:srgbClr val="003D6A"/>
                </a:solidFill>
              </a:rPr>
              <a:t>angled</a:t>
            </a:r>
            <a:r>
              <a:rPr lang="de-DE" sz="1400" dirty="0">
                <a:solidFill>
                  <a:srgbClr val="003D6A"/>
                </a:solidFill>
              </a:rPr>
              <a:t> </a:t>
            </a:r>
            <a:r>
              <a:rPr lang="de-DE" sz="1400" dirty="0" err="1">
                <a:solidFill>
                  <a:srgbClr val="003D6A"/>
                </a:solidFill>
              </a:rPr>
              <a:t>active</a:t>
            </a:r>
            <a:r>
              <a:rPr lang="de-DE" sz="1400" dirty="0">
                <a:solidFill>
                  <a:srgbClr val="003D6A"/>
                </a:solidFill>
              </a:rPr>
              <a:t> </a:t>
            </a:r>
            <a:r>
              <a:rPr lang="de-DE" sz="1400" dirty="0" err="1">
                <a:solidFill>
                  <a:srgbClr val="003D6A"/>
                </a:solidFill>
              </a:rPr>
              <a:t>surfaces</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wedge</a:t>
            </a:r>
            <a:r>
              <a:rPr lang="de-DE" sz="1400" dirty="0">
                <a:solidFill>
                  <a:srgbClr val="003D6A"/>
                </a:solidFill>
              </a:rPr>
              <a:t>-hook </a:t>
            </a:r>
            <a:r>
              <a:rPr lang="de-DE" sz="1400" dirty="0" err="1">
                <a:solidFill>
                  <a:srgbClr val="003D6A"/>
                </a:solidFill>
              </a:rPr>
              <a:t>transforms</a:t>
            </a:r>
            <a:r>
              <a:rPr lang="de-DE" sz="1400" dirty="0">
                <a:solidFill>
                  <a:srgbClr val="003D6A"/>
                </a:solidFill>
              </a:rPr>
              <a:t> </a:t>
            </a:r>
            <a:r>
              <a:rPr lang="de-DE" sz="1400" dirty="0" err="1">
                <a:solidFill>
                  <a:srgbClr val="003D6A"/>
                </a:solidFill>
              </a:rPr>
              <a:t>this</a:t>
            </a:r>
            <a:r>
              <a:rPr lang="de-DE" sz="1400" dirty="0">
                <a:solidFill>
                  <a:srgbClr val="003D6A"/>
                </a:solidFill>
              </a:rPr>
              <a:t> </a:t>
            </a:r>
            <a:r>
              <a:rPr lang="de-DE" sz="1400" dirty="0" err="1">
                <a:solidFill>
                  <a:srgbClr val="003D6A"/>
                </a:solidFill>
              </a:rPr>
              <a:t>motion</a:t>
            </a:r>
            <a:r>
              <a:rPr lang="de-DE" sz="1400" dirty="0">
                <a:solidFill>
                  <a:srgbClr val="003D6A"/>
                </a:solidFill>
              </a:rPr>
              <a:t> </a:t>
            </a:r>
            <a:r>
              <a:rPr lang="de-DE" sz="1400" dirty="0" err="1">
                <a:solidFill>
                  <a:srgbClr val="003D6A"/>
                </a:solidFill>
              </a:rPr>
              <a:t>into</a:t>
            </a:r>
            <a:r>
              <a:rPr lang="de-DE" sz="1400" dirty="0">
                <a:solidFill>
                  <a:srgbClr val="003D6A"/>
                </a:solidFill>
              </a:rPr>
              <a:t> </a:t>
            </a:r>
            <a:r>
              <a:rPr lang="de-DE" sz="1400" dirty="0" err="1">
                <a:solidFill>
                  <a:srgbClr val="003D6A"/>
                </a:solidFill>
              </a:rPr>
              <a:t>the</a:t>
            </a:r>
            <a:r>
              <a:rPr lang="de-DE" sz="1400" dirty="0">
                <a:solidFill>
                  <a:srgbClr val="003D6A"/>
                </a:solidFill>
              </a:rPr>
              <a:t> horizontal, </a:t>
            </a:r>
            <a:r>
              <a:rPr lang="de-DE" sz="1400" dirty="0" err="1">
                <a:solidFill>
                  <a:srgbClr val="003D6A"/>
                </a:solidFill>
              </a:rPr>
              <a:t>synchronous</a:t>
            </a:r>
            <a:r>
              <a:rPr lang="de-DE" sz="1400" dirty="0">
                <a:solidFill>
                  <a:srgbClr val="003D6A"/>
                </a:solidFill>
              </a:rPr>
              <a:t> </a:t>
            </a:r>
            <a:r>
              <a:rPr lang="de-DE" sz="1400" dirty="0" err="1">
                <a:solidFill>
                  <a:srgbClr val="003D6A"/>
                </a:solidFill>
              </a:rPr>
              <a:t>movement</a:t>
            </a:r>
            <a:r>
              <a:rPr lang="de-DE" sz="1400" dirty="0">
                <a:solidFill>
                  <a:srgbClr val="003D6A"/>
                </a:solidFill>
              </a:rPr>
              <a:t> </a:t>
            </a:r>
            <a:r>
              <a:rPr lang="de-DE" sz="1400" dirty="0" err="1">
                <a:solidFill>
                  <a:srgbClr val="003D6A"/>
                </a:solidFill>
              </a:rPr>
              <a:t>of</a:t>
            </a:r>
            <a:r>
              <a:rPr lang="de-DE" sz="1400" dirty="0">
                <a:solidFill>
                  <a:srgbClr val="003D6A"/>
                </a:solidFill>
              </a:rPr>
              <a:t> </a:t>
            </a:r>
            <a:r>
              <a:rPr lang="de-DE" sz="1400" dirty="0" err="1">
                <a:solidFill>
                  <a:srgbClr val="003D6A"/>
                </a:solidFill>
              </a:rPr>
              <a:t>the</a:t>
            </a:r>
            <a:r>
              <a:rPr lang="de-DE" sz="1400" dirty="0">
                <a:solidFill>
                  <a:srgbClr val="003D6A"/>
                </a:solidFill>
              </a:rPr>
              <a:t> </a:t>
            </a:r>
            <a:r>
              <a:rPr lang="de-DE" sz="1400" dirty="0" err="1">
                <a:solidFill>
                  <a:srgbClr val="003D6A"/>
                </a:solidFill>
              </a:rPr>
              <a:t>base</a:t>
            </a:r>
            <a:r>
              <a:rPr lang="de-DE" sz="1400" dirty="0">
                <a:solidFill>
                  <a:srgbClr val="003D6A"/>
                </a:solidFill>
              </a:rPr>
              <a:t> </a:t>
            </a:r>
            <a:r>
              <a:rPr lang="de-DE" sz="1400" dirty="0" err="1">
                <a:solidFill>
                  <a:srgbClr val="003D6A"/>
                </a:solidFill>
              </a:rPr>
              <a:t>jaws</a:t>
            </a:r>
            <a:r>
              <a:rPr lang="de-DE" sz="1400" dirty="0">
                <a:solidFill>
                  <a:srgbClr val="003D6A"/>
                </a:solidFill>
              </a:rPr>
              <a:t>.</a:t>
            </a:r>
          </a:p>
          <a:p>
            <a:endParaRPr lang="de-DE" sz="1400" dirty="0">
              <a:solidFill>
                <a:srgbClr val="003D6A"/>
              </a:solidFill>
            </a:endParaRPr>
          </a:p>
          <a:p>
            <a:endParaRPr lang="de-DE" sz="14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Wedge-hook design</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Spindle nut</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4643034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 multi-tooth guidance </a:t>
            </a:r>
            <a:r>
              <a:rPr lang="de-DE" sz="1600" dirty="0">
                <a:solidFill>
                  <a:srgbClr val="003D6A"/>
                </a:solidFill>
                <a:effectLst/>
              </a:rPr>
              <a:t>for precise handling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High maximum moments possible </a:t>
            </a:r>
            <a:r>
              <a:rPr lang="de-DE" sz="1600" dirty="0">
                <a:solidFill>
                  <a:srgbClr val="003D6A"/>
                </a:solidFill>
                <a:effectLst/>
              </a:rPr>
              <a:t>suitable for using long gripper fingers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Lubricant pockets in the mult-tooth guidance </a:t>
            </a:r>
            <a:r>
              <a:rPr lang="de-DE" sz="1600" dirty="0">
                <a:solidFill>
                  <a:srgbClr val="003D6A"/>
                </a:solidFill>
                <a:effectLst/>
              </a:rPr>
              <a:t>ensure process reliability and extended maintenance intervals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Brushless DC servomotor </a:t>
            </a:r>
            <a:r>
              <a:rPr lang="de-DE" sz="1600" dirty="0">
                <a:solidFill>
                  <a:srgbClr val="003D6A"/>
                </a:solidFill>
                <a:effectLst/>
              </a:rPr>
              <a:t>for almost wear-free use and a long service life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Control via digital I/O</a:t>
            </a:r>
            <a:r>
              <a:rPr lang="de-DE" sz="1600" b="1">
                <a:solidFill>
                  <a:srgbClr val="003D6A"/>
                </a:solidFill>
                <a:effectLst/>
              </a:rPr>
              <a:t> </a:t>
            </a:r>
            <a:r>
              <a:rPr lang="de-DE" sz="1600">
                <a:solidFill>
                  <a:srgbClr val="003D6A"/>
                </a:solidFill>
              </a:rPr>
              <a:t>for easy commissioning and rapid integration into existing systems</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Four-step adjustable gripping force </a:t>
            </a:r>
            <a:r>
              <a:rPr lang="de-DE" sz="1600">
                <a:solidFill>
                  <a:srgbClr val="003D6A"/>
                </a:solidFill>
              </a:rPr>
              <a:t>for simple adaption to sensitive workpieces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Mounting from two sides in three screw directions </a:t>
            </a:r>
            <a:r>
              <a:rPr lang="de-DE" sz="1600">
                <a:solidFill>
                  <a:srgbClr val="003D6A"/>
                </a:solidFill>
              </a:rPr>
              <a:t>for universal and flexible gripper assembly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Integrated sensor system and comprehensive sensor accessory program </a:t>
            </a:r>
            <a:r>
              <a:rPr lang="de-DE" sz="1600">
                <a:solidFill>
                  <a:srgbClr val="003D6A"/>
                </a:solidFill>
              </a:rPr>
              <a:t>for versatile querying possibilities and stroke position monitoring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Control via IO-Link </a:t>
            </a:r>
            <a:r>
              <a:rPr lang="de-DE" sz="1600">
                <a:solidFill>
                  <a:srgbClr val="003D6A"/>
                </a:solidFill>
              </a:rPr>
              <a:t>enables the prepositioning of the gripper finger and the evaluation of the gripper condition</a:t>
            </a:r>
          </a:p>
        </p:txBody>
      </p:sp>
    </p:spTree>
    <p:extLst>
      <p:ext uri="{BB962C8B-B14F-4D97-AF65-F5344CB8AC3E}">
        <p14:creationId xmlns:p14="http://schemas.microsoft.com/office/powerpoint/2010/main" val="92168786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20443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155477">
                  <a:extLst>
                    <a:ext uri="{9D8B030D-6E8A-4147-A177-3AD203B41FA5}">
                      <a16:colId xmlns:a16="http://schemas.microsoft.com/office/drawing/2014/main" val="20000"/>
                    </a:ext>
                  </a:extLst>
                </a:gridCol>
                <a:gridCol w="770318">
                  <a:extLst>
                    <a:ext uri="{9D8B030D-6E8A-4147-A177-3AD203B41FA5}">
                      <a16:colId xmlns:a16="http://schemas.microsoft.com/office/drawing/2014/main" val="20001"/>
                    </a:ext>
                  </a:extLst>
                </a:gridCol>
                <a:gridCol w="1155477">
                  <a:extLst>
                    <a:ext uri="{9D8B030D-6E8A-4147-A177-3AD203B41FA5}">
                      <a16:colId xmlns:a16="http://schemas.microsoft.com/office/drawing/2014/main" val="20002"/>
                    </a:ext>
                  </a:extLst>
                </a:gridCol>
                <a:gridCol w="1155477">
                  <a:extLst>
                    <a:ext uri="{9D8B030D-6E8A-4147-A177-3AD203B41FA5}">
                      <a16:colId xmlns:a16="http://schemas.microsoft.com/office/drawing/2014/main" val="20003"/>
                    </a:ext>
                  </a:extLst>
                </a:gridCol>
                <a:gridCol w="1540636">
                  <a:extLst>
                    <a:ext uri="{9D8B030D-6E8A-4147-A177-3AD203B41FA5}">
                      <a16:colId xmlns:a16="http://schemas.microsoft.com/office/drawing/2014/main" val="20004"/>
                    </a:ext>
                  </a:extLst>
                </a:gridCol>
                <a:gridCol w="1348056">
                  <a:extLst>
                    <a:ext uri="{9D8B030D-6E8A-4147-A177-3AD203B41FA5}">
                      <a16:colId xmlns:a16="http://schemas.microsoft.com/office/drawing/2014/main" val="20005"/>
                    </a:ext>
                  </a:extLst>
                </a:gridCol>
                <a:gridCol w="1155477">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Stroke per jaw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Recommended workpiece 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permissible finger length</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1.01 .. 1.08</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1.73 .. 1.85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737381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900" b="1">
                <a:solidFill>
                  <a:schemeClr val="bg1"/>
                </a:solidFill>
              </a:rPr>
              <a:t>Gripper for small components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electric gripper for small components with the highest power density on the market.</a:t>
            </a:r>
            <a:endParaRPr lang="de-DE" b="1">
              <a:solidFill>
                <a:srgbClr val="003D6A"/>
              </a:solidFill>
            </a:endParaRPr>
          </a:p>
          <a:p>
            <a:endParaRPr lang="de-DE" b="1">
              <a:solidFill>
                <a:srgbClr val="00446B"/>
              </a:solidFill>
            </a:endParaRPr>
          </a:p>
          <a:p>
            <a:r>
              <a:rPr lang="de-DE" b="1">
                <a:solidFill>
                  <a:srgbClr val="00446B"/>
                </a:solidFill>
              </a:rPr>
              <a:t>Up to 300 N gripping force at a weight of 0.8 kg</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Electric 2-finger parallel gripper with smooth-running base jaws guided on roller bearings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5352091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93408"/>
            <a:ext cx="6516687" cy="570369"/>
          </a:xfrm>
          <a:prstGeom prst="rect">
            <a:avLst/>
          </a:prstGeom>
          <a:solidFill>
            <a:srgbClr val="003D6A"/>
          </a:solidFill>
        </p:spPr>
        <p:txBody>
          <a:bodyPr wrap="square" lIns="90000" tIns="90000" bIns="0" rtlCol="0" anchor="ctr" anchorCtr="0">
            <a:spAutoFit/>
          </a:bodyPr>
          <a:lstStyle/>
          <a:p>
            <a:pPr>
              <a:lnSpc>
                <a:spcPts val="4000"/>
              </a:lnSpc>
            </a:pPr>
            <a:r>
              <a:rPr lang="de-DE" sz="2800" b="1" dirty="0">
                <a:solidFill>
                  <a:schemeClr val="bg1"/>
                </a:solidFill>
              </a:rPr>
              <a:t>High Performance Density. Fast. Compact.</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New variant with IO-link interface</a:t>
            </a:r>
            <a:endParaRPr lang="de-DE" sz="1400" i="1" dirty="0"/>
          </a:p>
          <a:p>
            <a:pPr marL="360000" lvl="0" indent="-360000">
              <a:spcAft>
                <a:spcPts val="1200"/>
              </a:spcAft>
              <a:buSzPct val="140000"/>
              <a:buBlip>
                <a:blip r:embed="rId2"/>
              </a:buBlip>
            </a:pPr>
            <a:r>
              <a:rPr lang="de-DE" sz="1600" b="1">
                <a:solidFill>
                  <a:srgbClr val="003D6A"/>
                </a:solidFill>
              </a:rPr>
              <a:t>Flexible gripping force adjustment software-controlled</a:t>
            </a:r>
          </a:p>
          <a:p>
            <a:pPr marL="360000" lvl="0" indent="-360000">
              <a:spcAft>
                <a:spcPts val="1200"/>
              </a:spcAft>
              <a:buSzPct val="140000"/>
              <a:buBlip>
                <a:blip r:embed="rId2"/>
              </a:buBlip>
            </a:pPr>
            <a:r>
              <a:rPr lang="de-DE" sz="1600" b="1">
                <a:solidFill>
                  <a:srgbClr val="003D6A"/>
                </a:solidFill>
              </a:rPr>
              <a:t>Variable position adjustment for pre-positioning the gripper fingers</a:t>
            </a:r>
          </a:p>
          <a:p>
            <a:pPr marL="360000" lvl="0" indent="-360000">
              <a:spcAft>
                <a:spcPts val="1200"/>
              </a:spcAft>
              <a:buSzPct val="140000"/>
              <a:buBlip>
                <a:blip r:embed="rId2"/>
              </a:buBlip>
            </a:pPr>
            <a:r>
              <a:rPr lang="de-DE" sz="1600" b="1">
                <a:solidFill>
                  <a:srgbClr val="003D6A"/>
                </a:solidFill>
              </a:rPr>
              <a:t>Position detection over the entire range of stroke due to integrated sensor system</a:t>
            </a:r>
          </a:p>
          <a:p>
            <a:pPr marL="360000" lvl="0" indent="-360000">
              <a:spcAft>
                <a:spcPts val="1200"/>
              </a:spcAft>
              <a:buSzPct val="140000"/>
              <a:buBlip>
                <a:blip r:embed="rId2"/>
              </a:buBlip>
            </a:pPr>
            <a:r>
              <a:rPr lang="de-DE" sz="1600" b="1">
                <a:solidFill>
                  <a:srgbClr val="003D6A"/>
                </a:solidFill>
              </a:rPr>
              <a:t>Maintenance and diagnostics reporting via IO-link interface</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4116461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Gear</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Cross roller guidance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Base Jaw</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Drive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Control electronics</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600">
                <a:solidFill>
                  <a:srgbClr val="003D6A"/>
                </a:solidFill>
              </a:rPr>
              <a:t>The brushless servomotor drives the base jaw via the gear mechanism.</a:t>
            </a:r>
          </a:p>
          <a:p>
            <a:r>
              <a:rPr lang="de-DE" sz="1600">
                <a:solidFill>
                  <a:srgbClr val="003D6A"/>
                </a:solidFill>
              </a:rPr>
              <a:t>The jaw stroke is synchronized by means of rack and pinion kinematics.</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31604056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Highest performance density </a:t>
            </a:r>
            <a:r>
              <a:rPr lang="de-DE" sz="1600" dirty="0">
                <a:solidFill>
                  <a:srgbClr val="003D6A"/>
                </a:solidFill>
                <a:effectLst/>
              </a:rPr>
              <a:t>for the use of smaller grippers sizes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Control via digital I/O </a:t>
            </a:r>
            <a:r>
              <a:rPr lang="de-DE" sz="1600" dirty="0">
                <a:solidFill>
                  <a:srgbClr val="003D6A"/>
                </a:solidFill>
                <a:effectLst/>
              </a:rPr>
              <a:t>for easy commissioning and rapid integration into existing systems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Two to four stage adjustable gripping force </a:t>
            </a:r>
            <a:r>
              <a:rPr lang="de-DE" sz="1600" dirty="0">
                <a:solidFill>
                  <a:srgbClr val="003D6A"/>
                </a:solidFill>
                <a:effectLst/>
              </a:rPr>
              <a:t>for simple adaption to sensitive workpieces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Backlash-free, pre-loaded cross roller guide </a:t>
            </a:r>
            <a:r>
              <a:rPr lang="de-DE" sz="1600" dirty="0">
                <a:solidFill>
                  <a:srgbClr val="003D6A"/>
                </a:solidFill>
                <a:effectLst/>
              </a:rPr>
              <a:t>for precise gripping with nearly constant force for all permissible finger lengths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Very high maximum cycles per minute</a:t>
            </a:r>
            <a:r>
              <a:rPr lang="de-DE" sz="1600" b="1">
                <a:solidFill>
                  <a:srgbClr val="003D6A"/>
                </a:solidFill>
                <a:effectLst/>
              </a:rPr>
              <a:t> </a:t>
            </a:r>
            <a:r>
              <a:rPr lang="de-DE" sz="1600">
                <a:solidFill>
                  <a:srgbClr val="003D6A"/>
                </a:solidFill>
              </a:rPr>
              <a:t>for highest productivity</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Compact dimensions </a:t>
            </a:r>
            <a:r>
              <a:rPr lang="de-DE" sz="1600">
                <a:solidFill>
                  <a:srgbClr val="003D6A"/>
                </a:solidFill>
              </a:rPr>
              <a:t>for minimal interfering contours in the application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Proven a thousand times MPG-plus basis </a:t>
            </a:r>
            <a:r>
              <a:rPr lang="de-DE" sz="1600">
                <a:solidFill>
                  <a:srgbClr val="003D6A"/>
                </a:solidFill>
              </a:rPr>
              <a:t>for equal gripping forces and strokes with identically high efficiency</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Brushless DC servomotor </a:t>
            </a:r>
            <a:r>
              <a:rPr lang="de-DE" sz="1600">
                <a:solidFill>
                  <a:srgbClr val="003D6A"/>
                </a:solidFill>
              </a:rPr>
              <a:t>for almost wear-free use and a long service life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Control via IO-Link </a:t>
            </a:r>
            <a:r>
              <a:rPr lang="de-DE" sz="1600">
                <a:solidFill>
                  <a:srgbClr val="003D6A"/>
                </a:solidFill>
              </a:rPr>
              <a:t>enables the prepositioning of the gripper finger and the evaluation of the gripper condition</a:t>
            </a:r>
          </a:p>
        </p:txBody>
      </p:sp>
    </p:spTree>
    <p:extLst>
      <p:ext uri="{BB962C8B-B14F-4D97-AF65-F5344CB8AC3E}">
        <p14:creationId xmlns:p14="http://schemas.microsoft.com/office/powerpoint/2010/main" val="42063178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26539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155477">
                  <a:extLst>
                    <a:ext uri="{9D8B030D-6E8A-4147-A177-3AD203B41FA5}">
                      <a16:colId xmlns:a16="http://schemas.microsoft.com/office/drawing/2014/main" val="20000"/>
                    </a:ext>
                  </a:extLst>
                </a:gridCol>
                <a:gridCol w="770318">
                  <a:extLst>
                    <a:ext uri="{9D8B030D-6E8A-4147-A177-3AD203B41FA5}">
                      <a16:colId xmlns:a16="http://schemas.microsoft.com/office/drawing/2014/main" val="20001"/>
                    </a:ext>
                  </a:extLst>
                </a:gridCol>
                <a:gridCol w="1155477">
                  <a:extLst>
                    <a:ext uri="{9D8B030D-6E8A-4147-A177-3AD203B41FA5}">
                      <a16:colId xmlns:a16="http://schemas.microsoft.com/office/drawing/2014/main" val="20002"/>
                    </a:ext>
                  </a:extLst>
                </a:gridCol>
                <a:gridCol w="1155477">
                  <a:extLst>
                    <a:ext uri="{9D8B030D-6E8A-4147-A177-3AD203B41FA5}">
                      <a16:colId xmlns:a16="http://schemas.microsoft.com/office/drawing/2014/main" val="20003"/>
                    </a:ext>
                  </a:extLst>
                </a:gridCol>
                <a:gridCol w="1540636">
                  <a:extLst>
                    <a:ext uri="{9D8B030D-6E8A-4147-A177-3AD203B41FA5}">
                      <a16:colId xmlns:a16="http://schemas.microsoft.com/office/drawing/2014/main" val="20004"/>
                    </a:ext>
                  </a:extLst>
                </a:gridCol>
                <a:gridCol w="1348056">
                  <a:extLst>
                    <a:ext uri="{9D8B030D-6E8A-4147-A177-3AD203B41FA5}">
                      <a16:colId xmlns:a16="http://schemas.microsoft.com/office/drawing/2014/main" val="20005"/>
                    </a:ext>
                  </a:extLst>
                </a:gridCol>
                <a:gridCol w="1155477">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Stroke per jaw</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gripping 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Recommended workpiece 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permissible finger length</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12 .. 20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12 .. 40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0.07 .. 0.2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0.11 .. 0.12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30 .. 140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0.15 .. 0.7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0.3 .. 0.34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0.51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0.8</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57728289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 Sensors</a:t>
            </a:r>
          </a:p>
        </p:txBody>
      </p:sp>
      <p:sp>
        <p:nvSpPr>
          <p:cNvPr id="36" name="Textfeld 35"/>
          <p:cNvSpPr txBox="1"/>
          <p:nvPr/>
        </p:nvSpPr>
        <p:spPr>
          <a:xfrm>
            <a:off x="5148064" y="3297758"/>
            <a:ext cx="3888432" cy="923330"/>
          </a:xfrm>
          <a:prstGeom prst="rect">
            <a:avLst/>
          </a:prstGeom>
          <a:noFill/>
        </p:spPr>
        <p:txBody>
          <a:bodyPr wrap="square" rtlCol="0">
            <a:spAutoFit/>
          </a:bodyPr>
          <a:lstStyle/>
          <a:p>
            <a:endParaRPr lang="de-DE" b="1">
              <a:solidFill>
                <a:srgbClr val="003D6A"/>
              </a:solidFill>
            </a:endParaRPr>
          </a:p>
          <a:p>
            <a:endParaRPr lang="de-DE" b="1">
              <a:solidFill>
                <a:srgbClr val="00446B"/>
              </a:solidFill>
            </a:endParaRPr>
          </a:p>
          <a:p>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A magnetic switch is used for monitoring the status of automation components.They detect the magnets fixed inside the component without contact. In addition to further process data, the sensor outputs the process of the magnetic field via the IO-Link interface.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9526127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Control via IO-Link </a:t>
            </a:r>
            <a:r>
              <a:rPr lang="de-DE" sz="1600" dirty="0">
                <a:solidFill>
                  <a:srgbClr val="003D6A"/>
                </a:solidFill>
                <a:effectLst/>
              </a:rPr>
              <a:t>for the evaluation of data such as temperature, evaluation quality or the sensor identification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Integrated electronics </a:t>
            </a:r>
            <a:r>
              <a:rPr lang="de-DE" sz="1600" dirty="0">
                <a:solidFill>
                  <a:srgbClr val="003D6A"/>
                </a:solidFill>
                <a:effectLst/>
              </a:rPr>
              <a:t>leads to a compact design and enables the use of cables with standard plug connectors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Suitable for narrow installation spaces </a:t>
            </a:r>
            <a:r>
              <a:rPr lang="de-DE" sz="1600" dirty="0">
                <a:solidFill>
                  <a:srgbClr val="003D6A"/>
                </a:solidFill>
                <a:effectLst/>
              </a:rPr>
              <a:t>due to teaching via IO-Link interface</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Version with LED display </a:t>
            </a:r>
            <a:r>
              <a:rPr lang="de-DE" sz="1600">
                <a:solidFill>
                  <a:srgbClr val="003D6A"/>
                </a:solidFill>
              </a:rPr>
              <a:t>is used to indicate the status of the IO-Link connection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C-slot sensor </a:t>
            </a:r>
            <a:r>
              <a:rPr lang="de-DE" sz="1600">
                <a:solidFill>
                  <a:srgbClr val="003D6A"/>
                </a:solidFill>
              </a:rPr>
              <a:t>for space-saving, easy, and fast assembly on the product</a:t>
            </a:r>
          </a:p>
        </p:txBody>
      </p:sp>
    </p:spTree>
    <p:extLst>
      <p:ext uri="{BB962C8B-B14F-4D97-AF65-F5344CB8AC3E}">
        <p14:creationId xmlns:p14="http://schemas.microsoft.com/office/powerpoint/2010/main" val="11155300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247104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584176">
                  <a:extLst>
                    <a:ext uri="{9D8B030D-6E8A-4147-A177-3AD203B41FA5}">
                      <a16:colId xmlns:a16="http://schemas.microsoft.com/office/drawing/2014/main" val="20000"/>
                    </a:ext>
                  </a:extLst>
                </a:gridCol>
                <a:gridCol w="1176130">
                  <a:extLst>
                    <a:ext uri="{9D8B030D-6E8A-4147-A177-3AD203B41FA5}">
                      <a16:colId xmlns:a16="http://schemas.microsoft.com/office/drawing/2014/main" val="20001"/>
                    </a:ext>
                  </a:extLst>
                </a:gridCol>
                <a:gridCol w="1380153">
                  <a:extLst>
                    <a:ext uri="{9D8B030D-6E8A-4147-A177-3AD203B41FA5}">
                      <a16:colId xmlns:a16="http://schemas.microsoft.com/office/drawing/2014/main" val="20002"/>
                    </a:ext>
                  </a:extLst>
                </a:gridCol>
                <a:gridCol w="1380153">
                  <a:extLst>
                    <a:ext uri="{9D8B030D-6E8A-4147-A177-3AD203B41FA5}">
                      <a16:colId xmlns:a16="http://schemas.microsoft.com/office/drawing/2014/main" val="20003"/>
                    </a:ext>
                  </a:extLst>
                </a:gridCol>
                <a:gridCol w="1380153">
                  <a:extLst>
                    <a:ext uri="{9D8B030D-6E8A-4147-A177-3AD203B41FA5}">
                      <a16:colId xmlns:a16="http://schemas.microsoft.com/office/drawing/2014/main" val="20004"/>
                    </a:ext>
                  </a:extLst>
                </a:gridCol>
                <a:gridCol w="1380153">
                  <a:extLst>
                    <a:ext uri="{9D8B030D-6E8A-4147-A177-3AD203B41FA5}">
                      <a16:colId xmlns:a16="http://schemas.microsoft.com/office/drawing/2014/main" val="20005"/>
                    </a:ext>
                  </a:extLst>
                </a:gridCol>
              </a:tblGrid>
              <a:tr h="295578">
                <a:tc gridSpan="6">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Description</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Measuring principle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Cable length</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Communication interface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Teach function</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Cable connector/cable end</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MMS 22-IOL-M08</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magnetic</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IO-Link</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M8, 4-pin Male Connector</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MMS 22-IOL-M12</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magnetic</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IO-Link</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M12 </a:t>
                      </a:r>
                      <a:r>
                        <a:rPr lang="de-DE" sz="1400" b="0" kern="1200" dirty="0" err="1">
                          <a:solidFill>
                            <a:srgbClr val="003D6A"/>
                          </a:solidFill>
                          <a:latin typeface="+mn-lt"/>
                          <a:ea typeface="+mn-ea"/>
                          <a:cs typeface="+mn-cs"/>
                        </a:rPr>
                        <a:t>connector</a:t>
                      </a:r>
                      <a:r>
                        <a:rPr lang="de-DE" sz="1400" b="0" kern="1200" dirty="0">
                          <a:solidFill>
                            <a:srgbClr val="003D6A"/>
                          </a:solidFill>
                          <a:latin typeface="+mn-lt"/>
                          <a:ea typeface="+mn-ea"/>
                          <a:cs typeface="+mn-cs"/>
                        </a:rPr>
                        <a:t>, 4-pin</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9505296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Pricing</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1097724372"/>
              </p:ext>
            </p:extLst>
          </p:nvPr>
        </p:nvGraphicFramePr>
        <p:xfrm>
          <a:off x="339997" y="1988840"/>
          <a:ext cx="8464006" cy="3130731"/>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219548">
                  <a:extLst>
                    <a:ext uri="{9D8B030D-6E8A-4147-A177-3AD203B41FA5}">
                      <a16:colId xmlns:a16="http://schemas.microsoft.com/office/drawing/2014/main" val="20000"/>
                    </a:ext>
                  </a:extLst>
                </a:gridCol>
                <a:gridCol w="2081486">
                  <a:extLst>
                    <a:ext uri="{9D8B030D-6E8A-4147-A177-3AD203B41FA5}">
                      <a16:colId xmlns:a16="http://schemas.microsoft.com/office/drawing/2014/main" val="20001"/>
                    </a:ext>
                  </a:extLst>
                </a:gridCol>
                <a:gridCol w="2074144">
                  <a:extLst>
                    <a:ext uri="{9D8B030D-6E8A-4147-A177-3AD203B41FA5}">
                      <a16:colId xmlns:a16="http://schemas.microsoft.com/office/drawing/2014/main" val="20002"/>
                    </a:ext>
                  </a:extLst>
                </a:gridCol>
                <a:gridCol w="2088828">
                  <a:extLst>
                    <a:ext uri="{9D8B030D-6E8A-4147-A177-3AD203B41FA5}">
                      <a16:colId xmlns:a16="http://schemas.microsoft.com/office/drawing/2014/main" val="4099405774"/>
                    </a:ext>
                  </a:extLst>
                </a:gridCol>
              </a:tblGrid>
              <a:tr h="360105">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Electric </a:t>
                      </a:r>
                      <a:r>
                        <a:rPr lang="de-DE" sz="1600" b="1" kern="1200" dirty="0" err="1">
                          <a:solidFill>
                            <a:srgbClr val="003D6A"/>
                          </a:solidFill>
                          <a:latin typeface="+mn-lt"/>
                          <a:ea typeface="+mn-ea"/>
                          <a:cs typeface="+mn-cs"/>
                        </a:rPr>
                        <a:t>gripper</a:t>
                      </a:r>
                      <a:r>
                        <a:rPr lang="de-DE" sz="1600" b="1" kern="1200" dirty="0">
                          <a:solidFill>
                            <a:srgbClr val="003D6A"/>
                          </a:solidFill>
                          <a:latin typeface="+mn-lt"/>
                          <a:ea typeface="+mn-ea"/>
                          <a:cs typeface="+mn-cs"/>
                        </a:rPr>
                        <a:t> </a:t>
                      </a:r>
                      <a:r>
                        <a:rPr lang="de-DE" sz="1600" b="1" kern="1200" dirty="0" err="1">
                          <a:solidFill>
                            <a:srgbClr val="003D6A"/>
                          </a:solidFill>
                          <a:latin typeface="+mn-lt"/>
                          <a:ea typeface="+mn-ea"/>
                          <a:cs typeface="+mn-cs"/>
                        </a:rPr>
                        <a:t>pricing</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493715">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err="1">
                          <a:solidFill>
                            <a:srgbClr val="003D6A"/>
                          </a:solidFill>
                          <a:latin typeface="+mn-lt"/>
                          <a:ea typeface="+mn-ea"/>
                          <a:cs typeface="+mn-cs"/>
                        </a:rPr>
                        <a:t>Product</a:t>
                      </a:r>
                      <a:endParaRPr lang="de-DE" sz="1400" b="1" kern="1200" dirty="0">
                        <a:solidFill>
                          <a:srgbClr val="003D6A"/>
                        </a:solidFill>
                        <a:latin typeface="+mn-lt"/>
                        <a:ea typeface="+mn-ea"/>
                        <a:cs typeface="+mn-cs"/>
                      </a:endParaRP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Interface</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Sales </a:t>
                      </a:r>
                      <a:r>
                        <a:rPr lang="de-DE" sz="1400" b="1" kern="1200" dirty="0" err="1">
                          <a:solidFill>
                            <a:srgbClr val="003D6A"/>
                          </a:solidFill>
                          <a:latin typeface="+mn-lt"/>
                          <a:ea typeface="+mn-ea"/>
                          <a:cs typeface="+mn-cs"/>
                        </a:rPr>
                        <a:t>release</a:t>
                      </a:r>
                      <a:endParaRPr lang="de-DE" sz="1400" b="1" kern="1200" dirty="0">
                        <a:solidFill>
                          <a:srgbClr val="003D6A"/>
                        </a:solidFill>
                        <a:latin typeface="+mn-lt"/>
                        <a:ea typeface="+mn-ea"/>
                        <a:cs typeface="+mn-cs"/>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Price</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EGI 80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PROFINET</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Q3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€ 3000 - € 3500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EGI 40 &amp; 80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PROFINET &amp; Ethernet/IP</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Q4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€ 2500 - € 3500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PGN-plus-E all </a:t>
                      </a:r>
                      <a:r>
                        <a:rPr lang="de-DE" sz="1400" b="0" kern="1200" dirty="0" err="1">
                          <a:solidFill>
                            <a:srgbClr val="003D6A"/>
                          </a:solidFill>
                          <a:latin typeface="+mn-lt"/>
                          <a:ea typeface="+mn-ea"/>
                          <a:cs typeface="+mn-cs"/>
                        </a:rPr>
                        <a:t>sizes</a:t>
                      </a:r>
                      <a:endParaRPr lang="de-DE" sz="1400" b="0" kern="1200" dirty="0">
                        <a:solidFill>
                          <a:srgbClr val="003D6A"/>
                        </a:solidFill>
                        <a:latin typeface="+mn-lt"/>
                        <a:ea typeface="+mn-ea"/>
                        <a:cs typeface="+mn-cs"/>
                      </a:endParaRP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Digital I/O &amp; 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err="1">
                          <a:solidFill>
                            <a:srgbClr val="003D6A"/>
                          </a:solidFill>
                          <a:latin typeface="+mn-lt"/>
                          <a:ea typeface="+mn-ea"/>
                          <a:cs typeface="+mn-cs"/>
                        </a:rPr>
                        <a:t>Released</a:t>
                      </a:r>
                      <a:endParaRPr lang="de-DE" sz="1400" b="0" kern="1200" dirty="0">
                        <a:solidFill>
                          <a:srgbClr val="003D6A"/>
                        </a:solidFill>
                        <a:latin typeface="+mn-lt"/>
                        <a:ea typeface="+mn-ea"/>
                        <a:cs typeface="+mn-cs"/>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€ 1565 - € 2355</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EGP 40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err="1">
                          <a:solidFill>
                            <a:srgbClr val="003D6A"/>
                          </a:solidFill>
                          <a:latin typeface="+mn-lt"/>
                          <a:ea typeface="+mn-ea"/>
                          <a:cs typeface="+mn-cs"/>
                        </a:rPr>
                        <a:t>Released</a:t>
                      </a:r>
                      <a:endParaRPr lang="de-DE" sz="1400" b="0" kern="1200" dirty="0">
                        <a:solidFill>
                          <a:srgbClr val="003D6A"/>
                        </a:solidFill>
                        <a:latin typeface="+mn-lt"/>
                        <a:ea typeface="+mn-ea"/>
                        <a:cs typeface="+mn-cs"/>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878</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EGP 50 &amp; 64</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Q3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€ 1009 - € 1220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MMS</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err="1">
                          <a:solidFill>
                            <a:srgbClr val="003D6A"/>
                          </a:solidFill>
                          <a:latin typeface="+mn-lt"/>
                          <a:ea typeface="+mn-ea"/>
                          <a:cs typeface="+mn-cs"/>
                        </a:rPr>
                        <a:t>Released</a:t>
                      </a:r>
                      <a:endParaRPr lang="de-DE" sz="1400" b="0" kern="1200" dirty="0">
                        <a:solidFill>
                          <a:srgbClr val="003D6A"/>
                        </a:solidFill>
                        <a:latin typeface="+mn-lt"/>
                        <a:ea typeface="+mn-ea"/>
                        <a:cs typeface="+mn-cs"/>
                      </a:endParaRP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95</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29395755"/>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EMH all </a:t>
                      </a:r>
                      <a:r>
                        <a:rPr lang="de-DE" sz="1400" b="0" kern="1200" dirty="0" err="1">
                          <a:solidFill>
                            <a:srgbClr val="003D6A"/>
                          </a:solidFill>
                          <a:latin typeface="+mn-lt"/>
                          <a:ea typeface="+mn-ea"/>
                          <a:cs typeface="+mn-cs"/>
                        </a:rPr>
                        <a:t>sizes</a:t>
                      </a:r>
                      <a:endParaRPr lang="de-DE" sz="1400" b="0" kern="1200" dirty="0">
                        <a:solidFill>
                          <a:srgbClr val="003D6A"/>
                        </a:solidFill>
                        <a:latin typeface="+mn-lt"/>
                        <a:ea typeface="+mn-ea"/>
                        <a:cs typeface="+mn-cs"/>
                      </a:endParaRP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Digital I/O</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Q1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€ 1170 - € 2290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52599307"/>
                  </a:ext>
                </a:extLst>
              </a:tr>
            </a:tbl>
          </a:graphicData>
        </a:graphic>
      </p:graphicFrame>
    </p:spTree>
    <p:extLst>
      <p:ext uri="{BB962C8B-B14F-4D97-AF65-F5344CB8AC3E}">
        <p14:creationId xmlns:p14="http://schemas.microsoft.com/office/powerpoint/2010/main" val="29167956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Magnetic gripper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first compact electropermanent magnetic gripper with integrated electronics.</a:t>
            </a:r>
            <a:endParaRPr lang="de-DE" b="1">
              <a:solidFill>
                <a:srgbClr val="003D6A"/>
              </a:solidFill>
            </a:endParaRPr>
          </a:p>
          <a:p>
            <a:endParaRPr lang="de-DE" b="1">
              <a:solidFill>
                <a:srgbClr val="00446B"/>
              </a:solidFill>
            </a:endParaRPr>
          </a:p>
          <a:p>
            <a:r>
              <a:rPr lang="de-DE" b="1">
                <a:solidFill>
                  <a:srgbClr val="00446B"/>
                </a:solidFill>
              </a:rPr>
              <a:t>3:1 ratio of workpiece weight to dead weight</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Electric permanent magnetic gripper for energy-efficient handling of ferromagnetic workpieces with integrated electronics and feedback functions.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5374277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Compact. Strong. Fast.</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Integrated electronics reduces the interfering contour. No external controllers required.</a:t>
            </a:r>
            <a:endParaRPr lang="de-DE" sz="1400" i="1" dirty="0"/>
          </a:p>
          <a:p>
            <a:pPr marL="360000" lvl="0" indent="-360000">
              <a:spcAft>
                <a:spcPts val="1200"/>
              </a:spcAft>
              <a:buSzPct val="140000"/>
              <a:buBlip>
                <a:blip r:embed="rId2"/>
              </a:buBlip>
            </a:pPr>
            <a:r>
              <a:rPr lang="de-DE" sz="1600" b="1">
                <a:solidFill>
                  <a:srgbClr val="003D6A"/>
                </a:solidFill>
              </a:rPr>
              <a:t>Response on magnetization condition and workpiece presence</a:t>
            </a:r>
          </a:p>
          <a:p>
            <a:pPr marL="360000" lvl="0" indent="-360000">
              <a:spcAft>
                <a:spcPts val="1200"/>
              </a:spcAft>
              <a:buSzPct val="140000"/>
              <a:buBlip>
                <a:blip r:embed="rId2"/>
              </a:buBlip>
            </a:pPr>
            <a:r>
              <a:rPr lang="de-DE" sz="1600" b="1">
                <a:solidFill>
                  <a:srgbClr val="003D6A"/>
                </a:solidFill>
              </a:rPr>
              <a:t>Control via 24 V power supply</a:t>
            </a:r>
          </a:p>
          <a:p>
            <a:pPr marL="360000" lvl="0" indent="-360000">
              <a:spcAft>
                <a:spcPts val="1200"/>
              </a:spcAft>
              <a:buSzPct val="140000"/>
              <a:buBlip>
                <a:blip r:embed="rId2"/>
              </a:buBlip>
            </a:pPr>
            <a:r>
              <a:rPr lang="de-DE" sz="1600" b="1">
                <a:solidFill>
                  <a:srgbClr val="003D6A"/>
                </a:solidFill>
              </a:rPr>
              <a:t>Short cycle time! Magnetization in just 300 ms for more gripping cycles in less time.</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0076409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100" b="1" dirty="0">
                  <a:solidFill>
                    <a:srgbClr val="003D6A"/>
                  </a:solidFill>
                </a:rPr>
                <a:t>Control electronics</a:t>
              </a:r>
              <a:endParaRPr lang="de-DE" sz="1600" b="1" dirty="0">
                <a:solidFill>
                  <a:srgbClr val="003D6A"/>
                </a:solidFill>
              </a:endParaRP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100" b="1" dirty="0">
                  <a:solidFill>
                    <a:srgbClr val="003D6A"/>
                  </a:solidFill>
                </a:rPr>
                <a:t>Connection plug</a:t>
              </a:r>
              <a:endParaRPr lang="de-DE" sz="1600" b="1" dirty="0">
                <a:solidFill>
                  <a:srgbClr val="003D6A"/>
                </a:solidFill>
              </a:endParaRP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100" b="1">
                  <a:solidFill>
                    <a:srgbClr val="003D6A"/>
                  </a:solidFill>
                </a:rPr>
                <a:t>Connecting plug for PLC</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100" b="1" dirty="0">
                  <a:solidFill>
                    <a:srgbClr val="003D6A"/>
                  </a:solidFill>
                </a:rPr>
                <a:t>LED display </a:t>
              </a:r>
              <a:endParaRPr lang="de-DE" sz="1600" b="1" dirty="0">
                <a:solidFill>
                  <a:srgbClr val="003D6A"/>
                </a:solidFill>
              </a:endParaRP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100" b="1" dirty="0">
                  <a:solidFill>
                    <a:srgbClr val="003D6A"/>
                  </a:solidFill>
                </a:rPr>
                <a:t>Copper coil</a:t>
              </a:r>
              <a:endParaRPr lang="de-DE" sz="1600" b="1" dirty="0">
                <a:solidFill>
                  <a:srgbClr val="003D6A"/>
                </a:solidFill>
              </a:endParaRP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Autofit/>
          </a:bodyPr>
          <a:lstStyle/>
          <a:p>
            <a:r>
              <a:rPr lang="de-DE" sz="1100" dirty="0">
                <a:solidFill>
                  <a:srgbClr val="003D6A"/>
                </a:solidFill>
              </a:rPr>
              <a:t>The </a:t>
            </a:r>
            <a:r>
              <a:rPr lang="de-DE" sz="1100" dirty="0" err="1">
                <a:solidFill>
                  <a:srgbClr val="003D6A"/>
                </a:solidFill>
              </a:rPr>
              <a:t>function</a:t>
            </a:r>
            <a:r>
              <a:rPr lang="de-DE" sz="1100" dirty="0">
                <a:solidFill>
                  <a:srgbClr val="003D6A"/>
                </a:solidFill>
              </a:rPr>
              <a:t> </a:t>
            </a:r>
            <a:r>
              <a:rPr lang="de-DE" sz="1100" dirty="0" err="1">
                <a:solidFill>
                  <a:srgbClr val="003D6A"/>
                </a:solidFill>
              </a:rPr>
              <a:t>of</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magnetic</a:t>
            </a:r>
            <a:r>
              <a:rPr lang="de-DE" sz="1100" dirty="0">
                <a:solidFill>
                  <a:srgbClr val="003D6A"/>
                </a:solidFill>
              </a:rPr>
              <a:t> </a:t>
            </a:r>
            <a:r>
              <a:rPr lang="de-DE" sz="1100" dirty="0" err="1">
                <a:solidFill>
                  <a:srgbClr val="003D6A"/>
                </a:solidFill>
              </a:rPr>
              <a:t>gripper</a:t>
            </a:r>
            <a:r>
              <a:rPr lang="de-DE" sz="1100" dirty="0">
                <a:solidFill>
                  <a:srgbClr val="003D6A"/>
                </a:solidFill>
              </a:rPr>
              <a:t> </a:t>
            </a:r>
            <a:r>
              <a:rPr lang="de-DE" sz="1100" dirty="0" err="1">
                <a:solidFill>
                  <a:srgbClr val="003D6A"/>
                </a:solidFill>
              </a:rPr>
              <a:t>bases</a:t>
            </a:r>
            <a:r>
              <a:rPr lang="de-DE" sz="1100" dirty="0">
                <a:solidFill>
                  <a:srgbClr val="003D6A"/>
                </a:solidFill>
              </a:rPr>
              <a:t> on </a:t>
            </a:r>
            <a:r>
              <a:rPr lang="de-DE" sz="1100" dirty="0" err="1">
                <a:solidFill>
                  <a:srgbClr val="003D6A"/>
                </a:solidFill>
              </a:rPr>
              <a:t>the</a:t>
            </a:r>
            <a:r>
              <a:rPr lang="de-DE" sz="1100" dirty="0">
                <a:solidFill>
                  <a:srgbClr val="003D6A"/>
                </a:solidFill>
              </a:rPr>
              <a:t> </a:t>
            </a:r>
            <a:r>
              <a:rPr lang="de-DE" sz="1100" dirty="0" err="1">
                <a:solidFill>
                  <a:srgbClr val="003D6A"/>
                </a:solidFill>
              </a:rPr>
              <a:t>combination</a:t>
            </a:r>
            <a:r>
              <a:rPr lang="de-DE" sz="1100" dirty="0">
                <a:solidFill>
                  <a:srgbClr val="003D6A"/>
                </a:solidFill>
              </a:rPr>
              <a:t> </a:t>
            </a:r>
            <a:r>
              <a:rPr lang="de-DE" sz="1100" dirty="0" err="1">
                <a:solidFill>
                  <a:srgbClr val="003D6A"/>
                </a:solidFill>
              </a:rPr>
              <a:t>of</a:t>
            </a:r>
            <a:r>
              <a:rPr lang="de-DE" sz="1100" dirty="0">
                <a:solidFill>
                  <a:srgbClr val="003D6A"/>
                </a:solidFill>
              </a:rPr>
              <a:t> </a:t>
            </a:r>
            <a:r>
              <a:rPr lang="de-DE" sz="1100" dirty="0" err="1">
                <a:solidFill>
                  <a:srgbClr val="003D6A"/>
                </a:solidFill>
              </a:rPr>
              <a:t>AlNiCo</a:t>
            </a:r>
            <a:r>
              <a:rPr lang="de-DE" sz="1100" dirty="0">
                <a:solidFill>
                  <a:srgbClr val="003D6A"/>
                </a:solidFill>
              </a:rPr>
              <a:t> and </a:t>
            </a:r>
            <a:r>
              <a:rPr lang="de-DE" sz="1100" dirty="0" err="1">
                <a:solidFill>
                  <a:srgbClr val="003D6A"/>
                </a:solidFill>
              </a:rPr>
              <a:t>neodymium</a:t>
            </a:r>
            <a:r>
              <a:rPr lang="de-DE" sz="1100" dirty="0">
                <a:solidFill>
                  <a:srgbClr val="003D6A"/>
                </a:solidFill>
              </a:rPr>
              <a:t> </a:t>
            </a:r>
            <a:r>
              <a:rPr lang="de-DE" sz="1100" dirty="0" err="1">
                <a:solidFill>
                  <a:srgbClr val="003D6A"/>
                </a:solidFill>
              </a:rPr>
              <a:t>magnets</a:t>
            </a:r>
            <a:r>
              <a:rPr lang="de-DE" sz="1100" dirty="0">
                <a:solidFill>
                  <a:srgbClr val="003D6A"/>
                </a:solidFill>
              </a:rPr>
              <a:t>. The </a:t>
            </a:r>
            <a:r>
              <a:rPr lang="de-DE" sz="1100" dirty="0" err="1">
                <a:solidFill>
                  <a:srgbClr val="003D6A"/>
                </a:solidFill>
              </a:rPr>
              <a:t>magnetic</a:t>
            </a:r>
            <a:r>
              <a:rPr lang="de-DE" sz="1100" dirty="0">
                <a:solidFill>
                  <a:srgbClr val="003D6A"/>
                </a:solidFill>
              </a:rPr>
              <a:t> </a:t>
            </a:r>
            <a:r>
              <a:rPr lang="de-DE" sz="1100" dirty="0" err="1">
                <a:solidFill>
                  <a:srgbClr val="003D6A"/>
                </a:solidFill>
              </a:rPr>
              <a:t>flux</a:t>
            </a:r>
            <a:r>
              <a:rPr lang="de-DE" sz="1100" dirty="0">
                <a:solidFill>
                  <a:srgbClr val="003D6A"/>
                </a:solidFill>
              </a:rPr>
              <a:t> </a:t>
            </a:r>
            <a:r>
              <a:rPr lang="de-DE" sz="1100" dirty="0" err="1">
                <a:solidFill>
                  <a:srgbClr val="003D6A"/>
                </a:solidFill>
              </a:rPr>
              <a:t>of</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AlNiCo</a:t>
            </a:r>
            <a:r>
              <a:rPr lang="de-DE" sz="1100" dirty="0">
                <a:solidFill>
                  <a:srgbClr val="003D6A"/>
                </a:solidFill>
              </a:rPr>
              <a:t> </a:t>
            </a:r>
            <a:r>
              <a:rPr lang="de-DE" sz="1100" dirty="0" err="1">
                <a:solidFill>
                  <a:srgbClr val="003D6A"/>
                </a:solidFill>
              </a:rPr>
              <a:t>magnets</a:t>
            </a:r>
            <a:r>
              <a:rPr lang="de-DE" sz="1100" dirty="0">
                <a:solidFill>
                  <a:srgbClr val="003D6A"/>
                </a:solidFill>
              </a:rPr>
              <a:t> </a:t>
            </a:r>
            <a:r>
              <a:rPr lang="de-DE" sz="1100" dirty="0" err="1">
                <a:solidFill>
                  <a:srgbClr val="003D6A"/>
                </a:solidFill>
              </a:rPr>
              <a:t>passes</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neodymium</a:t>
            </a:r>
            <a:r>
              <a:rPr lang="de-DE" sz="1100" dirty="0">
                <a:solidFill>
                  <a:srgbClr val="003D6A"/>
                </a:solidFill>
              </a:rPr>
              <a:t> </a:t>
            </a:r>
            <a:r>
              <a:rPr lang="de-DE" sz="1100" dirty="0" err="1">
                <a:solidFill>
                  <a:srgbClr val="003D6A"/>
                </a:solidFill>
              </a:rPr>
              <a:t>magnet</a:t>
            </a:r>
            <a:r>
              <a:rPr lang="de-DE" sz="1100" dirty="0">
                <a:solidFill>
                  <a:srgbClr val="003D6A"/>
                </a:solidFill>
              </a:rPr>
              <a:t> in </a:t>
            </a:r>
            <a:r>
              <a:rPr lang="de-DE" sz="1100" dirty="0" err="1">
                <a:solidFill>
                  <a:srgbClr val="003D6A"/>
                </a:solidFill>
              </a:rPr>
              <a:t>the</a:t>
            </a:r>
            <a:r>
              <a:rPr lang="de-DE" sz="1100" dirty="0">
                <a:solidFill>
                  <a:srgbClr val="003D6A"/>
                </a:solidFill>
              </a:rPr>
              <a:t> </a:t>
            </a:r>
            <a:r>
              <a:rPr lang="de-DE" sz="1100" dirty="0" err="1">
                <a:solidFill>
                  <a:srgbClr val="003D6A"/>
                </a:solidFill>
              </a:rPr>
              <a:t>deactivated</a:t>
            </a:r>
            <a:r>
              <a:rPr lang="de-DE" sz="1100" dirty="0">
                <a:solidFill>
                  <a:srgbClr val="003D6A"/>
                </a:solidFill>
              </a:rPr>
              <a:t> </a:t>
            </a:r>
            <a:r>
              <a:rPr lang="de-DE" sz="1100" dirty="0" err="1">
                <a:solidFill>
                  <a:srgbClr val="003D6A"/>
                </a:solidFill>
              </a:rPr>
              <a:t>state</a:t>
            </a:r>
            <a:r>
              <a:rPr lang="de-DE" sz="1100" dirty="0">
                <a:solidFill>
                  <a:srgbClr val="003D6A"/>
                </a:solidFill>
              </a:rPr>
              <a:t>, and </a:t>
            </a:r>
            <a:r>
              <a:rPr lang="de-DE" sz="1100" dirty="0" err="1">
                <a:solidFill>
                  <a:srgbClr val="003D6A"/>
                </a:solidFill>
              </a:rPr>
              <a:t>closes</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magnetic</a:t>
            </a:r>
            <a:r>
              <a:rPr lang="de-DE" sz="1100" dirty="0">
                <a:solidFill>
                  <a:srgbClr val="003D6A"/>
                </a:solidFill>
              </a:rPr>
              <a:t> </a:t>
            </a:r>
            <a:r>
              <a:rPr lang="de-DE" sz="1100" dirty="0" err="1">
                <a:solidFill>
                  <a:srgbClr val="003D6A"/>
                </a:solidFill>
              </a:rPr>
              <a:t>circuit</a:t>
            </a:r>
            <a:r>
              <a:rPr lang="de-DE" sz="1100" dirty="0">
                <a:solidFill>
                  <a:srgbClr val="003D6A"/>
                </a:solidFill>
              </a:rPr>
              <a:t> </a:t>
            </a:r>
            <a:r>
              <a:rPr lang="de-DE" sz="1100" dirty="0" err="1">
                <a:solidFill>
                  <a:srgbClr val="003D6A"/>
                </a:solidFill>
              </a:rPr>
              <a:t>over</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gripper</a:t>
            </a:r>
            <a:r>
              <a:rPr lang="de-DE" sz="1100" dirty="0">
                <a:solidFill>
                  <a:srgbClr val="003D6A"/>
                </a:solidFill>
              </a:rPr>
              <a:t> </a:t>
            </a:r>
            <a:r>
              <a:rPr lang="de-DE" sz="1100" dirty="0" err="1">
                <a:solidFill>
                  <a:srgbClr val="003D6A"/>
                </a:solidFill>
              </a:rPr>
              <a:t>base</a:t>
            </a:r>
            <a:r>
              <a:rPr lang="de-DE" sz="1100" dirty="0">
                <a:solidFill>
                  <a:srgbClr val="003D6A"/>
                </a:solidFill>
              </a:rPr>
              <a:t> </a:t>
            </a:r>
            <a:r>
              <a:rPr lang="de-DE" sz="1100" dirty="0" err="1">
                <a:solidFill>
                  <a:srgbClr val="003D6A"/>
                </a:solidFill>
              </a:rPr>
              <a:t>body</a:t>
            </a:r>
            <a:r>
              <a:rPr lang="de-DE" sz="1100" dirty="0">
                <a:solidFill>
                  <a:srgbClr val="003D6A"/>
                </a:solidFill>
              </a:rPr>
              <a:t> </a:t>
            </a:r>
            <a:r>
              <a:rPr lang="de-DE" sz="1100" dirty="0" err="1">
                <a:solidFill>
                  <a:srgbClr val="003D6A"/>
                </a:solidFill>
              </a:rPr>
              <a:t>made</a:t>
            </a:r>
            <a:r>
              <a:rPr lang="de-DE" sz="1100" dirty="0">
                <a:solidFill>
                  <a:srgbClr val="003D6A"/>
                </a:solidFill>
              </a:rPr>
              <a:t> </a:t>
            </a:r>
            <a:r>
              <a:rPr lang="de-DE" sz="1100" dirty="0" err="1">
                <a:solidFill>
                  <a:srgbClr val="003D6A"/>
                </a:solidFill>
              </a:rPr>
              <a:t>of</a:t>
            </a:r>
            <a:r>
              <a:rPr lang="de-DE" sz="1100" dirty="0">
                <a:solidFill>
                  <a:srgbClr val="003D6A"/>
                </a:solidFill>
              </a:rPr>
              <a:t> </a:t>
            </a:r>
            <a:r>
              <a:rPr lang="de-DE" sz="1100" dirty="0" err="1">
                <a:solidFill>
                  <a:srgbClr val="003D6A"/>
                </a:solidFill>
              </a:rPr>
              <a:t>steel</a:t>
            </a:r>
            <a:r>
              <a:rPr lang="de-DE" sz="1100" dirty="0">
                <a:solidFill>
                  <a:srgbClr val="003D6A"/>
                </a:solidFill>
              </a:rPr>
              <a:t>. </a:t>
            </a:r>
            <a:r>
              <a:rPr lang="de-DE" sz="1100" dirty="0" err="1">
                <a:solidFill>
                  <a:srgbClr val="003D6A"/>
                </a:solidFill>
              </a:rPr>
              <a:t>To</a:t>
            </a:r>
            <a:r>
              <a:rPr lang="de-DE" sz="1100" dirty="0">
                <a:solidFill>
                  <a:srgbClr val="003D6A"/>
                </a:solidFill>
              </a:rPr>
              <a:t> </a:t>
            </a:r>
            <a:r>
              <a:rPr lang="de-DE" sz="1100" dirty="0" err="1">
                <a:solidFill>
                  <a:srgbClr val="003D6A"/>
                </a:solidFill>
              </a:rPr>
              <a:t>activate</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system</a:t>
            </a:r>
            <a:r>
              <a:rPr lang="de-DE" sz="1100" dirty="0">
                <a:solidFill>
                  <a:srgbClr val="003D6A"/>
                </a:solidFill>
              </a:rPr>
              <a:t>, an </a:t>
            </a:r>
            <a:r>
              <a:rPr lang="de-DE" sz="1100" dirty="0" err="1">
                <a:solidFill>
                  <a:srgbClr val="003D6A"/>
                </a:solidFill>
              </a:rPr>
              <a:t>electric</a:t>
            </a:r>
            <a:r>
              <a:rPr lang="de-DE" sz="1100" dirty="0">
                <a:solidFill>
                  <a:srgbClr val="003D6A"/>
                </a:solidFill>
              </a:rPr>
              <a:t> </a:t>
            </a:r>
            <a:r>
              <a:rPr lang="de-DE" sz="1100" dirty="0" err="1">
                <a:solidFill>
                  <a:srgbClr val="003D6A"/>
                </a:solidFill>
              </a:rPr>
              <a:t>current</a:t>
            </a:r>
            <a:r>
              <a:rPr lang="de-DE" sz="1100" dirty="0">
                <a:solidFill>
                  <a:srgbClr val="003D6A"/>
                </a:solidFill>
              </a:rPr>
              <a:t> pulse </a:t>
            </a:r>
            <a:r>
              <a:rPr lang="de-DE" sz="1100" dirty="0" err="1">
                <a:solidFill>
                  <a:srgbClr val="003D6A"/>
                </a:solidFill>
              </a:rPr>
              <a:t>is</a:t>
            </a:r>
            <a:r>
              <a:rPr lang="de-DE" sz="1100" dirty="0">
                <a:solidFill>
                  <a:srgbClr val="003D6A"/>
                </a:solidFill>
              </a:rPr>
              <a:t> </a:t>
            </a:r>
            <a:r>
              <a:rPr lang="de-DE" sz="1100" dirty="0" err="1">
                <a:solidFill>
                  <a:srgbClr val="003D6A"/>
                </a:solidFill>
              </a:rPr>
              <a:t>conducted</a:t>
            </a:r>
            <a:r>
              <a:rPr lang="de-DE" sz="1100" dirty="0">
                <a:solidFill>
                  <a:srgbClr val="003D6A"/>
                </a:solidFill>
              </a:rPr>
              <a:t> </a:t>
            </a:r>
            <a:r>
              <a:rPr lang="de-DE" sz="1100" dirty="0" err="1">
                <a:solidFill>
                  <a:srgbClr val="003D6A"/>
                </a:solidFill>
              </a:rPr>
              <a:t>through</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coil</a:t>
            </a:r>
            <a:r>
              <a:rPr lang="de-DE" sz="1100" dirty="0">
                <a:solidFill>
                  <a:srgbClr val="003D6A"/>
                </a:solidFill>
              </a:rPr>
              <a:t>, </a:t>
            </a:r>
            <a:r>
              <a:rPr lang="de-DE" sz="1100" dirty="0" err="1">
                <a:solidFill>
                  <a:srgbClr val="003D6A"/>
                </a:solidFill>
              </a:rPr>
              <a:t>which</a:t>
            </a:r>
            <a:r>
              <a:rPr lang="de-DE" sz="1100" dirty="0">
                <a:solidFill>
                  <a:srgbClr val="003D6A"/>
                </a:solidFill>
              </a:rPr>
              <a:t> reverses </a:t>
            </a:r>
            <a:r>
              <a:rPr lang="de-DE" sz="1100" dirty="0" err="1">
                <a:solidFill>
                  <a:srgbClr val="003D6A"/>
                </a:solidFill>
              </a:rPr>
              <a:t>the</a:t>
            </a:r>
            <a:r>
              <a:rPr lang="de-DE" sz="1100" dirty="0">
                <a:solidFill>
                  <a:srgbClr val="003D6A"/>
                </a:solidFill>
              </a:rPr>
              <a:t> </a:t>
            </a:r>
            <a:r>
              <a:rPr lang="de-DE" sz="1100" dirty="0" err="1">
                <a:solidFill>
                  <a:srgbClr val="003D6A"/>
                </a:solidFill>
              </a:rPr>
              <a:t>polarity</a:t>
            </a:r>
            <a:r>
              <a:rPr lang="de-DE" sz="1100" dirty="0">
                <a:solidFill>
                  <a:srgbClr val="003D6A"/>
                </a:solidFill>
              </a:rPr>
              <a:t> </a:t>
            </a:r>
            <a:r>
              <a:rPr lang="de-DE" sz="1100" dirty="0" err="1">
                <a:solidFill>
                  <a:srgbClr val="003D6A"/>
                </a:solidFill>
              </a:rPr>
              <a:t>of</a:t>
            </a:r>
            <a:r>
              <a:rPr lang="de-DE" sz="1100" dirty="0">
                <a:solidFill>
                  <a:srgbClr val="003D6A"/>
                </a:solidFill>
              </a:rPr>
              <a:t> </a:t>
            </a:r>
            <a:r>
              <a:rPr lang="de-DE" sz="1100" dirty="0" err="1">
                <a:solidFill>
                  <a:srgbClr val="003D6A"/>
                </a:solidFill>
              </a:rPr>
              <a:t>the</a:t>
            </a:r>
            <a:r>
              <a:rPr lang="de-DE" sz="1100" dirty="0">
                <a:solidFill>
                  <a:srgbClr val="003D6A"/>
                </a:solidFill>
              </a:rPr>
              <a:t> </a:t>
            </a:r>
            <a:r>
              <a:rPr lang="de-DE" sz="1100" dirty="0" err="1">
                <a:solidFill>
                  <a:srgbClr val="003D6A"/>
                </a:solidFill>
              </a:rPr>
              <a:t>AlNiCo</a:t>
            </a:r>
            <a:r>
              <a:rPr lang="de-DE" sz="1100" dirty="0">
                <a:solidFill>
                  <a:srgbClr val="003D6A"/>
                </a:solidFill>
              </a:rPr>
              <a:t> </a:t>
            </a:r>
            <a:r>
              <a:rPr lang="de-DE" sz="1100" dirty="0" err="1">
                <a:solidFill>
                  <a:srgbClr val="003D6A"/>
                </a:solidFill>
              </a:rPr>
              <a:t>magnets</a:t>
            </a:r>
            <a:r>
              <a:rPr lang="de-DE" sz="1100" dirty="0">
                <a:solidFill>
                  <a:srgbClr val="003D6A"/>
                </a:solidFill>
              </a:rPr>
              <a:t> </a:t>
            </a:r>
            <a:r>
              <a:rPr lang="de-DE" sz="1100" dirty="0" err="1">
                <a:solidFill>
                  <a:srgbClr val="003D6A"/>
                </a:solidFill>
              </a:rPr>
              <a:t>accordingly</a:t>
            </a:r>
            <a:r>
              <a:rPr lang="de-DE" sz="1100" dirty="0">
                <a:solidFill>
                  <a:srgbClr val="003D6A"/>
                </a:solidFill>
              </a:rPr>
              <a:t>.</a:t>
            </a:r>
          </a:p>
          <a:p>
            <a:endParaRPr lang="de-DE" sz="1100" dirty="0">
              <a:solidFill>
                <a:srgbClr val="003D6A"/>
              </a:solidFill>
            </a:endParaRPr>
          </a:p>
          <a:p>
            <a:endParaRPr lang="de-DE" sz="1100" dirty="0">
              <a:solidFill>
                <a:srgbClr val="003D6A"/>
              </a:solidFill>
            </a:endParaRPr>
          </a:p>
          <a:p>
            <a:endParaRPr lang="de-DE" sz="11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100" b="1">
                  <a:solidFill>
                    <a:srgbClr val="003D6A"/>
                  </a:solidFill>
                </a:rPr>
                <a:t>Polarity reversible AlNiCo-magnet</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100" b="1">
                  <a:solidFill>
                    <a:srgbClr val="003D6A"/>
                  </a:solidFill>
                </a:rPr>
                <a:t>Non-pole reversing neodymium permanent magnets</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371480833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High holding forces at lowest space </a:t>
            </a:r>
            <a:r>
              <a:rPr lang="de-DE" sz="1600" dirty="0">
                <a:solidFill>
                  <a:srgbClr val="003D6A"/>
                </a:solidFill>
                <a:effectLst/>
              </a:rPr>
              <a:t>for reliable part handling in compact machines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Low weight </a:t>
            </a:r>
            <a:r>
              <a:rPr lang="de-DE" sz="1600" dirty="0">
                <a:solidFill>
                  <a:srgbClr val="003D6A"/>
                </a:solidFill>
                <a:effectLst/>
              </a:rPr>
              <a:t>for high dynamics in challenging applications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Reliable holding force maintenance </a:t>
            </a:r>
            <a:r>
              <a:rPr lang="de-DE" sz="1600" dirty="0">
                <a:solidFill>
                  <a:srgbClr val="003D6A"/>
                </a:solidFill>
                <a:effectLst/>
              </a:rPr>
              <a:t>to ensure process reliable operation even in scenarios with emergency stop</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The gripping force can be adjusted in four stages </a:t>
            </a:r>
            <a:r>
              <a:rPr lang="de-DE" sz="1600" dirty="0">
                <a:solidFill>
                  <a:srgbClr val="003D6A"/>
                </a:solidFill>
                <a:effectLst/>
              </a:rPr>
              <a:t>ensures gripping of various workpieces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Control via 24 V power supply </a:t>
            </a:r>
            <a:r>
              <a:rPr lang="de-DE" sz="1600">
                <a:solidFill>
                  <a:srgbClr val="003D6A"/>
                </a:solidFill>
              </a:rPr>
              <a:t>saves energy and simplifies the connection and the wiring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Workpiece accessibility from five sides free from interfering contours </a:t>
            </a:r>
            <a:r>
              <a:rPr lang="de-DE" sz="1600">
                <a:solidFill>
                  <a:srgbClr val="003D6A"/>
                </a:solidFill>
              </a:rPr>
              <a:t>by unnecessary gripper fingers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Integrated electronics </a:t>
            </a:r>
            <a:r>
              <a:rPr lang="de-DE" sz="1600">
                <a:solidFill>
                  <a:srgbClr val="003D6A"/>
                </a:solidFill>
              </a:rPr>
              <a:t>Compact design, as no additional controller is required</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Response on magnetization condition and workpiece presence </a:t>
            </a:r>
            <a:r>
              <a:rPr lang="de-DE" sz="1600">
                <a:solidFill>
                  <a:srgbClr val="003D6A"/>
                </a:solidFill>
              </a:rPr>
              <a:t>saves time and simplifies the programming</a:t>
            </a:r>
          </a:p>
        </p:txBody>
      </p:sp>
    </p:spTree>
    <p:extLst>
      <p:ext uri="{BB962C8B-B14F-4D97-AF65-F5344CB8AC3E}">
        <p14:creationId xmlns:p14="http://schemas.microsoft.com/office/powerpoint/2010/main" val="14084354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575952292"/>
              </p:ext>
            </p:extLst>
          </p:nvPr>
        </p:nvGraphicFramePr>
        <p:xfrm>
          <a:off x="539552" y="1844824"/>
          <a:ext cx="8280920" cy="24405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070230">
                  <a:extLst>
                    <a:ext uri="{9D8B030D-6E8A-4147-A177-3AD203B41FA5}">
                      <a16:colId xmlns:a16="http://schemas.microsoft.com/office/drawing/2014/main" val="20000"/>
                    </a:ext>
                  </a:extLst>
                </a:gridCol>
                <a:gridCol w="2070230">
                  <a:extLst>
                    <a:ext uri="{9D8B030D-6E8A-4147-A177-3AD203B41FA5}">
                      <a16:colId xmlns:a16="http://schemas.microsoft.com/office/drawing/2014/main" val="20001"/>
                    </a:ext>
                  </a:extLst>
                </a:gridCol>
                <a:gridCol w="2070230">
                  <a:extLst>
                    <a:ext uri="{9D8B030D-6E8A-4147-A177-3AD203B41FA5}">
                      <a16:colId xmlns:a16="http://schemas.microsoft.com/office/drawing/2014/main" val="20002"/>
                    </a:ext>
                  </a:extLst>
                </a:gridCol>
                <a:gridCol w="2070230">
                  <a:extLst>
                    <a:ext uri="{9D8B030D-6E8A-4147-A177-3AD203B41FA5}">
                      <a16:colId xmlns:a16="http://schemas.microsoft.com/office/drawing/2014/main" val="2918087255"/>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Payload for horizontal magnet surface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Total </a:t>
                      </a:r>
                      <a:r>
                        <a:rPr lang="de-DE" sz="1400" b="0" kern="1200" dirty="0" err="1">
                          <a:solidFill>
                            <a:srgbClr val="003D6A"/>
                          </a:solidFill>
                          <a:latin typeface="+mn-lt"/>
                          <a:ea typeface="+mn-ea"/>
                          <a:cs typeface="+mn-cs"/>
                        </a:rPr>
                        <a:t>force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a:t>
                      </a:r>
                      <a:r>
                        <a:rPr lang="de-DE" sz="1400" b="0" kern="1200" dirty="0" err="1">
                          <a:solidFill>
                            <a:srgbClr val="003D6A"/>
                          </a:solidFill>
                          <a:latin typeface="+mn-lt"/>
                          <a:ea typeface="+mn-ea"/>
                          <a:cs typeface="+mn-cs"/>
                        </a:rPr>
                        <a:t>daN</a:t>
                      </a: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53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136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89.5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537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175.5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1055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5337829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22272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918087255"/>
                    </a:ext>
                  </a:extLst>
                </a:gridCol>
                <a:gridCol w="1656184">
                  <a:extLst>
                    <a:ext uri="{9D8B030D-6E8A-4147-A177-3AD203B41FA5}">
                      <a16:colId xmlns:a16="http://schemas.microsoft.com/office/drawing/2014/main" val="3722882776"/>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Commercial </a:t>
                      </a:r>
                      <a:r>
                        <a:rPr lang="de-DE" sz="1600" b="1" kern="1200" dirty="0" err="1">
                          <a:solidFill>
                            <a:srgbClr val="003D6A"/>
                          </a:solidFill>
                          <a:latin typeface="+mn-lt"/>
                          <a:ea typeface="+mn-ea"/>
                          <a:cs typeface="+mn-cs"/>
                        </a:rPr>
                        <a:t>data</a:t>
                      </a:r>
                      <a:r>
                        <a:rPr lang="de-DE" sz="1600" b="1" kern="1200" dirty="0">
                          <a:solidFill>
                            <a:srgbClr val="003D6A"/>
                          </a:solidFill>
                          <a:latin typeface="+mn-lt"/>
                          <a:ea typeface="+mn-ea"/>
                          <a:cs typeface="+mn-cs"/>
                        </a:rPr>
                        <a:t> </a:t>
                      </a:r>
                      <a:r>
                        <a:rPr lang="de-DE" sz="1600" b="1" kern="1200" dirty="0" err="1">
                          <a:solidFill>
                            <a:srgbClr val="003D6A"/>
                          </a:solidFill>
                          <a:latin typeface="+mn-lt"/>
                          <a:ea typeface="+mn-ea"/>
                          <a:cs typeface="+mn-cs"/>
                        </a:rPr>
                        <a:t>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Technical </a:t>
                      </a:r>
                      <a:r>
                        <a:rPr lang="de-DE" sz="1400" b="0" kern="1200" dirty="0" err="1">
                          <a:solidFill>
                            <a:srgbClr val="003D6A"/>
                          </a:solidFill>
                          <a:latin typeface="+mn-lt"/>
                          <a:ea typeface="+mn-ea"/>
                          <a:cs typeface="+mn-cs"/>
                        </a:rPr>
                        <a:t>release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Sales </a:t>
                      </a:r>
                      <a:r>
                        <a:rPr lang="de-DE" sz="1400" b="0" kern="1200" dirty="0" err="1">
                          <a:solidFill>
                            <a:srgbClr val="003D6A"/>
                          </a:solidFill>
                          <a:latin typeface="+mn-lt"/>
                          <a:ea typeface="+mn-ea"/>
                          <a:cs typeface="+mn-cs"/>
                        </a:rPr>
                        <a:t>release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Price </a:t>
                      </a:r>
                      <a:r>
                        <a:rPr lang="de-DE" sz="1400" b="0" kern="1200" dirty="0">
                          <a:solidFill>
                            <a:srgbClr val="FF0000"/>
                          </a:solidFill>
                          <a:latin typeface="+mn-lt"/>
                          <a:ea typeface="+mn-ea"/>
                          <a:cs typeface="+mn-cs"/>
                        </a:rPr>
                        <a:t>(EGM </a:t>
                      </a:r>
                      <a:r>
                        <a:rPr lang="de-DE" sz="1400" b="0" kern="1200" dirty="0" err="1">
                          <a:solidFill>
                            <a:srgbClr val="FF0000"/>
                          </a:solidFill>
                          <a:latin typeface="+mn-lt"/>
                          <a:ea typeface="+mn-ea"/>
                          <a:cs typeface="+mn-cs"/>
                        </a:rPr>
                        <a:t>unit</a:t>
                      </a:r>
                      <a:r>
                        <a:rPr lang="de-DE" sz="1400" b="0" kern="1200" dirty="0">
                          <a:solidFill>
                            <a:srgbClr val="FF0000"/>
                          </a:solidFill>
                          <a:latin typeface="+mn-lt"/>
                          <a:ea typeface="+mn-ea"/>
                          <a:cs typeface="+mn-cs"/>
                        </a:rPr>
                        <a: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err="1">
                          <a:solidFill>
                            <a:srgbClr val="003D6A"/>
                          </a:solidFill>
                          <a:latin typeface="+mn-lt"/>
                          <a:ea typeface="+mn-ea"/>
                          <a:cs typeface="+mn-cs"/>
                        </a:rPr>
                        <a:t>Availability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1.170,-</a:t>
                      </a:r>
                      <a:r>
                        <a:rPr lang="de-DE" sz="1400" b="0" kern="1200" dirty="0">
                          <a:solidFill>
                            <a:srgbClr val="FF0000"/>
                          </a:solidFill>
                          <a:latin typeface="+mn-lt"/>
                          <a:ea typeface="+mn-ea"/>
                          <a:cs typeface="+mn-cs"/>
                        </a:rPr>
                        <a:t> (3.360,-)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1.340,-</a:t>
                      </a:r>
                      <a:r>
                        <a:rPr lang="de-DE" sz="1400" b="0" kern="1200" dirty="0">
                          <a:solidFill>
                            <a:srgbClr val="FF0000"/>
                          </a:solidFill>
                          <a:latin typeface="+mn-lt"/>
                          <a:ea typeface="+mn-ea"/>
                          <a:cs typeface="+mn-cs"/>
                        </a:rPr>
                        <a:t> (3.360,-)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2.130,-</a:t>
                      </a:r>
                      <a:r>
                        <a:rPr lang="de-DE" sz="1400" b="0" kern="1200" dirty="0">
                          <a:solidFill>
                            <a:srgbClr val="FF0000"/>
                          </a:solidFill>
                          <a:latin typeface="+mn-lt"/>
                          <a:ea typeface="+mn-ea"/>
                          <a:cs typeface="+mn-cs"/>
                        </a:rPr>
                        <a:t> (3.616,-)</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2.290,-</a:t>
                      </a:r>
                      <a:r>
                        <a:rPr lang="de-DE" sz="1400" b="0" kern="1200" dirty="0">
                          <a:solidFill>
                            <a:srgbClr val="FF0000"/>
                          </a:solidFill>
                          <a:latin typeface="+mn-lt"/>
                          <a:ea typeface="+mn-ea"/>
                          <a:cs typeface="+mn-cs"/>
                        </a:rPr>
                        <a:t> (4.870,-)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 </a:t>
                      </a:r>
                      <a:r>
                        <a:rPr lang="de-DE" sz="1400" b="0" kern="1200" dirty="0" err="1">
                          <a:solidFill>
                            <a:srgbClr val="003D6A"/>
                          </a:solidFill>
                          <a:latin typeface="+mn-lt"/>
                          <a:ea typeface="+mn-ea"/>
                          <a:cs typeface="+mn-cs"/>
                        </a:rPr>
                        <a:t>of</a:t>
                      </a:r>
                      <a:r>
                        <a:rPr lang="de-DE" sz="1400" b="0" kern="1200" dirty="0">
                          <a:solidFill>
                            <a:srgbClr val="003D6A"/>
                          </a:solidFill>
                          <a:latin typeface="+mn-lt"/>
                          <a:ea typeface="+mn-ea"/>
                          <a:cs typeface="+mn-cs"/>
                        </a:rPr>
                        <a:t>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51885013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6F35AEC2-DF14-420B-A16D-910F4A78BD26}"/>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Project status</a:t>
            </a:r>
            <a:endParaRPr lang="en-US" sz="4000" b="1" dirty="0">
              <a:solidFill>
                <a:schemeClr val="bg1"/>
              </a:solidFill>
            </a:endParaRPr>
          </a:p>
        </p:txBody>
      </p:sp>
      <p:sp>
        <p:nvSpPr>
          <p:cNvPr id="3" name="Textfeld 2">
            <a:extLst>
              <a:ext uri="{FF2B5EF4-FFF2-40B4-BE49-F238E27FC236}">
                <a16:creationId xmlns:a16="http://schemas.microsoft.com/office/drawing/2014/main" id="{F923C209-32F0-4767-8853-4F483FA05349}"/>
              </a:ext>
            </a:extLst>
          </p:cNvPr>
          <p:cNvSpPr txBox="1"/>
          <p:nvPr/>
        </p:nvSpPr>
        <p:spPr>
          <a:xfrm>
            <a:off x="-2" y="2187158"/>
            <a:ext cx="6516687" cy="398655"/>
          </a:xfrm>
          <a:prstGeom prst="rect">
            <a:avLst/>
          </a:prstGeom>
          <a:solidFill>
            <a:srgbClr val="003D6A"/>
          </a:solidFill>
        </p:spPr>
        <p:txBody>
          <a:bodyPr wrap="square" lIns="90000" tIns="90000" bIns="0" rtlCol="0" anchor="ctr" anchorCtr="0">
            <a:spAutoFit/>
          </a:bodyPr>
          <a:lstStyle/>
          <a:p>
            <a:r>
              <a:rPr lang="en-US" sz="2000" b="1" dirty="0">
                <a:solidFill>
                  <a:schemeClr val="bg1"/>
                </a:solidFill>
              </a:rPr>
              <a:t>Sales releases</a:t>
            </a:r>
            <a:endParaRPr lang="en-US" sz="2400" b="1" dirty="0">
              <a:solidFill>
                <a:schemeClr val="bg1"/>
              </a:solidFill>
            </a:endParaRPr>
          </a:p>
        </p:txBody>
      </p:sp>
      <p:sp>
        <p:nvSpPr>
          <p:cNvPr id="4" name="Textfeld 3">
            <a:extLst>
              <a:ext uri="{FF2B5EF4-FFF2-40B4-BE49-F238E27FC236}">
                <a16:creationId xmlns:a16="http://schemas.microsoft.com/office/drawing/2014/main" id="{BCE67360-A8BF-46BF-AFD8-C3533E0537C9}"/>
              </a:ext>
            </a:extLst>
          </p:cNvPr>
          <p:cNvSpPr txBox="1"/>
          <p:nvPr/>
        </p:nvSpPr>
        <p:spPr>
          <a:xfrm>
            <a:off x="-3" y="3696924"/>
            <a:ext cx="6516687" cy="398655"/>
          </a:xfrm>
          <a:prstGeom prst="rect">
            <a:avLst/>
          </a:prstGeom>
          <a:solidFill>
            <a:srgbClr val="003D6A"/>
          </a:solidFill>
        </p:spPr>
        <p:txBody>
          <a:bodyPr wrap="square" lIns="90000" tIns="90000" bIns="0" rtlCol="0" anchor="ctr" anchorCtr="0">
            <a:spAutoFit/>
          </a:bodyPr>
          <a:lstStyle/>
          <a:p>
            <a:r>
              <a:rPr lang="en-US" sz="2000" b="1" dirty="0">
                <a:solidFill>
                  <a:schemeClr val="bg1"/>
                </a:solidFill>
              </a:rPr>
              <a:t>Available variants</a:t>
            </a:r>
            <a:endParaRPr lang="en-US" sz="2400" b="1" dirty="0">
              <a:solidFill>
                <a:schemeClr val="bg1"/>
              </a:solidFill>
            </a:endParaRPr>
          </a:p>
        </p:txBody>
      </p:sp>
      <p:sp>
        <p:nvSpPr>
          <p:cNvPr id="5" name="Textfeld 4">
            <a:extLst>
              <a:ext uri="{FF2B5EF4-FFF2-40B4-BE49-F238E27FC236}">
                <a16:creationId xmlns:a16="http://schemas.microsoft.com/office/drawing/2014/main" id="{8A9711AB-E85F-4030-A2F4-210CE0FE5F5C}"/>
              </a:ext>
            </a:extLst>
          </p:cNvPr>
          <p:cNvSpPr txBox="1"/>
          <p:nvPr/>
        </p:nvSpPr>
        <p:spPr>
          <a:xfrm>
            <a:off x="-11814" y="5206690"/>
            <a:ext cx="6516687" cy="398655"/>
          </a:xfrm>
          <a:prstGeom prst="rect">
            <a:avLst/>
          </a:prstGeom>
          <a:solidFill>
            <a:srgbClr val="003D6A"/>
          </a:solidFill>
        </p:spPr>
        <p:txBody>
          <a:bodyPr wrap="square" lIns="90000" tIns="90000" bIns="0" rtlCol="0" anchor="ctr" anchorCtr="0">
            <a:spAutoFit/>
          </a:bodyPr>
          <a:lstStyle/>
          <a:p>
            <a:r>
              <a:rPr lang="en-US" sz="2000" b="1" dirty="0">
                <a:solidFill>
                  <a:schemeClr val="bg1"/>
                </a:solidFill>
              </a:rPr>
              <a:t>Accessories</a:t>
            </a:r>
            <a:endParaRPr lang="en-US" sz="2400" b="1" dirty="0">
              <a:solidFill>
                <a:schemeClr val="bg1"/>
              </a:solidFill>
            </a:endParaRPr>
          </a:p>
        </p:txBody>
      </p:sp>
      <p:sp>
        <p:nvSpPr>
          <p:cNvPr id="6" name="Textfeld 5">
            <a:extLst>
              <a:ext uri="{FF2B5EF4-FFF2-40B4-BE49-F238E27FC236}">
                <a16:creationId xmlns:a16="http://schemas.microsoft.com/office/drawing/2014/main" id="{C269A693-37C4-46B2-81F8-3D4095C51E11}"/>
              </a:ext>
            </a:extLst>
          </p:cNvPr>
          <p:cNvSpPr txBox="1"/>
          <p:nvPr/>
        </p:nvSpPr>
        <p:spPr>
          <a:xfrm>
            <a:off x="323528" y="2616591"/>
            <a:ext cx="7163268" cy="644877"/>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en-US" dirty="0">
                <a:solidFill>
                  <a:schemeClr val="tx1">
                    <a:lumMod val="75000"/>
                    <a:lumOff val="25000"/>
                  </a:schemeClr>
                </a:solidFill>
              </a:rPr>
              <a:t>Sizes 25 &amp; 40 released for sales</a:t>
            </a:r>
          </a:p>
          <a:p>
            <a:pPr marL="342900" indent="-342900">
              <a:buFont typeface="Arial" panose="020B0604020202020204" pitchFamily="34" charset="0"/>
              <a:buChar char="•"/>
            </a:pPr>
            <a:r>
              <a:rPr lang="en-US" dirty="0">
                <a:solidFill>
                  <a:schemeClr val="tx1">
                    <a:lumMod val="75000"/>
                    <a:lumOff val="25000"/>
                  </a:schemeClr>
                </a:solidFill>
              </a:rPr>
              <a:t>Sizes 50 &amp; 64 released for sales since week 12</a:t>
            </a:r>
          </a:p>
        </p:txBody>
      </p:sp>
      <p:sp>
        <p:nvSpPr>
          <p:cNvPr id="7" name="Textfeld 6">
            <a:extLst>
              <a:ext uri="{FF2B5EF4-FFF2-40B4-BE49-F238E27FC236}">
                <a16:creationId xmlns:a16="http://schemas.microsoft.com/office/drawing/2014/main" id="{095E1D96-556C-41F2-A8D1-74F708E747E2}"/>
              </a:ext>
            </a:extLst>
          </p:cNvPr>
          <p:cNvSpPr txBox="1"/>
          <p:nvPr/>
        </p:nvSpPr>
        <p:spPr>
          <a:xfrm>
            <a:off x="323528" y="4116264"/>
            <a:ext cx="6696744" cy="921876"/>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en-US" dirty="0">
                <a:solidFill>
                  <a:schemeClr val="tx1">
                    <a:lumMod val="75000"/>
                    <a:lumOff val="25000"/>
                  </a:schemeClr>
                </a:solidFill>
              </a:rPr>
              <a:t>Five variants for three cobots available as standard products</a:t>
            </a:r>
          </a:p>
          <a:p>
            <a:pPr marL="342900" indent="-342900">
              <a:buFont typeface="Arial" panose="020B0604020202020204" pitchFamily="34" charset="0"/>
              <a:buChar char="•"/>
            </a:pPr>
            <a:r>
              <a:rPr lang="en-US" dirty="0">
                <a:solidFill>
                  <a:schemeClr val="tx1">
                    <a:lumMod val="75000"/>
                    <a:lumOff val="25000"/>
                  </a:schemeClr>
                </a:solidFill>
              </a:rPr>
              <a:t>Fourteen variants for nine cobots as certified semi-standard products available</a:t>
            </a:r>
          </a:p>
        </p:txBody>
      </p:sp>
      <p:sp>
        <p:nvSpPr>
          <p:cNvPr id="8" name="Textfeld 7">
            <a:extLst>
              <a:ext uri="{FF2B5EF4-FFF2-40B4-BE49-F238E27FC236}">
                <a16:creationId xmlns:a16="http://schemas.microsoft.com/office/drawing/2014/main" id="{24882728-2810-4464-B1A9-EACEE237470C}"/>
              </a:ext>
            </a:extLst>
          </p:cNvPr>
          <p:cNvSpPr txBox="1"/>
          <p:nvPr/>
        </p:nvSpPr>
        <p:spPr>
          <a:xfrm>
            <a:off x="323528" y="5642145"/>
            <a:ext cx="8352928" cy="367878"/>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en-US" dirty="0">
                <a:solidFill>
                  <a:schemeClr val="tx1">
                    <a:lumMod val="75000"/>
                    <a:lumOff val="25000"/>
                  </a:schemeClr>
                </a:solidFill>
              </a:rPr>
              <a:t>Fingers with single our doubled stroke available for every size</a:t>
            </a:r>
            <a:endParaRPr lang="en-US" sz="1600" dirty="0">
              <a:solidFill>
                <a:schemeClr val="tx1">
                  <a:lumMod val="75000"/>
                  <a:lumOff val="25000"/>
                </a:schemeClr>
              </a:solidFill>
            </a:endParaRPr>
          </a:p>
        </p:txBody>
      </p:sp>
      <p:pic>
        <p:nvPicPr>
          <p:cNvPr id="14" name="Grafik 13">
            <a:extLst>
              <a:ext uri="{FF2B5EF4-FFF2-40B4-BE49-F238E27FC236}">
                <a16:creationId xmlns:a16="http://schemas.microsoft.com/office/drawing/2014/main" id="{80D0C177-124E-402E-8C3A-7E0ACF1FB8F3}"/>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6926880" y="2211218"/>
            <a:ext cx="1766891" cy="3194799"/>
          </a:xfrm>
          <a:prstGeom prst="rect">
            <a:avLst/>
          </a:prstGeom>
        </p:spPr>
      </p:pic>
    </p:spTree>
    <p:extLst>
      <p:ext uri="{BB962C8B-B14F-4D97-AF65-F5344CB8AC3E}">
        <p14:creationId xmlns:p14="http://schemas.microsoft.com/office/powerpoint/2010/main" val="25919490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Collaborating long-stroke gripper </a:t>
            </a:r>
            <a:endParaRPr lang="en-US" sz="4000" b="1" dirty="0">
              <a:solidFill>
                <a:schemeClr val="bg1"/>
              </a:solidFill>
            </a:endParaRPr>
          </a:p>
        </p:txBody>
      </p:sp>
      <p:sp>
        <p:nvSpPr>
          <p:cNvPr id="36" name="Textfeld 35"/>
          <p:cNvSpPr txBox="1"/>
          <p:nvPr/>
        </p:nvSpPr>
        <p:spPr>
          <a:xfrm>
            <a:off x="5148064" y="2060848"/>
            <a:ext cx="3888432" cy="3693319"/>
          </a:xfrm>
          <a:prstGeom prst="rect">
            <a:avLst/>
          </a:prstGeom>
          <a:noFill/>
        </p:spPr>
        <p:txBody>
          <a:bodyPr wrap="square" rtlCol="0">
            <a:spAutoFit/>
          </a:bodyPr>
          <a:lstStyle/>
          <a:p>
            <a:r>
              <a:rPr lang="en-US" b="1" dirty="0">
                <a:solidFill>
                  <a:srgbClr val="00446B"/>
                </a:solidFill>
              </a:rPr>
              <a:t>Electric 2-finger parallel gripper certified for collaborative operation.</a:t>
            </a:r>
          </a:p>
          <a:p>
            <a:endParaRPr lang="en-US" b="1" noProof="1">
              <a:solidFill>
                <a:srgbClr val="003D6A"/>
              </a:solidFill>
            </a:endParaRPr>
          </a:p>
          <a:p>
            <a:r>
              <a:rPr lang="en-US" b="1" noProof="1">
                <a:solidFill>
                  <a:schemeClr val="tx1">
                    <a:lumMod val="65000"/>
                    <a:lumOff val="35000"/>
                  </a:schemeClr>
                </a:solidFill>
              </a:rPr>
              <a:t>The world’s first certified industrial long-stroke gripper for collaborative operation.</a:t>
            </a:r>
            <a:endParaRPr lang="en-US" b="1" dirty="0">
              <a:solidFill>
                <a:schemeClr val="tx1">
                  <a:lumMod val="65000"/>
                  <a:lumOff val="35000"/>
                </a:schemeClr>
              </a:solidFill>
            </a:endParaRPr>
          </a:p>
          <a:p>
            <a:endParaRPr lang="en-US" b="1" dirty="0">
              <a:solidFill>
                <a:schemeClr val="tx1">
                  <a:lumMod val="65000"/>
                  <a:lumOff val="35000"/>
                </a:schemeClr>
              </a:solidFill>
            </a:endParaRPr>
          </a:p>
          <a:p>
            <a:r>
              <a:rPr lang="en-US" b="1" dirty="0">
                <a:solidFill>
                  <a:schemeClr val="tx1">
                    <a:lumMod val="65000"/>
                    <a:lumOff val="35000"/>
                  </a:schemeClr>
                </a:solidFill>
              </a:rPr>
              <a:t>Secure gripping in HRC-applications with up to 450 N of gripping force.</a:t>
            </a:r>
          </a:p>
          <a:p>
            <a:endParaRPr lang="en-US" b="1" dirty="0">
              <a:solidFill>
                <a:schemeClr val="tx1">
                  <a:lumMod val="65000"/>
                  <a:lumOff val="35000"/>
                </a:schemeClr>
              </a:solidFill>
            </a:endParaRPr>
          </a:p>
          <a:p>
            <a:r>
              <a:rPr lang="en-US" b="1" dirty="0">
                <a:solidFill>
                  <a:schemeClr val="tx1">
                    <a:lumMod val="65000"/>
                    <a:lumOff val="35000"/>
                  </a:schemeClr>
                </a:solidFill>
              </a:rPr>
              <a:t>Communication via ethernet-based bus systems and with 24V power supply.</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65650298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m 1">
            <a:extLst>
              <a:ext uri="{FF2B5EF4-FFF2-40B4-BE49-F238E27FC236}">
                <a16:creationId xmlns:a16="http://schemas.microsoft.com/office/drawing/2014/main" id="{C9493227-AD7D-47F6-AD55-C070210A517A}"/>
              </a:ext>
            </a:extLst>
          </p:cNvPr>
          <p:cNvGraphicFramePr>
            <a:graphicFrameLocks/>
          </p:cNvGraphicFramePr>
          <p:nvPr>
            <p:extLst/>
          </p:nvPr>
        </p:nvGraphicFramePr>
        <p:xfrm>
          <a:off x="0" y="1772816"/>
          <a:ext cx="9144000" cy="4320480"/>
        </p:xfrm>
        <a:graphic>
          <a:graphicData uri="http://schemas.openxmlformats.org/drawingml/2006/chart">
            <c:chart xmlns:c="http://schemas.openxmlformats.org/drawingml/2006/chart" xmlns:r="http://schemas.openxmlformats.org/officeDocument/2006/relationships" r:id="rId2"/>
          </a:graphicData>
        </a:graphic>
      </p:graphicFrame>
      <p:sp>
        <p:nvSpPr>
          <p:cNvPr id="8" name="Ellipse 7">
            <a:extLst>
              <a:ext uri="{FF2B5EF4-FFF2-40B4-BE49-F238E27FC236}">
                <a16:creationId xmlns:a16="http://schemas.microsoft.com/office/drawing/2014/main" id="{5551A18B-CFA5-47D9-B95C-77D8AEEE9A8E}"/>
              </a:ext>
            </a:extLst>
          </p:cNvPr>
          <p:cNvSpPr/>
          <p:nvPr/>
        </p:nvSpPr>
        <p:spPr>
          <a:xfrm rot="21362546">
            <a:off x="1125633" y="4151449"/>
            <a:ext cx="3672408" cy="477306"/>
          </a:xfrm>
          <a:prstGeom prst="ellipse">
            <a:avLst/>
          </a:prstGeom>
          <a:no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Ellipse 8">
            <a:extLst>
              <a:ext uri="{FF2B5EF4-FFF2-40B4-BE49-F238E27FC236}">
                <a16:creationId xmlns:a16="http://schemas.microsoft.com/office/drawing/2014/main" id="{4F06AF8C-1B9F-43EA-AB30-FF2DC708AC60}"/>
              </a:ext>
            </a:extLst>
          </p:cNvPr>
          <p:cNvSpPr/>
          <p:nvPr/>
        </p:nvSpPr>
        <p:spPr>
          <a:xfrm>
            <a:off x="7843294" y="3114225"/>
            <a:ext cx="432000" cy="432048"/>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feld 15">
            <a:extLst>
              <a:ext uri="{FF2B5EF4-FFF2-40B4-BE49-F238E27FC236}">
                <a16:creationId xmlns:a16="http://schemas.microsoft.com/office/drawing/2014/main" id="{3BA9851E-5E41-4A7E-8303-95B24AB325EB}"/>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Co-act portfolio</a:t>
            </a:r>
            <a:endParaRPr lang="en-US" sz="4000" b="1" dirty="0">
              <a:solidFill>
                <a:schemeClr val="bg1"/>
              </a:solidFill>
            </a:endParaRPr>
          </a:p>
        </p:txBody>
      </p:sp>
      <p:pic>
        <p:nvPicPr>
          <p:cNvPr id="10" name="Grafik 9">
            <a:extLst>
              <a:ext uri="{FF2B5EF4-FFF2-40B4-BE49-F238E27FC236}">
                <a16:creationId xmlns:a16="http://schemas.microsoft.com/office/drawing/2014/main" id="{76F9E65D-E929-473D-B8F2-0B8E76DEE67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956376" y="2337279"/>
            <a:ext cx="1310066" cy="1091721"/>
          </a:xfrm>
          <a:prstGeom prst="rect">
            <a:avLst/>
          </a:prstGeom>
        </p:spPr>
      </p:pic>
      <p:pic>
        <p:nvPicPr>
          <p:cNvPr id="11" name="Grafik 10">
            <a:extLst>
              <a:ext uri="{FF2B5EF4-FFF2-40B4-BE49-F238E27FC236}">
                <a16:creationId xmlns:a16="http://schemas.microsoft.com/office/drawing/2014/main" id="{B58106CD-97FA-46B2-A0F8-B7EBBA1D195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808685" y="3573164"/>
            <a:ext cx="398078" cy="719784"/>
          </a:xfrm>
          <a:prstGeom prst="rect">
            <a:avLst/>
          </a:prstGeom>
        </p:spPr>
      </p:pic>
      <p:sp>
        <p:nvSpPr>
          <p:cNvPr id="3" name="Rechteck 2">
            <a:extLst>
              <a:ext uri="{FF2B5EF4-FFF2-40B4-BE49-F238E27FC236}">
                <a16:creationId xmlns:a16="http://schemas.microsoft.com/office/drawing/2014/main" id="{8EAAB514-803A-46E0-BB84-0D7922CEF949}"/>
              </a:ext>
            </a:extLst>
          </p:cNvPr>
          <p:cNvSpPr/>
          <p:nvPr/>
        </p:nvSpPr>
        <p:spPr>
          <a:xfrm rot="16200000">
            <a:off x="-655266" y="3093363"/>
            <a:ext cx="1800200" cy="288032"/>
          </a:xfrm>
          <a:prstGeom prst="rect">
            <a:avLst/>
          </a:prstGeom>
          <a:solidFill>
            <a:srgbClr val="BFD5ED"/>
          </a:solidFill>
          <a:ln>
            <a:solidFill>
              <a:srgbClr val="B5CC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lumMod val="65000"/>
                    <a:lumOff val="35000"/>
                  </a:schemeClr>
                </a:solidFill>
              </a:rPr>
              <a:t>Complete stroke [mm]</a:t>
            </a:r>
          </a:p>
        </p:txBody>
      </p:sp>
      <p:sp>
        <p:nvSpPr>
          <p:cNvPr id="12" name="Rechteck 11">
            <a:extLst>
              <a:ext uri="{FF2B5EF4-FFF2-40B4-BE49-F238E27FC236}">
                <a16:creationId xmlns:a16="http://schemas.microsoft.com/office/drawing/2014/main" id="{FE42C5A4-93D8-46DD-A5FF-222280AE2F10}"/>
              </a:ext>
            </a:extLst>
          </p:cNvPr>
          <p:cNvSpPr/>
          <p:nvPr/>
        </p:nvSpPr>
        <p:spPr>
          <a:xfrm>
            <a:off x="3908585" y="4897350"/>
            <a:ext cx="1800200" cy="288032"/>
          </a:xfrm>
          <a:prstGeom prst="rect">
            <a:avLst/>
          </a:prstGeom>
          <a:solidFill>
            <a:srgbClr val="BFD5ED"/>
          </a:solidFill>
          <a:ln>
            <a:solidFill>
              <a:srgbClr val="BDD2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lumMod val="65000"/>
                    <a:lumOff val="35000"/>
                  </a:schemeClr>
                </a:solidFill>
              </a:rPr>
              <a:t>Gripping force [N]</a:t>
            </a:r>
          </a:p>
        </p:txBody>
      </p:sp>
    </p:spTree>
    <p:extLst>
      <p:ext uri="{BB962C8B-B14F-4D97-AF65-F5344CB8AC3E}">
        <p14:creationId xmlns:p14="http://schemas.microsoft.com/office/powerpoint/2010/main" val="11689899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m 1">
            <a:extLst>
              <a:ext uri="{FF2B5EF4-FFF2-40B4-BE49-F238E27FC236}">
                <a16:creationId xmlns:a16="http://schemas.microsoft.com/office/drawing/2014/main" id="{C9493227-AD7D-47F6-AD55-C070210A517A}"/>
              </a:ext>
            </a:extLst>
          </p:cNvPr>
          <p:cNvGraphicFramePr>
            <a:graphicFrameLocks/>
          </p:cNvGraphicFramePr>
          <p:nvPr>
            <p:extLst/>
          </p:nvPr>
        </p:nvGraphicFramePr>
        <p:xfrm>
          <a:off x="0" y="1772816"/>
          <a:ext cx="9144000" cy="4320480"/>
        </p:xfrm>
        <a:graphic>
          <a:graphicData uri="http://schemas.openxmlformats.org/drawingml/2006/chart">
            <c:chart xmlns:c="http://schemas.openxmlformats.org/drawingml/2006/chart" xmlns:r="http://schemas.openxmlformats.org/officeDocument/2006/relationships" r:id="rId2"/>
          </a:graphicData>
        </a:graphic>
      </p:graphicFrame>
      <p:sp>
        <p:nvSpPr>
          <p:cNvPr id="8" name="Ellipse 7">
            <a:extLst>
              <a:ext uri="{FF2B5EF4-FFF2-40B4-BE49-F238E27FC236}">
                <a16:creationId xmlns:a16="http://schemas.microsoft.com/office/drawing/2014/main" id="{5551A18B-CFA5-47D9-B95C-77D8AEEE9A8E}"/>
              </a:ext>
            </a:extLst>
          </p:cNvPr>
          <p:cNvSpPr/>
          <p:nvPr/>
        </p:nvSpPr>
        <p:spPr>
          <a:xfrm rot="21362546">
            <a:off x="1125633" y="4151449"/>
            <a:ext cx="3672408" cy="477306"/>
          </a:xfrm>
          <a:prstGeom prst="ellipse">
            <a:avLst/>
          </a:prstGeom>
          <a:no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Ellipse 8">
            <a:extLst>
              <a:ext uri="{FF2B5EF4-FFF2-40B4-BE49-F238E27FC236}">
                <a16:creationId xmlns:a16="http://schemas.microsoft.com/office/drawing/2014/main" id="{4F06AF8C-1B9F-43EA-AB30-FF2DC708AC60}"/>
              </a:ext>
            </a:extLst>
          </p:cNvPr>
          <p:cNvSpPr/>
          <p:nvPr/>
        </p:nvSpPr>
        <p:spPr>
          <a:xfrm>
            <a:off x="7843294" y="3114225"/>
            <a:ext cx="432000"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feld 15">
            <a:extLst>
              <a:ext uri="{FF2B5EF4-FFF2-40B4-BE49-F238E27FC236}">
                <a16:creationId xmlns:a16="http://schemas.microsoft.com/office/drawing/2014/main" id="{3BA9851E-5E41-4A7E-8303-95B24AB325EB}"/>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3600" b="1" dirty="0">
                <a:solidFill>
                  <a:schemeClr val="bg1"/>
                </a:solidFill>
              </a:rPr>
              <a:t>Co-act portfolio vs. competitor</a:t>
            </a:r>
            <a:endParaRPr lang="en-US" sz="4000" b="1" dirty="0">
              <a:solidFill>
                <a:schemeClr val="bg1"/>
              </a:solidFill>
            </a:endParaRPr>
          </a:p>
        </p:txBody>
      </p:sp>
      <p:pic>
        <p:nvPicPr>
          <p:cNvPr id="10" name="Grafik 9">
            <a:extLst>
              <a:ext uri="{FF2B5EF4-FFF2-40B4-BE49-F238E27FC236}">
                <a16:creationId xmlns:a16="http://schemas.microsoft.com/office/drawing/2014/main" id="{76F9E65D-E929-473D-B8F2-0B8E76DEE67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956376" y="2337279"/>
            <a:ext cx="1310066" cy="1091721"/>
          </a:xfrm>
          <a:prstGeom prst="rect">
            <a:avLst/>
          </a:prstGeom>
        </p:spPr>
      </p:pic>
      <p:pic>
        <p:nvPicPr>
          <p:cNvPr id="11" name="Grafik 10">
            <a:extLst>
              <a:ext uri="{FF2B5EF4-FFF2-40B4-BE49-F238E27FC236}">
                <a16:creationId xmlns:a16="http://schemas.microsoft.com/office/drawing/2014/main" id="{B58106CD-97FA-46B2-A0F8-B7EBBA1D195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808685" y="3573164"/>
            <a:ext cx="398078" cy="719784"/>
          </a:xfrm>
          <a:prstGeom prst="rect">
            <a:avLst/>
          </a:prstGeom>
        </p:spPr>
      </p:pic>
      <p:sp>
        <p:nvSpPr>
          <p:cNvPr id="3" name="Ellipse 2">
            <a:extLst>
              <a:ext uri="{FF2B5EF4-FFF2-40B4-BE49-F238E27FC236}">
                <a16:creationId xmlns:a16="http://schemas.microsoft.com/office/drawing/2014/main" id="{AD294F68-EEF3-426D-8BD4-A04C03BF88AE}"/>
              </a:ext>
            </a:extLst>
          </p:cNvPr>
          <p:cNvSpPr/>
          <p:nvPr/>
        </p:nvSpPr>
        <p:spPr>
          <a:xfrm rot="19771214">
            <a:off x="1135028" y="2408060"/>
            <a:ext cx="1874284" cy="3234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Ellipse 11">
            <a:extLst>
              <a:ext uri="{FF2B5EF4-FFF2-40B4-BE49-F238E27FC236}">
                <a16:creationId xmlns:a16="http://schemas.microsoft.com/office/drawing/2014/main" id="{B0C1EB80-DE41-4695-9B0A-1B8829C0E605}"/>
              </a:ext>
            </a:extLst>
          </p:cNvPr>
          <p:cNvSpPr/>
          <p:nvPr/>
        </p:nvSpPr>
        <p:spPr>
          <a:xfrm rot="1437855">
            <a:off x="2537076" y="2774258"/>
            <a:ext cx="2343015" cy="3234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fik 4">
            <a:extLst>
              <a:ext uri="{FF2B5EF4-FFF2-40B4-BE49-F238E27FC236}">
                <a16:creationId xmlns:a16="http://schemas.microsoft.com/office/drawing/2014/main" id="{2938764D-7AB1-48B1-A98D-5C9329343BB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16967" y="2121975"/>
            <a:ext cx="1310066" cy="895609"/>
          </a:xfrm>
          <a:prstGeom prst="rect">
            <a:avLst/>
          </a:prstGeom>
        </p:spPr>
      </p:pic>
      <p:pic>
        <p:nvPicPr>
          <p:cNvPr id="7" name="Grafik 6">
            <a:extLst>
              <a:ext uri="{FF2B5EF4-FFF2-40B4-BE49-F238E27FC236}">
                <a16:creationId xmlns:a16="http://schemas.microsoft.com/office/drawing/2014/main" id="{94158629-2E21-4138-AD43-D1F1AB5C298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60061" y="1116163"/>
            <a:ext cx="1079737" cy="1319679"/>
          </a:xfrm>
          <a:prstGeom prst="rect">
            <a:avLst/>
          </a:prstGeom>
        </p:spPr>
      </p:pic>
      <p:sp>
        <p:nvSpPr>
          <p:cNvPr id="13" name="Rechteck 12">
            <a:extLst>
              <a:ext uri="{FF2B5EF4-FFF2-40B4-BE49-F238E27FC236}">
                <a16:creationId xmlns:a16="http://schemas.microsoft.com/office/drawing/2014/main" id="{3B1C94BB-F6FB-4003-8FBB-8F8C2A82A1B4}"/>
              </a:ext>
            </a:extLst>
          </p:cNvPr>
          <p:cNvSpPr/>
          <p:nvPr/>
        </p:nvSpPr>
        <p:spPr>
          <a:xfrm rot="16200000">
            <a:off x="-655266" y="3093363"/>
            <a:ext cx="1800200" cy="288032"/>
          </a:xfrm>
          <a:prstGeom prst="rect">
            <a:avLst/>
          </a:prstGeom>
          <a:solidFill>
            <a:srgbClr val="BFD5ED"/>
          </a:solidFill>
          <a:ln>
            <a:solidFill>
              <a:srgbClr val="B5CC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lumMod val="65000"/>
                    <a:lumOff val="35000"/>
                  </a:schemeClr>
                </a:solidFill>
              </a:rPr>
              <a:t>Complete stroke [mm]</a:t>
            </a:r>
          </a:p>
        </p:txBody>
      </p:sp>
      <p:sp>
        <p:nvSpPr>
          <p:cNvPr id="14" name="Rechteck 13">
            <a:extLst>
              <a:ext uri="{FF2B5EF4-FFF2-40B4-BE49-F238E27FC236}">
                <a16:creationId xmlns:a16="http://schemas.microsoft.com/office/drawing/2014/main" id="{4B4C7CB0-760E-4359-92D4-3AC6C90D1C91}"/>
              </a:ext>
            </a:extLst>
          </p:cNvPr>
          <p:cNvSpPr/>
          <p:nvPr/>
        </p:nvSpPr>
        <p:spPr>
          <a:xfrm>
            <a:off x="3908585" y="4897350"/>
            <a:ext cx="1800200" cy="288032"/>
          </a:xfrm>
          <a:prstGeom prst="rect">
            <a:avLst/>
          </a:prstGeom>
          <a:solidFill>
            <a:srgbClr val="BFD5ED"/>
          </a:solidFill>
          <a:ln>
            <a:solidFill>
              <a:srgbClr val="BDD2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lumMod val="65000"/>
                    <a:lumOff val="35000"/>
                  </a:schemeClr>
                </a:solidFill>
              </a:rPr>
              <a:t>Gripping force [N]</a:t>
            </a:r>
          </a:p>
        </p:txBody>
      </p:sp>
    </p:spTree>
    <p:extLst>
      <p:ext uri="{BB962C8B-B14F-4D97-AF65-F5344CB8AC3E}">
        <p14:creationId xmlns:p14="http://schemas.microsoft.com/office/powerpoint/2010/main" val="8159322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Principle of function</a:t>
            </a:r>
          </a:p>
        </p:txBody>
      </p:sp>
      <p:grpSp>
        <p:nvGrpSpPr>
          <p:cNvPr id="5" name="Gruppieren 4"/>
          <p:cNvGrpSpPr/>
          <p:nvPr/>
        </p:nvGrpSpPr>
        <p:grpSpPr>
          <a:xfrm>
            <a:off x="5238328" y="4535164"/>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LED strip light</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3</a:t>
                </a:r>
              </a:p>
            </p:txBody>
          </p:sp>
        </p:grpSp>
      </p:grpSp>
      <p:grpSp>
        <p:nvGrpSpPr>
          <p:cNvPr id="11" name="Gruppieren 10"/>
          <p:cNvGrpSpPr/>
          <p:nvPr/>
        </p:nvGrpSpPr>
        <p:grpSpPr>
          <a:xfrm>
            <a:off x="5238327" y="4235678"/>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Collision protection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2</a:t>
                </a:r>
              </a:p>
            </p:txBody>
          </p:sp>
        </p:grpSp>
      </p:grpSp>
      <p:grpSp>
        <p:nvGrpSpPr>
          <p:cNvPr id="16" name="Gruppieren 15"/>
          <p:cNvGrpSpPr/>
          <p:nvPr/>
        </p:nvGrpSpPr>
        <p:grpSpPr>
          <a:xfrm>
            <a:off x="5238328" y="3926665"/>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Force-measuring jaws</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1</a:t>
                </a:r>
              </a:p>
            </p:txBody>
          </p:sp>
        </p:grpSp>
      </p:grpSp>
      <p:grpSp>
        <p:nvGrpSpPr>
          <p:cNvPr id="21" name="Gruppieren 20"/>
          <p:cNvGrpSpPr/>
          <p:nvPr/>
        </p:nvGrpSpPr>
        <p:grpSpPr>
          <a:xfrm>
            <a:off x="5238327" y="4839156"/>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Flange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dirty="0">
                    <a:solidFill>
                      <a:schemeClr val="bg1"/>
                    </a:solidFill>
                  </a:rPr>
                  <a:t>4</a:t>
                </a:r>
              </a:p>
            </p:txBody>
          </p:sp>
        </p:grpSp>
      </p:grpSp>
      <p:grpSp>
        <p:nvGrpSpPr>
          <p:cNvPr id="26" name="Gruppieren 25"/>
          <p:cNvGrpSpPr/>
          <p:nvPr/>
        </p:nvGrpSpPr>
        <p:grpSpPr>
          <a:xfrm>
            <a:off x="5238327" y="5140897"/>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Stroke measuring system</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5</a:t>
                </a:r>
              </a:p>
            </p:txBody>
          </p:sp>
        </p:grpSp>
      </p:grpSp>
      <p:sp>
        <p:nvSpPr>
          <p:cNvPr id="59" name="Textfeld 58"/>
          <p:cNvSpPr txBox="1"/>
          <p:nvPr/>
        </p:nvSpPr>
        <p:spPr>
          <a:xfrm>
            <a:off x="4788024" y="2258230"/>
            <a:ext cx="4185691" cy="1369989"/>
          </a:xfrm>
          <a:prstGeom prst="rect">
            <a:avLst/>
          </a:prstGeom>
          <a:noFill/>
        </p:spPr>
        <p:txBody>
          <a:bodyPr wrap="square" rtlCol="0">
            <a:noAutofit/>
          </a:bodyPr>
          <a:lstStyle/>
          <a:p>
            <a:r>
              <a:rPr lang="en-US" sz="1400" dirty="0">
                <a:solidFill>
                  <a:srgbClr val="003D6A"/>
                </a:solidFill>
              </a:rPr>
              <a:t>The servomotor drives the base jaws with a gear mechanism and a rack-and-pinion-principle.</a:t>
            </a:r>
          </a:p>
          <a:p>
            <a:r>
              <a:rPr lang="en-US" sz="1400" dirty="0">
                <a:solidFill>
                  <a:srgbClr val="003D6A"/>
                </a:solidFill>
              </a:rPr>
              <a:t>The stroke is sensed by a doubled encoder system at the end of the servomotor</a:t>
            </a:r>
          </a:p>
          <a:p>
            <a:r>
              <a:rPr lang="en-US" sz="1400" dirty="0">
                <a:solidFill>
                  <a:srgbClr val="003D6A"/>
                </a:solidFill>
              </a:rPr>
              <a:t>A force measurement is integrated in each base jaw. The electronic for power and logic is completely integrated in the gripper</a:t>
            </a: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38327" y="5438833"/>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Drive with gear</a:t>
              </a: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6</a:t>
                </a:r>
              </a:p>
            </p:txBody>
          </p:sp>
        </p:grpSp>
      </p:grpSp>
      <p:grpSp>
        <p:nvGrpSpPr>
          <p:cNvPr id="41" name="Gruppieren 40"/>
          <p:cNvGrpSpPr/>
          <p:nvPr/>
        </p:nvGrpSpPr>
        <p:grpSpPr>
          <a:xfrm>
            <a:off x="5238327" y="5726865"/>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Electronics</a:t>
              </a: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7</a:t>
                </a:r>
              </a:p>
            </p:txBody>
          </p:sp>
        </p:grpSp>
      </p:grpSp>
      <p:sp>
        <p:nvSpPr>
          <p:cNvPr id="46" name="Textfeld 45">
            <a:extLst>
              <a:ext uri="{FF2B5EF4-FFF2-40B4-BE49-F238E27FC236}">
                <a16:creationId xmlns:a16="http://schemas.microsoft.com/office/drawing/2014/main" id="{4D13F5E3-39DA-4ED9-9C4A-2801E4C7662E}"/>
              </a:ext>
            </a:extLst>
          </p:cNvPr>
          <p:cNvSpPr txBox="1"/>
          <p:nvPr/>
        </p:nvSpPr>
        <p:spPr>
          <a:xfrm>
            <a:off x="4785521" y="1907419"/>
            <a:ext cx="3995936" cy="369332"/>
          </a:xfrm>
          <a:prstGeom prst="rect">
            <a:avLst/>
          </a:prstGeom>
          <a:noFill/>
        </p:spPr>
        <p:txBody>
          <a:bodyPr wrap="square" rtlCol="0">
            <a:spAutoFit/>
          </a:bodyPr>
          <a:lstStyle/>
          <a:p>
            <a:r>
              <a:rPr lang="en-US" b="1" dirty="0">
                <a:solidFill>
                  <a:srgbClr val="003D6A"/>
                </a:solidFill>
              </a:rPr>
              <a:t>Functional description</a:t>
            </a:r>
          </a:p>
        </p:txBody>
      </p:sp>
    </p:spTree>
    <p:extLst>
      <p:ext uri="{BB962C8B-B14F-4D97-AF65-F5344CB8AC3E}">
        <p14:creationId xmlns:p14="http://schemas.microsoft.com/office/powerpoint/2010/main" val="67652445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1A17E166-F3B9-42AD-9641-2F170C75F605}"/>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I can grip safe!</a:t>
            </a:r>
          </a:p>
        </p:txBody>
      </p:sp>
      <p:sp>
        <p:nvSpPr>
          <p:cNvPr id="4" name="Textfeld 3">
            <a:extLst>
              <a:ext uri="{FF2B5EF4-FFF2-40B4-BE49-F238E27FC236}">
                <a16:creationId xmlns:a16="http://schemas.microsoft.com/office/drawing/2014/main" id="{C7CF3DA9-330A-4D6C-A235-7A907CD919E6}"/>
              </a:ext>
            </a:extLst>
          </p:cNvPr>
          <p:cNvSpPr txBox="1"/>
          <p:nvPr/>
        </p:nvSpPr>
        <p:spPr>
          <a:xfrm>
            <a:off x="0" y="5445224"/>
            <a:ext cx="8031981" cy="521766"/>
          </a:xfrm>
          <a:prstGeom prst="rect">
            <a:avLst/>
          </a:prstGeom>
          <a:solidFill>
            <a:srgbClr val="003D6A"/>
          </a:solidFill>
        </p:spPr>
        <p:txBody>
          <a:bodyPr wrap="square" lIns="90000" tIns="90000" bIns="0" rtlCol="0" anchor="ctr" anchorCtr="0">
            <a:spAutoFit/>
          </a:bodyPr>
          <a:lstStyle/>
          <a:p>
            <a:r>
              <a:rPr lang="en-US" sz="2800" b="1" dirty="0">
                <a:solidFill>
                  <a:schemeClr val="bg1"/>
                </a:solidFill>
              </a:rPr>
              <a:t>Functional safe - Certification under preparation!</a:t>
            </a:r>
          </a:p>
        </p:txBody>
      </p:sp>
      <p:sp>
        <p:nvSpPr>
          <p:cNvPr id="8" name="Textfeld 7">
            <a:extLst>
              <a:ext uri="{FF2B5EF4-FFF2-40B4-BE49-F238E27FC236}">
                <a16:creationId xmlns:a16="http://schemas.microsoft.com/office/drawing/2014/main" id="{F71A4004-6D09-45DA-8934-E93727D86484}"/>
              </a:ext>
            </a:extLst>
          </p:cNvPr>
          <p:cNvSpPr txBox="1"/>
          <p:nvPr/>
        </p:nvSpPr>
        <p:spPr>
          <a:xfrm>
            <a:off x="467544" y="2204864"/>
            <a:ext cx="6171113" cy="3093154"/>
          </a:xfrm>
          <a:prstGeom prst="rect">
            <a:avLst/>
          </a:prstGeom>
          <a:noFill/>
        </p:spPr>
        <p:txBody>
          <a:bodyPr wrap="none" rtlCol="0">
            <a:spAutoFit/>
          </a:bodyPr>
          <a:lstStyle/>
          <a:p>
            <a:r>
              <a:rPr lang="en-US" sz="2000" b="1" dirty="0">
                <a:solidFill>
                  <a:schemeClr val="tx1">
                    <a:lumMod val="75000"/>
                    <a:lumOff val="25000"/>
                  </a:schemeClr>
                </a:solidFill>
              </a:rPr>
              <a:t>Gripping force of 450N is over the limits of ISO/TS 15066</a:t>
            </a:r>
          </a:p>
          <a:p>
            <a:pPr marL="285750" indent="-285750">
              <a:buFont typeface="Wingdings" panose="05000000000000000000" pitchFamily="2" charset="2"/>
              <a:buChar char="à"/>
            </a:pPr>
            <a:r>
              <a:rPr lang="en-US" dirty="0">
                <a:solidFill>
                  <a:schemeClr val="tx1">
                    <a:lumMod val="75000"/>
                    <a:lumOff val="25000"/>
                  </a:schemeClr>
                </a:solidFill>
                <a:sym typeface="Wingdings" panose="05000000000000000000" pitchFamily="2" charset="2"/>
              </a:rPr>
              <a:t>Risk minimizing measures necessary</a:t>
            </a:r>
          </a:p>
          <a:p>
            <a:pPr marL="285750" indent="-285750">
              <a:buFont typeface="Wingdings" panose="05000000000000000000" pitchFamily="2" charset="2"/>
              <a:buChar char="à"/>
            </a:pPr>
            <a:r>
              <a:rPr lang="en-US" dirty="0">
                <a:solidFill>
                  <a:schemeClr val="tx1">
                    <a:lumMod val="75000"/>
                    <a:lumOff val="25000"/>
                  </a:schemeClr>
                </a:solidFill>
                <a:sym typeface="Wingdings" panose="05000000000000000000" pitchFamily="2" charset="2"/>
              </a:rPr>
              <a:t>Co-act EGL-C is equipped with safety function „Safe gripping“</a:t>
            </a:r>
          </a:p>
          <a:p>
            <a:pPr marL="285750" indent="-285750">
              <a:buFont typeface="Wingdings" panose="05000000000000000000" pitchFamily="2" charset="2"/>
              <a:buChar char="à"/>
            </a:pPr>
            <a:endParaRPr lang="en-US" sz="1100" dirty="0">
              <a:solidFill>
                <a:schemeClr val="tx1">
                  <a:lumMod val="75000"/>
                  <a:lumOff val="25000"/>
                </a:schemeClr>
              </a:solidFill>
              <a:sym typeface="Wingdings" panose="05000000000000000000" pitchFamily="2" charset="2"/>
            </a:endParaRPr>
          </a:p>
          <a:p>
            <a:r>
              <a:rPr lang="en-US" sz="2000" b="1" dirty="0">
                <a:solidFill>
                  <a:schemeClr val="tx1">
                    <a:lumMod val="75000"/>
                    <a:lumOff val="25000"/>
                  </a:schemeClr>
                </a:solidFill>
                <a:sym typeface="Wingdings" panose="05000000000000000000" pitchFamily="2" charset="2"/>
              </a:rPr>
              <a:t>Safe gripping -  Combination of several safety functions</a:t>
            </a:r>
          </a:p>
          <a:p>
            <a:pPr marL="285750" indent="-285750">
              <a:buFont typeface="Arial" panose="020B0604020202020204" pitchFamily="34" charset="0"/>
              <a:buChar char="•"/>
            </a:pPr>
            <a:r>
              <a:rPr lang="en-US" dirty="0">
                <a:solidFill>
                  <a:schemeClr val="tx1">
                    <a:lumMod val="75000"/>
                    <a:lumOff val="25000"/>
                  </a:schemeClr>
                </a:solidFill>
                <a:sym typeface="Wingdings" panose="05000000000000000000" pitchFamily="2" charset="2"/>
              </a:rPr>
              <a:t>Safe limited speed</a:t>
            </a:r>
          </a:p>
          <a:p>
            <a:pPr marL="285750" indent="-285750">
              <a:buFont typeface="Arial" panose="020B0604020202020204" pitchFamily="34" charset="0"/>
              <a:buChar char="•"/>
            </a:pPr>
            <a:r>
              <a:rPr lang="en-US" dirty="0">
                <a:solidFill>
                  <a:schemeClr val="tx1">
                    <a:lumMod val="75000"/>
                    <a:lumOff val="25000"/>
                  </a:schemeClr>
                </a:solidFill>
                <a:sym typeface="Wingdings" panose="05000000000000000000" pitchFamily="2" charset="2"/>
              </a:rPr>
              <a:t>Safe limited force / Safe limited motor torque</a:t>
            </a:r>
          </a:p>
          <a:p>
            <a:pPr marL="285750" indent="-285750">
              <a:buFont typeface="Arial" panose="020B0604020202020204" pitchFamily="34" charset="0"/>
              <a:buChar char="•"/>
            </a:pPr>
            <a:r>
              <a:rPr lang="en-US" dirty="0">
                <a:solidFill>
                  <a:schemeClr val="tx1">
                    <a:lumMod val="75000"/>
                    <a:lumOff val="25000"/>
                  </a:schemeClr>
                </a:solidFill>
                <a:sym typeface="Wingdings" panose="05000000000000000000" pitchFamily="2" charset="2"/>
              </a:rPr>
              <a:t>Safe force monitoring</a:t>
            </a:r>
          </a:p>
          <a:p>
            <a:pPr marL="285750" indent="-285750">
              <a:buFont typeface="Arial" panose="020B0604020202020204" pitchFamily="34" charset="0"/>
              <a:buChar char="•"/>
            </a:pPr>
            <a:r>
              <a:rPr lang="en-US" dirty="0">
                <a:solidFill>
                  <a:schemeClr val="tx1">
                    <a:lumMod val="75000"/>
                    <a:lumOff val="25000"/>
                  </a:schemeClr>
                </a:solidFill>
                <a:sym typeface="Wingdings" panose="05000000000000000000" pitchFamily="2" charset="2"/>
              </a:rPr>
              <a:t>Safe temperature monitoring</a:t>
            </a:r>
          </a:p>
          <a:p>
            <a:pPr marL="285750" indent="-285750">
              <a:buFont typeface="Arial" panose="020B0604020202020204" pitchFamily="34" charset="0"/>
              <a:buChar char="•"/>
            </a:pPr>
            <a:r>
              <a:rPr lang="en-US" dirty="0">
                <a:solidFill>
                  <a:schemeClr val="tx1">
                    <a:lumMod val="75000"/>
                    <a:lumOff val="25000"/>
                  </a:schemeClr>
                </a:solidFill>
                <a:sym typeface="Wingdings" panose="05000000000000000000" pitchFamily="2" charset="2"/>
              </a:rPr>
              <a:t>Safe brake control</a:t>
            </a:r>
          </a:p>
          <a:p>
            <a:r>
              <a:rPr lang="en-US" dirty="0">
                <a:solidFill>
                  <a:schemeClr val="tx1">
                    <a:lumMod val="75000"/>
                    <a:lumOff val="25000"/>
                  </a:schemeClr>
                </a:solidFill>
                <a:sym typeface="Wingdings" panose="05000000000000000000" pitchFamily="2" charset="2"/>
              </a:rPr>
              <a:t> Redundant sensors and electronics necessary!</a:t>
            </a:r>
          </a:p>
        </p:txBody>
      </p:sp>
    </p:spTree>
    <p:extLst>
      <p:ext uri="{BB962C8B-B14F-4D97-AF65-F5344CB8AC3E}">
        <p14:creationId xmlns:p14="http://schemas.microsoft.com/office/powerpoint/2010/main" val="424183680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a:extLst>
              <a:ext uri="{FF2B5EF4-FFF2-40B4-BE49-F238E27FC236}">
                <a16:creationId xmlns:a16="http://schemas.microsoft.com/office/drawing/2014/main" id="{0402D670-D55E-4186-98D0-D3AED61E7584}"/>
              </a:ext>
            </a:extLst>
          </p:cNvPr>
          <p:cNvSpPr txBox="1"/>
          <p:nvPr/>
        </p:nvSpPr>
        <p:spPr>
          <a:xfrm>
            <a:off x="827585" y="473084"/>
            <a:ext cx="8316416"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EXKURS - Biomechanical limits</a:t>
            </a:r>
          </a:p>
        </p:txBody>
      </p:sp>
      <p:sp>
        <p:nvSpPr>
          <p:cNvPr id="5" name="Textfeld 4">
            <a:extLst>
              <a:ext uri="{FF2B5EF4-FFF2-40B4-BE49-F238E27FC236}">
                <a16:creationId xmlns:a16="http://schemas.microsoft.com/office/drawing/2014/main" id="{E1E5EDF3-FA33-478A-8585-066066C2D570}"/>
              </a:ext>
            </a:extLst>
          </p:cNvPr>
          <p:cNvSpPr txBox="1"/>
          <p:nvPr/>
        </p:nvSpPr>
        <p:spPr>
          <a:xfrm rot="16200000">
            <a:off x="8152061" y="5055003"/>
            <a:ext cx="1729961" cy="246221"/>
          </a:xfrm>
          <a:prstGeom prst="rect">
            <a:avLst/>
          </a:prstGeom>
          <a:noFill/>
        </p:spPr>
        <p:txBody>
          <a:bodyPr wrap="none" rtlCol="0">
            <a:spAutoFit/>
          </a:bodyPr>
          <a:lstStyle/>
          <a:p>
            <a:r>
              <a:rPr lang="en-US" sz="1000" i="1" dirty="0"/>
              <a:t>Source: ISO/TS 15066:2016(E)</a:t>
            </a:r>
            <a:endParaRPr lang="en-US" sz="500" i="1" dirty="0">
              <a:solidFill>
                <a:schemeClr val="tx1">
                  <a:lumMod val="75000"/>
                  <a:lumOff val="25000"/>
                </a:schemeClr>
              </a:solidFill>
            </a:endParaRPr>
          </a:p>
        </p:txBody>
      </p:sp>
      <p:pic>
        <p:nvPicPr>
          <p:cNvPr id="6" name="Grafik 5">
            <a:extLst>
              <a:ext uri="{FF2B5EF4-FFF2-40B4-BE49-F238E27FC236}">
                <a16:creationId xmlns:a16="http://schemas.microsoft.com/office/drawing/2014/main" id="{FE8993A8-11FA-4357-9A6E-3D81907222AB}"/>
              </a:ext>
            </a:extLst>
          </p:cNvPr>
          <p:cNvPicPr>
            <a:picLocks noChangeAspect="1"/>
          </p:cNvPicPr>
          <p:nvPr/>
        </p:nvPicPr>
        <p:blipFill>
          <a:blip r:embed="rId2"/>
          <a:stretch>
            <a:fillRect/>
          </a:stretch>
        </p:blipFill>
        <p:spPr>
          <a:xfrm>
            <a:off x="827585" y="1844824"/>
            <a:ext cx="3528392" cy="4122991"/>
          </a:xfrm>
          <a:prstGeom prst="rect">
            <a:avLst/>
          </a:prstGeom>
        </p:spPr>
      </p:pic>
      <p:pic>
        <p:nvPicPr>
          <p:cNvPr id="7" name="Grafik 6">
            <a:extLst>
              <a:ext uri="{FF2B5EF4-FFF2-40B4-BE49-F238E27FC236}">
                <a16:creationId xmlns:a16="http://schemas.microsoft.com/office/drawing/2014/main" id="{F4191F17-ADDC-435D-92D3-A4D7D429DDA1}"/>
              </a:ext>
            </a:extLst>
          </p:cNvPr>
          <p:cNvPicPr>
            <a:picLocks noChangeAspect="1"/>
          </p:cNvPicPr>
          <p:nvPr/>
        </p:nvPicPr>
        <p:blipFill>
          <a:blip r:embed="rId3"/>
          <a:stretch>
            <a:fillRect/>
          </a:stretch>
        </p:blipFill>
        <p:spPr>
          <a:xfrm>
            <a:off x="4553386" y="2512560"/>
            <a:ext cx="4189061" cy="2787517"/>
          </a:xfrm>
          <a:prstGeom prst="rect">
            <a:avLst/>
          </a:prstGeom>
        </p:spPr>
      </p:pic>
    </p:spTree>
    <p:extLst>
      <p:ext uri="{BB962C8B-B14F-4D97-AF65-F5344CB8AC3E}">
        <p14:creationId xmlns:p14="http://schemas.microsoft.com/office/powerpoint/2010/main" val="266947070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DDFE9F92-78B8-4BF2-A00F-B9B2BD601BB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504" y="1967996"/>
            <a:ext cx="4167753" cy="3456384"/>
          </a:xfrm>
          <a:prstGeom prst="rect">
            <a:avLst/>
          </a:prstGeom>
        </p:spPr>
      </p:pic>
      <p:sp>
        <p:nvSpPr>
          <p:cNvPr id="9" name="Rechteck 8">
            <a:extLst>
              <a:ext uri="{FF2B5EF4-FFF2-40B4-BE49-F238E27FC236}">
                <a16:creationId xmlns:a16="http://schemas.microsoft.com/office/drawing/2014/main" id="{E6FFD90E-C23F-4382-B8F0-38E7CD61F8D9}"/>
              </a:ext>
            </a:extLst>
          </p:cNvPr>
          <p:cNvSpPr/>
          <p:nvPr/>
        </p:nvSpPr>
        <p:spPr>
          <a:xfrm>
            <a:off x="4464471" y="2082721"/>
            <a:ext cx="4572000" cy="2585323"/>
          </a:xfrm>
          <a:prstGeom prst="rect">
            <a:avLst/>
          </a:prstGeom>
        </p:spPr>
        <p:txBody>
          <a:bodyPr>
            <a:spAutoFit/>
          </a:bodyPr>
          <a:lstStyle/>
          <a:p>
            <a:pPr algn="just"/>
            <a:r>
              <a:rPr lang="en-US" dirty="0">
                <a:solidFill>
                  <a:schemeClr val="tx1">
                    <a:lumMod val="75000"/>
                    <a:lumOff val="25000"/>
                  </a:schemeClr>
                </a:solidFill>
                <a:latin typeface="SCHUNKFagoPro-Regular"/>
              </a:rPr>
              <a:t>The "gripping force" specification in the catalog refers to the arithmetic sum of the forces acting on each jaw individually at distance P (see illustration). For evaluation of the biomechanical limit values in accordance with ISO/TS 15066, only the gripping force acting on each gripper jaw must be used. Furthermore, the information in the operating manual is referred to.</a:t>
            </a:r>
            <a:endParaRPr lang="en-US" dirty="0">
              <a:solidFill>
                <a:schemeClr val="tx1">
                  <a:lumMod val="75000"/>
                  <a:lumOff val="25000"/>
                </a:schemeClr>
              </a:solidFill>
            </a:endParaRPr>
          </a:p>
        </p:txBody>
      </p:sp>
      <p:sp>
        <p:nvSpPr>
          <p:cNvPr id="10" name="Rechteck 9">
            <a:extLst>
              <a:ext uri="{FF2B5EF4-FFF2-40B4-BE49-F238E27FC236}">
                <a16:creationId xmlns:a16="http://schemas.microsoft.com/office/drawing/2014/main" id="{3CFDFA4F-E27D-4683-87BF-EED4F5E2A020}"/>
              </a:ext>
            </a:extLst>
          </p:cNvPr>
          <p:cNvSpPr/>
          <p:nvPr/>
        </p:nvSpPr>
        <p:spPr>
          <a:xfrm>
            <a:off x="5076056" y="4725144"/>
            <a:ext cx="4320480" cy="1200329"/>
          </a:xfrm>
          <a:prstGeom prst="rect">
            <a:avLst/>
          </a:prstGeom>
        </p:spPr>
        <p:txBody>
          <a:bodyPr wrap="square">
            <a:spAutoFit/>
          </a:bodyPr>
          <a:lstStyle/>
          <a:p>
            <a:r>
              <a:rPr lang="en-US" dirty="0">
                <a:solidFill>
                  <a:schemeClr val="tx1">
                    <a:lumMod val="75000"/>
                    <a:lumOff val="25000"/>
                  </a:schemeClr>
                </a:solidFill>
                <a:latin typeface="SCHUNKFagoPro-Regular"/>
              </a:rPr>
              <a:t>Co-act EGP-C gripper</a:t>
            </a:r>
          </a:p>
          <a:p>
            <a:r>
              <a:rPr lang="en-US" dirty="0">
                <a:solidFill>
                  <a:schemeClr val="tx1">
                    <a:lumMod val="75000"/>
                    <a:lumOff val="25000"/>
                  </a:schemeClr>
                </a:solidFill>
                <a:latin typeface="SCHUNKFagoPro-Regular"/>
              </a:rPr>
              <a:t>Gripper jaws (customized)</a:t>
            </a:r>
          </a:p>
          <a:p>
            <a:r>
              <a:rPr lang="en-US" dirty="0">
                <a:solidFill>
                  <a:schemeClr val="tx1">
                    <a:lumMod val="75000"/>
                    <a:lumOff val="25000"/>
                  </a:schemeClr>
                </a:solidFill>
                <a:latin typeface="SCHUNKFagoPro-Regular"/>
              </a:rPr>
              <a:t>Gripping force applied to each gripper jaw</a:t>
            </a:r>
          </a:p>
          <a:p>
            <a:r>
              <a:rPr lang="en-US" dirty="0">
                <a:solidFill>
                  <a:schemeClr val="tx1">
                    <a:lumMod val="75000"/>
                    <a:lumOff val="25000"/>
                  </a:schemeClr>
                </a:solidFill>
                <a:latin typeface="SCHUNKFagoPro-Regular"/>
              </a:rPr>
              <a:t>Workpiece</a:t>
            </a:r>
            <a:endParaRPr lang="en-US" dirty="0">
              <a:solidFill>
                <a:schemeClr val="tx1">
                  <a:lumMod val="75000"/>
                  <a:lumOff val="25000"/>
                </a:schemeClr>
              </a:solidFill>
            </a:endParaRPr>
          </a:p>
        </p:txBody>
      </p:sp>
      <p:sp>
        <p:nvSpPr>
          <p:cNvPr id="12" name="Textfeld 11">
            <a:extLst>
              <a:ext uri="{FF2B5EF4-FFF2-40B4-BE49-F238E27FC236}">
                <a16:creationId xmlns:a16="http://schemas.microsoft.com/office/drawing/2014/main" id="{E643EBBF-0CC4-45A6-982D-3669E923787E}"/>
              </a:ext>
            </a:extLst>
          </p:cNvPr>
          <p:cNvSpPr txBox="1"/>
          <p:nvPr/>
        </p:nvSpPr>
        <p:spPr>
          <a:xfrm>
            <a:off x="827585" y="473084"/>
            <a:ext cx="8316416"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EXKURS - Gripping force and HRC</a:t>
            </a:r>
          </a:p>
        </p:txBody>
      </p:sp>
      <p:sp>
        <p:nvSpPr>
          <p:cNvPr id="13" name="Ellipse 12">
            <a:extLst>
              <a:ext uri="{FF2B5EF4-FFF2-40B4-BE49-F238E27FC236}">
                <a16:creationId xmlns:a16="http://schemas.microsoft.com/office/drawing/2014/main" id="{55392ABF-7B5F-4094-897D-A5A1DD9127F9}"/>
              </a:ext>
            </a:extLst>
          </p:cNvPr>
          <p:cNvSpPr/>
          <p:nvPr/>
        </p:nvSpPr>
        <p:spPr>
          <a:xfrm>
            <a:off x="4859793" y="4797152"/>
            <a:ext cx="252000" cy="252000"/>
          </a:xfrm>
          <a:prstGeom prst="ellipse">
            <a:avLst/>
          </a:prstGeom>
          <a:solidFill>
            <a:srgbClr val="004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1</a:t>
            </a:r>
          </a:p>
        </p:txBody>
      </p:sp>
      <p:sp>
        <p:nvSpPr>
          <p:cNvPr id="15" name="Ellipse 14">
            <a:extLst>
              <a:ext uri="{FF2B5EF4-FFF2-40B4-BE49-F238E27FC236}">
                <a16:creationId xmlns:a16="http://schemas.microsoft.com/office/drawing/2014/main" id="{A235FF53-EF5F-496D-9470-282C22BE177C}"/>
              </a:ext>
            </a:extLst>
          </p:cNvPr>
          <p:cNvSpPr/>
          <p:nvPr/>
        </p:nvSpPr>
        <p:spPr>
          <a:xfrm>
            <a:off x="4857537" y="5073656"/>
            <a:ext cx="252000" cy="252000"/>
          </a:xfrm>
          <a:prstGeom prst="ellipse">
            <a:avLst/>
          </a:prstGeom>
          <a:solidFill>
            <a:srgbClr val="004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2</a:t>
            </a:r>
          </a:p>
        </p:txBody>
      </p:sp>
      <p:sp>
        <p:nvSpPr>
          <p:cNvPr id="16" name="Ellipse 15">
            <a:extLst>
              <a:ext uri="{FF2B5EF4-FFF2-40B4-BE49-F238E27FC236}">
                <a16:creationId xmlns:a16="http://schemas.microsoft.com/office/drawing/2014/main" id="{8A1B97CA-AEF1-4866-BE9D-212E7810EAF1}"/>
              </a:ext>
            </a:extLst>
          </p:cNvPr>
          <p:cNvSpPr/>
          <p:nvPr/>
        </p:nvSpPr>
        <p:spPr>
          <a:xfrm>
            <a:off x="4862261" y="5350160"/>
            <a:ext cx="252000" cy="252000"/>
          </a:xfrm>
          <a:prstGeom prst="ellipse">
            <a:avLst/>
          </a:prstGeom>
          <a:solidFill>
            <a:srgbClr val="004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3</a:t>
            </a:r>
          </a:p>
        </p:txBody>
      </p:sp>
      <p:sp>
        <p:nvSpPr>
          <p:cNvPr id="17" name="Ellipse 16">
            <a:extLst>
              <a:ext uri="{FF2B5EF4-FFF2-40B4-BE49-F238E27FC236}">
                <a16:creationId xmlns:a16="http://schemas.microsoft.com/office/drawing/2014/main" id="{334986AF-0B7C-403D-8BC5-4630CCA5432E}"/>
              </a:ext>
            </a:extLst>
          </p:cNvPr>
          <p:cNvSpPr/>
          <p:nvPr/>
        </p:nvSpPr>
        <p:spPr>
          <a:xfrm>
            <a:off x="4874481" y="5626664"/>
            <a:ext cx="232623" cy="252000"/>
          </a:xfrm>
          <a:prstGeom prst="ellipse">
            <a:avLst/>
          </a:prstGeom>
          <a:solidFill>
            <a:srgbClr val="004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4</a:t>
            </a:r>
          </a:p>
        </p:txBody>
      </p:sp>
    </p:spTree>
    <p:extLst>
      <p:ext uri="{BB962C8B-B14F-4D97-AF65-F5344CB8AC3E}">
        <p14:creationId xmlns:p14="http://schemas.microsoft.com/office/powerpoint/2010/main" val="370277570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1A17E166-F3B9-42AD-9641-2F170C75F605}"/>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I can grip safe!</a:t>
            </a:r>
          </a:p>
        </p:txBody>
      </p:sp>
      <p:pic>
        <p:nvPicPr>
          <p:cNvPr id="8" name="Grafik 7">
            <a:extLst>
              <a:ext uri="{FF2B5EF4-FFF2-40B4-BE49-F238E27FC236}">
                <a16:creationId xmlns:a16="http://schemas.microsoft.com/office/drawing/2014/main" id="{33FA6EFE-84EF-4BE6-9ED0-1E0C9EF5819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585" b="94640" l="9881" r="89949">
                        <a14:foregroundMark x1="43441" y1="43185" x2="43441" y2="43185"/>
                        <a14:foregroundMark x1="46848" y1="30475" x2="46848" y2="30475"/>
                        <a14:foregroundMark x1="56559" y1="28790" x2="56559" y2="28790"/>
                        <a14:foregroundMark x1="62692" y1="42420" x2="62692" y2="42420"/>
                        <a14:foregroundMark x1="63032" y1="45176" x2="63032" y2="45176"/>
                        <a14:foregroundMark x1="67973" y1="42879" x2="67973" y2="42879"/>
                        <a14:foregroundMark x1="57070" y1="36294" x2="57070" y2="36294"/>
                        <a14:foregroundMark x1="57411" y1="38438" x2="57411" y2="38438"/>
                        <a14:foregroundMark x1="60477" y1="37060" x2="60477" y2="37060"/>
                        <a14:foregroundMark x1="57751" y1="7657" x2="57751" y2="7657"/>
                        <a14:foregroundMark x1="52811" y1="13170" x2="52811" y2="13170"/>
                        <a14:foregroundMark x1="50937" y1="13476" x2="50937" y2="13476"/>
                        <a14:foregroundMark x1="44123" y1="18989" x2="44123" y2="18989"/>
                        <a14:foregroundMark x1="46337" y1="26034" x2="46337" y2="26034"/>
                        <a14:foregroundMark x1="43782" y1="22052" x2="43782" y2="22052"/>
                        <a14:foregroundMark x1="47871" y1="22358" x2="47871" y2="22358"/>
                        <a14:foregroundMark x1="48722" y1="24349" x2="48722" y2="24349"/>
                        <a14:foregroundMark x1="60818" y1="23430" x2="60818" y2="23430"/>
                        <a14:foregroundMark x1="57751" y1="22665" x2="57751" y2="22665"/>
                        <a14:foregroundMark x1="58603" y1="20980" x2="58603" y2="20980"/>
                        <a14:foregroundMark x1="60136" y1="12098" x2="60136" y2="12098"/>
                        <a14:foregroundMark x1="44463" y1="11485" x2="44463" y2="11485"/>
                        <a14:foregroundMark x1="48382" y1="10107" x2="48382" y2="10107"/>
                        <a14:foregroundMark x1="48211" y1="6738" x2="48211" y2="6738"/>
                        <a14:foregroundMark x1="57751" y1="10720" x2="57751" y2="10720"/>
                        <a14:foregroundMark x1="55196" y1="7044" x2="55196" y2="7044"/>
                        <a14:foregroundMark x1="59284" y1="13936" x2="59284" y2="13936"/>
                        <a14:foregroundMark x1="49404" y1="93262" x2="49404" y2="93262"/>
                        <a14:foregroundMark x1="51278" y1="94640" x2="51278" y2="94640"/>
                      </a14:backgroundRemoval>
                    </a14:imgEffect>
                  </a14:imgLayer>
                </a14:imgProps>
              </a:ext>
              <a:ext uri="{28A0092B-C50C-407E-A947-70E740481C1C}">
                <a14:useLocalDpi xmlns:a14="http://schemas.microsoft.com/office/drawing/2010/main"/>
              </a:ext>
            </a:extLst>
          </a:blip>
          <a:stretch>
            <a:fillRect/>
          </a:stretch>
        </p:blipFill>
        <p:spPr>
          <a:xfrm>
            <a:off x="7033462" y="2461338"/>
            <a:ext cx="2763006" cy="3073668"/>
          </a:xfrm>
          <a:prstGeom prst="rect">
            <a:avLst/>
          </a:prstGeom>
        </p:spPr>
      </p:pic>
      <p:pic>
        <p:nvPicPr>
          <p:cNvPr id="10" name="Grafik 9">
            <a:extLst>
              <a:ext uri="{FF2B5EF4-FFF2-40B4-BE49-F238E27FC236}">
                <a16:creationId xmlns:a16="http://schemas.microsoft.com/office/drawing/2014/main" id="{8CBD72AC-59E0-49A7-A2CC-1D3DEE64C463}"/>
              </a:ext>
            </a:extLst>
          </p:cNvPr>
          <p:cNvPicPr>
            <a:picLocks noChangeAspect="1"/>
          </p:cNvPicPr>
          <p:nvPr/>
        </p:nvPicPr>
        <p:blipFill rotWithShape="1">
          <a:blip r:embed="rId4" cstate="hqprint">
            <a:extLst>
              <a:ext uri="{BEBA8EAE-BF5A-486C-A8C5-ECC9F3942E4B}">
                <a14:imgProps xmlns:a14="http://schemas.microsoft.com/office/drawing/2010/main">
                  <a14:imgLayer r:embed="rId5">
                    <a14:imgEffect>
                      <a14:backgroundRemoval t="5998" b="94125" l="9628" r="89859">
                        <a14:foregroundMark x1="53402" y1="90453" x2="53402" y2="90453"/>
                        <a14:foregroundMark x1="46213" y1="90820" x2="46213" y2="90820"/>
                        <a14:foregroundMark x1="49551" y1="94247" x2="49551" y2="94247"/>
                        <a14:foregroundMark x1="51348" y1="14321" x2="51348" y2="14321"/>
                        <a14:foregroundMark x1="63415" y1="16401" x2="63415" y2="16401"/>
                        <a14:foregroundMark x1="64056" y1="8935" x2="64056" y2="8935"/>
                        <a14:foregroundMark x1="40693" y1="7099" x2="40693" y2="7099"/>
                        <a14:foregroundMark x1="61232" y1="5998" x2="61232" y2="5998"/>
                      </a14:backgroundRemoval>
                    </a14:imgEffect>
                  </a14:imgLayer>
                </a14:imgProps>
              </a:ext>
              <a:ext uri="{28A0092B-C50C-407E-A947-70E740481C1C}">
                <a14:useLocalDpi xmlns:a14="http://schemas.microsoft.com/office/drawing/2010/main"/>
              </a:ext>
            </a:extLst>
          </a:blip>
          <a:srcRect l="13912" t="3598" r="13208" b="4651"/>
          <a:stretch/>
        </p:blipFill>
        <p:spPr>
          <a:xfrm>
            <a:off x="-467063" y="2524515"/>
            <a:ext cx="2232248" cy="2947315"/>
          </a:xfrm>
          <a:prstGeom prst="rect">
            <a:avLst/>
          </a:prstGeom>
        </p:spPr>
      </p:pic>
      <p:sp>
        <p:nvSpPr>
          <p:cNvPr id="11" name="Rechteck 10">
            <a:extLst>
              <a:ext uri="{FF2B5EF4-FFF2-40B4-BE49-F238E27FC236}">
                <a16:creationId xmlns:a16="http://schemas.microsoft.com/office/drawing/2014/main" id="{D17AA0E5-142E-40BC-8818-56E0318F1E2D}"/>
              </a:ext>
            </a:extLst>
          </p:cNvPr>
          <p:cNvSpPr/>
          <p:nvPr/>
        </p:nvSpPr>
        <p:spPr>
          <a:xfrm>
            <a:off x="4788024" y="5535006"/>
            <a:ext cx="4355976" cy="41427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Gripping force not reduced!</a:t>
            </a:r>
          </a:p>
        </p:txBody>
      </p:sp>
      <p:sp>
        <p:nvSpPr>
          <p:cNvPr id="12" name="Rechteck 11">
            <a:extLst>
              <a:ext uri="{FF2B5EF4-FFF2-40B4-BE49-F238E27FC236}">
                <a16:creationId xmlns:a16="http://schemas.microsoft.com/office/drawing/2014/main" id="{9940E070-9276-4919-BB4A-55CE42CA7C5B}"/>
              </a:ext>
            </a:extLst>
          </p:cNvPr>
          <p:cNvSpPr/>
          <p:nvPr/>
        </p:nvSpPr>
        <p:spPr>
          <a:xfrm>
            <a:off x="0" y="5535006"/>
            <a:ext cx="4788024" cy="414274"/>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Gripping force safely reduced!</a:t>
            </a:r>
          </a:p>
        </p:txBody>
      </p:sp>
      <p:pic>
        <p:nvPicPr>
          <p:cNvPr id="18" name="Grafik 17">
            <a:extLst>
              <a:ext uri="{FF2B5EF4-FFF2-40B4-BE49-F238E27FC236}">
                <a16:creationId xmlns:a16="http://schemas.microsoft.com/office/drawing/2014/main" id="{55D8A4BB-8D3A-47A6-BBCE-C5FE2745D83E}"/>
              </a:ext>
            </a:extLst>
          </p:cNvPr>
          <p:cNvPicPr>
            <a:picLocks noChangeAspect="1"/>
          </p:cNvPicPr>
          <p:nvPr/>
        </p:nvPicPr>
        <p:blipFill>
          <a:blip r:embed="rId6"/>
          <a:stretch>
            <a:fillRect/>
          </a:stretch>
        </p:blipFill>
        <p:spPr>
          <a:xfrm>
            <a:off x="5257875" y="2115537"/>
            <a:ext cx="1775587" cy="1520987"/>
          </a:xfrm>
          <a:prstGeom prst="rect">
            <a:avLst/>
          </a:prstGeom>
        </p:spPr>
      </p:pic>
      <p:pic>
        <p:nvPicPr>
          <p:cNvPr id="19" name="Grafik 18">
            <a:extLst>
              <a:ext uri="{FF2B5EF4-FFF2-40B4-BE49-F238E27FC236}">
                <a16:creationId xmlns:a16="http://schemas.microsoft.com/office/drawing/2014/main" id="{BCC8416A-DFC8-4171-A6DD-DF3C6F7A96CD}"/>
              </a:ext>
            </a:extLst>
          </p:cNvPr>
          <p:cNvPicPr>
            <a:picLocks noChangeAspect="1"/>
          </p:cNvPicPr>
          <p:nvPr/>
        </p:nvPicPr>
        <p:blipFill>
          <a:blip r:embed="rId7"/>
          <a:stretch>
            <a:fillRect/>
          </a:stretch>
        </p:blipFill>
        <p:spPr>
          <a:xfrm>
            <a:off x="1835695" y="2115536"/>
            <a:ext cx="2736305" cy="1520988"/>
          </a:xfrm>
          <a:prstGeom prst="rect">
            <a:avLst/>
          </a:prstGeom>
        </p:spPr>
      </p:pic>
      <p:sp>
        <p:nvSpPr>
          <p:cNvPr id="20" name="Textfeld 19">
            <a:extLst>
              <a:ext uri="{FF2B5EF4-FFF2-40B4-BE49-F238E27FC236}">
                <a16:creationId xmlns:a16="http://schemas.microsoft.com/office/drawing/2014/main" id="{87C06B5D-3243-452F-A886-A394372D86CB}"/>
              </a:ext>
            </a:extLst>
          </p:cNvPr>
          <p:cNvSpPr txBox="1"/>
          <p:nvPr/>
        </p:nvSpPr>
        <p:spPr>
          <a:xfrm>
            <a:off x="4832251" y="4211567"/>
            <a:ext cx="2680827"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chemeClr val="tx1">
                    <a:lumMod val="75000"/>
                    <a:lumOff val="25000"/>
                  </a:schemeClr>
                </a:solidFill>
              </a:rPr>
              <a:t>Distance between workpiece and fingers smaller than 4 mm</a:t>
            </a:r>
          </a:p>
          <a:p>
            <a:pPr marL="285750" indent="-285750">
              <a:buFont typeface="Arial" panose="020B0604020202020204" pitchFamily="34" charset="0"/>
              <a:buChar char="•"/>
            </a:pPr>
            <a:r>
              <a:rPr lang="en-US" sz="1600" dirty="0">
                <a:solidFill>
                  <a:schemeClr val="tx1">
                    <a:lumMod val="75000"/>
                    <a:lumOff val="25000"/>
                  </a:schemeClr>
                </a:solidFill>
              </a:rPr>
              <a:t>Gripping force higher 140N</a:t>
            </a:r>
          </a:p>
        </p:txBody>
      </p:sp>
      <p:cxnSp>
        <p:nvCxnSpPr>
          <p:cNvPr id="22" name="Gerader Verbinder 21">
            <a:extLst>
              <a:ext uri="{FF2B5EF4-FFF2-40B4-BE49-F238E27FC236}">
                <a16:creationId xmlns:a16="http://schemas.microsoft.com/office/drawing/2014/main" id="{6B109A2A-F7E9-45F2-8498-B44EC9F5F55E}"/>
              </a:ext>
            </a:extLst>
          </p:cNvPr>
          <p:cNvCxnSpPr/>
          <p:nvPr/>
        </p:nvCxnSpPr>
        <p:spPr>
          <a:xfrm>
            <a:off x="4788024" y="1968802"/>
            <a:ext cx="0" cy="4078917"/>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3" name="Textfeld 12">
            <a:extLst>
              <a:ext uri="{FF2B5EF4-FFF2-40B4-BE49-F238E27FC236}">
                <a16:creationId xmlns:a16="http://schemas.microsoft.com/office/drawing/2014/main" id="{A5AB77DD-4626-487E-B6B5-CDFDA35C809C}"/>
              </a:ext>
            </a:extLst>
          </p:cNvPr>
          <p:cNvSpPr txBox="1"/>
          <p:nvPr/>
        </p:nvSpPr>
        <p:spPr>
          <a:xfrm>
            <a:off x="2199813" y="4211567"/>
            <a:ext cx="2588212"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chemeClr val="tx1">
                    <a:lumMod val="75000"/>
                    <a:lumOff val="25000"/>
                  </a:schemeClr>
                </a:solidFill>
              </a:rPr>
              <a:t>Distance between workpiece and fingers bigger than 4 mm</a:t>
            </a:r>
          </a:p>
          <a:p>
            <a:pPr marL="285750" indent="-285750">
              <a:buFont typeface="Arial" panose="020B0604020202020204" pitchFamily="34" charset="0"/>
              <a:buChar char="•"/>
            </a:pPr>
            <a:r>
              <a:rPr lang="en-US" sz="1600" dirty="0">
                <a:solidFill>
                  <a:schemeClr val="tx1">
                    <a:lumMod val="75000"/>
                    <a:lumOff val="25000"/>
                  </a:schemeClr>
                </a:solidFill>
              </a:rPr>
              <a:t>Gripping force under 140N</a:t>
            </a:r>
          </a:p>
        </p:txBody>
      </p:sp>
    </p:spTree>
    <p:extLst>
      <p:ext uri="{BB962C8B-B14F-4D97-AF65-F5344CB8AC3E}">
        <p14:creationId xmlns:p14="http://schemas.microsoft.com/office/powerpoint/2010/main" val="296104419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B1F5E386-7EF7-4E7D-B018-DF2B5DC12B22}"/>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YouTube - #HMI2019</a:t>
            </a:r>
          </a:p>
        </p:txBody>
      </p:sp>
      <p:pic>
        <p:nvPicPr>
          <p:cNvPr id="3" name="Grafik 2">
            <a:extLst>
              <a:ext uri="{FF2B5EF4-FFF2-40B4-BE49-F238E27FC236}">
                <a16:creationId xmlns:a16="http://schemas.microsoft.com/office/drawing/2014/main" id="{F4312705-C798-4814-A9A7-F7EB15974B18}"/>
              </a:ext>
            </a:extLst>
          </p:cNvPr>
          <p:cNvPicPr>
            <a:picLocks noChangeAspect="1"/>
          </p:cNvPicPr>
          <p:nvPr/>
        </p:nvPicPr>
        <p:blipFill>
          <a:blip r:embed="rId2"/>
          <a:stretch>
            <a:fillRect/>
          </a:stretch>
        </p:blipFill>
        <p:spPr>
          <a:xfrm>
            <a:off x="1907704" y="1916832"/>
            <a:ext cx="5832648" cy="3641071"/>
          </a:xfrm>
          <a:prstGeom prst="rect">
            <a:avLst/>
          </a:prstGeom>
        </p:spPr>
      </p:pic>
      <p:sp>
        <p:nvSpPr>
          <p:cNvPr id="4" name="Textfeld 3">
            <a:extLst>
              <a:ext uri="{FF2B5EF4-FFF2-40B4-BE49-F238E27FC236}">
                <a16:creationId xmlns:a16="http://schemas.microsoft.com/office/drawing/2014/main" id="{4871221D-2624-40EC-92FE-7C9225F0E120}"/>
              </a:ext>
            </a:extLst>
          </p:cNvPr>
          <p:cNvSpPr txBox="1"/>
          <p:nvPr/>
        </p:nvSpPr>
        <p:spPr>
          <a:xfrm>
            <a:off x="755576" y="5661248"/>
            <a:ext cx="9523040" cy="337100"/>
          </a:xfrm>
          <a:prstGeom prst="rect">
            <a:avLst/>
          </a:prstGeom>
          <a:solidFill>
            <a:srgbClr val="003D6A"/>
          </a:solidFill>
        </p:spPr>
        <p:txBody>
          <a:bodyPr wrap="square" lIns="90000" tIns="90000" bIns="0" rtlCol="0" anchor="ctr" anchorCtr="0">
            <a:spAutoFit/>
          </a:bodyPr>
          <a:lstStyle/>
          <a:p>
            <a:r>
              <a:rPr lang="de-DE" sz="1600" b="1" dirty="0">
                <a:solidFill>
                  <a:schemeClr val="bg1"/>
                </a:solidFill>
              </a:rPr>
              <a:t>YouTube - Next Robotics - Hannover Messe 2019 Weltneuheit! Flexibler Cobot-Greifer von Schunk </a:t>
            </a:r>
          </a:p>
        </p:txBody>
      </p:sp>
    </p:spTree>
    <p:extLst>
      <p:ext uri="{BB962C8B-B14F-4D97-AF65-F5344CB8AC3E}">
        <p14:creationId xmlns:p14="http://schemas.microsoft.com/office/powerpoint/2010/main" val="28860057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Advantages – Your benefits</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sz="1600" b="1" dirty="0">
                <a:solidFill>
                  <a:srgbClr val="003D6A"/>
                </a:solidFill>
                <a:effectLst/>
              </a:rPr>
              <a:t>Certified gripping unit </a:t>
            </a:r>
            <a:r>
              <a:rPr lang="en-US" sz="1600" dirty="0">
                <a:solidFill>
                  <a:srgbClr val="003D6A"/>
                </a:solidFill>
                <a:effectLst/>
              </a:rPr>
              <a:t>saves effort for safety assessment of the application</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Safe gripping for workpiece weights of up to 2.25 kg </a:t>
            </a:r>
            <a:r>
              <a:rPr lang="en-US" sz="1600" dirty="0">
                <a:solidFill>
                  <a:srgbClr val="003D6A"/>
                </a:solidFill>
                <a:effectLst/>
              </a:rPr>
              <a:t>guaranteed by integrated force and distance measurement</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Pre-assembled gripping unit with robot interface </a:t>
            </a:r>
            <a:r>
              <a:rPr lang="en-US" sz="1600" dirty="0">
                <a:solidFill>
                  <a:srgbClr val="003D6A"/>
                </a:solidFill>
                <a:effectLst/>
              </a:rPr>
              <a:t>for a easy and fast integration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Integrated status display </a:t>
            </a:r>
            <a:r>
              <a:rPr lang="en-US" sz="1600" dirty="0">
                <a:solidFill>
                  <a:srgbClr val="003D6A"/>
                </a:solidFill>
              </a:rPr>
              <a:t>to the visibility of the application state at the operator’s eye level</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Actuation via various bus systems </a:t>
            </a:r>
            <a:r>
              <a:rPr lang="en-US" sz="1600" dirty="0">
                <a:solidFill>
                  <a:srgbClr val="003D6A"/>
                </a:solidFill>
              </a:rPr>
              <a:t>for easy commissioning and rapid integration into existing systems</a:t>
            </a:r>
          </a:p>
        </p:txBody>
      </p:sp>
      <p:sp>
        <p:nvSpPr>
          <p:cNvPr id="2" name="Rechteck 1">
            <a:extLst>
              <a:ext uri="{FF2B5EF4-FFF2-40B4-BE49-F238E27FC236}">
                <a16:creationId xmlns:a16="http://schemas.microsoft.com/office/drawing/2014/main" id="{349997FE-E38B-46D8-872C-41ACA8C27832}"/>
              </a:ext>
            </a:extLst>
          </p:cNvPr>
          <p:cNvSpPr/>
          <p:nvPr/>
        </p:nvSpPr>
        <p:spPr>
          <a:xfrm>
            <a:off x="332399" y="4189601"/>
            <a:ext cx="8704097" cy="1877437"/>
          </a:xfrm>
          <a:prstGeom prst="rect">
            <a:avLst/>
          </a:prstGeom>
        </p:spPr>
        <p:txBody>
          <a:bodyPr wrap="square">
            <a:spAutoFit/>
          </a:bodyPr>
          <a:lstStyle/>
          <a:p>
            <a:pPr marL="177800">
              <a:lnSpc>
                <a:spcPct val="100000"/>
              </a:lnSpc>
              <a:spcBef>
                <a:spcPts val="0"/>
              </a:spcBef>
              <a:spcAft>
                <a:spcPts val="600"/>
              </a:spcAft>
              <a:buClr>
                <a:srgbClr val="009EE2"/>
              </a:buClr>
              <a:buSzPct val="100000"/>
            </a:pPr>
            <a:r>
              <a:rPr lang="en-US" sz="2400" b="1" dirty="0">
                <a:solidFill>
                  <a:srgbClr val="003D6A"/>
                </a:solidFill>
              </a:rPr>
              <a:t>Our advantages compared to our competitors!</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dirty="0">
                <a:solidFill>
                  <a:srgbClr val="003D6A"/>
                </a:solidFill>
              </a:rPr>
              <a:t>Gripper will be certified- We face the challenge!</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dirty="0">
                <a:solidFill>
                  <a:srgbClr val="003D6A"/>
                </a:solidFill>
              </a:rPr>
              <a:t>Gripping force of max. 450N- We can handle heavy things!</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dirty="0">
                <a:solidFill>
                  <a:srgbClr val="003D6A"/>
                </a:solidFill>
              </a:rPr>
              <a:t>Gripping force maintenance up to 450N - We grip safe in every situation!</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dirty="0">
                <a:solidFill>
                  <a:srgbClr val="003D6A"/>
                </a:solidFill>
              </a:rPr>
              <a:t>Integration of three bus systems- We are more communicative!</a:t>
            </a:r>
          </a:p>
        </p:txBody>
      </p:sp>
      <p:sp>
        <p:nvSpPr>
          <p:cNvPr id="7" name="Textfeld 6">
            <a:extLst>
              <a:ext uri="{FF2B5EF4-FFF2-40B4-BE49-F238E27FC236}">
                <a16:creationId xmlns:a16="http://schemas.microsoft.com/office/drawing/2014/main" id="{C27BEDF6-19C9-4ED0-B9AD-3EAEDEBF7AB3}"/>
              </a:ext>
            </a:extLst>
          </p:cNvPr>
          <p:cNvSpPr txBox="1"/>
          <p:nvPr/>
        </p:nvSpPr>
        <p:spPr>
          <a:xfrm>
            <a:off x="6588224" y="3615844"/>
            <a:ext cx="6516687" cy="706432"/>
          </a:xfrm>
          <a:prstGeom prst="rect">
            <a:avLst/>
          </a:prstGeom>
          <a:solidFill>
            <a:srgbClr val="003D6A"/>
          </a:solidFill>
        </p:spPr>
        <p:txBody>
          <a:bodyPr wrap="square" lIns="90000" tIns="90000" bIns="0" rtlCol="0" anchor="ctr" anchorCtr="0">
            <a:spAutoFit/>
          </a:bodyPr>
          <a:lstStyle/>
          <a:p>
            <a:r>
              <a:rPr lang="en-US" sz="2000" b="1" dirty="0">
                <a:solidFill>
                  <a:schemeClr val="bg1"/>
                </a:solidFill>
              </a:rPr>
              <a:t>Price 5.000€ - 5.500€</a:t>
            </a:r>
          </a:p>
          <a:p>
            <a:r>
              <a:rPr lang="en-US" sz="2000" b="1" dirty="0">
                <a:solidFill>
                  <a:schemeClr val="bg1"/>
                </a:solidFill>
              </a:rPr>
              <a:t>Available Q4/2019</a:t>
            </a:r>
          </a:p>
        </p:txBody>
      </p:sp>
    </p:spTree>
    <p:extLst>
      <p:ext uri="{BB962C8B-B14F-4D97-AF65-F5344CB8AC3E}">
        <p14:creationId xmlns:p14="http://schemas.microsoft.com/office/powerpoint/2010/main" val="342298606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Linear axis </a:t>
            </a:r>
          </a:p>
        </p:txBody>
      </p:sp>
      <p:sp>
        <p:nvSpPr>
          <p:cNvPr id="36" name="Textfeld 35"/>
          <p:cNvSpPr txBox="1"/>
          <p:nvPr/>
        </p:nvSpPr>
        <p:spPr>
          <a:xfrm>
            <a:off x="5148064" y="3297758"/>
            <a:ext cx="3888432" cy="1477328"/>
          </a:xfrm>
          <a:prstGeom prst="rect">
            <a:avLst/>
          </a:prstGeom>
          <a:noFill/>
        </p:spPr>
        <p:txBody>
          <a:bodyPr wrap="square" rtlCol="0">
            <a:spAutoFit/>
          </a:bodyPr>
          <a:lstStyle/>
          <a:p>
            <a:r>
              <a:rPr lang="en-US" b="1" noProof="1">
                <a:solidFill>
                  <a:srgbClr val="003D6A"/>
                </a:solidFill>
              </a:rPr>
              <a:t>There is no other electric linear module on the market that is as user-friendly to configure</a:t>
            </a:r>
            <a:endParaRPr lang="en-US" b="1" dirty="0">
              <a:solidFill>
                <a:srgbClr val="003D6A"/>
              </a:solidFill>
            </a:endParaRPr>
          </a:p>
          <a:p>
            <a:endParaRPr lang="en-US" b="1" dirty="0">
              <a:solidFill>
                <a:srgbClr val="00446B"/>
              </a:solidFill>
            </a:endParaRPr>
          </a:p>
          <a:p>
            <a:r>
              <a:rPr lang="en-US" b="1" dirty="0">
                <a:solidFill>
                  <a:srgbClr val="00446B"/>
                </a:solidFill>
              </a:rPr>
              <a:t>Ready for takeoff in only 2 work steps!</a:t>
            </a:r>
            <a:endParaRPr lang="en-US"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en-US" sz="1600" b="1" dirty="0">
                <a:solidFill>
                  <a:srgbClr val="003D6A"/>
                </a:solidFill>
              </a:rPr>
              <a:t>Electric linear module with direct drive and integrated controller, scope-free guided using pre-loaded roller guide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7456275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Easy. Fast. Reliable.</a:t>
            </a:r>
          </a:p>
        </p:txBody>
      </p:sp>
      <p:sp>
        <p:nvSpPr>
          <p:cNvPr id="55" name="Textfeld 54"/>
          <p:cNvSpPr txBox="1"/>
          <p:nvPr/>
        </p:nvSpPr>
        <p:spPr>
          <a:xfrm>
            <a:off x="5220072" y="2080671"/>
            <a:ext cx="3588025" cy="3693319"/>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New variant </a:t>
            </a:r>
            <a:r>
              <a:rPr lang="en-US" sz="1600" b="1" dirty="0">
                <a:solidFill>
                  <a:srgbClr val="003D6A"/>
                </a:solidFill>
              </a:rPr>
              <a:t>without</a:t>
            </a:r>
            <a:r>
              <a:rPr lang="de-DE" sz="1600" b="1" dirty="0">
                <a:solidFill>
                  <a:srgbClr val="003D6A"/>
                </a:solidFill>
              </a:rPr>
              <a:t> auto-</a:t>
            </a:r>
            <a:r>
              <a:rPr lang="en-US" sz="1600" b="1" dirty="0">
                <a:solidFill>
                  <a:srgbClr val="003D6A"/>
                </a:solidFill>
              </a:rPr>
              <a:t>learn</a:t>
            </a:r>
            <a:r>
              <a:rPr lang="de-DE" sz="1600" b="1" dirty="0">
                <a:solidFill>
                  <a:srgbClr val="003D6A"/>
                </a:solidFill>
              </a:rPr>
              <a:t> </a:t>
            </a:r>
            <a:r>
              <a:rPr lang="en-US" sz="1600" b="1" dirty="0">
                <a:solidFill>
                  <a:srgbClr val="003D6A"/>
                </a:solidFill>
              </a:rPr>
              <a:t>function</a:t>
            </a:r>
            <a:r>
              <a:rPr lang="de-DE" sz="1600" b="1" dirty="0">
                <a:solidFill>
                  <a:srgbClr val="003D6A"/>
                </a:solidFill>
              </a:rPr>
              <a:t> </a:t>
            </a:r>
            <a:r>
              <a:rPr lang="en-US" sz="1600" b="1" dirty="0">
                <a:solidFill>
                  <a:srgbClr val="003D6A"/>
                </a:solidFill>
              </a:rPr>
              <a:t>for</a:t>
            </a:r>
            <a:r>
              <a:rPr lang="de-DE" sz="1600" b="1" dirty="0">
                <a:solidFill>
                  <a:srgbClr val="003D6A"/>
                </a:solidFill>
              </a:rPr>
              <a:t> </a:t>
            </a:r>
            <a:r>
              <a:rPr lang="en-US" sz="1600" b="1" dirty="0">
                <a:solidFill>
                  <a:srgbClr val="003D6A"/>
                </a:solidFill>
              </a:rPr>
              <a:t>pressing</a:t>
            </a:r>
            <a:r>
              <a:rPr lang="de-DE" sz="1600" b="1" dirty="0">
                <a:solidFill>
                  <a:srgbClr val="003D6A"/>
                </a:solidFill>
              </a:rPr>
              <a:t> and </a:t>
            </a:r>
            <a:r>
              <a:rPr lang="en-GB" sz="1600" b="1" dirty="0">
                <a:solidFill>
                  <a:srgbClr val="003D6A"/>
                </a:solidFill>
              </a:rPr>
              <a:t>jointing</a:t>
            </a:r>
            <a:r>
              <a:rPr lang="de-DE" sz="1600" b="1" dirty="0">
                <a:solidFill>
                  <a:srgbClr val="003D6A"/>
                </a:solidFill>
              </a:rPr>
              <a:t> </a:t>
            </a:r>
            <a:r>
              <a:rPr lang="en-US" sz="1600" b="1" dirty="0">
                <a:solidFill>
                  <a:srgbClr val="003D6A"/>
                </a:solidFill>
              </a:rPr>
              <a:t>applications</a:t>
            </a:r>
            <a:endParaRPr lang="en-US" sz="1400" i="1" dirty="0"/>
          </a:p>
          <a:p>
            <a:pPr marL="360000" lvl="0" indent="-360000">
              <a:spcAft>
                <a:spcPts val="1200"/>
              </a:spcAft>
              <a:buSzPct val="140000"/>
              <a:buBlip>
                <a:blip r:embed="rId2"/>
              </a:buBlip>
            </a:pPr>
            <a:r>
              <a:rPr lang="de-DE" sz="1600" b="1" dirty="0">
                <a:solidFill>
                  <a:srgbClr val="003D6A"/>
                </a:solidFill>
              </a:rPr>
              <a:t>Manual </a:t>
            </a:r>
            <a:r>
              <a:rPr lang="en-US" sz="1600" b="1" dirty="0">
                <a:solidFill>
                  <a:srgbClr val="003D6A"/>
                </a:solidFill>
              </a:rPr>
              <a:t>speed</a:t>
            </a:r>
            <a:r>
              <a:rPr lang="de-DE" sz="1600" b="1" dirty="0">
                <a:solidFill>
                  <a:srgbClr val="003D6A"/>
                </a:solidFill>
              </a:rPr>
              <a:t> </a:t>
            </a:r>
            <a:r>
              <a:rPr lang="en-US" sz="1600" b="1" dirty="0">
                <a:solidFill>
                  <a:srgbClr val="003D6A"/>
                </a:solidFill>
              </a:rPr>
              <a:t>configuration</a:t>
            </a:r>
            <a:r>
              <a:rPr lang="de-DE" sz="1600" b="1" dirty="0">
                <a:solidFill>
                  <a:srgbClr val="003D6A"/>
                </a:solidFill>
              </a:rPr>
              <a:t> </a:t>
            </a:r>
            <a:r>
              <a:rPr lang="en-US" sz="1600" b="1" dirty="0">
                <a:solidFill>
                  <a:srgbClr val="003D6A"/>
                </a:solidFill>
              </a:rPr>
              <a:t>using</a:t>
            </a:r>
            <a:r>
              <a:rPr lang="de-DE" sz="1600" b="1" dirty="0">
                <a:solidFill>
                  <a:srgbClr val="003D6A"/>
                </a:solidFill>
              </a:rPr>
              <a:t> </a:t>
            </a:r>
            <a:r>
              <a:rPr lang="en-US" sz="1600" b="1" dirty="0">
                <a:solidFill>
                  <a:srgbClr val="003D6A"/>
                </a:solidFill>
              </a:rPr>
              <a:t>rotary</a:t>
            </a:r>
            <a:r>
              <a:rPr lang="de-DE" sz="1600" b="1" dirty="0">
                <a:solidFill>
                  <a:srgbClr val="003D6A"/>
                </a:solidFill>
              </a:rPr>
              <a:t> </a:t>
            </a:r>
            <a:r>
              <a:rPr lang="en-US" sz="1600" b="1" dirty="0">
                <a:solidFill>
                  <a:srgbClr val="003D6A"/>
                </a:solidFill>
              </a:rPr>
              <a:t>switches</a:t>
            </a:r>
          </a:p>
          <a:p>
            <a:pPr marL="360000" lvl="0" indent="-360000">
              <a:spcAft>
                <a:spcPts val="1200"/>
              </a:spcAft>
              <a:buSzPct val="140000"/>
              <a:buBlip>
                <a:blip r:embed="rId2"/>
              </a:buBlip>
            </a:pPr>
            <a:r>
              <a:rPr lang="de-DE" sz="1600" b="1" dirty="0">
                <a:solidFill>
                  <a:srgbClr val="003D6A"/>
                </a:solidFill>
              </a:rPr>
              <a:t>Also </a:t>
            </a:r>
            <a:r>
              <a:rPr lang="en-US" sz="1600" b="1" dirty="0">
                <a:solidFill>
                  <a:srgbClr val="003D6A"/>
                </a:solidFill>
              </a:rPr>
              <a:t>suitable</a:t>
            </a:r>
            <a:r>
              <a:rPr lang="de-DE" sz="1600" b="1" dirty="0">
                <a:solidFill>
                  <a:srgbClr val="003D6A"/>
                </a:solidFill>
              </a:rPr>
              <a:t> </a:t>
            </a:r>
            <a:r>
              <a:rPr lang="en-US" sz="1600" b="1" dirty="0">
                <a:solidFill>
                  <a:srgbClr val="003D6A"/>
                </a:solidFill>
              </a:rPr>
              <a:t>for</a:t>
            </a:r>
            <a:r>
              <a:rPr lang="de-DE" sz="1600" b="1" dirty="0">
                <a:solidFill>
                  <a:srgbClr val="003D6A"/>
                </a:solidFill>
              </a:rPr>
              <a:t> </a:t>
            </a:r>
            <a:r>
              <a:rPr lang="en-US" sz="1600" b="1" dirty="0">
                <a:solidFill>
                  <a:srgbClr val="003D6A"/>
                </a:solidFill>
              </a:rPr>
              <a:t>use</a:t>
            </a:r>
            <a:r>
              <a:rPr lang="de-DE" sz="1600" b="1" dirty="0">
                <a:solidFill>
                  <a:srgbClr val="003D6A"/>
                </a:solidFill>
              </a:rPr>
              <a:t> in </a:t>
            </a:r>
            <a:r>
              <a:rPr lang="en-US" sz="1600" b="1" dirty="0">
                <a:solidFill>
                  <a:srgbClr val="003D6A"/>
                </a:solidFill>
              </a:rPr>
              <a:t>cam-controlled</a:t>
            </a:r>
            <a:r>
              <a:rPr lang="de-DE" sz="1600" b="1" dirty="0">
                <a:solidFill>
                  <a:srgbClr val="003D6A"/>
                </a:solidFill>
              </a:rPr>
              <a:t> </a:t>
            </a:r>
            <a:r>
              <a:rPr lang="en-US" sz="1600" b="1" dirty="0">
                <a:solidFill>
                  <a:srgbClr val="003D6A"/>
                </a:solidFill>
              </a:rPr>
              <a:t>systems</a:t>
            </a:r>
          </a:p>
          <a:p>
            <a:pPr marL="360000" lvl="0" indent="-360000">
              <a:spcAft>
                <a:spcPts val="1200"/>
              </a:spcAft>
              <a:buSzPct val="140000"/>
              <a:buBlip>
                <a:blip r:embed="rId2"/>
              </a:buBlip>
            </a:pPr>
            <a:r>
              <a:rPr lang="de-DE" sz="1600" b="1" dirty="0">
                <a:solidFill>
                  <a:srgbClr val="003D6A"/>
                </a:solidFill>
              </a:rPr>
              <a:t>Control via digital I/O</a:t>
            </a:r>
          </a:p>
          <a:p>
            <a:pPr marL="360000" lvl="0" indent="-360000">
              <a:spcAft>
                <a:spcPts val="1200"/>
              </a:spcAft>
              <a:buSzPct val="140000"/>
              <a:buBlip>
                <a:blip r:embed="rId2"/>
              </a:buBlip>
            </a:pPr>
            <a:r>
              <a:rPr lang="en-US" sz="1600" b="1" dirty="0">
                <a:solidFill>
                  <a:srgbClr val="003D6A"/>
                </a:solidFill>
              </a:rPr>
              <a:t>Standardized</a:t>
            </a:r>
            <a:r>
              <a:rPr lang="de-DE" sz="1600" b="1" dirty="0">
                <a:solidFill>
                  <a:srgbClr val="003D6A"/>
                </a:solidFill>
              </a:rPr>
              <a:t> </a:t>
            </a:r>
            <a:r>
              <a:rPr lang="en-US" sz="1600" b="1" dirty="0">
                <a:solidFill>
                  <a:srgbClr val="003D6A"/>
                </a:solidFill>
              </a:rPr>
              <a:t>mounting</a:t>
            </a:r>
            <a:r>
              <a:rPr lang="de-DE" sz="1600" b="1" dirty="0">
                <a:solidFill>
                  <a:srgbClr val="003D6A"/>
                </a:solidFill>
              </a:rPr>
              <a:t> </a:t>
            </a:r>
            <a:r>
              <a:rPr lang="en-US" sz="1600" b="1" dirty="0">
                <a:solidFill>
                  <a:srgbClr val="003D6A"/>
                </a:solidFill>
              </a:rPr>
              <a:t>bores</a:t>
            </a:r>
            <a:endParaRPr lang="en-US" sz="1400" dirty="0">
              <a:solidFill>
                <a:prstClr val="black"/>
              </a:solidFill>
            </a:endParaRP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9379874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Principle of function</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Control electronics</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Drive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Roller guide</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End position adjustability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Connection plug</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dirty="0">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rmAutofit fontScale="92500" lnSpcReduction="20000"/>
          </a:bodyPr>
          <a:lstStyle/>
          <a:p>
            <a:r>
              <a:rPr lang="en-US" sz="1600" dirty="0">
                <a:solidFill>
                  <a:srgbClr val="003D6A"/>
                </a:solidFill>
              </a:rPr>
              <a:t>The electric drive consists of a primary part (motor coil) and a secondary part (permanent magnets). Inside the controller the phase and amplitude of the applied electric current are controlled. This sets the profile, which is fitted with magnets, in motion.</a:t>
            </a:r>
          </a:p>
          <a:p>
            <a:endParaRPr lang="en-US" sz="1600" dirty="0">
              <a:solidFill>
                <a:srgbClr val="003D6A"/>
              </a:solidFill>
            </a:endParaRPr>
          </a:p>
          <a:p>
            <a:endParaRPr lang="en-US" sz="1600" dirty="0">
              <a:solidFill>
                <a:srgbClr val="003D6A"/>
              </a:solidFill>
            </a:endParaRPr>
          </a:p>
          <a:p>
            <a:endParaRPr lang="en-US"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Mounting pattern</a:t>
              </a: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6</a:t>
                </a:r>
              </a:p>
            </p:txBody>
          </p:sp>
        </p:grpSp>
      </p:grpSp>
    </p:spTree>
    <p:extLst>
      <p:ext uri="{BB962C8B-B14F-4D97-AF65-F5344CB8AC3E}">
        <p14:creationId xmlns:p14="http://schemas.microsoft.com/office/powerpoint/2010/main" val="138084681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Advantages – Your benefits</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sz="1600" b="1" dirty="0">
                <a:solidFill>
                  <a:srgbClr val="003D6A"/>
                </a:solidFill>
                <a:effectLst/>
              </a:rPr>
              <a:t>Control via digital I/O </a:t>
            </a:r>
            <a:r>
              <a:rPr lang="en-US" sz="1600" dirty="0">
                <a:solidFill>
                  <a:srgbClr val="003D6A"/>
                </a:solidFill>
                <a:effectLst/>
              </a:rPr>
              <a:t>for easy commissioning and rapid integration into existing systems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10 independent extension and retraction speeds </a:t>
            </a:r>
            <a:r>
              <a:rPr lang="en-US" sz="1600" dirty="0">
                <a:solidFill>
                  <a:srgbClr val="003D6A"/>
                </a:solidFill>
                <a:effectLst/>
              </a:rPr>
              <a:t>for high flexibility in cycle times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Linear direct drive </a:t>
            </a:r>
            <a:r>
              <a:rPr lang="en-US" sz="1600" dirty="0">
                <a:solidFill>
                  <a:srgbClr val="003D6A"/>
                </a:solidFill>
                <a:effectLst/>
              </a:rPr>
              <a:t>for almost wear-free use and a long service life</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Robust bearing guidance </a:t>
            </a:r>
            <a:r>
              <a:rPr lang="en-US" sz="1600" dirty="0">
                <a:solidFill>
                  <a:srgbClr val="003D6A"/>
                </a:solidFill>
                <a:effectLst/>
              </a:rPr>
              <a:t>for high load capacities and end-position accuracy in all installation positions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Maintenance-free </a:t>
            </a:r>
            <a:r>
              <a:rPr lang="en-US" sz="1600" dirty="0">
                <a:solidFill>
                  <a:srgbClr val="003D6A"/>
                </a:solidFill>
              </a:rPr>
              <a:t>for high machine uptime and low operating costs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Compact dimensions </a:t>
            </a:r>
            <a:r>
              <a:rPr lang="en-US" sz="1600" dirty="0">
                <a:solidFill>
                  <a:srgbClr val="003D6A"/>
                </a:solidFill>
              </a:rPr>
              <a:t>for less interfering contours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Standardized mounting bores </a:t>
            </a:r>
            <a:r>
              <a:rPr lang="en-US" sz="1600" dirty="0">
                <a:solidFill>
                  <a:srgbClr val="003D6A"/>
                </a:solidFill>
              </a:rPr>
              <a:t>for numerous combinations with other components from the modular system</a:t>
            </a:r>
          </a:p>
        </p:txBody>
      </p:sp>
    </p:spTree>
    <p:extLst>
      <p:ext uri="{BB962C8B-B14F-4D97-AF65-F5344CB8AC3E}">
        <p14:creationId xmlns:p14="http://schemas.microsoft.com/office/powerpoint/2010/main" val="267675930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Technical data</a:t>
            </a:r>
          </a:p>
        </p:txBody>
      </p:sp>
      <p:graphicFrame>
        <p:nvGraphicFramePr>
          <p:cNvPr id="5" name="Inhaltsplatzhalter 13"/>
          <p:cNvGraphicFramePr>
            <a:graphicFrameLocks/>
          </p:cNvGraphicFramePr>
          <p:nvPr>
            <p:extLst/>
          </p:nvPr>
        </p:nvGraphicFramePr>
        <p:xfrm>
          <a:off x="539552" y="1844824"/>
          <a:ext cx="8280920" cy="21357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Technical </a:t>
                      </a:r>
                      <a:r>
                        <a:rPr lang="en-US" sz="1600" b="1" kern="1200" noProof="0" dirty="0">
                          <a:solidFill>
                            <a:srgbClr val="003D6A"/>
                          </a:solidFill>
                          <a:latin typeface="+mn-lt"/>
                          <a:ea typeface="+mn-ea"/>
                          <a:cs typeface="+mn-cs"/>
                        </a:rPr>
                        <a:t>data</a:t>
                      </a:r>
                      <a:r>
                        <a:rPr lang="de-DE" sz="1600" b="1" kern="1200" dirty="0">
                          <a:solidFill>
                            <a:srgbClr val="003D6A"/>
                          </a:solidFill>
                          <a:latin typeface="+mn-lt"/>
                          <a:ea typeface="+mn-ea"/>
                          <a:cs typeface="+mn-cs"/>
                        </a:rPr>
                        <a:t> </a:t>
                      </a:r>
                      <a:r>
                        <a:rPr lang="en-US" sz="1600" b="1" kern="1200" noProof="0" dirty="0">
                          <a:solidFill>
                            <a:srgbClr val="003D6A"/>
                          </a:solidFill>
                          <a:latin typeface="+mn-lt"/>
                          <a:ea typeface="+mn-ea"/>
                          <a:cs typeface="+mn-cs"/>
                        </a:rPr>
                        <a:t>overview</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Size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stroke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Nominal </a:t>
                      </a:r>
                      <a:r>
                        <a:rPr lang="en-US" sz="1400" b="0" kern="1200" noProof="0" dirty="0">
                          <a:solidFill>
                            <a:srgbClr val="003D6A"/>
                          </a:solidFill>
                          <a:latin typeface="+mn-lt"/>
                          <a:ea typeface="+mn-ea"/>
                          <a:cs typeface="+mn-cs"/>
                        </a:rPr>
                        <a:t>force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useful</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load</a:t>
                      </a:r>
                      <a:r>
                        <a:rPr lang="de-DE" sz="1400" b="0" kern="1200" dirty="0">
                          <a:solidFill>
                            <a:srgbClr val="003D6A"/>
                          </a:solidFill>
                          <a:latin typeface="+mn-lt"/>
                          <a:ea typeface="+mn-ea"/>
                          <a:cs typeface="+mn-cs"/>
                        </a:rPr>
                        <a:t> (horizontal)</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useful</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load</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vertical</a:t>
                      </a:r>
                      <a:r>
                        <a:rPr lang="de-DE" sz="1400" b="0" kern="1200" dirty="0">
                          <a:solidFill>
                            <a:srgbClr val="003D6A"/>
                          </a:solidFill>
                          <a:latin typeface="+mn-lt"/>
                          <a:ea typeface="+mn-ea"/>
                          <a:cs typeface="+mn-cs"/>
                        </a:rPr>
                        <a: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30 .. 80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0.75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40 .. 100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80 .. 200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17364948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Grafik 20"/>
          <p:cNvPicPr>
            <a:picLocks noChangeAspect="1"/>
          </p:cNvPicPr>
          <p:nvPr/>
        </p:nvPicPr>
        <p:blipFill rotWithShape="1">
          <a:blip r:embed="rId3" cstate="print">
            <a:extLst>
              <a:ext uri="{28A0092B-C50C-407E-A947-70E740481C1C}">
                <a14:useLocalDpi xmlns:a14="http://schemas.microsoft.com/office/drawing/2010/main" val="0"/>
              </a:ext>
            </a:extLst>
          </a:blip>
          <a:srcRect l="12283" r="13207"/>
          <a:stretch/>
        </p:blipFill>
        <p:spPr>
          <a:xfrm>
            <a:off x="531166" y="3163398"/>
            <a:ext cx="3075891" cy="2322750"/>
          </a:xfrm>
          <a:prstGeom prst="rect">
            <a:avLst/>
          </a:prstGeom>
        </p:spPr>
      </p:pic>
      <p:sp>
        <p:nvSpPr>
          <p:cNvPr id="3" name="Rechteck 2"/>
          <p:cNvSpPr/>
          <p:nvPr/>
        </p:nvSpPr>
        <p:spPr>
          <a:xfrm>
            <a:off x="3060071" y="1848630"/>
            <a:ext cx="2362955" cy="795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Applications in assembly automation</a:t>
            </a:r>
          </a:p>
        </p:txBody>
      </p:sp>
      <p:cxnSp>
        <p:nvCxnSpPr>
          <p:cNvPr id="20" name="Gewinkelte Verbindung 19"/>
          <p:cNvCxnSpPr>
            <a:cxnSpLocks/>
            <a:stCxn id="3" idx="1"/>
          </p:cNvCxnSpPr>
          <p:nvPr/>
        </p:nvCxnSpPr>
        <p:spPr>
          <a:xfrm rot="10800000" flipV="1">
            <a:off x="1763689" y="2246166"/>
            <a:ext cx="1296383" cy="223158"/>
          </a:xfrm>
          <a:prstGeom prst="bentConnector3">
            <a:avLst>
              <a:gd name="adj1" fmla="val 99510"/>
            </a:avLst>
          </a:prstGeom>
        </p:spPr>
        <p:style>
          <a:lnRef idx="2">
            <a:schemeClr val="accent1"/>
          </a:lnRef>
          <a:fillRef idx="0">
            <a:schemeClr val="accent1"/>
          </a:fillRef>
          <a:effectRef idx="1">
            <a:schemeClr val="accent1"/>
          </a:effectRef>
          <a:fontRef idx="minor">
            <a:schemeClr val="tx1"/>
          </a:fontRef>
        </p:style>
      </p:cxnSp>
      <p:sp>
        <p:nvSpPr>
          <p:cNvPr id="24" name="Rechteck 23"/>
          <p:cNvSpPr/>
          <p:nvPr/>
        </p:nvSpPr>
        <p:spPr>
          <a:xfrm>
            <a:off x="1080130" y="2366923"/>
            <a:ext cx="2307596" cy="1316857"/>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r>
              <a:rPr lang="en-US" sz="1600" dirty="0">
                <a:solidFill>
                  <a:srgbClr val="003D6A"/>
                </a:solidFill>
              </a:rPr>
              <a:t>Handling</a:t>
            </a:r>
          </a:p>
          <a:p>
            <a:pPr marL="285750" indent="-285750">
              <a:buFont typeface="Wingdings" panose="05000000000000000000" pitchFamily="2" charset="2"/>
              <a:buChar char="§"/>
            </a:pPr>
            <a:r>
              <a:rPr lang="en-US" sz="1600" dirty="0">
                <a:solidFill>
                  <a:srgbClr val="003D6A"/>
                </a:solidFill>
              </a:rPr>
              <a:t>Pick&amp;Place</a:t>
            </a:r>
          </a:p>
          <a:p>
            <a:pPr marL="285750" indent="-285750">
              <a:buFont typeface="Wingdings" panose="05000000000000000000" pitchFamily="2" charset="2"/>
              <a:buChar char="§"/>
            </a:pPr>
            <a:r>
              <a:rPr lang="en-US" sz="1600" dirty="0">
                <a:solidFill>
                  <a:srgbClr val="003D6A"/>
                </a:solidFill>
              </a:rPr>
              <a:t>Providing</a:t>
            </a:r>
          </a:p>
          <a:p>
            <a:pPr marL="285750" indent="-285750">
              <a:buFont typeface="Wingdings" panose="05000000000000000000" pitchFamily="2" charset="2"/>
              <a:buChar char="§"/>
            </a:pPr>
            <a:r>
              <a:rPr lang="en-US" sz="1600" dirty="0">
                <a:solidFill>
                  <a:srgbClr val="003D6A"/>
                </a:solidFill>
              </a:rPr>
              <a:t>Measuring / Testing</a:t>
            </a:r>
          </a:p>
        </p:txBody>
      </p:sp>
      <p:cxnSp>
        <p:nvCxnSpPr>
          <p:cNvPr id="28" name="Gewinkelte Verbindung 27"/>
          <p:cNvCxnSpPr>
            <a:cxnSpLocks/>
            <a:stCxn id="3" idx="3"/>
          </p:cNvCxnSpPr>
          <p:nvPr/>
        </p:nvCxnSpPr>
        <p:spPr>
          <a:xfrm>
            <a:off x="5423026" y="2246166"/>
            <a:ext cx="1381222" cy="223159"/>
          </a:xfrm>
          <a:prstGeom prst="bentConnector3">
            <a:avLst>
              <a:gd name="adj1" fmla="val 100925"/>
            </a:avLst>
          </a:prstGeom>
        </p:spPr>
        <p:style>
          <a:lnRef idx="2">
            <a:schemeClr val="accent1"/>
          </a:lnRef>
          <a:fillRef idx="0">
            <a:schemeClr val="accent1"/>
          </a:fillRef>
          <a:effectRef idx="1">
            <a:schemeClr val="accent1"/>
          </a:effectRef>
          <a:fontRef idx="minor">
            <a:schemeClr val="tx1"/>
          </a:fontRef>
        </p:style>
      </p:cxnSp>
      <p:sp>
        <p:nvSpPr>
          <p:cNvPr id="36" name="Rechteck 35"/>
          <p:cNvSpPr/>
          <p:nvPr/>
        </p:nvSpPr>
        <p:spPr>
          <a:xfrm>
            <a:off x="6102413" y="2314164"/>
            <a:ext cx="2307596" cy="1811753"/>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r>
              <a:rPr lang="en-US" sz="1600" dirty="0">
                <a:solidFill>
                  <a:srgbClr val="003D6A"/>
                </a:solidFill>
              </a:rPr>
              <a:t>Mating</a:t>
            </a:r>
          </a:p>
          <a:p>
            <a:pPr marL="285750" indent="-285750">
              <a:buFont typeface="Wingdings" panose="05000000000000000000" pitchFamily="2" charset="2"/>
              <a:buChar char="§"/>
            </a:pPr>
            <a:r>
              <a:rPr lang="en-US" sz="1600" dirty="0">
                <a:solidFill>
                  <a:srgbClr val="003D6A"/>
                </a:solidFill>
              </a:rPr>
              <a:t>Injecting</a:t>
            </a:r>
          </a:p>
          <a:p>
            <a:pPr marL="285750" indent="-285750">
              <a:buFont typeface="Wingdings" panose="05000000000000000000" pitchFamily="2" charset="2"/>
              <a:buChar char="§"/>
            </a:pPr>
            <a:r>
              <a:rPr lang="en-US" sz="1600" dirty="0">
                <a:solidFill>
                  <a:srgbClr val="003D6A"/>
                </a:solidFill>
              </a:rPr>
              <a:t>Moving</a:t>
            </a:r>
          </a:p>
          <a:p>
            <a:pPr marL="285750" indent="-285750">
              <a:buFont typeface="Wingdings" panose="05000000000000000000" pitchFamily="2" charset="2"/>
              <a:buChar char="§"/>
            </a:pPr>
            <a:r>
              <a:rPr lang="en-US" sz="1600" dirty="0">
                <a:solidFill>
                  <a:srgbClr val="003D6A"/>
                </a:solidFill>
              </a:rPr>
              <a:t>Cam-controlled applications</a:t>
            </a:r>
          </a:p>
        </p:txBody>
      </p:sp>
      <p:sp>
        <p:nvSpPr>
          <p:cNvPr id="37" name="Textfeld 36"/>
          <p:cNvSpPr txBox="1"/>
          <p:nvPr/>
        </p:nvSpPr>
        <p:spPr>
          <a:xfrm>
            <a:off x="686735" y="1782148"/>
            <a:ext cx="2017853" cy="584775"/>
          </a:xfrm>
          <a:prstGeom prst="rect">
            <a:avLst/>
          </a:prstGeom>
          <a:noFill/>
        </p:spPr>
        <p:txBody>
          <a:bodyPr wrap="square" rtlCol="0">
            <a:spAutoFit/>
          </a:bodyPr>
          <a:lstStyle>
            <a:defPPr>
              <a:defRPr lang="de-DE"/>
            </a:defPPr>
            <a:lvl1pPr>
              <a:defRPr sz="1600">
                <a:solidFill>
                  <a:srgbClr val="003D6A"/>
                </a:solidFill>
              </a:defRPr>
            </a:lvl1pPr>
          </a:lstStyle>
          <a:p>
            <a:r>
              <a:rPr lang="en-US" dirty="0"/>
              <a:t>No or slight process forces</a:t>
            </a:r>
          </a:p>
        </p:txBody>
      </p:sp>
      <p:sp>
        <p:nvSpPr>
          <p:cNvPr id="42" name="Rechteck 41"/>
          <p:cNvSpPr/>
          <p:nvPr/>
        </p:nvSpPr>
        <p:spPr>
          <a:xfrm>
            <a:off x="5757204" y="5309847"/>
            <a:ext cx="2596427" cy="723603"/>
          </a:xfrm>
          <a:prstGeom prst="rect">
            <a:avLst/>
          </a:prstGeom>
          <a:solidFill>
            <a:srgbClr val="00B0F0"/>
          </a:solidFill>
          <a:ln>
            <a:solidFill>
              <a:srgbClr val="009EE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a:t>ELP M1 variant</a:t>
            </a:r>
          </a:p>
          <a:p>
            <a:pPr algn="ctr"/>
            <a:r>
              <a:rPr lang="en-US" sz="1200" dirty="0"/>
              <a:t>(New as a standard version)</a:t>
            </a:r>
          </a:p>
        </p:txBody>
      </p:sp>
      <p:sp>
        <p:nvSpPr>
          <p:cNvPr id="48" name="Rechteck 47"/>
          <p:cNvSpPr/>
          <p:nvPr/>
        </p:nvSpPr>
        <p:spPr>
          <a:xfrm>
            <a:off x="5865765" y="5479025"/>
            <a:ext cx="3038570" cy="449856"/>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endParaRPr lang="en-US" sz="1600" dirty="0">
              <a:solidFill>
                <a:schemeClr val="tx1"/>
              </a:solidFill>
            </a:endParaRPr>
          </a:p>
        </p:txBody>
      </p:sp>
      <p:sp>
        <p:nvSpPr>
          <p:cNvPr id="25" name="Textfeld 24"/>
          <p:cNvSpPr txBox="1"/>
          <p:nvPr/>
        </p:nvSpPr>
        <p:spPr>
          <a:xfrm>
            <a:off x="6821695" y="1867051"/>
            <a:ext cx="2017853" cy="584775"/>
          </a:xfrm>
          <a:prstGeom prst="rect">
            <a:avLst/>
          </a:prstGeom>
          <a:noFill/>
        </p:spPr>
        <p:txBody>
          <a:bodyPr wrap="square" rtlCol="0">
            <a:spAutoFit/>
          </a:bodyPr>
          <a:lstStyle>
            <a:defPPr>
              <a:defRPr lang="de-DE"/>
            </a:defPPr>
            <a:lvl1pPr>
              <a:defRPr sz="1600">
                <a:solidFill>
                  <a:srgbClr val="003D6A"/>
                </a:solidFill>
              </a:defRPr>
            </a:lvl1pPr>
          </a:lstStyle>
          <a:p>
            <a:r>
              <a:rPr lang="en-US" dirty="0"/>
              <a:t>Process forces in movement direction</a:t>
            </a:r>
          </a:p>
        </p:txBody>
      </p:sp>
      <p:sp>
        <p:nvSpPr>
          <p:cNvPr id="26" name="Rechteck 25"/>
          <p:cNvSpPr/>
          <p:nvPr/>
        </p:nvSpPr>
        <p:spPr>
          <a:xfrm>
            <a:off x="770897" y="5342151"/>
            <a:ext cx="2596427" cy="723603"/>
          </a:xfrm>
          <a:prstGeom prst="rect">
            <a:avLst/>
          </a:prstGeom>
          <a:solidFill>
            <a:srgbClr val="00B0F0"/>
          </a:solidFill>
          <a:ln>
            <a:solidFill>
              <a:srgbClr val="009EE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a:t>ELP with Auto-Learn</a:t>
            </a:r>
          </a:p>
          <a:p>
            <a:pPr algn="ctr"/>
            <a:r>
              <a:rPr lang="en-US" sz="1200" dirty="0"/>
              <a:t>(Bearer of technology and standard solution for handling)</a:t>
            </a:r>
          </a:p>
        </p:txBody>
      </p:sp>
      <p:pic>
        <p:nvPicPr>
          <p:cNvPr id="29" name="Grafik 28"/>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36944" y="4020625"/>
            <a:ext cx="3007871" cy="1148949"/>
          </a:xfrm>
          <a:prstGeom prst="rect">
            <a:avLst/>
          </a:prstGeom>
        </p:spPr>
      </p:pic>
      <p:sp>
        <p:nvSpPr>
          <p:cNvPr id="15" name="Textfeld 14">
            <a:extLst>
              <a:ext uri="{FF2B5EF4-FFF2-40B4-BE49-F238E27FC236}">
                <a16:creationId xmlns:a16="http://schemas.microsoft.com/office/drawing/2014/main" id="{334F895C-324A-45B5-84D8-582C4292A003}"/>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Application field</a:t>
            </a:r>
          </a:p>
        </p:txBody>
      </p:sp>
    </p:spTree>
    <p:extLst>
      <p:ext uri="{BB962C8B-B14F-4D97-AF65-F5344CB8AC3E}">
        <p14:creationId xmlns:p14="http://schemas.microsoft.com/office/powerpoint/2010/main" val="415171092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Innovations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177800">
              <a:spcAft>
                <a:spcPts val="600"/>
              </a:spcAft>
              <a:buClr>
                <a:srgbClr val="009EE2"/>
              </a:buClr>
              <a:buSzPct val="100000"/>
            </a:pPr>
            <a:r>
              <a:rPr lang="en-US" sz="1600" b="1" dirty="0">
                <a:solidFill>
                  <a:srgbClr val="003D6A"/>
                </a:solidFill>
              </a:rPr>
              <a:t>Mayr piston rod brake</a:t>
            </a:r>
            <a:br>
              <a:rPr lang="en-US" sz="1600" b="1" dirty="0">
                <a:solidFill>
                  <a:srgbClr val="003D6A"/>
                </a:solidFill>
              </a:rPr>
            </a:br>
            <a:endParaRPr lang="en-US"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Safety brake with fail-safe principle (closed-circuit principle)</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Suitable for emergency stop brakes</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Infinitely and free from play clamping of the piston rod</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Two sizes (10 and 20)</a:t>
            </a:r>
          </a:p>
        </p:txBody>
      </p:sp>
      <p:pic>
        <p:nvPicPr>
          <p:cNvPr id="7" name="Grafik 6">
            <a:extLst>
              <a:ext uri="{FF2B5EF4-FFF2-40B4-BE49-F238E27FC236}">
                <a16:creationId xmlns:a16="http://schemas.microsoft.com/office/drawing/2014/main" id="{EA0FA4A1-E005-4BBA-ABC1-825130480BB8}"/>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03648" y="1210007"/>
            <a:ext cx="1440160" cy="4858857"/>
          </a:xfrm>
          <a:prstGeom prst="rect">
            <a:avLst/>
          </a:prstGeom>
        </p:spPr>
      </p:pic>
    </p:spTree>
    <p:extLst>
      <p:ext uri="{BB962C8B-B14F-4D97-AF65-F5344CB8AC3E}">
        <p14:creationId xmlns:p14="http://schemas.microsoft.com/office/powerpoint/2010/main" val="149236566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Availability &amp; price</a:t>
            </a:r>
          </a:p>
        </p:txBody>
      </p:sp>
      <p:graphicFrame>
        <p:nvGraphicFramePr>
          <p:cNvPr id="7" name="Inhaltsplatzhalter 13"/>
          <p:cNvGraphicFramePr>
            <a:graphicFrameLocks/>
          </p:cNvGraphicFramePr>
          <p:nvPr>
            <p:extLst/>
          </p:nvPr>
        </p:nvGraphicFramePr>
        <p:xfrm>
          <a:off x="4499993" y="1988840"/>
          <a:ext cx="4597584" cy="29667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115873">
                  <a:extLst>
                    <a:ext uri="{9D8B030D-6E8A-4147-A177-3AD203B41FA5}">
                      <a16:colId xmlns:a16="http://schemas.microsoft.com/office/drawing/2014/main" val="20000"/>
                    </a:ext>
                  </a:extLst>
                </a:gridCol>
                <a:gridCol w="917574">
                  <a:extLst>
                    <a:ext uri="{9D8B030D-6E8A-4147-A177-3AD203B41FA5}">
                      <a16:colId xmlns:a16="http://schemas.microsoft.com/office/drawing/2014/main" val="20001"/>
                    </a:ext>
                  </a:extLst>
                </a:gridCol>
                <a:gridCol w="1564137">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Designation</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Price</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Availability</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ROBA-Linearstop-10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195 €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ROBA-Linearstop-20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525 €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57643895"/>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ROBA-Brake-checker</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95 €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6122222"/>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AS-ELP025-HB-10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91477087"/>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AS-ELP050-HB-10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53899602"/>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AS-ELP100-HB-20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210 €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6083752"/>
                  </a:ext>
                </a:extLst>
              </a:tr>
            </a:tbl>
          </a:graphicData>
        </a:graphic>
      </p:graphicFrame>
      <p:pic>
        <p:nvPicPr>
          <p:cNvPr id="10" name="Grafik 9">
            <a:extLst>
              <a:ext uri="{FF2B5EF4-FFF2-40B4-BE49-F238E27FC236}">
                <a16:creationId xmlns:a16="http://schemas.microsoft.com/office/drawing/2014/main" id="{E3B723FD-7FFA-4152-83F3-C1C127798E22}"/>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03648" y="1210007"/>
            <a:ext cx="1440160" cy="4858857"/>
          </a:xfrm>
          <a:prstGeom prst="rect">
            <a:avLst/>
          </a:prstGeom>
        </p:spPr>
      </p:pic>
    </p:spTree>
    <p:extLst>
      <p:ext uri="{BB962C8B-B14F-4D97-AF65-F5344CB8AC3E}">
        <p14:creationId xmlns:p14="http://schemas.microsoft.com/office/powerpoint/2010/main" val="327437583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Future prospect</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Remanent storage</a:t>
            </a:r>
            <a:br>
              <a:rPr lang="en-US" sz="1600" b="1" dirty="0">
                <a:solidFill>
                  <a:srgbClr val="003D6A"/>
                </a:solidFill>
              </a:rPr>
            </a:br>
            <a:r>
              <a:rPr lang="en-US" sz="1600" dirty="0">
                <a:solidFill>
                  <a:srgbClr val="003D6A"/>
                </a:solidFill>
              </a:rPr>
              <a:t>No new Auto-Learn after loosing actor- and logic voltage</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Adjustment of the operation modes by the costumer</a:t>
            </a:r>
            <a:br>
              <a:rPr lang="en-US" sz="1600" b="1" dirty="0">
                <a:solidFill>
                  <a:srgbClr val="003D6A"/>
                </a:solidFill>
              </a:rPr>
            </a:br>
            <a:r>
              <a:rPr lang="en-US" sz="1600" dirty="0">
                <a:solidFill>
                  <a:srgbClr val="003D6A"/>
                </a:solidFill>
              </a:rPr>
              <a:t>Switching between operation mode</a:t>
            </a:r>
            <a:r>
              <a:rPr lang="en-US" sz="1600" b="1" dirty="0">
                <a:solidFill>
                  <a:srgbClr val="003D6A"/>
                </a:solidFill>
              </a:rPr>
              <a:t> </a:t>
            </a:r>
            <a:r>
              <a:rPr lang="en-US" sz="1600" dirty="0">
                <a:solidFill>
                  <a:srgbClr val="003D6A"/>
                </a:solidFill>
              </a:rPr>
              <a:t>Auto-learn and M1</a:t>
            </a:r>
          </a:p>
        </p:txBody>
      </p:sp>
      <p:pic>
        <p:nvPicPr>
          <p:cNvPr id="7" name="Grafik 6">
            <a:extLst>
              <a:ext uri="{FF2B5EF4-FFF2-40B4-BE49-F238E27FC236}">
                <a16:creationId xmlns:a16="http://schemas.microsoft.com/office/drawing/2014/main" id="{05F73C6C-3368-4409-B58D-1B552842F31C}"/>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67681443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Universal </a:t>
            </a:r>
            <a:r>
              <a:rPr lang="en-US" sz="4000" b="1" dirty="0">
                <a:solidFill>
                  <a:schemeClr val="bg1"/>
                </a:solidFill>
              </a:rPr>
              <a:t>swivel</a:t>
            </a:r>
            <a:r>
              <a:rPr lang="de-DE" sz="4000" b="1" dirty="0">
                <a:solidFill>
                  <a:schemeClr val="bg1"/>
                </a:solidFill>
              </a:rPr>
              <a:t> </a:t>
            </a:r>
            <a:r>
              <a:rPr lang="en-US" sz="4000" b="1" dirty="0">
                <a:solidFill>
                  <a:schemeClr val="bg1"/>
                </a:solidFill>
              </a:rPr>
              <a:t>unit</a:t>
            </a:r>
            <a:r>
              <a:rPr lang="de-DE" sz="4000" b="1" dirty="0">
                <a:solidFill>
                  <a:schemeClr val="bg1"/>
                </a:solidFill>
              </a:rPr>
              <a:t> </a:t>
            </a:r>
          </a:p>
        </p:txBody>
      </p:sp>
      <p:sp>
        <p:nvSpPr>
          <p:cNvPr id="36" name="Textfeld 35"/>
          <p:cNvSpPr txBox="1"/>
          <p:nvPr/>
        </p:nvSpPr>
        <p:spPr>
          <a:xfrm>
            <a:off x="5148064" y="3297758"/>
            <a:ext cx="3888432" cy="1200329"/>
          </a:xfrm>
          <a:prstGeom prst="rect">
            <a:avLst/>
          </a:prstGeom>
          <a:noFill/>
        </p:spPr>
        <p:txBody>
          <a:bodyPr wrap="square" rtlCol="0">
            <a:spAutoFit/>
          </a:bodyPr>
          <a:lstStyle/>
          <a:p>
            <a:r>
              <a:rPr lang="de-DE" b="1" noProof="1">
                <a:solidFill>
                  <a:srgbClr val="003D6A"/>
                </a:solidFill>
              </a:rPr>
              <a:t>No other electric swivel unit on the market is as easy to adjust</a:t>
            </a:r>
            <a:endParaRPr lang="de-DE" b="1" dirty="0">
              <a:solidFill>
                <a:srgbClr val="003D6A"/>
              </a:solidFill>
            </a:endParaRPr>
          </a:p>
          <a:p>
            <a:endParaRPr lang="de-DE" b="1" dirty="0">
              <a:solidFill>
                <a:srgbClr val="00446B"/>
              </a:solidFill>
            </a:endParaRPr>
          </a:p>
          <a:p>
            <a:r>
              <a:rPr lang="de-DE" b="1" dirty="0">
                <a:solidFill>
                  <a:srgbClr val="00446B"/>
                </a:solidFill>
              </a:rPr>
              <a:t>Ready </a:t>
            </a:r>
            <a:r>
              <a:rPr lang="en-US" b="1" dirty="0">
                <a:solidFill>
                  <a:srgbClr val="00446B"/>
                </a:solidFill>
              </a:rPr>
              <a:t>for</a:t>
            </a:r>
            <a:r>
              <a:rPr lang="de-DE" b="1" dirty="0">
                <a:solidFill>
                  <a:srgbClr val="00446B"/>
                </a:solidFill>
              </a:rPr>
              <a:t> </a:t>
            </a:r>
            <a:r>
              <a:rPr lang="en-US" b="1" dirty="0">
                <a:solidFill>
                  <a:srgbClr val="00446B"/>
                </a:solidFill>
              </a:rPr>
              <a:t>takeoff</a:t>
            </a:r>
            <a:r>
              <a:rPr lang="de-DE" b="1" dirty="0">
                <a:solidFill>
                  <a:srgbClr val="00446B"/>
                </a:solidFill>
              </a:rPr>
              <a:t> in </a:t>
            </a:r>
            <a:r>
              <a:rPr lang="en-US" b="1" dirty="0">
                <a:solidFill>
                  <a:srgbClr val="00446B"/>
                </a:solidFill>
              </a:rPr>
              <a:t>only</a:t>
            </a:r>
            <a:r>
              <a:rPr lang="de-DE" b="1" dirty="0">
                <a:solidFill>
                  <a:srgbClr val="00446B"/>
                </a:solidFill>
              </a:rPr>
              <a:t> 2 </a:t>
            </a:r>
            <a:r>
              <a:rPr lang="en-US" b="1" dirty="0">
                <a:solidFill>
                  <a:srgbClr val="00446B"/>
                </a:solidFill>
              </a:rPr>
              <a:t>work</a:t>
            </a:r>
            <a:r>
              <a:rPr lang="de-DE" b="1" dirty="0">
                <a:solidFill>
                  <a:srgbClr val="00446B"/>
                </a:solidFill>
              </a:rPr>
              <a:t> </a:t>
            </a:r>
            <a:r>
              <a:rPr lang="en-US" b="1" dirty="0">
                <a:solidFill>
                  <a:srgbClr val="00446B"/>
                </a:solidFill>
              </a:rPr>
              <a:t>steps</a:t>
            </a:r>
            <a:r>
              <a:rPr lang="de-DE" b="1" dirty="0">
                <a:solidFill>
                  <a:srgbClr val="00446B"/>
                </a:solidFill>
              </a:rPr>
              <a:t>!</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Electrical universal swivel unit with direct drive and integrated control for angles of rotation of 45°, 90° or 180°</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0831314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en-US" sz="3900" b="1" dirty="0">
                <a:solidFill>
                  <a:schemeClr val="bg1"/>
                </a:solidFill>
              </a:rPr>
              <a:t>Easy. Fast. Reliable.</a:t>
            </a:r>
          </a:p>
        </p:txBody>
      </p:sp>
      <p:sp>
        <p:nvSpPr>
          <p:cNvPr id="55" name="Textfeld 54"/>
          <p:cNvSpPr txBox="1"/>
          <p:nvPr/>
        </p:nvSpPr>
        <p:spPr>
          <a:xfrm>
            <a:off x="5220072" y="2080671"/>
            <a:ext cx="3588025" cy="3447098"/>
          </a:xfrm>
          <a:prstGeom prst="rect">
            <a:avLst/>
          </a:prstGeom>
          <a:noFill/>
        </p:spPr>
        <p:txBody>
          <a:bodyPr wrap="square" rtlCol="0">
            <a:spAutoFit/>
          </a:bodyPr>
          <a:lstStyle/>
          <a:p>
            <a:pPr marL="360000" indent="-360000">
              <a:spcAft>
                <a:spcPts val="1200"/>
              </a:spcAft>
              <a:buSzPct val="140000"/>
              <a:buBlip>
                <a:blip r:embed="rId2"/>
              </a:buBlip>
            </a:pPr>
            <a:r>
              <a:rPr lang="en-US" sz="1600" b="1" dirty="0">
                <a:solidFill>
                  <a:srgbClr val="003D6A"/>
                </a:solidFill>
              </a:rPr>
              <a:t>Control via digital I/O</a:t>
            </a:r>
            <a:endParaRPr lang="en-US" sz="1400" i="1" dirty="0"/>
          </a:p>
          <a:p>
            <a:pPr marL="360000" lvl="0" indent="-360000">
              <a:spcAft>
                <a:spcPts val="1200"/>
              </a:spcAft>
              <a:buSzPct val="140000"/>
              <a:buBlip>
                <a:blip r:embed="rId2"/>
              </a:buBlip>
            </a:pPr>
            <a:r>
              <a:rPr lang="en-US" sz="1600" b="1" dirty="0">
                <a:solidFill>
                  <a:srgbClr val="003D6A"/>
                </a:solidFill>
              </a:rPr>
              <a:t>Revolutionary auto-learn function with storable movement profile</a:t>
            </a:r>
          </a:p>
          <a:p>
            <a:pPr marL="360000" lvl="0" indent="-360000">
              <a:spcAft>
                <a:spcPts val="1200"/>
              </a:spcAft>
              <a:buSzPct val="140000"/>
              <a:buBlip>
                <a:blip r:embed="rId2"/>
              </a:buBlip>
            </a:pPr>
            <a:r>
              <a:rPr lang="en-US" sz="1600" b="1" dirty="0">
                <a:solidFill>
                  <a:srgbClr val="003D6A"/>
                </a:solidFill>
              </a:rPr>
              <a:t>Speed can be adjusted in 10 stages for both rotational directions</a:t>
            </a:r>
          </a:p>
          <a:p>
            <a:pPr marL="360000" lvl="0" indent="-360000">
              <a:spcAft>
                <a:spcPts val="1200"/>
              </a:spcAft>
              <a:buSzPct val="140000"/>
              <a:buBlip>
                <a:blip r:embed="rId2"/>
              </a:buBlip>
            </a:pPr>
            <a:r>
              <a:rPr lang="en-US" sz="1600" b="1" dirty="0">
                <a:solidFill>
                  <a:srgbClr val="003D6A"/>
                </a:solidFill>
              </a:rPr>
              <a:t>Rotational direct drive</a:t>
            </a:r>
          </a:p>
          <a:p>
            <a:pPr marL="360000" lvl="0" indent="-360000">
              <a:spcAft>
                <a:spcPts val="1200"/>
              </a:spcAft>
              <a:buSzPct val="140000"/>
              <a:buBlip>
                <a:blip r:embed="rId2"/>
              </a:buBlip>
            </a:pPr>
            <a:r>
              <a:rPr lang="en-US" sz="1600" b="1" dirty="0">
                <a:solidFill>
                  <a:srgbClr val="003D6A"/>
                </a:solidFill>
              </a:rPr>
              <a:t>Pinion and fastening identical to the pneumatic swivel unit SRM</a:t>
            </a:r>
            <a:endParaRPr lang="en-US" sz="1400" dirty="0">
              <a:solidFill>
                <a:prstClr val="black"/>
              </a:solidFill>
            </a:endParaRPr>
          </a:p>
          <a:p>
            <a:pPr marL="285750" lvl="0" indent="-360000">
              <a:spcAft>
                <a:spcPts val="1200"/>
              </a:spcAft>
              <a:buSzPct val="200000"/>
              <a:buBlip>
                <a:blip r:embed="rId2"/>
              </a:buBlip>
            </a:pPr>
            <a:endParaRPr lang="en-US" sz="1400" i="1" dirty="0">
              <a:solidFill>
                <a:prstClr val="black"/>
              </a:solidFill>
            </a:endParaRPr>
          </a:p>
          <a:p>
            <a:pPr marL="285750" indent="-360000">
              <a:spcAft>
                <a:spcPts val="1200"/>
              </a:spcAft>
              <a:buSzPct val="200000"/>
              <a:buBlip>
                <a:blip r:embed="rId2"/>
              </a:buBlip>
            </a:pPr>
            <a:endParaRPr lang="en-US"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57740670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Principle of function</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End position adjustment</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Control electronics</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Drive</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Sensor system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Connection plug</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dirty="0">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rmAutofit fontScale="92500"/>
          </a:bodyPr>
          <a:lstStyle/>
          <a:p>
            <a:r>
              <a:rPr lang="en-US" sz="1400" dirty="0">
                <a:solidFill>
                  <a:srgbClr val="003D6A"/>
                </a:solidFill>
              </a:rPr>
              <a:t>The electric drive consists of a primary part (motor coil) and a secondary part (permanent magnets). Inside the controller the phase and amplitude of the applied electric current are controlled. This causes the rotary table, which is fitted with magnets, to move.</a:t>
            </a:r>
          </a:p>
          <a:p>
            <a:endParaRPr lang="en-US" sz="1600" dirty="0">
              <a:solidFill>
                <a:srgbClr val="003D6A"/>
              </a:solidFill>
            </a:endParaRPr>
          </a:p>
          <a:p>
            <a:endParaRPr lang="en-US" sz="1600" dirty="0">
              <a:solidFill>
                <a:srgbClr val="003D6A"/>
              </a:solidFill>
            </a:endParaRPr>
          </a:p>
          <a:p>
            <a:endParaRPr lang="en-US"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Output flange</a:t>
              </a: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6</a:t>
                </a:r>
              </a:p>
            </p:txBody>
          </p:sp>
        </p:grpSp>
      </p:grpSp>
    </p:spTree>
    <p:extLst>
      <p:ext uri="{BB962C8B-B14F-4D97-AF65-F5344CB8AC3E}">
        <p14:creationId xmlns:p14="http://schemas.microsoft.com/office/powerpoint/2010/main" val="333331895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Advantages – Your benefits</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sz="1600" b="1" dirty="0">
                <a:solidFill>
                  <a:srgbClr val="003D6A"/>
                </a:solidFill>
                <a:effectLst/>
              </a:rPr>
              <a:t>Control via digital I/O </a:t>
            </a:r>
            <a:r>
              <a:rPr lang="en-US" sz="1600" dirty="0">
                <a:solidFill>
                  <a:srgbClr val="003D6A"/>
                </a:solidFill>
                <a:effectLst/>
              </a:rPr>
              <a:t>for easy commissioning and rapid integration into existing systems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Speed can be adjusted in 10 stages for both rotational directions </a:t>
            </a:r>
            <a:r>
              <a:rPr lang="en-US" sz="1600" dirty="0">
                <a:solidFill>
                  <a:srgbClr val="003D6A"/>
                </a:solidFill>
                <a:effectLst/>
              </a:rPr>
              <a:t>for high flexibility in cycle times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Direct drive </a:t>
            </a:r>
            <a:r>
              <a:rPr lang="en-US" sz="1600" dirty="0">
                <a:solidFill>
                  <a:srgbClr val="003D6A"/>
                </a:solidFill>
                <a:effectLst/>
              </a:rPr>
              <a:t>for almost wear-free use and a long service life</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Large center bore </a:t>
            </a:r>
            <a:r>
              <a:rPr lang="en-US" sz="1600" dirty="0">
                <a:solidFill>
                  <a:srgbClr val="003D6A"/>
                </a:solidFill>
                <a:effectLst/>
              </a:rPr>
              <a:t>for feed-through of cables and hoses with the same unit height</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The swivel angle can be selected as either 45°, 90° or 180° </a:t>
            </a:r>
            <a:r>
              <a:rPr lang="en-US" sz="1600" dirty="0">
                <a:solidFill>
                  <a:srgbClr val="003D6A"/>
                </a:solidFill>
              </a:rPr>
              <a:t>complete flexibility in selecting the angle of rotation, application-specific angles possible on request</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Maintenance-free </a:t>
            </a:r>
            <a:r>
              <a:rPr lang="en-US" sz="1600" dirty="0">
                <a:solidFill>
                  <a:srgbClr val="003D6A"/>
                </a:solidFill>
              </a:rPr>
              <a:t>for high machine uptime and low operating costs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Modular attachment to various options </a:t>
            </a:r>
            <a:r>
              <a:rPr lang="en-US" sz="1600" dirty="0">
                <a:solidFill>
                  <a:srgbClr val="003D6A"/>
                </a:solidFill>
              </a:rPr>
              <a:t>for individual adjustment to various cases of application</a:t>
            </a:r>
          </a:p>
        </p:txBody>
      </p:sp>
    </p:spTree>
    <p:extLst>
      <p:ext uri="{BB962C8B-B14F-4D97-AF65-F5344CB8AC3E}">
        <p14:creationId xmlns:p14="http://schemas.microsoft.com/office/powerpoint/2010/main" val="12106271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Technical data</a:t>
            </a:r>
          </a:p>
        </p:txBody>
      </p:sp>
      <p:graphicFrame>
        <p:nvGraphicFramePr>
          <p:cNvPr id="5" name="Inhaltsplatzhalter 13"/>
          <p:cNvGraphicFramePr>
            <a:graphicFrameLocks/>
          </p:cNvGraphicFramePr>
          <p:nvPr>
            <p:extLst/>
          </p:nvPr>
        </p:nvGraphicFramePr>
        <p:xfrm>
          <a:off x="539552" y="1844824"/>
          <a:ext cx="8280920" cy="18919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Technical data </a:t>
                      </a:r>
                      <a:r>
                        <a:rPr lang="en-US" sz="1600" b="1" kern="1200" noProof="0" dirty="0">
                          <a:solidFill>
                            <a:srgbClr val="003D6A"/>
                          </a:solidFill>
                          <a:latin typeface="+mn-lt"/>
                          <a:ea typeface="+mn-ea"/>
                          <a:cs typeface="+mn-cs"/>
                        </a:rPr>
                        <a:t>overview</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Size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Torque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Swivel</a:t>
                      </a:r>
                      <a:r>
                        <a:rPr lang="de-DE" sz="1400" b="0" kern="1200" dirty="0">
                          <a:solidFill>
                            <a:srgbClr val="003D6A"/>
                          </a:solidFill>
                          <a:latin typeface="+mn-lt"/>
                          <a:ea typeface="+mn-ea"/>
                          <a:cs typeface="+mn-cs"/>
                        </a:rPr>
                        <a:t> angle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400" b="0" kern="1200" noProof="0" dirty="0">
                          <a:solidFill>
                            <a:srgbClr val="003D6A"/>
                          </a:solidFill>
                          <a:latin typeface="+mn-lt"/>
                          <a:ea typeface="+mn-ea"/>
                          <a:cs typeface="+mn-cs"/>
                        </a:rPr>
                        <a:t>Mass</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moment</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of</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inertia</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400" b="0" kern="1200" noProof="0" dirty="0">
                          <a:solidFill>
                            <a:srgbClr val="003D6A"/>
                          </a:solidFill>
                          <a:latin typeface="+mn-lt"/>
                          <a:ea typeface="+mn-ea"/>
                          <a:cs typeface="+mn-cs"/>
                        </a:rPr>
                        <a:t>Weight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t>
                      </a:r>
                      <a:r>
                        <a:rPr lang="en-US" sz="1400" b="0" kern="1200" noProof="0" dirty="0">
                          <a:solidFill>
                            <a:srgbClr val="003D6A"/>
                          </a:solidFill>
                          <a:latin typeface="+mn-lt"/>
                          <a:ea typeface="+mn-ea"/>
                          <a:cs typeface="+mn-cs"/>
                        </a:rPr>
                        <a:t>Nm</a:t>
                      </a: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[kgm²]</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dirty="0"/>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45 .. 180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3.61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76624297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Innovations</a:t>
            </a:r>
          </a:p>
        </p:txBody>
      </p:sp>
      <p:pic>
        <p:nvPicPr>
          <p:cNvPr id="9" name="Grafik 8"/>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Remanent storage</a:t>
            </a:r>
            <a:br>
              <a:rPr lang="en-US" sz="1600" b="1" dirty="0">
                <a:solidFill>
                  <a:srgbClr val="003D6A"/>
                </a:solidFill>
              </a:rPr>
            </a:br>
            <a:r>
              <a:rPr lang="en-US" sz="1600" dirty="0">
                <a:solidFill>
                  <a:srgbClr val="003D6A"/>
                </a:solidFill>
              </a:rPr>
              <a:t>No new Auto-Learn after loosing actor- and logic voltage</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Adjustment of the operation modes by the costumer</a:t>
            </a:r>
            <a:br>
              <a:rPr lang="en-US" sz="1600" b="1" dirty="0">
                <a:solidFill>
                  <a:srgbClr val="003D6A"/>
                </a:solidFill>
              </a:rPr>
            </a:br>
            <a:r>
              <a:rPr lang="en-US" sz="1600" dirty="0">
                <a:solidFill>
                  <a:srgbClr val="003D6A"/>
                </a:solidFill>
              </a:rPr>
              <a:t>Switching between operation mode Auto-learn and M1</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Inductive proximity switches</a:t>
            </a:r>
            <a:br>
              <a:rPr lang="en-US" sz="1600" b="1" dirty="0">
                <a:solidFill>
                  <a:srgbClr val="003D6A"/>
                </a:solidFill>
              </a:rPr>
            </a:br>
            <a:r>
              <a:rPr lang="en-US" sz="1600" dirty="0">
                <a:solidFill>
                  <a:srgbClr val="003D6A"/>
                </a:solidFill>
              </a:rPr>
              <a:t>for end position monitoring and mountable with an attachment kit</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45° swivel angle</a:t>
            </a:r>
            <a:br>
              <a:rPr lang="en-US" sz="1600" b="1" dirty="0">
                <a:solidFill>
                  <a:srgbClr val="003D6A"/>
                </a:solidFill>
              </a:rPr>
            </a:br>
            <a:r>
              <a:rPr lang="en-US" sz="1600" dirty="0">
                <a:solidFill>
                  <a:srgbClr val="003D6A"/>
                </a:solidFill>
              </a:rPr>
              <a:t>Now available as standard variant</a:t>
            </a:r>
          </a:p>
          <a:p>
            <a:pPr marL="177800">
              <a:spcAft>
                <a:spcPts val="600"/>
              </a:spcAft>
              <a:buClr>
                <a:srgbClr val="009EE2"/>
              </a:buClr>
              <a:buSzPct val="100000"/>
            </a:pPr>
            <a:endParaRPr lang="en-US"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p:txBody>
      </p:sp>
    </p:spTree>
    <p:extLst>
      <p:ext uri="{BB962C8B-B14F-4D97-AF65-F5344CB8AC3E}">
        <p14:creationId xmlns:p14="http://schemas.microsoft.com/office/powerpoint/2010/main" val="179271141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Availability &amp; price</a:t>
            </a:r>
          </a:p>
        </p:txBody>
      </p:sp>
      <p:graphicFrame>
        <p:nvGraphicFramePr>
          <p:cNvPr id="7" name="Inhaltsplatzhalter 13"/>
          <p:cNvGraphicFramePr>
            <a:graphicFrameLocks/>
          </p:cNvGraphicFramePr>
          <p:nvPr>
            <p:extLst/>
          </p:nvPr>
        </p:nvGraphicFramePr>
        <p:xfrm>
          <a:off x="4644008" y="2204864"/>
          <a:ext cx="4392488" cy="11125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777210">
                  <a:extLst>
                    <a:ext uri="{9D8B030D-6E8A-4147-A177-3AD203B41FA5}">
                      <a16:colId xmlns:a16="http://schemas.microsoft.com/office/drawing/2014/main" val="20000"/>
                    </a:ext>
                  </a:extLst>
                </a:gridCol>
                <a:gridCol w="1103110">
                  <a:extLst>
                    <a:ext uri="{9D8B030D-6E8A-4147-A177-3AD203B41FA5}">
                      <a16:colId xmlns:a16="http://schemas.microsoft.com/office/drawing/2014/main" val="20001"/>
                    </a:ext>
                  </a:extLst>
                </a:gridCol>
                <a:gridCol w="1512168">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Size</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Price</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600" b="0" kern="1200" noProof="0" dirty="0">
                          <a:solidFill>
                            <a:srgbClr val="003D6A"/>
                          </a:solidFill>
                          <a:latin typeface="+mn-lt"/>
                          <a:ea typeface="+mn-ea"/>
                          <a:cs typeface="+mn-cs"/>
                        </a:rPr>
                        <a:t>Availability</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25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1.625 €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April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pic>
        <p:nvPicPr>
          <p:cNvPr id="9" name="Grafik 8"/>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35944103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Linear axis </a:t>
            </a:r>
          </a:p>
        </p:txBody>
      </p:sp>
      <p:sp>
        <p:nvSpPr>
          <p:cNvPr id="36" name="Textfeld 35"/>
          <p:cNvSpPr txBox="1"/>
          <p:nvPr/>
        </p:nvSpPr>
        <p:spPr>
          <a:xfrm>
            <a:off x="5148064" y="3297758"/>
            <a:ext cx="3888432" cy="1200329"/>
          </a:xfrm>
          <a:prstGeom prst="rect">
            <a:avLst/>
          </a:prstGeom>
          <a:noFill/>
        </p:spPr>
        <p:txBody>
          <a:bodyPr wrap="square" rtlCol="0">
            <a:spAutoFit/>
          </a:bodyPr>
          <a:lstStyle/>
          <a:p>
            <a:r>
              <a:rPr lang="en-US" b="1" noProof="1">
                <a:solidFill>
                  <a:srgbClr val="003D6A"/>
                </a:solidFill>
              </a:rPr>
              <a:t>The most comprehensive modular system for linear axes.</a:t>
            </a:r>
            <a:endParaRPr lang="en-US" b="1" dirty="0">
              <a:solidFill>
                <a:srgbClr val="003D6A"/>
              </a:solidFill>
            </a:endParaRPr>
          </a:p>
          <a:p>
            <a:endParaRPr lang="en-US" b="1" dirty="0">
              <a:solidFill>
                <a:srgbClr val="00446B"/>
              </a:solidFill>
            </a:endParaRPr>
          </a:p>
          <a:p>
            <a:r>
              <a:rPr lang="en-US" b="1" dirty="0">
                <a:solidFill>
                  <a:srgbClr val="00446B"/>
                </a:solidFill>
              </a:rPr>
              <a:t>22 profile sizes are selectable</a:t>
            </a:r>
            <a:endParaRPr lang="en-US"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en-US" sz="1600" b="1" dirty="0">
                <a:solidFill>
                  <a:srgbClr val="003D6A"/>
                </a:solidFill>
              </a:rPr>
              <a:t>Universal linear module with optional toothed belt or spindle drive and various guiding options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41990105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Flexible. Modular. Compact.</a:t>
            </a:r>
          </a:p>
        </p:txBody>
      </p:sp>
      <p:sp>
        <p:nvSpPr>
          <p:cNvPr id="55" name="Textfeld 54"/>
          <p:cNvSpPr txBox="1"/>
          <p:nvPr/>
        </p:nvSpPr>
        <p:spPr>
          <a:xfrm>
            <a:off x="5220072" y="2080671"/>
            <a:ext cx="3588025" cy="3046988"/>
          </a:xfrm>
          <a:prstGeom prst="rect">
            <a:avLst/>
          </a:prstGeom>
          <a:noFill/>
        </p:spPr>
        <p:txBody>
          <a:bodyPr wrap="square" rtlCol="0">
            <a:spAutoFit/>
          </a:bodyPr>
          <a:lstStyle/>
          <a:p>
            <a:pPr marL="360000" indent="-360000">
              <a:spcAft>
                <a:spcPts val="1200"/>
              </a:spcAft>
              <a:buSzPct val="140000"/>
              <a:buBlip>
                <a:blip r:embed="rId2"/>
              </a:buBlip>
            </a:pPr>
            <a:r>
              <a:rPr lang="en-US" sz="1600" b="1" dirty="0">
                <a:solidFill>
                  <a:srgbClr val="003D6A"/>
                </a:solidFill>
              </a:rPr>
              <a:t>New Beta ZSE variant as a cost-effective standard solution</a:t>
            </a:r>
            <a:endParaRPr lang="en-US" sz="1400" i="1" dirty="0"/>
          </a:p>
          <a:p>
            <a:pPr marL="360000" lvl="0" indent="-360000">
              <a:spcAft>
                <a:spcPts val="1200"/>
              </a:spcAft>
              <a:buSzPct val="140000"/>
              <a:buBlip>
                <a:blip r:embed="rId2"/>
              </a:buBlip>
            </a:pPr>
            <a:r>
              <a:rPr lang="en-US" sz="1600" b="1" dirty="0">
                <a:solidFill>
                  <a:srgbClr val="003D6A"/>
                </a:solidFill>
              </a:rPr>
              <a:t>Defined scope of functions and variants for fast delivery and competitive price</a:t>
            </a:r>
          </a:p>
          <a:p>
            <a:pPr marL="360000" lvl="0" indent="-360000">
              <a:spcAft>
                <a:spcPts val="1200"/>
              </a:spcAft>
              <a:buSzPct val="140000"/>
              <a:buBlip>
                <a:blip r:embed="rId2"/>
              </a:buBlip>
            </a:pPr>
            <a:r>
              <a:rPr lang="en-US" sz="1600" b="1" dirty="0">
                <a:solidFill>
                  <a:srgbClr val="003D6A"/>
                </a:solidFill>
              </a:rPr>
              <a:t>Proven Beta ZSS technology</a:t>
            </a:r>
          </a:p>
          <a:p>
            <a:pPr marL="360000" lvl="0" indent="-360000">
              <a:spcAft>
                <a:spcPts val="1200"/>
              </a:spcAft>
              <a:buSzPct val="140000"/>
              <a:buBlip>
                <a:blip r:embed="rId2"/>
              </a:buBlip>
            </a:pPr>
            <a:r>
              <a:rPr lang="en-US" sz="1600" b="1" dirty="0">
                <a:solidFill>
                  <a:srgbClr val="003D6A"/>
                </a:solidFill>
              </a:rPr>
              <a:t>Available in sizes 60, 80 and 110</a:t>
            </a:r>
          </a:p>
          <a:p>
            <a:pPr marL="285750" lvl="0" indent="-360000">
              <a:spcAft>
                <a:spcPts val="1200"/>
              </a:spcAft>
              <a:buSzPct val="200000"/>
              <a:buBlip>
                <a:blip r:embed="rId2"/>
              </a:buBlip>
            </a:pPr>
            <a:endParaRPr lang="en-US" sz="1400" i="1" dirty="0">
              <a:solidFill>
                <a:prstClr val="black"/>
              </a:solidFill>
            </a:endParaRPr>
          </a:p>
          <a:p>
            <a:pPr marL="285750" indent="-360000">
              <a:spcAft>
                <a:spcPts val="1200"/>
              </a:spcAft>
              <a:buSzPct val="200000"/>
              <a:buBlip>
                <a:blip r:embed="rId2"/>
              </a:buBlip>
            </a:pPr>
            <a:endParaRPr lang="en-US"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55026525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Principle of function</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Covering tape made of plastic</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Profiled rail guide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Aluminum profile</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Toothed belt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dirty="0">
                  <a:solidFill>
                    <a:srgbClr val="003D6A"/>
                  </a:solidFill>
                </a:rPr>
                <a:t>Ball screw spindle</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en-US"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dirty="0">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Autofit/>
          </a:bodyPr>
          <a:lstStyle/>
          <a:p>
            <a:r>
              <a:rPr lang="en-US" sz="1400" dirty="0">
                <a:solidFill>
                  <a:srgbClr val="003D6A"/>
                </a:solidFill>
              </a:rPr>
              <a:t>The slide is driven by a toothed belt or a ball screw spindle and precisely guided by a (double) profiled rail guide. The cover band runs through the slide and covers the drive and guidance. The servomotor is usually connected to the profile via the drive shaft.</a:t>
            </a:r>
          </a:p>
          <a:p>
            <a:endParaRPr lang="en-US" sz="1400" dirty="0">
              <a:solidFill>
                <a:srgbClr val="003D6A"/>
              </a:solidFill>
            </a:endParaRPr>
          </a:p>
          <a:p>
            <a:endParaRPr lang="en-US" sz="1400" dirty="0">
              <a:solidFill>
                <a:srgbClr val="003D6A"/>
              </a:solidFill>
            </a:endParaRPr>
          </a:p>
          <a:p>
            <a:endParaRPr lang="en-US" sz="14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235449132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Advantages – Your benefits</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en-US" sz="1600" b="1" dirty="0">
                <a:solidFill>
                  <a:srgbClr val="003D6A"/>
                </a:solidFill>
                <a:effectLst/>
              </a:rPr>
              <a:t>Adaptable drive motor </a:t>
            </a:r>
            <a:r>
              <a:rPr lang="en-US" sz="1600" dirty="0">
                <a:solidFill>
                  <a:srgbClr val="003D6A"/>
                </a:solidFill>
                <a:effectLst/>
              </a:rPr>
              <a:t>for versatile approach and easy integration into existing control concepts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Optional belt or spindle driven </a:t>
            </a:r>
            <a:r>
              <a:rPr lang="en-US" sz="1600" dirty="0">
                <a:solidFill>
                  <a:srgbClr val="003D6A"/>
                </a:solidFill>
                <a:effectLst/>
              </a:rPr>
              <a:t>for the optimum drive for your application</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Various guide options </a:t>
            </a:r>
            <a:r>
              <a:rPr lang="en-US" sz="1600" dirty="0">
                <a:solidFill>
                  <a:srgbClr val="003D6A"/>
                </a:solidFill>
                <a:effectLst/>
              </a:rPr>
              <a:t>for optimal adaption to your application</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effectLst/>
              </a:rPr>
              <a:t>Cost-effective basic version with basic functions </a:t>
            </a:r>
            <a:r>
              <a:rPr lang="en-US" sz="1600" dirty="0">
                <a:solidFill>
                  <a:srgbClr val="003D6A"/>
                </a:solidFill>
                <a:effectLst/>
              </a:rPr>
              <a:t>for simple and cost-effective applications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Compact dimensions </a:t>
            </a:r>
            <a:r>
              <a:rPr lang="en-US" sz="1600" dirty="0">
                <a:solidFill>
                  <a:srgbClr val="003D6A"/>
                </a:solidFill>
              </a:rPr>
              <a:t>for less interfering contours</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Integrated cover tape  </a:t>
            </a:r>
            <a:r>
              <a:rPr lang="en-US" sz="1600" dirty="0">
                <a:solidFill>
                  <a:srgbClr val="003D6A"/>
                </a:solidFill>
              </a:rPr>
              <a:t>for versatility and a long tool life</a:t>
            </a:r>
          </a:p>
          <a:p>
            <a:pPr marL="463550" indent="-285750">
              <a:spcAft>
                <a:spcPts val="600"/>
              </a:spcAft>
              <a:buClr>
                <a:srgbClr val="009EE2"/>
              </a:buClr>
              <a:buSzPct val="100000"/>
              <a:buFont typeface="Calibri" panose="020F0502020204030204" pitchFamily="34" charset="0"/>
              <a:buChar char="●"/>
            </a:pPr>
            <a:r>
              <a:rPr lang="en-US" sz="1600" b="1" dirty="0">
                <a:solidFill>
                  <a:srgbClr val="003D6A"/>
                </a:solidFill>
              </a:rPr>
              <a:t>Fixing via T-nuts or slot nut possible </a:t>
            </a:r>
            <a:r>
              <a:rPr lang="en-US" sz="1600" dirty="0">
                <a:solidFill>
                  <a:srgbClr val="003D6A"/>
                </a:solidFill>
              </a:rPr>
              <a:t>for flexibility in the integration</a:t>
            </a:r>
          </a:p>
        </p:txBody>
      </p:sp>
    </p:spTree>
    <p:extLst>
      <p:ext uri="{BB962C8B-B14F-4D97-AF65-F5344CB8AC3E}">
        <p14:creationId xmlns:p14="http://schemas.microsoft.com/office/powerpoint/2010/main" val="426795591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Technical data</a:t>
            </a:r>
          </a:p>
        </p:txBody>
      </p:sp>
      <p:graphicFrame>
        <p:nvGraphicFramePr>
          <p:cNvPr id="5" name="Inhaltsplatzhalter 13"/>
          <p:cNvGraphicFramePr>
            <a:graphicFrameLocks/>
          </p:cNvGraphicFramePr>
          <p:nvPr>
            <p:extLst/>
          </p:nvPr>
        </p:nvGraphicFramePr>
        <p:xfrm>
          <a:off x="539552" y="1844824"/>
          <a:ext cx="8280920" cy="43608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070230">
                  <a:extLst>
                    <a:ext uri="{9D8B030D-6E8A-4147-A177-3AD203B41FA5}">
                      <a16:colId xmlns:a16="http://schemas.microsoft.com/office/drawing/2014/main" val="20000"/>
                    </a:ext>
                  </a:extLst>
                </a:gridCol>
                <a:gridCol w="2070230">
                  <a:extLst>
                    <a:ext uri="{9D8B030D-6E8A-4147-A177-3AD203B41FA5}">
                      <a16:colId xmlns:a16="http://schemas.microsoft.com/office/drawing/2014/main" val="20001"/>
                    </a:ext>
                  </a:extLst>
                </a:gridCol>
                <a:gridCol w="2070230">
                  <a:extLst>
                    <a:ext uri="{9D8B030D-6E8A-4147-A177-3AD203B41FA5}">
                      <a16:colId xmlns:a16="http://schemas.microsoft.com/office/drawing/2014/main" val="20002"/>
                    </a:ext>
                  </a:extLst>
                </a:gridCol>
                <a:gridCol w="2070230">
                  <a:extLst>
                    <a:ext uri="{9D8B030D-6E8A-4147-A177-3AD203B41FA5}">
                      <a16:colId xmlns:a16="http://schemas.microsoft.com/office/drawing/2014/main" val="20003"/>
                    </a:ext>
                  </a:extLst>
                </a:gridCol>
              </a:tblGrid>
              <a:tr h="295578">
                <a:tc gridSpan="4">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Technical data </a:t>
                      </a:r>
                      <a:r>
                        <a:rPr lang="en-US" sz="1600" b="1" kern="1200" noProof="0" dirty="0">
                          <a:solidFill>
                            <a:srgbClr val="003D6A"/>
                          </a:solidFill>
                          <a:latin typeface="+mn-lt"/>
                          <a:ea typeface="+mn-ea"/>
                          <a:cs typeface="+mn-cs"/>
                        </a:rPr>
                        <a:t>overview</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Size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driving</a:t>
                      </a:r>
                      <a:r>
                        <a:rPr lang="de-DE" sz="1400" b="0" kern="1200" dirty="0">
                          <a:solidFill>
                            <a:srgbClr val="003D6A"/>
                          </a:solidFill>
                          <a:latin typeface="+mn-lt"/>
                          <a:ea typeface="+mn-ea"/>
                          <a:cs typeface="+mn-cs"/>
                        </a:rPr>
                        <a:t> </a:t>
                      </a:r>
                      <a:r>
                        <a:rPr lang="en-US" sz="1400" b="0" kern="1200" noProof="0" dirty="0">
                          <a:solidFill>
                            <a:srgbClr val="003D6A"/>
                          </a:solidFill>
                          <a:latin typeface="+mn-lt"/>
                          <a:ea typeface="+mn-ea"/>
                          <a:cs typeface="+mn-cs"/>
                        </a:rPr>
                        <a:t>force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stroke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Max. </a:t>
                      </a:r>
                      <a:r>
                        <a:rPr lang="en-US" sz="1400" b="0" kern="1200" noProof="0" dirty="0">
                          <a:solidFill>
                            <a:srgbClr val="003D6A"/>
                          </a:solidFill>
                          <a:latin typeface="+mn-lt"/>
                          <a:ea typeface="+mn-ea"/>
                          <a:cs typeface="+mn-cs"/>
                        </a:rPr>
                        <a:t>acceleration</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[m/s²]</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500 .. 1000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850 .. 890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700 .. 1000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860 .. 7710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750 .. 4000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5220 .. 7670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70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900 .. 2000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3725 .. 7640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5020 .. 7600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1500 .. 4000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5260 .. 7720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2000 .. 6000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5120 .. 7520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4000 .. 12000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5120 .. 7520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2500 .. 6000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4920 .. 7540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165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10000 .. 18000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5010 .. 6920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3500 .. 12000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5030 .. 5500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255428106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Initial situation</a:t>
            </a:r>
          </a:p>
        </p:txBody>
      </p:sp>
      <p:sp>
        <p:nvSpPr>
          <p:cNvPr id="11" name="Textfeld 10"/>
          <p:cNvSpPr txBox="1"/>
          <p:nvPr/>
        </p:nvSpPr>
        <p:spPr>
          <a:xfrm>
            <a:off x="1619672" y="2204864"/>
            <a:ext cx="6322120" cy="483461"/>
          </a:xfrm>
          <a:prstGeom prst="rect">
            <a:avLst/>
          </a:prstGeom>
          <a:noFill/>
        </p:spPr>
        <p:txBody>
          <a:bodyPr wrap="square" rtlCol="0">
            <a:noAutofit/>
          </a:bodyPr>
          <a:lstStyle/>
          <a:p>
            <a:pPr marL="177800">
              <a:spcAft>
                <a:spcPts val="600"/>
              </a:spcAft>
              <a:buClr>
                <a:srgbClr val="009EE2"/>
              </a:buClr>
              <a:buSzPct val="100000"/>
            </a:pPr>
            <a:r>
              <a:rPr lang="en-US" sz="2400" b="1" dirty="0">
                <a:solidFill>
                  <a:srgbClr val="003D6A"/>
                </a:solidFill>
              </a:rPr>
              <a:t>Strong competition in Low-Cost sector!!!</a:t>
            </a:r>
            <a:endParaRPr lang="en-US" sz="2400" dirty="0">
              <a:solidFill>
                <a:srgbClr val="003D6A"/>
              </a:solidFill>
            </a:endParaRPr>
          </a:p>
          <a:p>
            <a:pPr marL="177800">
              <a:spcAft>
                <a:spcPts val="600"/>
              </a:spcAft>
              <a:buClr>
                <a:srgbClr val="009EE2"/>
              </a:buClr>
              <a:buSzPct val="100000"/>
            </a:pPr>
            <a:endParaRPr lang="en-US"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dirty="0">
              <a:solidFill>
                <a:srgbClr val="003D6A"/>
              </a:solidFill>
            </a:endParaRPr>
          </a:p>
        </p:txBody>
      </p:sp>
      <p:pic>
        <p:nvPicPr>
          <p:cNvPr id="6" name="Grafik 5"/>
          <p:cNvPicPr>
            <a:picLocks noChangeAspect="1"/>
          </p:cNvPicPr>
          <p:nvPr/>
        </p:nvPicPr>
        <p:blipFill>
          <a:blip r:embed="rId3">
            <a:extLst>
              <a:ext uri="{BEBA8EAE-BF5A-486C-A8C5-ECC9F3942E4B}">
                <a14:imgProps xmlns:a14="http://schemas.microsoft.com/office/drawing/2010/main">
                  <a14:imgLayer r:embed="rId4">
                    <a14:imgEffect>
                      <a14:backgroundRemoval t="6127" b="95098" l="9814" r="89848">
                        <a14:foregroundMark x1="30118" y1="52206" x2="15398" y2="60784"/>
                        <a14:foregroundMark x1="15398" y1="60784" x2="12690" y2="79412"/>
                        <a14:foregroundMark x1="58206" y1="34804" x2="58206" y2="34804"/>
                        <a14:foregroundMark x1="24196" y1="95343" x2="24196" y2="95343"/>
                        <a14:foregroundMark x1="80711" y1="6127" x2="80711" y2="6127"/>
                        <a14:foregroundMark x1="26396" y1="54657" x2="48054" y2="35049"/>
                        <a14:foregroundMark x1="36887" y1="43137" x2="36887" y2="43137"/>
                        <a14:foregroundMark x1="37225" y1="43382" x2="45347" y2="36520"/>
                        <a14:foregroundMark x1="42470" y1="38725" x2="47716" y2="31863"/>
                        <a14:foregroundMark x1="38579" y1="40686" x2="25888" y2="54167"/>
                        <a14:foregroundMark x1="25888" y1="54167" x2="25550" y2="54657"/>
                        <a14:foregroundMark x1="11168" y1="63725" x2="10660" y2="86765"/>
                        <a14:foregroundMark x1="10660" y1="86765" x2="12352" y2="91176"/>
                      </a14:backgroundRemoval>
                    </a14:imgEffect>
                  </a14:imgLayer>
                </a14:imgProps>
              </a:ext>
              <a:ext uri="{28A0092B-C50C-407E-A947-70E740481C1C}">
                <a14:useLocalDpi xmlns:a14="http://schemas.microsoft.com/office/drawing/2010/main" val="0"/>
              </a:ext>
            </a:extLst>
          </a:blip>
          <a:stretch>
            <a:fillRect/>
          </a:stretch>
        </p:blipFill>
        <p:spPr>
          <a:xfrm>
            <a:off x="971600" y="3578852"/>
            <a:ext cx="3132819" cy="2107628"/>
          </a:xfrm>
          <a:prstGeom prst="rect">
            <a:avLst/>
          </a:prstGeom>
        </p:spPr>
      </p:pic>
      <p:sp>
        <p:nvSpPr>
          <p:cNvPr id="13" name="Textfeld 12"/>
          <p:cNvSpPr txBox="1"/>
          <p:nvPr/>
        </p:nvSpPr>
        <p:spPr>
          <a:xfrm>
            <a:off x="1132257" y="3197567"/>
            <a:ext cx="2811504" cy="391405"/>
          </a:xfrm>
          <a:prstGeom prst="rect">
            <a:avLst/>
          </a:prstGeom>
          <a:noFill/>
        </p:spPr>
        <p:txBody>
          <a:bodyPr wrap="square" rtlCol="0">
            <a:noAutofit/>
          </a:bodyPr>
          <a:lstStyle/>
          <a:p>
            <a:pPr marL="177800">
              <a:spcAft>
                <a:spcPts val="600"/>
              </a:spcAft>
              <a:buClr>
                <a:srgbClr val="009EE2"/>
              </a:buClr>
              <a:buSzPct val="100000"/>
            </a:pPr>
            <a:r>
              <a:rPr lang="en-US" sz="1600" b="1" dirty="0">
                <a:solidFill>
                  <a:srgbClr val="003D6A"/>
                </a:solidFill>
              </a:rPr>
              <a:t>HIWIN HM-B 60/80/120</a:t>
            </a:r>
            <a:endParaRPr lang="en-US" sz="1600" dirty="0">
              <a:solidFill>
                <a:srgbClr val="003D6A"/>
              </a:solidFill>
            </a:endParaRPr>
          </a:p>
          <a:p>
            <a:pPr marL="177800">
              <a:spcAft>
                <a:spcPts val="600"/>
              </a:spcAft>
              <a:buClr>
                <a:srgbClr val="009EE2"/>
              </a:buClr>
              <a:buSzPct val="100000"/>
            </a:pPr>
            <a:endParaRPr lang="en-US"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p:txBody>
      </p:sp>
      <p:grpSp>
        <p:nvGrpSpPr>
          <p:cNvPr id="2" name="Gruppieren 1"/>
          <p:cNvGrpSpPr/>
          <p:nvPr/>
        </p:nvGrpSpPr>
        <p:grpSpPr>
          <a:xfrm>
            <a:off x="5018633" y="3213081"/>
            <a:ext cx="3189172" cy="2473399"/>
            <a:chOff x="1223157" y="3917078"/>
            <a:chExt cx="2808312" cy="2129442"/>
          </a:xfrm>
        </p:grpSpPr>
        <p:pic>
          <p:nvPicPr>
            <p:cNvPr id="10" name="Grafik 9"/>
            <p:cNvPicPr>
              <a:picLocks noChangeAspect="1"/>
            </p:cNvPicPr>
            <p:nvPr/>
          </p:nvPicPr>
          <p:blipFill>
            <a:blip r:embed="rId5">
              <a:extLst>
                <a:ext uri="{BEBA8EAE-BF5A-486C-A8C5-ECC9F3942E4B}">
                  <a14:imgProps xmlns:a14="http://schemas.microsoft.com/office/drawing/2010/main">
                    <a14:imgLayer r:embed="rId6">
                      <a14:imgEffect>
                        <a14:backgroundRemoval t="0" b="94348" l="423" r="99718">
                          <a14:foregroundMark x1="28732" y1="47174" x2="16479" y2="55652"/>
                          <a14:foregroundMark x1="12958" y1="53043" x2="1268" y2="68261"/>
                          <a14:foregroundMark x1="1268" y1="68261" x2="7746" y2="89783"/>
                          <a14:foregroundMark x1="7746" y1="89783" x2="9577" y2="91304"/>
                          <a14:foregroundMark x1="5775" y1="58696" x2="845" y2="63478"/>
                          <a14:foregroundMark x1="11690" y1="94348" x2="24225" y2="93043"/>
                          <a14:foregroundMark x1="74507" y1="12391" x2="80423" y2="8043"/>
                          <a14:foregroundMark x1="77746" y1="9130" x2="84930" y2="0"/>
                          <a14:foregroundMark x1="86479" y1="1304" x2="99718" y2="12609"/>
                          <a14:foregroundMark x1="99718" y1="12609" x2="89296" y2="33913"/>
                        </a14:backgroundRemoval>
                      </a14:imgEffect>
                    </a14:imgLayer>
                  </a14:imgProps>
                </a:ext>
                <a:ext uri="{28A0092B-C50C-407E-A947-70E740481C1C}">
                  <a14:useLocalDpi xmlns:a14="http://schemas.microsoft.com/office/drawing/2010/main" val="0"/>
                </a:ext>
              </a:extLst>
            </a:blip>
            <a:stretch>
              <a:fillRect/>
            </a:stretch>
          </p:blipFill>
          <p:spPr>
            <a:xfrm>
              <a:off x="1223157" y="4227050"/>
              <a:ext cx="2808312" cy="1819470"/>
            </a:xfrm>
            <a:prstGeom prst="rect">
              <a:avLst/>
            </a:prstGeom>
          </p:spPr>
        </p:pic>
        <p:sp>
          <p:nvSpPr>
            <p:cNvPr id="14" name="Textfeld 13"/>
            <p:cNvSpPr txBox="1"/>
            <p:nvPr/>
          </p:nvSpPr>
          <p:spPr>
            <a:xfrm>
              <a:off x="1327437" y="3917078"/>
              <a:ext cx="2599752" cy="360040"/>
            </a:xfrm>
            <a:prstGeom prst="rect">
              <a:avLst/>
            </a:prstGeom>
            <a:noFill/>
          </p:spPr>
          <p:txBody>
            <a:bodyPr wrap="square" rtlCol="0">
              <a:noAutofit/>
            </a:bodyPr>
            <a:lstStyle/>
            <a:p>
              <a:pPr marL="177800">
                <a:spcAft>
                  <a:spcPts val="600"/>
                </a:spcAft>
                <a:buClr>
                  <a:srgbClr val="009EE2"/>
                </a:buClr>
                <a:buSzPct val="100000"/>
              </a:pPr>
              <a:r>
                <a:rPr lang="en-US" sz="1600" b="1" dirty="0">
                  <a:solidFill>
                    <a:srgbClr val="003D6A"/>
                  </a:solidFill>
                </a:rPr>
                <a:t>FESTO ELGA-TB-KF 70/80/120</a:t>
              </a:r>
              <a:endParaRPr lang="en-US" sz="1600" dirty="0">
                <a:solidFill>
                  <a:srgbClr val="003D6A"/>
                </a:solidFill>
              </a:endParaRPr>
            </a:p>
            <a:p>
              <a:pPr marL="177800">
                <a:spcAft>
                  <a:spcPts val="600"/>
                </a:spcAft>
                <a:buClr>
                  <a:srgbClr val="009EE2"/>
                </a:buClr>
                <a:buSzPct val="100000"/>
              </a:pPr>
              <a:endParaRPr lang="en-US"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p:txBody>
        </p:sp>
      </p:grpSp>
    </p:spTree>
    <p:extLst>
      <p:ext uri="{BB962C8B-B14F-4D97-AF65-F5344CB8AC3E}">
        <p14:creationId xmlns:p14="http://schemas.microsoft.com/office/powerpoint/2010/main" val="173513385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en-US" sz="3900" b="1" dirty="0">
                <a:solidFill>
                  <a:schemeClr val="bg1"/>
                </a:solidFill>
              </a:rPr>
              <a:t>Flexible.Modular.Compact.</a:t>
            </a:r>
          </a:p>
        </p:txBody>
      </p:sp>
      <p:sp>
        <p:nvSpPr>
          <p:cNvPr id="55" name="Textfeld 54"/>
          <p:cNvSpPr txBox="1"/>
          <p:nvPr/>
        </p:nvSpPr>
        <p:spPr>
          <a:xfrm>
            <a:off x="5220072" y="2080671"/>
            <a:ext cx="3588025" cy="2677656"/>
          </a:xfrm>
          <a:prstGeom prst="rect">
            <a:avLst/>
          </a:prstGeom>
          <a:noFill/>
        </p:spPr>
        <p:txBody>
          <a:bodyPr wrap="square" rtlCol="0">
            <a:spAutoFit/>
          </a:bodyPr>
          <a:lstStyle/>
          <a:p>
            <a:pPr marL="360000" indent="-360000">
              <a:spcAft>
                <a:spcPts val="1200"/>
              </a:spcAft>
              <a:buSzPct val="140000"/>
              <a:buBlip>
                <a:blip r:embed="rId2"/>
              </a:buBlip>
            </a:pPr>
            <a:r>
              <a:rPr lang="en-US" sz="1600" b="1" dirty="0">
                <a:solidFill>
                  <a:srgbClr val="003D6A"/>
                </a:solidFill>
              </a:rPr>
              <a:t>New Beta ZSE variant as a cost-effective standard solution</a:t>
            </a:r>
            <a:endParaRPr lang="en-US" sz="1400" i="1" dirty="0"/>
          </a:p>
          <a:p>
            <a:pPr marL="360000" lvl="0" indent="-360000">
              <a:spcAft>
                <a:spcPts val="1200"/>
              </a:spcAft>
              <a:buSzPct val="140000"/>
              <a:buBlip>
                <a:blip r:embed="rId2"/>
              </a:buBlip>
            </a:pPr>
            <a:r>
              <a:rPr lang="en-US" sz="1600" b="1" dirty="0">
                <a:solidFill>
                  <a:srgbClr val="003D6A"/>
                </a:solidFill>
              </a:rPr>
              <a:t>Defined scope of functions and variants for fast delivery and competitive price</a:t>
            </a:r>
          </a:p>
          <a:p>
            <a:pPr marL="360000" lvl="0" indent="-360000">
              <a:spcAft>
                <a:spcPts val="1200"/>
              </a:spcAft>
              <a:buSzPct val="140000"/>
              <a:buBlip>
                <a:blip r:embed="rId2"/>
              </a:buBlip>
            </a:pPr>
            <a:r>
              <a:rPr lang="en-US" sz="1600" b="1" dirty="0">
                <a:solidFill>
                  <a:srgbClr val="003D6A"/>
                </a:solidFill>
              </a:rPr>
              <a:t>Proven Beta ZSS technology</a:t>
            </a:r>
          </a:p>
          <a:p>
            <a:pPr marL="360000" lvl="0" indent="-360000">
              <a:spcAft>
                <a:spcPts val="1200"/>
              </a:spcAft>
              <a:buSzPct val="140000"/>
              <a:buBlip>
                <a:blip r:embed="rId2"/>
              </a:buBlip>
            </a:pPr>
            <a:r>
              <a:rPr lang="en-US" sz="1600" b="1" dirty="0">
                <a:solidFill>
                  <a:srgbClr val="003D6A"/>
                </a:solidFill>
              </a:rPr>
              <a:t>Available in sizes 60, 80 and 110</a:t>
            </a:r>
            <a:endParaRPr lang="en-US" sz="1400" i="1" dirty="0">
              <a:solidFill>
                <a:prstClr val="black"/>
              </a:solidFill>
            </a:endParaRPr>
          </a:p>
          <a:p>
            <a:pPr marL="285750" indent="-360000">
              <a:spcAft>
                <a:spcPts val="1200"/>
              </a:spcAft>
              <a:buSzPct val="200000"/>
              <a:buBlip>
                <a:blip r:embed="rId2"/>
              </a:buBlip>
            </a:pPr>
            <a:endParaRPr lang="en-US" sz="1600" b="1" dirty="0">
              <a:solidFill>
                <a:srgbClr val="003D6A"/>
              </a:solidFill>
            </a:endParaRPr>
          </a:p>
        </p:txBody>
      </p:sp>
      <p:pic>
        <p:nvPicPr>
          <p:cNvPr id="6" name="Grafik 5">
            <a:extLst>
              <a:ext uri="{FF2B5EF4-FFF2-40B4-BE49-F238E27FC236}">
                <a16:creationId xmlns:a16="http://schemas.microsoft.com/office/drawing/2014/main" id="{987D2E58-4F7F-4B3D-8D10-7D3E40BEB1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sp>
        <p:nvSpPr>
          <p:cNvPr id="5" name="Textfeld 4">
            <a:extLst>
              <a:ext uri="{FF2B5EF4-FFF2-40B4-BE49-F238E27FC236}">
                <a16:creationId xmlns:a16="http://schemas.microsoft.com/office/drawing/2014/main" id="{EEBAE38B-0502-480C-BDC1-38AD0594B445}"/>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en-US" sz="4000" b="1" dirty="0">
                <a:solidFill>
                  <a:schemeClr val="bg1"/>
                </a:solidFill>
              </a:rPr>
              <a:t>Beta ZSE</a:t>
            </a:r>
          </a:p>
        </p:txBody>
      </p:sp>
    </p:spTree>
    <p:extLst>
      <p:ext uri="{BB962C8B-B14F-4D97-AF65-F5344CB8AC3E}">
        <p14:creationId xmlns:p14="http://schemas.microsoft.com/office/powerpoint/2010/main" val="41122409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Compared with Beta ZSS</a:t>
            </a:r>
          </a:p>
        </p:txBody>
      </p:sp>
      <p:sp>
        <p:nvSpPr>
          <p:cNvPr id="11" name="Textfeld 10"/>
          <p:cNvSpPr txBox="1"/>
          <p:nvPr/>
        </p:nvSpPr>
        <p:spPr>
          <a:xfrm>
            <a:off x="4716016" y="2132856"/>
            <a:ext cx="4464496" cy="3888432"/>
          </a:xfrm>
          <a:prstGeom prst="rect">
            <a:avLst/>
          </a:prstGeom>
          <a:noFill/>
        </p:spPr>
        <p:txBody>
          <a:bodyPr wrap="square" rtlCol="0">
            <a:noAutofit/>
          </a:bodyPr>
          <a:lstStyle/>
          <a:p>
            <a:pPr marL="177800">
              <a:spcAft>
                <a:spcPts val="600"/>
              </a:spcAft>
              <a:buClr>
                <a:srgbClr val="009EE2"/>
              </a:buClr>
              <a:buSzPct val="100000"/>
            </a:pPr>
            <a:r>
              <a:rPr lang="en-US" sz="1600" b="1" dirty="0">
                <a:solidFill>
                  <a:srgbClr val="003D6A"/>
                </a:solidFill>
              </a:rPr>
              <a:t>Differences:</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Just toothed belt with profiled rail guide</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Without slide plate (available as accessories)</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One drive bearing case</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No cover strip possible</a:t>
            </a:r>
          </a:p>
          <a:p>
            <a:pPr marL="177800">
              <a:spcAft>
                <a:spcPts val="600"/>
              </a:spcAft>
              <a:buClr>
                <a:srgbClr val="009EE2"/>
              </a:buClr>
              <a:buSzPct val="100000"/>
            </a:pPr>
            <a:endParaRPr lang="en-US" sz="1600" b="1" dirty="0">
              <a:solidFill>
                <a:srgbClr val="003D6A"/>
              </a:solidFill>
            </a:endParaRPr>
          </a:p>
          <a:p>
            <a:pPr marL="177800">
              <a:spcAft>
                <a:spcPts val="600"/>
              </a:spcAft>
              <a:buClr>
                <a:srgbClr val="009EE2"/>
              </a:buClr>
              <a:buSzPct val="100000"/>
            </a:pPr>
            <a:r>
              <a:rPr lang="en-US" sz="1600" b="1" dirty="0">
                <a:solidFill>
                  <a:srgbClr val="003D6A"/>
                </a:solidFill>
              </a:rPr>
              <a:t>Advantages Beta ZSE:</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Well known technology</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standardized Units</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Faster availability</a:t>
            </a:r>
          </a:p>
          <a:p>
            <a:pPr marL="463550" indent="-285750">
              <a:spcAft>
                <a:spcPts val="600"/>
              </a:spcAft>
              <a:buClr>
                <a:srgbClr val="009EE2"/>
              </a:buClr>
              <a:buSzPct val="100000"/>
              <a:buFont typeface="Calibri" panose="020F0502020204030204" pitchFamily="34" charset="0"/>
              <a:buChar char="●"/>
            </a:pPr>
            <a:r>
              <a:rPr lang="en-US" sz="1600" dirty="0">
                <a:solidFill>
                  <a:srgbClr val="003D6A"/>
                </a:solidFill>
              </a:rPr>
              <a:t>20% cost efficient</a:t>
            </a:r>
          </a:p>
          <a:p>
            <a:pPr marL="177800">
              <a:spcAft>
                <a:spcPts val="600"/>
              </a:spcAft>
              <a:buClr>
                <a:srgbClr val="009EE2"/>
              </a:buClr>
              <a:buSzPct val="100000"/>
            </a:pPr>
            <a:endParaRPr lang="en-US"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a:p>
            <a:pPr marL="177800">
              <a:spcAft>
                <a:spcPts val="600"/>
              </a:spcAft>
              <a:buClr>
                <a:srgbClr val="009EE2"/>
              </a:buClr>
              <a:buSzPct val="100000"/>
            </a:pPr>
            <a:endParaRPr lang="en-US"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en-US" sz="1600" dirty="0">
              <a:solidFill>
                <a:srgbClr val="003D6A"/>
              </a:solidFill>
            </a:endParaRPr>
          </a:p>
        </p:txBody>
      </p:sp>
      <p:pic>
        <p:nvPicPr>
          <p:cNvPr id="7" name="Grafik 6">
            <a:extLst>
              <a:ext uri="{FF2B5EF4-FFF2-40B4-BE49-F238E27FC236}">
                <a16:creationId xmlns:a16="http://schemas.microsoft.com/office/drawing/2014/main" id="{872A3E64-E582-4950-AD64-FEFC13E89A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sp>
        <p:nvSpPr>
          <p:cNvPr id="6" name="Textfeld 5">
            <a:extLst>
              <a:ext uri="{FF2B5EF4-FFF2-40B4-BE49-F238E27FC236}">
                <a16:creationId xmlns:a16="http://schemas.microsoft.com/office/drawing/2014/main" id="{4ED6FE5A-35A2-4AAC-8199-3A7CF7164FFC}"/>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en-US" sz="4000" b="1" dirty="0">
                <a:solidFill>
                  <a:schemeClr val="bg1"/>
                </a:solidFill>
              </a:rPr>
              <a:t>Beta ZSE</a:t>
            </a:r>
          </a:p>
        </p:txBody>
      </p:sp>
    </p:spTree>
    <p:extLst>
      <p:ext uri="{BB962C8B-B14F-4D97-AF65-F5344CB8AC3E}">
        <p14:creationId xmlns:p14="http://schemas.microsoft.com/office/powerpoint/2010/main" val="182173453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dirty="0">
                <a:solidFill>
                  <a:schemeClr val="bg1"/>
                </a:solidFill>
              </a:rPr>
              <a:t>Availability</a:t>
            </a:r>
          </a:p>
        </p:txBody>
      </p:sp>
      <p:pic>
        <p:nvPicPr>
          <p:cNvPr id="9" name="Grafi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graphicFrame>
        <p:nvGraphicFramePr>
          <p:cNvPr id="7" name="Inhaltsplatzhalter 13"/>
          <p:cNvGraphicFramePr>
            <a:graphicFrameLocks/>
          </p:cNvGraphicFramePr>
          <p:nvPr>
            <p:extLst/>
          </p:nvPr>
        </p:nvGraphicFramePr>
        <p:xfrm>
          <a:off x="4589366" y="2193926"/>
          <a:ext cx="4519137" cy="18542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26310">
                  <a:extLst>
                    <a:ext uri="{9D8B030D-6E8A-4147-A177-3AD203B41FA5}">
                      <a16:colId xmlns:a16="http://schemas.microsoft.com/office/drawing/2014/main" val="20000"/>
                    </a:ext>
                  </a:extLst>
                </a:gridCol>
                <a:gridCol w="1780660">
                  <a:extLst>
                    <a:ext uri="{9D8B030D-6E8A-4147-A177-3AD203B41FA5}">
                      <a16:colId xmlns:a16="http://schemas.microsoft.com/office/drawing/2014/main" val="1459839181"/>
                    </a:ext>
                  </a:extLst>
                </a:gridCol>
                <a:gridCol w="1512167">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lnL>
                      <a:noFill/>
                    </a:ln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Size</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en-US" sz="1600" b="0" kern="1200" noProof="0" dirty="0">
                          <a:solidFill>
                            <a:srgbClr val="003D6A"/>
                          </a:solidFill>
                          <a:latin typeface="+mn-lt"/>
                          <a:ea typeface="+mn-ea"/>
                          <a:cs typeface="+mn-cs"/>
                        </a:rPr>
                        <a:t>Availability</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600" b="0" kern="1200" noProof="0" dirty="0">
                          <a:solidFill>
                            <a:srgbClr val="003D6A"/>
                          </a:solidFill>
                          <a:latin typeface="+mn-lt"/>
                          <a:ea typeface="+mn-ea"/>
                          <a:cs typeface="+mn-cs"/>
                        </a:rPr>
                        <a:t>Delivery</a:t>
                      </a:r>
                      <a:r>
                        <a:rPr lang="de-DE" sz="1600" b="0" kern="1200" dirty="0">
                          <a:solidFill>
                            <a:srgbClr val="003D6A"/>
                          </a:solidFill>
                          <a:latin typeface="+mn-lt"/>
                          <a:ea typeface="+mn-ea"/>
                          <a:cs typeface="+mn-cs"/>
                        </a:rPr>
                        <a:t> time</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60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a:t>
                      </a:r>
                      <a:r>
                        <a:rPr lang="en-US" sz="1600" b="0" kern="1200" noProof="0" dirty="0">
                          <a:solidFill>
                            <a:srgbClr val="003D6A"/>
                          </a:solidFill>
                          <a:latin typeface="+mn-lt"/>
                          <a:ea typeface="+mn-ea"/>
                          <a:cs typeface="+mn-cs"/>
                        </a:rPr>
                        <a:t>weeks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80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a:t>
                      </a:r>
                      <a:r>
                        <a:rPr lang="en-US" sz="1600" b="0" kern="1200" noProof="0" dirty="0">
                          <a:solidFill>
                            <a:srgbClr val="003D6A"/>
                          </a:solidFill>
                          <a:latin typeface="+mn-lt"/>
                          <a:ea typeface="+mn-ea"/>
                          <a:cs typeface="+mn-cs"/>
                        </a:rPr>
                        <a:t>weeks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March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a:t>
                      </a:r>
                      <a:r>
                        <a:rPr lang="en-US" sz="1600" b="0" kern="1200" noProof="0" dirty="0">
                          <a:solidFill>
                            <a:srgbClr val="003D6A"/>
                          </a:solidFill>
                          <a:latin typeface="+mn-lt"/>
                          <a:ea typeface="+mn-ea"/>
                          <a:cs typeface="+mn-cs"/>
                        </a:rPr>
                        <a:t>weeks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
        <p:nvSpPr>
          <p:cNvPr id="6" name="Textfeld 5">
            <a:extLst>
              <a:ext uri="{FF2B5EF4-FFF2-40B4-BE49-F238E27FC236}">
                <a16:creationId xmlns:a16="http://schemas.microsoft.com/office/drawing/2014/main" id="{0389FA62-0B3F-44FB-B753-E2F7ACC299B7}"/>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en-US" sz="4000" b="1" dirty="0">
                <a:solidFill>
                  <a:schemeClr val="bg1"/>
                </a:solidFill>
              </a:rPr>
              <a:t>Beta ZSE</a:t>
            </a:r>
          </a:p>
        </p:txBody>
      </p:sp>
    </p:spTree>
    <p:extLst>
      <p:ext uri="{BB962C8B-B14F-4D97-AF65-F5344CB8AC3E}">
        <p14:creationId xmlns:p14="http://schemas.microsoft.com/office/powerpoint/2010/main" val="1732653119"/>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Quick </a:t>
            </a:r>
            <a:r>
              <a:rPr lang="de-DE" sz="4000" b="1" dirty="0" err="1">
                <a:solidFill>
                  <a:schemeClr val="bg1"/>
                </a:solidFill>
              </a:rPr>
              <a:t>change</a:t>
            </a:r>
            <a:r>
              <a:rPr lang="de-DE" sz="4000" b="1" dirty="0">
                <a:solidFill>
                  <a:schemeClr val="bg1"/>
                </a:solidFill>
              </a:rPr>
              <a:t> </a:t>
            </a:r>
            <a:r>
              <a:rPr lang="de-DE" sz="4000" b="1" dirty="0" err="1">
                <a:solidFill>
                  <a:schemeClr val="bg1"/>
                </a:solidFill>
              </a:rPr>
              <a:t>system</a:t>
            </a:r>
            <a:r>
              <a:rPr lang="de-DE" sz="4000" b="1" dirty="0">
                <a:solidFill>
                  <a:schemeClr val="bg1"/>
                </a:solidFill>
              </a:rPr>
              <a:t> </a:t>
            </a: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only automatic self-locking change system without additional spring force on the market</a:t>
            </a:r>
            <a:endParaRPr lang="de-DE" b="1">
              <a:solidFill>
                <a:srgbClr val="003D6A"/>
              </a:solidFill>
            </a:endParaRPr>
          </a:p>
          <a:p>
            <a:endParaRPr lang="de-DE" b="1">
              <a:solidFill>
                <a:srgbClr val="00446B"/>
              </a:solidFill>
            </a:endParaRPr>
          </a:p>
          <a:p>
            <a:r>
              <a:rPr lang="de-DE" b="1">
                <a:solidFill>
                  <a:srgbClr val="00446B"/>
                </a:solidFill>
              </a:rPr>
              <a:t>Up to 10 integrated air feed-throughs on pneumatic grippers</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Pneumatic tool changing system with patented locking system</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91513850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Modular. Robust. Flexible.</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Simple direct connection with robot flange without additional adapter plate.</a:t>
            </a:r>
            <a:endParaRPr lang="de-DE" sz="1400" i="1" dirty="0"/>
          </a:p>
          <a:p>
            <a:pPr marL="360000" lvl="0" indent="-360000">
              <a:spcAft>
                <a:spcPts val="1200"/>
              </a:spcAft>
              <a:buSzPct val="140000"/>
              <a:buBlip>
                <a:blip r:embed="rId2"/>
              </a:buBlip>
            </a:pPr>
            <a:r>
              <a:rPr lang="de-DE" sz="1600" b="1">
                <a:solidFill>
                  <a:srgbClr val="003D6A"/>
                </a:solidFill>
              </a:rPr>
              <a:t>Integrated pneumatic feed-through</a:t>
            </a:r>
          </a:p>
          <a:p>
            <a:pPr marL="360000" lvl="0" indent="-360000">
              <a:spcAft>
                <a:spcPts val="1200"/>
              </a:spcAft>
              <a:buSzPct val="140000"/>
              <a:buBlip>
                <a:blip r:embed="rId2"/>
              </a:buBlip>
            </a:pPr>
            <a:r>
              <a:rPr lang="de-DE" sz="1600" b="1">
                <a:solidFill>
                  <a:srgbClr val="003D6A"/>
                </a:solidFill>
              </a:rPr>
              <a:t>Integrated piston stroke monitoring</a:t>
            </a:r>
          </a:p>
          <a:p>
            <a:pPr marL="360000" lvl="0" indent="-360000">
              <a:spcAft>
                <a:spcPts val="1200"/>
              </a:spcAft>
              <a:buSzPct val="140000"/>
              <a:buBlip>
                <a:blip r:embed="rId2"/>
              </a:buBlip>
            </a:pPr>
            <a:r>
              <a:rPr lang="de-DE" sz="1600" b="1">
                <a:solidFill>
                  <a:srgbClr val="003D6A"/>
                </a:solidFill>
              </a:rPr>
              <a:t>Patented fail-safe locking mechanism</a:t>
            </a:r>
          </a:p>
          <a:p>
            <a:pPr marL="360000" lvl="0" indent="-360000">
              <a:spcAft>
                <a:spcPts val="1200"/>
              </a:spcAft>
              <a:buSzPct val="140000"/>
              <a:buBlip>
                <a:blip r:embed="rId2"/>
              </a:buBlip>
            </a:pPr>
            <a:r>
              <a:rPr lang="de-DE" sz="1600" b="1">
                <a:solidFill>
                  <a:srgbClr val="003D6A"/>
                </a:solidFill>
              </a:rPr>
              <a:t>Portfolio expansion - new size 007</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63158955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Principle of function</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Drive</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Housing</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Sensor monitoring of the locking device</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Locking mechanism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Air feed-through</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30" name="Textfeld 29"/>
              <p:cNvSpPr txBox="1"/>
              <p:nvPr/>
            </p:nvSpPr>
            <p:spPr>
              <a:xfrm>
                <a:off x="356437" y="795672"/>
                <a:ext cx="318475" cy="307777"/>
              </a:xfrm>
              <a:prstGeom prst="rect">
                <a:avLst/>
              </a:prstGeom>
              <a:noFill/>
            </p:spPr>
            <p:txBody>
              <a:bodyPr wrap="square" rtlCol="0">
                <a:spAutoFit/>
              </a:bodyPr>
              <a:lstStyle/>
              <a:p>
                <a:r>
                  <a:rPr lang="en-US" sz="1400" b="1">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Autofit/>
          </a:bodyPr>
          <a:lstStyle/>
          <a:p>
            <a:r>
              <a:rPr lang="en-US" sz="1200">
                <a:solidFill>
                  <a:srgbClr val="003D6A"/>
                </a:solidFill>
              </a:rPr>
              <a:t>The quick-change system (SWS) consists of a quick-change master (SWK) and a quick-change adapter (SWA). The SWK is mounted onto the robot, and couples the SWA mounted onto your tool. A pneumatically driven locking piston, with its patented design, ensures that the connection is secure. After coupling, pneumatic and electric feed-throughs automatically supply your robot tool.</a:t>
            </a:r>
          </a:p>
          <a:p>
            <a:endParaRPr lang="en-US" sz="1200">
              <a:solidFill>
                <a:srgbClr val="003D6A"/>
              </a:solidFill>
            </a:endParaRPr>
          </a:p>
          <a:p>
            <a:endParaRPr lang="en-US" sz="12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146893972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New size SWS-046</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3959960"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500" b="1">
                <a:solidFill>
                  <a:srgbClr val="003D6A"/>
                </a:solidFill>
              </a:rPr>
              <a:t>Quick change system SWS-046</a:t>
            </a:r>
            <a:r>
              <a:rPr lang="en-US" sz="1500">
                <a:solidFill>
                  <a:srgbClr val="003D6A"/>
                </a:solidFill>
              </a:rPr>
              <a:t>                  with 50 kg handling weight like SWS-040Q</a:t>
            </a:r>
          </a:p>
          <a:p>
            <a:pPr marL="463550" indent="-285750">
              <a:spcAft>
                <a:spcPts val="600"/>
              </a:spcAft>
              <a:buClr>
                <a:srgbClr val="009EE2"/>
              </a:buClr>
              <a:buSzPct val="100000"/>
              <a:buFont typeface="Calibri" panose="020F0502020204030204" pitchFamily="34" charset="0"/>
              <a:buChar char="●"/>
            </a:pPr>
            <a:r>
              <a:rPr lang="en-US" sz="1500" b="1">
                <a:solidFill>
                  <a:srgbClr val="003D6A"/>
                </a:solidFill>
              </a:rPr>
              <a:t>No integrated pneumatic feed-through</a:t>
            </a:r>
          </a:p>
          <a:p>
            <a:pPr marL="463550" indent="-285750">
              <a:spcAft>
                <a:spcPts val="600"/>
              </a:spcAft>
              <a:buClr>
                <a:srgbClr val="009EE2"/>
              </a:buClr>
              <a:buSzPct val="100000"/>
              <a:buFont typeface="Calibri" panose="020F0502020204030204" pitchFamily="34" charset="0"/>
              <a:buChar char="●"/>
            </a:pPr>
            <a:r>
              <a:rPr lang="en-US" sz="1500" b="1">
                <a:solidFill>
                  <a:srgbClr val="003D6A"/>
                </a:solidFill>
              </a:rPr>
              <a:t>4 flats for feed-through modules </a:t>
            </a:r>
            <a:r>
              <a:rPr lang="en-US" sz="1500">
                <a:solidFill>
                  <a:srgbClr val="003D6A"/>
                </a:solidFill>
              </a:rPr>
              <a:t>to mount up to 5 modules </a:t>
            </a:r>
            <a:r>
              <a:rPr lang="en-US" sz="1500" spc="-50">
                <a:solidFill>
                  <a:srgbClr val="003D6A"/>
                </a:solidFill>
              </a:rPr>
              <a:t>(On Flat C can be 2 modules mounted)</a:t>
            </a:r>
          </a:p>
          <a:p>
            <a:pPr marL="463550" indent="-285750">
              <a:spcAft>
                <a:spcPts val="600"/>
              </a:spcAft>
              <a:buClr>
                <a:srgbClr val="009EE2"/>
              </a:buClr>
              <a:buSzPct val="100000"/>
              <a:buFont typeface="Calibri" panose="020F0502020204030204" pitchFamily="34" charset="0"/>
              <a:buChar char="●"/>
            </a:pPr>
            <a:r>
              <a:rPr lang="en-US" sz="1500" b="1">
                <a:solidFill>
                  <a:srgbClr val="003D6A"/>
                </a:solidFill>
              </a:rPr>
              <a:t>Integrated piston stroke monitoring </a:t>
            </a:r>
            <a:r>
              <a:rPr lang="en-US" sz="1500">
                <a:solidFill>
                  <a:srgbClr val="003D6A"/>
                </a:solidFill>
              </a:rPr>
              <a:t>with inductive switches</a:t>
            </a:r>
          </a:p>
          <a:p>
            <a:pPr marL="463550" indent="-285750">
              <a:spcAft>
                <a:spcPts val="600"/>
              </a:spcAft>
              <a:buClr>
                <a:srgbClr val="009EE2"/>
              </a:buClr>
              <a:buSzPct val="100000"/>
              <a:buFont typeface="Calibri" panose="020F0502020204030204" pitchFamily="34" charset="0"/>
              <a:buChar char="●"/>
            </a:pPr>
            <a:r>
              <a:rPr lang="en-US" sz="1500" b="1">
                <a:solidFill>
                  <a:srgbClr val="003D6A"/>
                </a:solidFill>
              </a:rPr>
              <a:t>ISO mounting pattern 9409-1-100-6-M8 </a:t>
            </a:r>
            <a:r>
              <a:rPr lang="en-US" sz="1500">
                <a:solidFill>
                  <a:srgbClr val="003D6A"/>
                </a:solidFill>
              </a:rPr>
              <a:t>for direct mount on master side</a:t>
            </a:r>
          </a:p>
        </p:txBody>
      </p:sp>
      <p:pic>
        <p:nvPicPr>
          <p:cNvPr id="9" name="Grafik 8">
            <a:extLst>
              <a:ext uri="{FF2B5EF4-FFF2-40B4-BE49-F238E27FC236}">
                <a16:creationId xmlns:a16="http://schemas.microsoft.com/office/drawing/2014/main" id="{87FDB264-219C-4089-8A5E-B947A31C0A54}"/>
              </a:ext>
            </a:extLst>
          </p:cNvPr>
          <p:cNvPicPr/>
          <p:nvPr/>
        </p:nvPicPr>
        <p:blipFill>
          <a:blip r:embed="rId2" cstate="print">
            <a:extLst>
              <a:ext uri="{BEBA8EAE-BF5A-486C-A8C5-ECC9F3942E4B}">
                <a14:imgProps xmlns:a14="http://schemas.microsoft.com/office/drawing/2010/main">
                  <a14:imgLayer r:embed="rId3">
                    <a14:imgEffect>
                      <a14:backgroundRemoval t="3110" b="94272" l="2778" r="97939">
                        <a14:foregroundMark x1="45430" y1="12602" x2="35932" y2="3601"/>
                        <a14:foregroundMark x1="35932" y1="3601" x2="15591" y2="11293"/>
                        <a14:foregroundMark x1="15591" y1="11293" x2="10932" y2="30769"/>
                        <a14:foregroundMark x1="10932" y1="30769" x2="1523" y2="39444"/>
                        <a14:foregroundMark x1="1523" y1="39444" x2="2509" y2="77741"/>
                        <a14:foregroundMark x1="2509" y1="77741" x2="11022" y2="91326"/>
                        <a14:foregroundMark x1="11022" y1="91326" x2="33602" y2="90016"/>
                        <a14:foregroundMark x1="33602" y1="90016" x2="42832" y2="81342"/>
                        <a14:foregroundMark x1="42832" y1="81342" x2="43011" y2="80360"/>
                        <a14:foregroundMark x1="3584" y1="37643" x2="6183" y2="56465"/>
                        <a14:foregroundMark x1="6183" y1="56465" x2="5197" y2="76268"/>
                        <a14:foregroundMark x1="5197" y1="76268" x2="8333" y2="94599"/>
                        <a14:foregroundMark x1="8333" y1="94599" x2="15771" y2="94599"/>
                        <a14:foregroundMark x1="10484" y1="11293" x2="10305" y2="8674"/>
                        <a14:foregroundMark x1="4211" y1="31097" x2="2867" y2="88216"/>
                        <a14:foregroundMark x1="10305" y1="9820" x2="12186" y2="8674"/>
                        <a14:foregroundMark x1="9677" y1="11293" x2="10036" y2="14730"/>
                        <a14:foregroundMark x1="9498" y1="12930" x2="9677" y2="12930"/>
                        <a14:foregroundMark x1="10663" y1="13748" x2="10215" y2="13257"/>
                        <a14:foregroundMark x1="9319" y1="12275" x2="9498" y2="14075"/>
                        <a14:foregroundMark x1="10484" y1="11620" x2="10842" y2="10475"/>
                        <a14:foregroundMark x1="10215" y1="10475" x2="11201" y2="12930"/>
                        <a14:foregroundMark x1="34050" y1="3273" x2="41487" y2="3273"/>
                        <a14:foregroundMark x1="63530" y1="42553" x2="63889" y2="62193"/>
                        <a14:foregroundMark x1="63889" y1="62193" x2="72670" y2="74795"/>
                        <a14:foregroundMark x1="72670" y1="74795" x2="83692" y2="66776"/>
                        <a14:foregroundMark x1="83692" y1="66776" x2="87545" y2="45827"/>
                        <a14:foregroundMark x1="87545" y1="45827" x2="88172" y2="24550"/>
                        <a14:foregroundMark x1="88172" y1="24550" x2="63799" y2="18167"/>
                        <a14:foregroundMark x1="63799" y1="18167" x2="56810" y2="37152"/>
                        <a14:foregroundMark x1="56810" y1="37152" x2="58602" y2="77741"/>
                        <a14:foregroundMark x1="58602" y1="77741" x2="60394" y2="82815"/>
                        <a14:foregroundMark x1="68459" y1="66448" x2="77957" y2="68903"/>
                        <a14:foregroundMark x1="85036" y1="22586" x2="89516" y2="10802"/>
                        <a14:foregroundMark x1="87724" y1="9820" x2="95520" y2="23732"/>
                        <a14:foregroundMark x1="95520" y1="23732" x2="97939" y2="44354"/>
                        <a14:foregroundMark x1="97939" y1="44354" x2="95341" y2="79542"/>
                        <a14:backgroundMark x1="12186" y1="6647" x2="12993" y2="4746"/>
                        <a14:backgroundMark x1="6183" y1="20786" x2="8956" y2="14253"/>
                        <a14:backgroundMark x1="12993" y1="4746" x2="17294" y2="2291"/>
                        <a14:backgroundMark x1="50090" y1="2291" x2="49642" y2="58592"/>
                      </a14:backgroundRemoval>
                    </a14:imgEffect>
                  </a14:imgLayer>
                </a14:imgProps>
              </a:ext>
              <a:ext uri="{28A0092B-C50C-407E-A947-70E740481C1C}">
                <a14:useLocalDpi xmlns:a14="http://schemas.microsoft.com/office/drawing/2010/main" val="0"/>
              </a:ext>
            </a:extLst>
          </a:blip>
          <a:stretch>
            <a:fillRect/>
          </a:stretch>
        </p:blipFill>
        <p:spPr>
          <a:xfrm rot="5400000">
            <a:off x="274260" y="2470156"/>
            <a:ext cx="4350644" cy="2379901"/>
          </a:xfrm>
          <a:prstGeom prst="rect">
            <a:avLst/>
          </a:prstGeom>
        </p:spPr>
      </p:pic>
    </p:spTree>
    <p:extLst>
      <p:ext uri="{BB962C8B-B14F-4D97-AF65-F5344CB8AC3E}">
        <p14:creationId xmlns:p14="http://schemas.microsoft.com/office/powerpoint/2010/main" val="416654723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Application - Your benefit</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500" spc="-50" dirty="0">
                <a:solidFill>
                  <a:srgbClr val="003D6A"/>
                </a:solidFill>
              </a:rPr>
              <a:t>High flexibility thanks to a variety of different feed-through possibilities</a:t>
            </a:r>
          </a:p>
          <a:p>
            <a:pPr marL="463550" indent="-285750">
              <a:spcAft>
                <a:spcPts val="600"/>
              </a:spcAft>
              <a:buClr>
                <a:srgbClr val="009EE2"/>
              </a:buClr>
              <a:buSzPct val="100000"/>
              <a:buFont typeface="Calibri" panose="020F0502020204030204" pitchFamily="34" charset="0"/>
              <a:buChar char="●"/>
            </a:pPr>
            <a:r>
              <a:rPr lang="en-US" sz="1500" spc="-30" dirty="0">
                <a:solidFill>
                  <a:srgbClr val="003D6A"/>
                </a:solidFill>
              </a:rPr>
              <a:t>Great number of various modules to transfer different electrical signals &amp; currents as well as fluidic media</a:t>
            </a:r>
          </a:p>
          <a:p>
            <a:pPr marL="463550" indent="-285750">
              <a:spcAft>
                <a:spcPts val="600"/>
              </a:spcAft>
              <a:buClr>
                <a:srgbClr val="009EE2"/>
              </a:buClr>
              <a:buSzPct val="100000"/>
              <a:buFont typeface="Calibri" panose="020F0502020204030204" pitchFamily="34" charset="0"/>
              <a:buChar char="●"/>
            </a:pPr>
            <a:r>
              <a:rPr lang="en-US" sz="1500" dirty="0">
                <a:solidFill>
                  <a:srgbClr val="003D6A"/>
                </a:solidFill>
              </a:rPr>
              <a:t>Operational area for example in metal industry for welding applications</a:t>
            </a:r>
          </a:p>
          <a:p>
            <a:pPr marL="463550" indent="-285750">
              <a:spcAft>
                <a:spcPts val="600"/>
              </a:spcAft>
              <a:buClr>
                <a:srgbClr val="009EE2"/>
              </a:buClr>
              <a:buSzPct val="100000"/>
              <a:buFont typeface="Calibri" panose="020F0502020204030204" pitchFamily="34" charset="0"/>
              <a:buChar char="●"/>
            </a:pPr>
            <a:r>
              <a:rPr lang="en-US" sz="1500" dirty="0">
                <a:solidFill>
                  <a:srgbClr val="003D6A"/>
                </a:solidFill>
              </a:rPr>
              <a:t>Example configuration blowtorch(welding):</a:t>
            </a:r>
          </a:p>
          <a:p>
            <a:pPr marL="920750" lvl="1" indent="-285750">
              <a:spcAft>
                <a:spcPts val="600"/>
              </a:spcAft>
              <a:buClr>
                <a:srgbClr val="009EE2"/>
              </a:buClr>
              <a:buSzPct val="100000"/>
              <a:buFont typeface="Arial" panose="020B0604020202020204" pitchFamily="34" charset="0"/>
              <a:buChar char="•"/>
            </a:pPr>
            <a:r>
              <a:rPr lang="en-US" sz="1400" dirty="0">
                <a:solidFill>
                  <a:srgbClr val="003D6A"/>
                </a:solidFill>
              </a:rPr>
              <a:t>2 modules for welding current</a:t>
            </a:r>
          </a:p>
          <a:p>
            <a:pPr marL="920750" lvl="1" indent="-285750">
              <a:spcAft>
                <a:spcPts val="600"/>
              </a:spcAft>
              <a:buClr>
                <a:srgbClr val="009EE2"/>
              </a:buClr>
              <a:buSzPct val="100000"/>
              <a:buFont typeface="Arial" panose="020B0604020202020204" pitchFamily="34" charset="0"/>
              <a:buChar char="•"/>
            </a:pPr>
            <a:r>
              <a:rPr lang="en-US" sz="1400" dirty="0">
                <a:solidFill>
                  <a:srgbClr val="003D6A"/>
                </a:solidFill>
              </a:rPr>
              <a:t>1 module for 19 digital signals</a:t>
            </a:r>
          </a:p>
          <a:p>
            <a:pPr marL="920750" lvl="1" indent="-285750">
              <a:spcAft>
                <a:spcPts val="600"/>
              </a:spcAft>
              <a:buClr>
                <a:srgbClr val="009EE2"/>
              </a:buClr>
              <a:buSzPct val="100000"/>
              <a:buFont typeface="Arial" panose="020B0604020202020204" pitchFamily="34" charset="0"/>
              <a:buChar char="•"/>
            </a:pPr>
            <a:r>
              <a:rPr lang="en-US" sz="1400" spc="-50" dirty="0">
                <a:solidFill>
                  <a:srgbClr val="003D6A"/>
                </a:solidFill>
              </a:rPr>
              <a:t>1 module for 8 pneumatic feed-throughs</a:t>
            </a:r>
            <a:endParaRPr lang="en-US" sz="1500" spc="-50" dirty="0">
              <a:solidFill>
                <a:srgbClr val="003D6A"/>
              </a:solidFill>
            </a:endParaRPr>
          </a:p>
          <a:p>
            <a:pPr marL="920750" lvl="1" indent="-285750">
              <a:spcAft>
                <a:spcPts val="600"/>
              </a:spcAft>
              <a:buClr>
                <a:srgbClr val="009EE2"/>
              </a:buClr>
              <a:buSzPct val="100000"/>
              <a:buFont typeface="Arial" panose="020B0604020202020204" pitchFamily="34" charset="0"/>
              <a:buChar char="•"/>
            </a:pPr>
            <a:r>
              <a:rPr lang="en-US" sz="1400" dirty="0">
                <a:solidFill>
                  <a:srgbClr val="003D6A"/>
                </a:solidFill>
              </a:rPr>
              <a:t>1 module with 4 self-sealing ports to transfer cooling liquid to the blowtorch</a:t>
            </a:r>
          </a:p>
          <a:p>
            <a:pPr marL="920750" lvl="1" indent="-285750">
              <a:spcAft>
                <a:spcPts val="600"/>
              </a:spcAft>
              <a:buClr>
                <a:srgbClr val="009EE2"/>
              </a:buClr>
              <a:buSzPct val="100000"/>
              <a:buFont typeface="Arial" panose="020B0604020202020204" pitchFamily="34" charset="0"/>
              <a:buChar char="•"/>
            </a:pPr>
            <a:endParaRPr lang="en-US" sz="1400" dirty="0">
              <a:solidFill>
                <a:srgbClr val="003D6A"/>
              </a:solidFill>
            </a:endParaRPr>
          </a:p>
        </p:txBody>
      </p:sp>
      <p:pic>
        <p:nvPicPr>
          <p:cNvPr id="3" name="Grafik 2">
            <a:extLst>
              <a:ext uri="{FF2B5EF4-FFF2-40B4-BE49-F238E27FC236}">
                <a16:creationId xmlns:a16="http://schemas.microsoft.com/office/drawing/2014/main" id="{7D799E57-0CE0-4DE2-BE0E-06B676BBEF9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40809" y="1340768"/>
            <a:ext cx="3131191" cy="4679997"/>
          </a:xfrm>
          <a:prstGeom prst="rect">
            <a:avLst/>
          </a:prstGeom>
        </p:spPr>
      </p:pic>
    </p:spTree>
    <p:extLst>
      <p:ext uri="{BB962C8B-B14F-4D97-AF65-F5344CB8AC3E}">
        <p14:creationId xmlns:p14="http://schemas.microsoft.com/office/powerpoint/2010/main" val="34948872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Application</a:t>
            </a:r>
            <a:r>
              <a:rPr lang="de-DE" sz="4000" b="1" dirty="0">
                <a:solidFill>
                  <a:schemeClr val="bg1"/>
                </a:solidFill>
              </a:rPr>
              <a:t> - </a:t>
            </a:r>
            <a:r>
              <a:rPr lang="de-DE" sz="4000" b="1" dirty="0" err="1">
                <a:solidFill>
                  <a:schemeClr val="bg1"/>
                </a:solidFill>
              </a:rPr>
              <a:t>Your</a:t>
            </a:r>
            <a:r>
              <a:rPr lang="de-DE" sz="4000" b="1" dirty="0">
                <a:solidFill>
                  <a:schemeClr val="bg1"/>
                </a:solidFill>
              </a:rPr>
              <a:t> </a:t>
            </a:r>
            <a:r>
              <a:rPr lang="de-DE" sz="4000" b="1" dirty="0" err="1">
                <a:solidFill>
                  <a:schemeClr val="bg1"/>
                </a:solidFill>
              </a:rPr>
              <a:t>benefit</a:t>
            </a:r>
            <a:endParaRPr lang="de-DE" sz="4000" b="1" dirty="0">
              <a:solidFill>
                <a:schemeClr val="bg1"/>
              </a:solidFill>
            </a:endParaRP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Well </a:t>
            </a:r>
            <a:r>
              <a:rPr lang="de-DE" sz="1500" dirty="0" err="1">
                <a:solidFill>
                  <a:srgbClr val="003D6A"/>
                </a:solidFill>
              </a:rPr>
              <a:t>suitable</a:t>
            </a:r>
            <a:r>
              <a:rPr lang="de-DE" sz="1500" dirty="0">
                <a:solidFill>
                  <a:srgbClr val="003D6A"/>
                </a:solidFill>
              </a:rPr>
              <a:t> </a:t>
            </a:r>
            <a:r>
              <a:rPr lang="de-DE" sz="1500" dirty="0" err="1">
                <a:solidFill>
                  <a:srgbClr val="003D6A"/>
                </a:solidFill>
              </a:rPr>
              <a:t>for</a:t>
            </a:r>
            <a:r>
              <a:rPr lang="de-DE" sz="1500" dirty="0">
                <a:solidFill>
                  <a:srgbClr val="003D6A"/>
                </a:solidFill>
              </a:rPr>
              <a:t> high </a:t>
            </a:r>
            <a:r>
              <a:rPr lang="de-DE" sz="1500" dirty="0" err="1">
                <a:solidFill>
                  <a:srgbClr val="003D6A"/>
                </a:solidFill>
              </a:rPr>
              <a:t>number</a:t>
            </a:r>
            <a:r>
              <a:rPr lang="de-DE" sz="1500" dirty="0">
                <a:solidFill>
                  <a:srgbClr val="003D6A"/>
                </a:solidFill>
              </a:rPr>
              <a:t> </a:t>
            </a:r>
            <a:r>
              <a:rPr lang="de-DE" sz="1500" dirty="0" err="1">
                <a:solidFill>
                  <a:srgbClr val="003D6A"/>
                </a:solidFill>
              </a:rPr>
              <a:t>of</a:t>
            </a:r>
            <a:r>
              <a:rPr lang="de-DE" sz="1500" dirty="0">
                <a:solidFill>
                  <a:srgbClr val="003D6A"/>
                </a:solidFill>
              </a:rPr>
              <a:t> </a:t>
            </a:r>
            <a:r>
              <a:rPr lang="de-DE" sz="1500" dirty="0" err="1">
                <a:solidFill>
                  <a:srgbClr val="003D6A"/>
                </a:solidFill>
              </a:rPr>
              <a:t>signals</a:t>
            </a:r>
            <a:r>
              <a:rPr lang="de-DE" sz="1500" dirty="0">
                <a:solidFill>
                  <a:srgbClr val="003D6A"/>
                </a:solidFill>
              </a:rPr>
              <a:t> and/</a:t>
            </a:r>
            <a:r>
              <a:rPr lang="de-DE" sz="1500" dirty="0" err="1">
                <a:solidFill>
                  <a:srgbClr val="003D6A"/>
                </a:solidFill>
              </a:rPr>
              <a:t>or</a:t>
            </a:r>
            <a:r>
              <a:rPr lang="de-DE" sz="1500" dirty="0">
                <a:solidFill>
                  <a:srgbClr val="003D6A"/>
                </a:solidFill>
              </a:rPr>
              <a:t> </a:t>
            </a:r>
            <a:r>
              <a:rPr lang="de-DE" sz="1500" dirty="0" err="1">
                <a:solidFill>
                  <a:srgbClr val="003D6A"/>
                </a:solidFill>
              </a:rPr>
              <a:t>air</a:t>
            </a:r>
            <a:r>
              <a:rPr lang="de-DE" sz="1500" dirty="0">
                <a:solidFill>
                  <a:srgbClr val="003D6A"/>
                </a:solidFill>
              </a:rPr>
              <a:t> </a:t>
            </a:r>
            <a:r>
              <a:rPr lang="de-DE" sz="1500" dirty="0" err="1">
                <a:solidFill>
                  <a:srgbClr val="003D6A"/>
                </a:solidFill>
              </a:rPr>
              <a:t>requirement</a:t>
            </a:r>
            <a:r>
              <a:rPr lang="de-DE" sz="1500" dirty="0">
                <a:solidFill>
                  <a:srgbClr val="003D6A"/>
                </a:solidFill>
              </a:rPr>
              <a:t> on </a:t>
            </a:r>
            <a:r>
              <a:rPr lang="de-DE" sz="1500" dirty="0" err="1">
                <a:solidFill>
                  <a:srgbClr val="003D6A"/>
                </a:solidFill>
              </a:rPr>
              <a:t>customer</a:t>
            </a:r>
            <a:r>
              <a:rPr lang="de-DE" sz="1500" dirty="0">
                <a:solidFill>
                  <a:srgbClr val="003D6A"/>
                </a:solidFill>
              </a:rPr>
              <a:t> </a:t>
            </a:r>
            <a:r>
              <a:rPr lang="de-DE" sz="1500" dirty="0" err="1">
                <a:solidFill>
                  <a:srgbClr val="003D6A"/>
                </a:solidFill>
              </a:rPr>
              <a:t>tooling</a:t>
            </a:r>
            <a:endParaRPr lang="de-DE" sz="15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Up </a:t>
            </a:r>
            <a:r>
              <a:rPr lang="de-DE" sz="1500" dirty="0" err="1">
                <a:solidFill>
                  <a:srgbClr val="003D6A"/>
                </a:solidFill>
              </a:rPr>
              <a:t>to</a:t>
            </a:r>
            <a:r>
              <a:rPr lang="de-DE" sz="1500" dirty="0">
                <a:solidFill>
                  <a:srgbClr val="003D6A"/>
                </a:solidFill>
              </a:rPr>
              <a:t> 160 </a:t>
            </a:r>
            <a:r>
              <a:rPr lang="de-DE" sz="1500" dirty="0" err="1">
                <a:solidFill>
                  <a:srgbClr val="003D6A"/>
                </a:solidFill>
              </a:rPr>
              <a:t>signals</a:t>
            </a:r>
            <a:r>
              <a:rPr lang="de-DE" sz="1500" dirty="0">
                <a:solidFill>
                  <a:srgbClr val="003D6A"/>
                </a:solidFill>
              </a:rPr>
              <a:t> </a:t>
            </a:r>
            <a:r>
              <a:rPr lang="de-DE" sz="1500" dirty="0" err="1">
                <a:solidFill>
                  <a:srgbClr val="003D6A"/>
                </a:solidFill>
              </a:rPr>
              <a:t>with</a:t>
            </a:r>
            <a:r>
              <a:rPr lang="de-DE" sz="1500" dirty="0">
                <a:solidFill>
                  <a:srgbClr val="003D6A"/>
                </a:solidFill>
              </a:rPr>
              <a:t> 5x </a:t>
            </a:r>
            <a:r>
              <a:rPr lang="de-DE" sz="1500" dirty="0" err="1">
                <a:solidFill>
                  <a:srgbClr val="003D6A"/>
                </a:solidFill>
              </a:rPr>
              <a:t>signal</a:t>
            </a:r>
            <a:r>
              <a:rPr lang="de-DE" sz="1500" dirty="0">
                <a:solidFill>
                  <a:srgbClr val="003D6A"/>
                </a:solidFill>
              </a:rPr>
              <a:t> </a:t>
            </a:r>
            <a:r>
              <a:rPr lang="de-DE" sz="1500" dirty="0" err="1">
                <a:solidFill>
                  <a:srgbClr val="003D6A"/>
                </a:solidFill>
              </a:rPr>
              <a:t>modules</a:t>
            </a:r>
            <a:r>
              <a:rPr lang="de-DE" sz="1500" dirty="0">
                <a:solidFill>
                  <a:srgbClr val="003D6A"/>
                </a:solidFill>
              </a:rPr>
              <a:t> </a:t>
            </a:r>
            <a:r>
              <a:rPr lang="de-DE" sz="1500" dirty="0" err="1">
                <a:solidFill>
                  <a:srgbClr val="003D6A"/>
                </a:solidFill>
              </a:rPr>
              <a:t>or</a:t>
            </a:r>
            <a:r>
              <a:rPr lang="de-DE" sz="1500" dirty="0">
                <a:solidFill>
                  <a:srgbClr val="003D6A"/>
                </a:solidFill>
              </a:rPr>
              <a:t> </a:t>
            </a:r>
            <a:r>
              <a:rPr lang="de-DE" sz="1500" dirty="0" err="1">
                <a:solidFill>
                  <a:srgbClr val="003D6A"/>
                </a:solidFill>
              </a:rPr>
              <a:t>up</a:t>
            </a:r>
            <a:r>
              <a:rPr lang="de-DE" sz="1500" dirty="0">
                <a:solidFill>
                  <a:srgbClr val="003D6A"/>
                </a:solidFill>
              </a:rPr>
              <a:t> </a:t>
            </a:r>
            <a:r>
              <a:rPr lang="de-DE" sz="1500" dirty="0" err="1">
                <a:solidFill>
                  <a:srgbClr val="003D6A"/>
                </a:solidFill>
              </a:rPr>
              <a:t>to</a:t>
            </a:r>
            <a:r>
              <a:rPr lang="de-DE" sz="1500" dirty="0">
                <a:solidFill>
                  <a:srgbClr val="003D6A"/>
                </a:solidFill>
              </a:rPr>
              <a:t> 40 </a:t>
            </a:r>
            <a:r>
              <a:rPr lang="de-DE" sz="1500" dirty="0" err="1">
                <a:solidFill>
                  <a:srgbClr val="003D6A"/>
                </a:solidFill>
              </a:rPr>
              <a:t>pneumatic</a:t>
            </a:r>
            <a:r>
              <a:rPr lang="de-DE" sz="1500" dirty="0">
                <a:solidFill>
                  <a:srgbClr val="003D6A"/>
                </a:solidFill>
              </a:rPr>
              <a:t> </a:t>
            </a:r>
            <a:r>
              <a:rPr lang="de-DE" sz="1500" dirty="0" err="1">
                <a:solidFill>
                  <a:srgbClr val="003D6A"/>
                </a:solidFill>
              </a:rPr>
              <a:t>feed-throughs</a:t>
            </a:r>
            <a:r>
              <a:rPr lang="de-DE" sz="1500" dirty="0">
                <a:solidFill>
                  <a:srgbClr val="003D6A"/>
                </a:solidFill>
              </a:rPr>
              <a:t> </a:t>
            </a:r>
            <a:r>
              <a:rPr lang="de-DE" sz="1500" dirty="0" err="1">
                <a:solidFill>
                  <a:srgbClr val="003D6A"/>
                </a:solidFill>
              </a:rPr>
              <a:t>with</a:t>
            </a:r>
            <a:r>
              <a:rPr lang="de-DE" sz="1500" dirty="0">
                <a:solidFill>
                  <a:srgbClr val="003D6A"/>
                </a:solidFill>
              </a:rPr>
              <a:t>      5x </a:t>
            </a:r>
            <a:r>
              <a:rPr lang="de-DE" sz="1500" dirty="0" err="1">
                <a:solidFill>
                  <a:srgbClr val="003D6A"/>
                </a:solidFill>
              </a:rPr>
              <a:t>pneumatic</a:t>
            </a:r>
            <a:r>
              <a:rPr lang="de-DE" sz="1500" dirty="0">
                <a:solidFill>
                  <a:srgbClr val="003D6A"/>
                </a:solidFill>
              </a:rPr>
              <a:t> </a:t>
            </a:r>
            <a:r>
              <a:rPr lang="de-DE" sz="1500" dirty="0" err="1">
                <a:solidFill>
                  <a:srgbClr val="003D6A"/>
                </a:solidFill>
              </a:rPr>
              <a:t>modules</a:t>
            </a:r>
            <a:r>
              <a:rPr lang="de-DE" sz="1500" dirty="0">
                <a:solidFill>
                  <a:srgbClr val="003D6A"/>
                </a:solidFill>
              </a:rPr>
              <a:t> </a:t>
            </a:r>
            <a:r>
              <a:rPr lang="de-DE" sz="1500" dirty="0" err="1">
                <a:solidFill>
                  <a:srgbClr val="003D6A"/>
                </a:solidFill>
              </a:rPr>
              <a:t>without</a:t>
            </a:r>
            <a:r>
              <a:rPr lang="de-DE" sz="1500" dirty="0">
                <a:solidFill>
                  <a:srgbClr val="003D6A"/>
                </a:solidFill>
              </a:rPr>
              <a:t> additional </a:t>
            </a:r>
            <a:r>
              <a:rPr lang="de-DE" sz="1500" dirty="0" err="1">
                <a:solidFill>
                  <a:srgbClr val="003D6A"/>
                </a:solidFill>
              </a:rPr>
              <a:t>adapter</a:t>
            </a:r>
            <a:r>
              <a:rPr lang="de-DE" sz="1500" dirty="0">
                <a:solidFill>
                  <a:srgbClr val="003D6A"/>
                </a:solidFill>
              </a:rPr>
              <a:t> </a:t>
            </a:r>
            <a:r>
              <a:rPr lang="de-DE" sz="1500" dirty="0" err="1">
                <a:solidFill>
                  <a:srgbClr val="003D6A"/>
                </a:solidFill>
              </a:rPr>
              <a:t>plate</a:t>
            </a:r>
            <a:endParaRPr lang="de-DE" sz="15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en-US" sz="1500" dirty="0">
                <a:solidFill>
                  <a:srgbClr val="003D6A"/>
                </a:solidFill>
              </a:rPr>
              <a:t>Operational area for example in plastics industry for parts removal </a:t>
            </a:r>
          </a:p>
          <a:p>
            <a:pPr marL="463550" indent="-285750">
              <a:spcAft>
                <a:spcPts val="600"/>
              </a:spcAft>
              <a:buClr>
                <a:srgbClr val="009EE2"/>
              </a:buClr>
              <a:buSzPct val="100000"/>
              <a:buFont typeface="Calibri" panose="020F0502020204030204" pitchFamily="34" charset="0"/>
              <a:buChar char="●"/>
            </a:pPr>
            <a:r>
              <a:rPr lang="en-US" sz="1500" dirty="0">
                <a:solidFill>
                  <a:srgbClr val="003D6A"/>
                </a:solidFill>
              </a:rPr>
              <a:t>Example configuration </a:t>
            </a:r>
            <a:r>
              <a:rPr lang="de-DE" sz="1500" dirty="0" err="1">
                <a:solidFill>
                  <a:srgbClr val="003D6A"/>
                </a:solidFill>
              </a:rPr>
              <a:t>removal-gripper</a:t>
            </a:r>
            <a:r>
              <a:rPr lang="de-DE" sz="1500" dirty="0">
                <a:solidFill>
                  <a:srgbClr val="003D6A"/>
                </a:solidFill>
              </a:rPr>
              <a:t>:</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2 </a:t>
            </a:r>
            <a:r>
              <a:rPr lang="de-DE" sz="1400" dirty="0" err="1">
                <a:solidFill>
                  <a:srgbClr val="003D6A"/>
                </a:solidFill>
              </a:rPr>
              <a:t>modules</a:t>
            </a:r>
            <a:r>
              <a:rPr lang="de-DE" sz="1400" dirty="0">
                <a:solidFill>
                  <a:srgbClr val="003D6A"/>
                </a:solidFill>
              </a:rPr>
              <a:t> </a:t>
            </a:r>
            <a:r>
              <a:rPr lang="de-DE" sz="1400" dirty="0" err="1">
                <a:solidFill>
                  <a:srgbClr val="003D6A"/>
                </a:solidFill>
              </a:rPr>
              <a:t>for</a:t>
            </a:r>
            <a:r>
              <a:rPr lang="de-DE" sz="1400" dirty="0">
                <a:solidFill>
                  <a:srgbClr val="003D6A"/>
                </a:solidFill>
              </a:rPr>
              <a:t> </a:t>
            </a:r>
            <a:r>
              <a:rPr lang="de-DE" sz="1400" dirty="0" err="1">
                <a:solidFill>
                  <a:srgbClr val="003D6A"/>
                </a:solidFill>
              </a:rPr>
              <a:t>ultrasonic</a:t>
            </a:r>
            <a:r>
              <a:rPr lang="de-DE" sz="1400" dirty="0">
                <a:solidFill>
                  <a:srgbClr val="003D6A"/>
                </a:solidFill>
              </a:rPr>
              <a:t> </a:t>
            </a:r>
            <a:r>
              <a:rPr lang="de-DE" sz="1400" dirty="0" err="1">
                <a:solidFill>
                  <a:srgbClr val="003D6A"/>
                </a:solidFill>
              </a:rPr>
              <a:t>welding</a:t>
            </a:r>
            <a:endParaRPr lang="de-DE" sz="1400" dirty="0">
              <a:solidFill>
                <a:srgbClr val="003D6A"/>
              </a:solidFill>
            </a:endParaRPr>
          </a:p>
          <a:p>
            <a:pPr marL="920750" lvl="1" indent="-285750">
              <a:spcAft>
                <a:spcPts val="600"/>
              </a:spcAft>
              <a:buClr>
                <a:srgbClr val="009EE2"/>
              </a:buClr>
              <a:buSzPct val="100000"/>
              <a:buFont typeface="Arial" panose="020B0604020202020204" pitchFamily="34" charset="0"/>
              <a:buChar char="•"/>
            </a:pPr>
            <a:r>
              <a:rPr lang="de-DE" sz="1400" spc="-50" dirty="0">
                <a:solidFill>
                  <a:srgbClr val="003D6A"/>
                </a:solidFill>
              </a:rPr>
              <a:t>3 </a:t>
            </a:r>
            <a:r>
              <a:rPr lang="de-DE" sz="1400" spc="-50" dirty="0" err="1">
                <a:solidFill>
                  <a:srgbClr val="003D6A"/>
                </a:solidFill>
              </a:rPr>
              <a:t>modules</a:t>
            </a:r>
            <a:r>
              <a:rPr lang="de-DE" sz="1400" spc="-50" dirty="0">
                <a:solidFill>
                  <a:srgbClr val="003D6A"/>
                </a:solidFill>
              </a:rPr>
              <a:t> </a:t>
            </a:r>
            <a:r>
              <a:rPr lang="de-DE" sz="1400" spc="-50" dirty="0" err="1">
                <a:solidFill>
                  <a:srgbClr val="003D6A"/>
                </a:solidFill>
              </a:rPr>
              <a:t>for</a:t>
            </a:r>
            <a:r>
              <a:rPr lang="de-DE" sz="1400" spc="-50" dirty="0">
                <a:solidFill>
                  <a:srgbClr val="003D6A"/>
                </a:solidFill>
              </a:rPr>
              <a:t> 83 digital </a:t>
            </a:r>
            <a:r>
              <a:rPr lang="de-DE" sz="1400" spc="-50" dirty="0" err="1">
                <a:solidFill>
                  <a:srgbClr val="003D6A"/>
                </a:solidFill>
              </a:rPr>
              <a:t>signals</a:t>
            </a:r>
            <a:endParaRPr lang="de-DE" sz="1400" spc="-50" dirty="0">
              <a:solidFill>
                <a:srgbClr val="003D6A"/>
              </a:solidFill>
            </a:endParaRP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a:t>
            </a:r>
            <a:r>
              <a:rPr lang="de-DE" sz="1400" dirty="0" err="1">
                <a:solidFill>
                  <a:srgbClr val="003D6A"/>
                </a:solidFill>
              </a:rPr>
              <a:t>module</a:t>
            </a:r>
            <a:r>
              <a:rPr lang="de-DE" sz="1400" dirty="0">
                <a:solidFill>
                  <a:srgbClr val="003D6A"/>
                </a:solidFill>
              </a:rPr>
              <a:t> </a:t>
            </a:r>
            <a:r>
              <a:rPr lang="de-DE" sz="1400" dirty="0" err="1">
                <a:solidFill>
                  <a:srgbClr val="003D6A"/>
                </a:solidFill>
              </a:rPr>
              <a:t>for</a:t>
            </a:r>
            <a:r>
              <a:rPr lang="de-DE" sz="1400" dirty="0">
                <a:solidFill>
                  <a:srgbClr val="003D6A"/>
                </a:solidFill>
              </a:rPr>
              <a:t> </a:t>
            </a:r>
            <a:r>
              <a:rPr lang="de-DE" sz="1400" dirty="0" err="1">
                <a:solidFill>
                  <a:srgbClr val="003D6A"/>
                </a:solidFill>
              </a:rPr>
              <a:t>ethernet</a:t>
            </a:r>
            <a:r>
              <a:rPr lang="de-DE" sz="1400" dirty="0">
                <a:solidFill>
                  <a:srgbClr val="003D6A"/>
                </a:solidFill>
              </a:rPr>
              <a:t> </a:t>
            </a:r>
            <a:r>
              <a:rPr lang="de-DE" sz="1400" dirty="0" err="1">
                <a:solidFill>
                  <a:srgbClr val="003D6A"/>
                </a:solidFill>
              </a:rPr>
              <a:t>communication</a:t>
            </a:r>
            <a:endParaRPr lang="de-DE" sz="1400" dirty="0">
              <a:solidFill>
                <a:srgbClr val="003D6A"/>
              </a:solidFill>
            </a:endParaRPr>
          </a:p>
          <a:p>
            <a:pPr marL="920750" lvl="1" indent="-285750">
              <a:spcAft>
                <a:spcPts val="600"/>
              </a:spcAft>
              <a:buClr>
                <a:srgbClr val="009EE2"/>
              </a:buClr>
              <a:buSzPct val="100000"/>
              <a:buFont typeface="Arial" panose="020B0604020202020204" pitchFamily="34" charset="0"/>
              <a:buChar char="•"/>
            </a:pPr>
            <a:r>
              <a:rPr lang="de-DE" sz="1400" spc="-50" dirty="0">
                <a:solidFill>
                  <a:srgbClr val="003D6A"/>
                </a:solidFill>
              </a:rPr>
              <a:t>1 </a:t>
            </a:r>
            <a:r>
              <a:rPr lang="de-DE" sz="1400" spc="-50" dirty="0" err="1">
                <a:solidFill>
                  <a:srgbClr val="003D6A"/>
                </a:solidFill>
              </a:rPr>
              <a:t>module</a:t>
            </a:r>
            <a:r>
              <a:rPr lang="de-DE" sz="1400" spc="-50" dirty="0">
                <a:solidFill>
                  <a:srgbClr val="003D6A"/>
                </a:solidFill>
              </a:rPr>
              <a:t> </a:t>
            </a:r>
            <a:r>
              <a:rPr lang="de-DE" sz="1400" spc="-50" dirty="0" err="1">
                <a:solidFill>
                  <a:srgbClr val="003D6A"/>
                </a:solidFill>
              </a:rPr>
              <a:t>for</a:t>
            </a:r>
            <a:r>
              <a:rPr lang="de-DE" sz="1400" spc="-50" dirty="0">
                <a:solidFill>
                  <a:srgbClr val="003D6A"/>
                </a:solidFill>
              </a:rPr>
              <a:t> 6 </a:t>
            </a:r>
            <a:r>
              <a:rPr lang="de-DE" sz="1400" spc="-50" dirty="0" err="1">
                <a:solidFill>
                  <a:srgbClr val="003D6A"/>
                </a:solidFill>
              </a:rPr>
              <a:t>pneumatic</a:t>
            </a:r>
            <a:r>
              <a:rPr lang="de-DE" sz="1400" spc="-50" dirty="0">
                <a:solidFill>
                  <a:srgbClr val="003D6A"/>
                </a:solidFill>
              </a:rPr>
              <a:t> </a:t>
            </a:r>
            <a:r>
              <a:rPr lang="de-DE" sz="1400" spc="-50" dirty="0" err="1">
                <a:solidFill>
                  <a:srgbClr val="003D6A"/>
                </a:solidFill>
              </a:rPr>
              <a:t>feed-throughs</a:t>
            </a:r>
            <a:endParaRPr lang="de-DE" sz="1400" spc="-5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500" dirty="0">
              <a:solidFill>
                <a:srgbClr val="003D6A"/>
              </a:solidFill>
            </a:endParaRPr>
          </a:p>
        </p:txBody>
      </p:sp>
      <p:pic>
        <p:nvPicPr>
          <p:cNvPr id="10" name="Grafik 9">
            <a:extLst>
              <a:ext uri="{FF2B5EF4-FFF2-40B4-BE49-F238E27FC236}">
                <a16:creationId xmlns:a16="http://schemas.microsoft.com/office/drawing/2014/main" id="{6EEA334D-08C8-425F-82ED-982227062B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2566" y="1251622"/>
            <a:ext cx="3709434" cy="4680003"/>
          </a:xfrm>
          <a:prstGeom prst="rect">
            <a:avLst/>
          </a:prstGeom>
        </p:spPr>
      </p:pic>
    </p:spTree>
    <p:extLst>
      <p:ext uri="{BB962C8B-B14F-4D97-AF65-F5344CB8AC3E}">
        <p14:creationId xmlns:p14="http://schemas.microsoft.com/office/powerpoint/2010/main" val="182315607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Complete series of 14 sizes </a:t>
            </a:r>
            <a:r>
              <a:rPr lang="de-DE" sz="1600" dirty="0">
                <a:solidFill>
                  <a:srgbClr val="003D6A"/>
                </a:solidFill>
                <a:effectLst/>
              </a:rPr>
              <a:t>for optimal size selection and a broad application range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Patented fail-safe locking mechanism </a:t>
            </a:r>
            <a:r>
              <a:rPr lang="de-DE" sz="1600" dirty="0">
                <a:solidFill>
                  <a:srgbClr val="003D6A"/>
                </a:solidFill>
                <a:effectLst/>
              </a:rPr>
              <a:t>for secure connection between the quick-change master and adapter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Manual emergency unlocking possible </a:t>
            </a:r>
            <a:r>
              <a:rPr lang="de-DE" sz="1600" dirty="0">
                <a:solidFill>
                  <a:srgbClr val="003D6A"/>
                </a:solidFill>
                <a:effectLst/>
              </a:rPr>
              <a:t>no counter-forces from springs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All functional components made from hardened steel </a:t>
            </a:r>
            <a:r>
              <a:rPr lang="de-DE" sz="1600" dirty="0">
                <a:solidFill>
                  <a:srgbClr val="003D6A"/>
                </a:solidFill>
                <a:effectLst/>
              </a:rPr>
              <a:t>for high mechanical resilience of the changing system</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Wide range of electric, pneumatic, and fluid modules</a:t>
            </a:r>
            <a:r>
              <a:rPr lang="de-DE" sz="1600" b="1">
                <a:solidFill>
                  <a:srgbClr val="003D6A"/>
                </a:solidFill>
                <a:effectLst/>
              </a:rPr>
              <a:t> </a:t>
            </a:r>
            <a:r>
              <a:rPr lang="de-DE" sz="1600">
                <a:solidFill>
                  <a:srgbClr val="003D6A"/>
                </a:solidFill>
              </a:rPr>
              <a:t>for universal energy transmission possibilities</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Integrated pneumatic feed-through </a:t>
            </a:r>
            <a:r>
              <a:rPr lang="de-DE" sz="1600">
                <a:solidFill>
                  <a:srgbClr val="003D6A"/>
                </a:solidFill>
              </a:rPr>
              <a:t>for a safe power supply of the handling modules and tools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Possibility of transmission of fluid systems </a:t>
            </a:r>
            <a:r>
              <a:rPr lang="de-DE" sz="1600">
                <a:solidFill>
                  <a:srgbClr val="003D6A"/>
                </a:solidFill>
              </a:rPr>
              <a:t>with self-sealing couplings possible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Adapter side coding </a:t>
            </a:r>
            <a:r>
              <a:rPr lang="de-DE" sz="1600">
                <a:solidFill>
                  <a:srgbClr val="003D6A"/>
                </a:solidFill>
              </a:rPr>
              <a:t>via plug connector possible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Suitable storage racks for all sizes </a:t>
            </a:r>
            <a:r>
              <a:rPr lang="de-DE" sz="1600">
                <a:solidFill>
                  <a:srgbClr val="003D6A"/>
                </a:solidFill>
              </a:rPr>
              <a:t>to ensure the optimum adaption to each application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ISO mounting pattern </a:t>
            </a:r>
            <a:r>
              <a:rPr lang="de-DE" sz="1600">
                <a:solidFill>
                  <a:srgbClr val="003D6A"/>
                </a:solidFill>
              </a:rPr>
              <a:t>for easy assembly to most types of robots without needing additional adapter plates</a:t>
            </a:r>
          </a:p>
        </p:txBody>
      </p:sp>
    </p:spTree>
    <p:extLst>
      <p:ext uri="{BB962C8B-B14F-4D97-AF65-F5344CB8AC3E}">
        <p14:creationId xmlns:p14="http://schemas.microsoft.com/office/powerpoint/2010/main" val="59718339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6" cy="4379898"/>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528569">
                  <a:extLst>
                    <a:ext uri="{9D8B030D-6E8A-4147-A177-3AD203B41FA5}">
                      <a16:colId xmlns:a16="http://schemas.microsoft.com/office/drawing/2014/main" val="20000"/>
                    </a:ext>
                  </a:extLst>
                </a:gridCol>
                <a:gridCol w="1233328">
                  <a:extLst>
                    <a:ext uri="{9D8B030D-6E8A-4147-A177-3AD203B41FA5}">
                      <a16:colId xmlns:a16="http://schemas.microsoft.com/office/drawing/2014/main" val="20001"/>
                    </a:ext>
                  </a:extLst>
                </a:gridCol>
                <a:gridCol w="1233328">
                  <a:extLst>
                    <a:ext uri="{9D8B030D-6E8A-4147-A177-3AD203B41FA5}">
                      <a16:colId xmlns:a16="http://schemas.microsoft.com/office/drawing/2014/main" val="20002"/>
                    </a:ext>
                  </a:extLst>
                </a:gridCol>
                <a:gridCol w="1057138">
                  <a:extLst>
                    <a:ext uri="{9D8B030D-6E8A-4147-A177-3AD203B41FA5}">
                      <a16:colId xmlns:a16="http://schemas.microsoft.com/office/drawing/2014/main" val="20003"/>
                    </a:ext>
                  </a:extLst>
                </a:gridCol>
                <a:gridCol w="1761897">
                  <a:extLst>
                    <a:ext uri="{9D8B030D-6E8A-4147-A177-3AD203B41FA5}">
                      <a16:colId xmlns:a16="http://schemas.microsoft.com/office/drawing/2014/main" val="20004"/>
                    </a:ext>
                  </a:extLst>
                </a:gridCol>
                <a:gridCol w="1233328">
                  <a:extLst>
                    <a:ext uri="{9D8B030D-6E8A-4147-A177-3AD203B41FA5}">
                      <a16:colId xmlns:a16="http://schemas.microsoft.com/office/drawing/2014/main" val="20005"/>
                    </a:ext>
                  </a:extLst>
                </a:gridCol>
                <a:gridCol w="1233328">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50" b="1" kern="1200" dirty="0">
                          <a:solidFill>
                            <a:srgbClr val="003D6A"/>
                          </a:solidFill>
                          <a:latin typeface="+mn-lt"/>
                          <a:ea typeface="+mn-ea"/>
                          <a:cs typeface="+mn-cs"/>
                        </a:rPr>
                        <a:t>Technical </a:t>
                      </a:r>
                      <a:r>
                        <a:rPr lang="de-DE" sz="1050" b="1" kern="1200" dirty="0" err="1">
                          <a:solidFill>
                            <a:srgbClr val="003D6A"/>
                          </a:solidFill>
                          <a:latin typeface="+mn-lt"/>
                          <a:ea typeface="+mn-ea"/>
                          <a:cs typeface="+mn-cs"/>
                        </a:rPr>
                        <a:t>data</a:t>
                      </a:r>
                      <a:r>
                        <a:rPr lang="de-DE" sz="1050" b="1" kern="1200" dirty="0">
                          <a:solidFill>
                            <a:srgbClr val="003D6A"/>
                          </a:solidFill>
                          <a:latin typeface="+mn-lt"/>
                          <a:ea typeface="+mn-ea"/>
                          <a:cs typeface="+mn-cs"/>
                        </a:rPr>
                        <a:t> </a:t>
                      </a:r>
                      <a:r>
                        <a:rPr lang="de-DE" sz="1050" b="1" kern="1200" dirty="0" err="1">
                          <a:solidFill>
                            <a:srgbClr val="003D6A"/>
                          </a:solidFill>
                          <a:latin typeface="+mn-lt"/>
                          <a:ea typeface="+mn-ea"/>
                          <a:cs typeface="+mn-cs"/>
                        </a:rPr>
                        <a:t>overview</a:t>
                      </a:r>
                      <a:endParaRPr lang="de-DE" sz="105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Size</a:t>
                      </a:r>
                      <a:endParaRPr lang="de-DE" sz="10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Recommended </a:t>
                      </a:r>
                      <a:r>
                        <a:rPr lang="de-DE" sz="1000" b="0" kern="1200" dirty="0" err="1">
                          <a:solidFill>
                            <a:srgbClr val="003D6A"/>
                          </a:solidFill>
                          <a:latin typeface="+mn-lt"/>
                          <a:ea typeface="+mn-ea"/>
                          <a:cs typeface="+mn-cs"/>
                        </a:rPr>
                        <a:t>handling</a:t>
                      </a:r>
                      <a:r>
                        <a:rPr lang="de-DE" sz="1000" b="0" kern="1200" dirty="0">
                          <a:solidFill>
                            <a:srgbClr val="003D6A"/>
                          </a:solidFill>
                          <a:latin typeface="+mn-lt"/>
                          <a:ea typeface="+mn-ea"/>
                          <a:cs typeface="+mn-cs"/>
                        </a:rPr>
                        <a:t> </a:t>
                      </a:r>
                      <a:r>
                        <a:rPr lang="de-DE" sz="1000" b="0" kern="1200" dirty="0" err="1">
                          <a:solidFill>
                            <a:srgbClr val="003D6A"/>
                          </a:solidFill>
                          <a:latin typeface="+mn-lt"/>
                          <a:ea typeface="+mn-ea"/>
                          <a:cs typeface="+mn-cs"/>
                        </a:rPr>
                        <a:t>weight</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Locking force</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Weight</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Air connection thread pneumatic feed-through</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Lock/unlock main connection</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000" b="0" kern="1200">
                          <a:solidFill>
                            <a:srgbClr val="003D6A"/>
                          </a:solidFill>
                          <a:latin typeface="+mn-lt"/>
                          <a:ea typeface="+mn-ea"/>
                          <a:cs typeface="+mn-cs"/>
                        </a:rPr>
                        <a:t>Max. distance when locking</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0.02 .. 0.08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0.09 .. 0.27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0.08 .. 0.16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0.09 .. 0.29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0.32 .. 0.69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0.3 .. 0.7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4500 .. 5650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0.6 .. 1.27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0.7 .. 1.4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5800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1.03 .. 1.95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0.7 .. 1.3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1.3 .. 1.8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1.4 .. 2.25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31000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2.86 .. 6.44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2.54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6"/>
                  </a:ext>
                </a:extLst>
              </a:tr>
            </a:tbl>
          </a:graphicData>
        </a:graphic>
      </p:graphicFrame>
    </p:spTree>
    <p:extLst>
      <p:ext uri="{BB962C8B-B14F-4D97-AF65-F5344CB8AC3E}">
        <p14:creationId xmlns:p14="http://schemas.microsoft.com/office/powerpoint/2010/main" val="72797486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6-axis force/torque sensors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first compact force/torque sensor with two calibrations and integrated electronics.</a:t>
            </a:r>
            <a:endParaRPr lang="de-DE" b="1">
              <a:solidFill>
                <a:srgbClr val="003D6A"/>
              </a:solidFill>
            </a:endParaRPr>
          </a:p>
          <a:p>
            <a:endParaRPr lang="de-DE" b="1">
              <a:solidFill>
                <a:srgbClr val="00446B"/>
              </a:solidFill>
            </a:endParaRPr>
          </a:p>
          <a:p>
            <a:r>
              <a:rPr lang="de-DE" b="1">
                <a:solidFill>
                  <a:srgbClr val="00446B"/>
                </a:solidFill>
              </a:rPr>
              <a:t>2 measurement ranges for selection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Rigid 6-axis force/torque sensor for precision measuring in all six degrees of freedom</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74314666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Precise. Reliable. Robust.</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Compact design due to completely integrated electronics and status display via LEDs.</a:t>
            </a:r>
            <a:endParaRPr lang="de-DE" sz="1400" i="1" dirty="0"/>
          </a:p>
          <a:p>
            <a:pPr marL="360000" lvl="0" indent="-360000">
              <a:spcAft>
                <a:spcPts val="1200"/>
              </a:spcAft>
              <a:buSzPct val="140000"/>
              <a:buBlip>
                <a:blip r:embed="rId2"/>
              </a:buBlip>
            </a:pPr>
            <a:r>
              <a:rPr lang="de-DE" sz="1600" b="1">
                <a:solidFill>
                  <a:srgbClr val="003D6A"/>
                </a:solidFill>
              </a:rPr>
              <a:t>Simple configuration - two calibrations can be controlled in the sensor via web interface.</a:t>
            </a:r>
          </a:p>
          <a:p>
            <a:pPr marL="360000" lvl="0" indent="-360000">
              <a:spcAft>
                <a:spcPts val="1200"/>
              </a:spcAft>
              <a:buSzPct val="140000"/>
              <a:buBlip>
                <a:blip r:embed="rId2"/>
              </a:buBlip>
            </a:pPr>
            <a:r>
              <a:rPr lang="de-DE" sz="1600" b="1">
                <a:solidFill>
                  <a:srgbClr val="003D6A"/>
                </a:solidFill>
              </a:rPr>
              <a:t>Plug &amp; Work directly compatible for KUKA and Universal Robots via software module</a:t>
            </a:r>
          </a:p>
          <a:p>
            <a:pPr marL="360000" lvl="0" indent="-360000">
              <a:spcAft>
                <a:spcPts val="1200"/>
              </a:spcAft>
              <a:buSzPct val="140000"/>
              <a:buBlip>
                <a:blip r:embed="rId2"/>
              </a:buBlip>
            </a:pPr>
            <a:r>
              <a:rPr lang="de-DE" sz="1600" b="1">
                <a:solidFill>
                  <a:srgbClr val="003D6A"/>
                </a:solidFill>
              </a:rPr>
              <a:t>Robust and durable even with short-term overloading, the sensor is protected from damage</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04258429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Resistance strain gauges</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Electronics</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600">
                <a:solidFill>
                  <a:srgbClr val="003D6A"/>
                </a:solidFill>
              </a:rPr>
              <a:t>The strain gauges (DMS) of the 6-axis force/torque sensors measure the strain applied in all six degrees of freedom (Fx, Fy, Fz, Mx, My and Mz). The signals of the DMS are evaluated in the sensor and provided.</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83938650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Additional calibrations</a:t>
            </a:r>
          </a:p>
        </p:txBody>
      </p:sp>
      <p:sp>
        <p:nvSpPr>
          <p:cNvPr id="21" name="Textfeld 20">
            <a:extLst>
              <a:ext uri="{FF2B5EF4-FFF2-40B4-BE49-F238E27FC236}">
                <a16:creationId xmlns:a16="http://schemas.microsoft.com/office/drawing/2014/main" id="{1F696DE0-2072-4482-A931-B545CEAA6C07}"/>
              </a:ext>
            </a:extLst>
          </p:cNvPr>
          <p:cNvSpPr txBox="1"/>
          <p:nvPr/>
        </p:nvSpPr>
        <p:spPr>
          <a:xfrm>
            <a:off x="5220072" y="2080671"/>
            <a:ext cx="3816421" cy="3323987"/>
          </a:xfrm>
          <a:prstGeom prst="rect">
            <a:avLst/>
          </a:prstGeom>
          <a:noFill/>
        </p:spPr>
        <p:txBody>
          <a:bodyPr wrap="square" rtlCol="0">
            <a:spAutoFit/>
          </a:bodyPr>
          <a:lstStyle/>
          <a:p>
            <a:pPr marL="360000" indent="-360000">
              <a:spcAft>
                <a:spcPts val="1200"/>
              </a:spcAft>
              <a:buSzPct val="140000"/>
              <a:buBlip>
                <a:blip r:embed="rId2"/>
              </a:buBlip>
            </a:pPr>
            <a:r>
              <a:rPr lang="en-US" sz="1600" b="1">
                <a:solidFill>
                  <a:srgbClr val="003D6A"/>
                </a:solidFill>
              </a:rPr>
              <a:t>Two additional dual-calibrations:</a:t>
            </a:r>
          </a:p>
          <a:p>
            <a:pPr marL="742950" lvl="1" indent="-285750">
              <a:spcAft>
                <a:spcPts val="1200"/>
              </a:spcAft>
              <a:buSzPct val="140000"/>
              <a:buFont typeface="Arial" panose="020B0604020202020204" pitchFamily="34" charset="0"/>
              <a:buChar char="•"/>
            </a:pPr>
            <a:r>
              <a:rPr lang="en-US" sz="1600" b="1">
                <a:solidFill>
                  <a:srgbClr val="003D6A"/>
                </a:solidFill>
              </a:rPr>
              <a:t>SI-75-4/SI-150-8</a:t>
            </a:r>
          </a:p>
          <a:p>
            <a:pPr marL="742950" lvl="1" indent="-285750">
              <a:spcAft>
                <a:spcPts val="1200"/>
              </a:spcAft>
              <a:buSzPct val="140000"/>
              <a:buFont typeface="Arial" panose="020B0604020202020204" pitchFamily="34" charset="0"/>
              <a:buChar char="•"/>
            </a:pPr>
            <a:r>
              <a:rPr lang="en-US" sz="1600" b="1">
                <a:solidFill>
                  <a:srgbClr val="003D6A"/>
                </a:solidFill>
              </a:rPr>
              <a:t>SI-480-20/SI-1200-50</a:t>
            </a:r>
          </a:p>
          <a:p>
            <a:pPr marL="360000" indent="-360000">
              <a:spcAft>
                <a:spcPts val="1200"/>
              </a:spcAft>
              <a:buSzPct val="140000"/>
              <a:buBlip>
                <a:blip r:embed="rId2"/>
              </a:buBlip>
            </a:pPr>
            <a:r>
              <a:rPr lang="en-US" sz="1600" b="1">
                <a:solidFill>
                  <a:srgbClr val="003D6A"/>
                </a:solidFill>
              </a:rPr>
              <a:t>New applications:</a:t>
            </a:r>
          </a:p>
          <a:p>
            <a:pPr marL="742950" lvl="1" indent="-285750">
              <a:spcAft>
                <a:spcPts val="1200"/>
              </a:spcAft>
              <a:buSzPct val="140000"/>
              <a:buFont typeface="Arial" panose="020B0604020202020204" pitchFamily="34" charset="0"/>
              <a:buChar char="•"/>
            </a:pPr>
            <a:r>
              <a:rPr lang="en-US" sz="1600" b="1">
                <a:solidFill>
                  <a:srgbClr val="003D6A"/>
                </a:solidFill>
              </a:rPr>
              <a:t>Sensitive applications with low attacking forces and moments like weighing</a:t>
            </a:r>
          </a:p>
          <a:p>
            <a:pPr marL="742950" lvl="1" indent="-285750">
              <a:spcAft>
                <a:spcPts val="1200"/>
              </a:spcAft>
              <a:buSzPct val="140000"/>
              <a:buFont typeface="Arial" panose="020B0604020202020204" pitchFamily="34" charset="0"/>
              <a:buChar char="•"/>
            </a:pPr>
            <a:r>
              <a:rPr lang="en-US" sz="1600" b="1">
                <a:solidFill>
                  <a:srgbClr val="003D6A"/>
                </a:solidFill>
              </a:rPr>
              <a:t>Applications with low attacking forces and moments like polishing and assembly processes</a:t>
            </a:r>
            <a:endParaRPr lang="en-US" sz="1400" i="1">
              <a:solidFill>
                <a:prstClr val="black"/>
              </a:solidFill>
            </a:endParaRPr>
          </a:p>
        </p:txBody>
      </p:sp>
      <p:grpSp>
        <p:nvGrpSpPr>
          <p:cNvPr id="22" name="Gruppieren 21">
            <a:extLst>
              <a:ext uri="{FF2B5EF4-FFF2-40B4-BE49-F238E27FC236}">
                <a16:creationId xmlns:a16="http://schemas.microsoft.com/office/drawing/2014/main" id="{33E74E86-273E-4DB0-9AD8-E77192D3F23D}"/>
              </a:ext>
            </a:extLst>
          </p:cNvPr>
          <p:cNvGrpSpPr/>
          <p:nvPr/>
        </p:nvGrpSpPr>
        <p:grpSpPr>
          <a:xfrm>
            <a:off x="42174" y="2214666"/>
            <a:ext cx="5169906" cy="2369016"/>
            <a:chOff x="42174" y="1916832"/>
            <a:chExt cx="5169906" cy="2369016"/>
          </a:xfrm>
        </p:grpSpPr>
        <p:grpSp>
          <p:nvGrpSpPr>
            <p:cNvPr id="23" name="Gruppieren 22">
              <a:extLst>
                <a:ext uri="{FF2B5EF4-FFF2-40B4-BE49-F238E27FC236}">
                  <a16:creationId xmlns:a16="http://schemas.microsoft.com/office/drawing/2014/main" id="{82359A06-1614-436A-8688-4B03AE4023D8}"/>
                </a:ext>
              </a:extLst>
            </p:cNvPr>
            <p:cNvGrpSpPr/>
            <p:nvPr/>
          </p:nvGrpSpPr>
          <p:grpSpPr>
            <a:xfrm>
              <a:off x="42174" y="1916832"/>
              <a:ext cx="5169906" cy="2369016"/>
              <a:chOff x="323528" y="3387472"/>
              <a:chExt cx="5169906" cy="2369016"/>
            </a:xfrm>
          </p:grpSpPr>
          <p:cxnSp>
            <p:nvCxnSpPr>
              <p:cNvPr id="31" name="Gerade Verbindung mit Pfeil 30">
                <a:extLst>
                  <a:ext uri="{FF2B5EF4-FFF2-40B4-BE49-F238E27FC236}">
                    <a16:creationId xmlns:a16="http://schemas.microsoft.com/office/drawing/2014/main" id="{34801B1E-23B5-4AB6-8110-61421962587B}"/>
                  </a:ext>
                </a:extLst>
              </p:cNvPr>
              <p:cNvCxnSpPr>
                <a:cxnSpLocks/>
              </p:cNvCxnSpPr>
              <p:nvPr/>
            </p:nvCxnSpPr>
            <p:spPr>
              <a:xfrm flipV="1">
                <a:off x="467544" y="3387472"/>
                <a:ext cx="0" cy="2369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Gerade Verbindung mit Pfeil 31">
                <a:extLst>
                  <a:ext uri="{FF2B5EF4-FFF2-40B4-BE49-F238E27FC236}">
                    <a16:creationId xmlns:a16="http://schemas.microsoft.com/office/drawing/2014/main" id="{F02D8A69-1623-4144-AB5D-B8E32C2BEE81}"/>
                  </a:ext>
                </a:extLst>
              </p:cNvPr>
              <p:cNvCxnSpPr>
                <a:cxnSpLocks/>
              </p:cNvCxnSpPr>
              <p:nvPr/>
            </p:nvCxnSpPr>
            <p:spPr>
              <a:xfrm>
                <a:off x="323528" y="5589240"/>
                <a:ext cx="516990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 name="Gruppieren 23">
              <a:extLst>
                <a:ext uri="{FF2B5EF4-FFF2-40B4-BE49-F238E27FC236}">
                  <a16:creationId xmlns:a16="http://schemas.microsoft.com/office/drawing/2014/main" id="{3E7F0511-AC85-4878-957E-A0AD82BC45C0}"/>
                </a:ext>
              </a:extLst>
            </p:cNvPr>
            <p:cNvGrpSpPr/>
            <p:nvPr/>
          </p:nvGrpSpPr>
          <p:grpSpPr>
            <a:xfrm>
              <a:off x="215045" y="2080671"/>
              <a:ext cx="4824536" cy="2010223"/>
              <a:chOff x="611561" y="3455193"/>
              <a:chExt cx="4320000" cy="1800000"/>
            </a:xfrm>
          </p:grpSpPr>
          <p:sp>
            <p:nvSpPr>
              <p:cNvPr id="25" name="Rechteck 24">
                <a:extLst>
                  <a:ext uri="{FF2B5EF4-FFF2-40B4-BE49-F238E27FC236}">
                    <a16:creationId xmlns:a16="http://schemas.microsoft.com/office/drawing/2014/main" id="{279E652E-50EB-43C7-84C6-EDEEDEA89AF4}"/>
                  </a:ext>
                </a:extLst>
              </p:cNvPr>
              <p:cNvSpPr/>
              <p:nvPr/>
            </p:nvSpPr>
            <p:spPr>
              <a:xfrm>
                <a:off x="611561" y="4967193"/>
                <a:ext cx="720000" cy="288000"/>
              </a:xfrm>
              <a:prstGeom prst="rect">
                <a:avLst/>
              </a:prstGeom>
              <a:solidFill>
                <a:schemeClr val="bg1">
                  <a:alpha val="0"/>
                </a:schemeClr>
              </a:solidFill>
              <a:ln w="31750" cap="sq">
                <a:prstDash val="solid"/>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hteck 25">
                <a:extLst>
                  <a:ext uri="{FF2B5EF4-FFF2-40B4-BE49-F238E27FC236}">
                    <a16:creationId xmlns:a16="http://schemas.microsoft.com/office/drawing/2014/main" id="{F6E1D6A0-C9A8-4962-AA42-BE954187EAFF}"/>
                  </a:ext>
                </a:extLst>
              </p:cNvPr>
              <p:cNvSpPr/>
              <p:nvPr/>
            </p:nvSpPr>
            <p:spPr>
              <a:xfrm>
                <a:off x="611561" y="3455193"/>
                <a:ext cx="4320000" cy="1800000"/>
              </a:xfrm>
              <a:prstGeom prst="rect">
                <a:avLst/>
              </a:prstGeom>
              <a:solidFill>
                <a:schemeClr val="bg1">
                  <a:alpha val="0"/>
                </a:schemeClr>
              </a:solidFill>
              <a:ln w="31750">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hteck 26">
                <a:extLst>
                  <a:ext uri="{FF2B5EF4-FFF2-40B4-BE49-F238E27FC236}">
                    <a16:creationId xmlns:a16="http://schemas.microsoft.com/office/drawing/2014/main" id="{CA423EC2-7334-4E19-AC29-C0565997C539}"/>
                  </a:ext>
                </a:extLst>
              </p:cNvPr>
              <p:cNvSpPr/>
              <p:nvPr/>
            </p:nvSpPr>
            <p:spPr>
              <a:xfrm>
                <a:off x="611561" y="4535193"/>
                <a:ext cx="1800000" cy="720000"/>
              </a:xfrm>
              <a:prstGeom prst="rect">
                <a:avLst/>
              </a:prstGeom>
              <a:solidFill>
                <a:schemeClr val="bg1">
                  <a:alpha val="0"/>
                </a:schemeClr>
              </a:solidFill>
              <a:ln w="3175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hteck 27">
                <a:extLst>
                  <a:ext uri="{FF2B5EF4-FFF2-40B4-BE49-F238E27FC236}">
                    <a16:creationId xmlns:a16="http://schemas.microsoft.com/office/drawing/2014/main" id="{BCFDC6F9-AF70-41FF-B5FE-2B986423C36E}"/>
                  </a:ext>
                </a:extLst>
              </p:cNvPr>
              <p:cNvSpPr/>
              <p:nvPr/>
            </p:nvSpPr>
            <p:spPr>
              <a:xfrm>
                <a:off x="611561" y="4535193"/>
                <a:ext cx="1728000" cy="720000"/>
              </a:xfrm>
              <a:prstGeom prst="rect">
                <a:avLst/>
              </a:prstGeom>
              <a:solidFill>
                <a:schemeClr val="bg1">
                  <a:alpha val="0"/>
                </a:schemeClr>
              </a:solidFill>
              <a:ln w="31750" cap="sq">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hteck 28">
                <a:extLst>
                  <a:ext uri="{FF2B5EF4-FFF2-40B4-BE49-F238E27FC236}">
                    <a16:creationId xmlns:a16="http://schemas.microsoft.com/office/drawing/2014/main" id="{60267502-66B1-48FB-9056-F461AF9AFFF3}"/>
                  </a:ext>
                </a:extLst>
              </p:cNvPr>
              <p:cNvSpPr/>
              <p:nvPr/>
            </p:nvSpPr>
            <p:spPr>
              <a:xfrm>
                <a:off x="611561" y="4967193"/>
                <a:ext cx="644704" cy="288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hteck 29">
                <a:extLst>
                  <a:ext uri="{FF2B5EF4-FFF2-40B4-BE49-F238E27FC236}">
                    <a16:creationId xmlns:a16="http://schemas.microsoft.com/office/drawing/2014/main" id="{90A6ED59-07DC-4C6B-9CFA-C923B23B3BCF}"/>
                  </a:ext>
                </a:extLst>
              </p:cNvPr>
              <p:cNvSpPr/>
              <p:nvPr/>
            </p:nvSpPr>
            <p:spPr>
              <a:xfrm>
                <a:off x="611561" y="5111193"/>
                <a:ext cx="354587" cy="144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33" name="Grafik 32">
            <a:extLst>
              <a:ext uri="{FF2B5EF4-FFF2-40B4-BE49-F238E27FC236}">
                <a16:creationId xmlns:a16="http://schemas.microsoft.com/office/drawing/2014/main" id="{CC19C094-E934-4873-884F-7DDDB2A5E70B}"/>
              </a:ext>
            </a:extLst>
          </p:cNvPr>
          <p:cNvPicPr>
            <a:picLocks/>
          </p:cNvPicPr>
          <p:nvPr/>
        </p:nvPicPr>
        <p:blipFill>
          <a:blip r:embed="rId3" cstate="print">
            <a:extLst>
              <a:ext uri="{BEBA8EAE-BF5A-486C-A8C5-ECC9F3942E4B}">
                <a14:imgProps xmlns:a14="http://schemas.microsoft.com/office/drawing/2010/main">
                  <a14:imgLayer r:embed="rId4">
                    <a14:imgEffect>
                      <a14:artisticPhotocopy trans="36000"/>
                    </a14:imgEffect>
                  </a14:imgLayer>
                </a14:imgProps>
              </a:ext>
              <a:ext uri="{28A0092B-C50C-407E-A947-70E740481C1C}">
                <a14:useLocalDpi xmlns:a14="http://schemas.microsoft.com/office/drawing/2010/main" val="0"/>
              </a:ext>
            </a:extLst>
          </a:blip>
          <a:stretch>
            <a:fillRect/>
          </a:stretch>
        </p:blipFill>
        <p:spPr>
          <a:xfrm>
            <a:off x="3059832" y="2504007"/>
            <a:ext cx="715761" cy="596468"/>
          </a:xfrm>
          <a:prstGeom prst="rect">
            <a:avLst/>
          </a:prstGeom>
        </p:spPr>
      </p:pic>
      <p:sp>
        <p:nvSpPr>
          <p:cNvPr id="34" name="Rechteck 33">
            <a:extLst>
              <a:ext uri="{FF2B5EF4-FFF2-40B4-BE49-F238E27FC236}">
                <a16:creationId xmlns:a16="http://schemas.microsoft.com/office/drawing/2014/main" id="{1067264B-647A-4A3F-B1E9-305952824DD3}"/>
              </a:ext>
            </a:extLst>
          </p:cNvPr>
          <p:cNvSpPr/>
          <p:nvPr/>
        </p:nvSpPr>
        <p:spPr>
          <a:xfrm>
            <a:off x="2079976" y="2969488"/>
            <a:ext cx="2440092" cy="338554"/>
          </a:xfrm>
          <a:prstGeom prst="rect">
            <a:avLst/>
          </a:prstGeom>
        </p:spPr>
        <p:txBody>
          <a:bodyPr wrap="none">
            <a:spAutoFit/>
          </a:bodyPr>
          <a:lstStyle/>
          <a:p>
            <a:r>
              <a:rPr lang="en-US" sz="1600" b="1" u="sng">
                <a:solidFill>
                  <a:schemeClr val="accent6"/>
                </a:solidFill>
              </a:rPr>
              <a:t>NEW</a:t>
            </a:r>
            <a:r>
              <a:rPr lang="en-US" sz="1600" b="1">
                <a:solidFill>
                  <a:schemeClr val="accent6"/>
                </a:solidFill>
              </a:rPr>
              <a:t> SI-480-20/SI-1200-50</a:t>
            </a:r>
          </a:p>
        </p:txBody>
      </p:sp>
      <p:sp>
        <p:nvSpPr>
          <p:cNvPr id="35" name="Rechteck 34">
            <a:extLst>
              <a:ext uri="{FF2B5EF4-FFF2-40B4-BE49-F238E27FC236}">
                <a16:creationId xmlns:a16="http://schemas.microsoft.com/office/drawing/2014/main" id="{521BB94E-D2CC-4087-9C77-3D9FE852FEFE}"/>
              </a:ext>
            </a:extLst>
          </p:cNvPr>
          <p:cNvSpPr/>
          <p:nvPr/>
        </p:nvSpPr>
        <p:spPr>
          <a:xfrm>
            <a:off x="335903" y="4962654"/>
            <a:ext cx="2023311" cy="338554"/>
          </a:xfrm>
          <a:prstGeom prst="rect">
            <a:avLst/>
          </a:prstGeom>
        </p:spPr>
        <p:txBody>
          <a:bodyPr wrap="none">
            <a:spAutoFit/>
          </a:bodyPr>
          <a:lstStyle/>
          <a:p>
            <a:r>
              <a:rPr lang="en-US" sz="1600" b="1" u="sng">
                <a:solidFill>
                  <a:schemeClr val="accent5"/>
                </a:solidFill>
              </a:rPr>
              <a:t>NEW</a:t>
            </a:r>
            <a:r>
              <a:rPr lang="en-US" sz="1600" b="1">
                <a:solidFill>
                  <a:schemeClr val="accent5"/>
                </a:solidFill>
              </a:rPr>
              <a:t> SI-75-4/SI-150-8</a:t>
            </a:r>
          </a:p>
        </p:txBody>
      </p:sp>
      <p:pic>
        <p:nvPicPr>
          <p:cNvPr id="36" name="Grafik 35">
            <a:extLst>
              <a:ext uri="{FF2B5EF4-FFF2-40B4-BE49-F238E27FC236}">
                <a16:creationId xmlns:a16="http://schemas.microsoft.com/office/drawing/2014/main" id="{9CA2693C-75A5-42CF-87C4-D02940860952}"/>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114320" y="4513845"/>
            <a:ext cx="715761" cy="596468"/>
          </a:xfrm>
          <a:prstGeom prst="rect">
            <a:avLst/>
          </a:prstGeom>
        </p:spPr>
      </p:pic>
      <p:cxnSp>
        <p:nvCxnSpPr>
          <p:cNvPr id="37" name="Gerade Verbindung mit Pfeil 36">
            <a:extLst>
              <a:ext uri="{FF2B5EF4-FFF2-40B4-BE49-F238E27FC236}">
                <a16:creationId xmlns:a16="http://schemas.microsoft.com/office/drawing/2014/main" id="{74322772-CF83-4902-91EA-39461F3DFC89}"/>
              </a:ext>
            </a:extLst>
          </p:cNvPr>
          <p:cNvCxnSpPr>
            <a:cxnSpLocks/>
            <a:stCxn id="35" idx="1"/>
          </p:cNvCxnSpPr>
          <p:nvPr/>
        </p:nvCxnSpPr>
        <p:spPr>
          <a:xfrm flipV="1">
            <a:off x="335903" y="4446131"/>
            <a:ext cx="0" cy="685800"/>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38" name="Rechteck 37">
            <a:extLst>
              <a:ext uri="{FF2B5EF4-FFF2-40B4-BE49-F238E27FC236}">
                <a16:creationId xmlns:a16="http://schemas.microsoft.com/office/drawing/2014/main" id="{0196F7D0-0017-411E-A273-0C3DCBE0CFD9}"/>
              </a:ext>
            </a:extLst>
          </p:cNvPr>
          <p:cNvSpPr/>
          <p:nvPr/>
        </p:nvSpPr>
        <p:spPr>
          <a:xfrm>
            <a:off x="4468771" y="4490152"/>
            <a:ext cx="989245" cy="369332"/>
          </a:xfrm>
          <a:prstGeom prst="rect">
            <a:avLst/>
          </a:prstGeom>
        </p:spPr>
        <p:txBody>
          <a:bodyPr wrap="none">
            <a:spAutoFit/>
          </a:bodyPr>
          <a:lstStyle/>
          <a:p>
            <a:r>
              <a:rPr lang="en-US"/>
              <a:t>Force[N]</a:t>
            </a:r>
          </a:p>
        </p:txBody>
      </p:sp>
      <p:sp>
        <p:nvSpPr>
          <p:cNvPr id="39" name="Rechteck 38">
            <a:extLst>
              <a:ext uri="{FF2B5EF4-FFF2-40B4-BE49-F238E27FC236}">
                <a16:creationId xmlns:a16="http://schemas.microsoft.com/office/drawing/2014/main" id="{A28683FC-F0CD-4D9B-8B38-2918F903977A}"/>
              </a:ext>
            </a:extLst>
          </p:cNvPr>
          <p:cNvSpPr/>
          <p:nvPr/>
        </p:nvSpPr>
        <p:spPr>
          <a:xfrm>
            <a:off x="-2370" y="1858407"/>
            <a:ext cx="1474571" cy="369332"/>
          </a:xfrm>
          <a:prstGeom prst="rect">
            <a:avLst/>
          </a:prstGeom>
        </p:spPr>
        <p:txBody>
          <a:bodyPr wrap="none">
            <a:spAutoFit/>
          </a:bodyPr>
          <a:lstStyle/>
          <a:p>
            <a:r>
              <a:rPr lang="en-US"/>
              <a:t>Moment[Nm]</a:t>
            </a:r>
          </a:p>
        </p:txBody>
      </p:sp>
      <p:sp>
        <p:nvSpPr>
          <p:cNvPr id="40" name="Rechteck 39">
            <a:extLst>
              <a:ext uri="{FF2B5EF4-FFF2-40B4-BE49-F238E27FC236}">
                <a16:creationId xmlns:a16="http://schemas.microsoft.com/office/drawing/2014/main" id="{B58F4375-84BE-4E81-84C1-EDBAB702CA78}"/>
              </a:ext>
            </a:extLst>
          </p:cNvPr>
          <p:cNvSpPr/>
          <p:nvPr/>
        </p:nvSpPr>
        <p:spPr>
          <a:xfrm>
            <a:off x="297338" y="3533478"/>
            <a:ext cx="1765227" cy="584775"/>
          </a:xfrm>
          <a:prstGeom prst="rect">
            <a:avLst/>
          </a:prstGeom>
        </p:spPr>
        <p:txBody>
          <a:bodyPr wrap="none">
            <a:spAutoFit/>
          </a:bodyPr>
          <a:lstStyle/>
          <a:p>
            <a:r>
              <a:rPr lang="en-US" sz="1600" b="1">
                <a:solidFill>
                  <a:schemeClr val="tx2"/>
                </a:solidFill>
              </a:rPr>
              <a:t>Existing</a:t>
            </a:r>
          </a:p>
          <a:p>
            <a:r>
              <a:rPr lang="en-US" sz="1600" b="1">
                <a:solidFill>
                  <a:schemeClr val="tx2"/>
                </a:solidFill>
              </a:rPr>
              <a:t>SI-200-8/SI-500-20</a:t>
            </a:r>
          </a:p>
        </p:txBody>
      </p:sp>
    </p:spTree>
    <p:extLst>
      <p:ext uri="{BB962C8B-B14F-4D97-AF65-F5344CB8AC3E}">
        <p14:creationId xmlns:p14="http://schemas.microsoft.com/office/powerpoint/2010/main" val="410542898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Serial Communictaion</a:t>
            </a:r>
          </a:p>
        </p:txBody>
      </p:sp>
      <p:sp>
        <p:nvSpPr>
          <p:cNvPr id="21" name="Textfeld 20">
            <a:extLst>
              <a:ext uri="{FF2B5EF4-FFF2-40B4-BE49-F238E27FC236}">
                <a16:creationId xmlns:a16="http://schemas.microsoft.com/office/drawing/2014/main" id="{1498A1AF-72DF-42CD-92F7-48AB9463DAC9}"/>
              </a:ext>
            </a:extLst>
          </p:cNvPr>
          <p:cNvSpPr txBox="1"/>
          <p:nvPr/>
        </p:nvSpPr>
        <p:spPr>
          <a:xfrm>
            <a:off x="5220072" y="2080671"/>
            <a:ext cx="3737737" cy="3724096"/>
          </a:xfrm>
          <a:prstGeom prst="rect">
            <a:avLst/>
          </a:prstGeom>
          <a:noFill/>
        </p:spPr>
        <p:txBody>
          <a:bodyPr wrap="square" rtlCol="0">
            <a:spAutoFit/>
          </a:bodyPr>
          <a:lstStyle/>
          <a:p>
            <a:pPr marL="360000" indent="-360000">
              <a:spcAft>
                <a:spcPts val="1200"/>
              </a:spcAft>
              <a:buSzPct val="140000"/>
              <a:buBlip>
                <a:blip r:embed="rId2"/>
              </a:buBlip>
            </a:pPr>
            <a:r>
              <a:rPr lang="en-US" sz="1600" b="1">
                <a:solidFill>
                  <a:srgbClr val="003D6A"/>
                </a:solidFill>
              </a:rPr>
              <a:t>Communication via serial RS-485 protocol</a:t>
            </a:r>
          </a:p>
          <a:p>
            <a:pPr marL="360000" indent="-360000">
              <a:spcAft>
                <a:spcPts val="1200"/>
              </a:spcAft>
              <a:buSzPct val="140000"/>
              <a:buBlip>
                <a:blip r:embed="rId2"/>
              </a:buBlip>
            </a:pPr>
            <a:r>
              <a:rPr lang="en-US" sz="1600" b="1">
                <a:solidFill>
                  <a:srgbClr val="003D6A"/>
                </a:solidFill>
              </a:rPr>
              <a:t>Plug &amp; Work via USB</a:t>
            </a:r>
          </a:p>
          <a:p>
            <a:pPr marL="360000" indent="-360000">
              <a:spcAft>
                <a:spcPts val="1200"/>
              </a:spcAft>
              <a:buSzPct val="140000"/>
              <a:buBlip>
                <a:blip r:embed="rId2"/>
              </a:buBlip>
            </a:pPr>
            <a:r>
              <a:rPr lang="en-US" sz="1600" b="1">
                <a:solidFill>
                  <a:srgbClr val="003D6A"/>
                </a:solidFill>
              </a:rPr>
              <a:t>Plug &amp; Work for Universal Robot       E-Series, especially for sensitive applications</a:t>
            </a:r>
            <a:r>
              <a:rPr lang="en-US" sz="1600" b="1">
                <a:solidFill>
                  <a:srgbClr val="003D6A"/>
                </a:solidFill>
                <a:sym typeface="Wingdings" panose="05000000000000000000" pitchFamily="2" charset="2"/>
              </a:rPr>
              <a:t> in case the integrated force-torque sensoris not sufficient</a:t>
            </a:r>
          </a:p>
          <a:p>
            <a:pPr marL="360000" indent="-360000">
              <a:spcAft>
                <a:spcPts val="1200"/>
              </a:spcAft>
              <a:buSzPct val="140000"/>
              <a:buBlip>
                <a:blip r:embed="rId2"/>
              </a:buBlip>
            </a:pPr>
            <a:r>
              <a:rPr lang="en-US" sz="1600" b="1">
                <a:solidFill>
                  <a:srgbClr val="003D6A"/>
                </a:solidFill>
              </a:rPr>
              <a:t>Three dual-calibrations:</a:t>
            </a:r>
          </a:p>
          <a:p>
            <a:pPr marL="742950" lvl="1" indent="-285750">
              <a:spcAft>
                <a:spcPts val="1200"/>
              </a:spcAft>
              <a:buSzPct val="140000"/>
              <a:buFont typeface="Arial" panose="020B0604020202020204" pitchFamily="34" charset="0"/>
              <a:buChar char="•"/>
            </a:pPr>
            <a:r>
              <a:rPr lang="en-US" sz="1600" b="1">
                <a:solidFill>
                  <a:srgbClr val="003D6A"/>
                </a:solidFill>
              </a:rPr>
              <a:t>SI-75-4/SI-150-8</a:t>
            </a:r>
          </a:p>
          <a:p>
            <a:pPr marL="742950" lvl="1" indent="-285750">
              <a:spcAft>
                <a:spcPts val="1200"/>
              </a:spcAft>
              <a:buSzPct val="140000"/>
              <a:buFont typeface="Arial" panose="020B0604020202020204" pitchFamily="34" charset="0"/>
              <a:buChar char="•"/>
            </a:pPr>
            <a:r>
              <a:rPr lang="en-US" sz="1600" b="1">
                <a:solidFill>
                  <a:srgbClr val="003D6A"/>
                </a:solidFill>
              </a:rPr>
              <a:t>SI-200-8/SI-500-20</a:t>
            </a:r>
          </a:p>
          <a:p>
            <a:pPr marL="742950" lvl="1" indent="-285750">
              <a:spcAft>
                <a:spcPts val="1200"/>
              </a:spcAft>
              <a:buSzPct val="140000"/>
              <a:buFont typeface="Arial" panose="020B0604020202020204" pitchFamily="34" charset="0"/>
              <a:buChar char="•"/>
            </a:pPr>
            <a:r>
              <a:rPr lang="en-US" sz="1600" b="1">
                <a:solidFill>
                  <a:srgbClr val="003D6A"/>
                </a:solidFill>
              </a:rPr>
              <a:t>SI-480-20/SI-1200-50</a:t>
            </a:r>
          </a:p>
        </p:txBody>
      </p:sp>
      <p:grpSp>
        <p:nvGrpSpPr>
          <p:cNvPr id="22" name="Gruppieren 21">
            <a:extLst>
              <a:ext uri="{FF2B5EF4-FFF2-40B4-BE49-F238E27FC236}">
                <a16:creationId xmlns:a16="http://schemas.microsoft.com/office/drawing/2014/main" id="{D79FBF94-555B-4490-8FBB-D877C3A122D1}"/>
              </a:ext>
            </a:extLst>
          </p:cNvPr>
          <p:cNvGrpSpPr/>
          <p:nvPr/>
        </p:nvGrpSpPr>
        <p:grpSpPr>
          <a:xfrm>
            <a:off x="42174" y="2214666"/>
            <a:ext cx="5169906" cy="2369016"/>
            <a:chOff x="42174" y="1916832"/>
            <a:chExt cx="5169906" cy="2369016"/>
          </a:xfrm>
        </p:grpSpPr>
        <p:grpSp>
          <p:nvGrpSpPr>
            <p:cNvPr id="23" name="Gruppieren 22">
              <a:extLst>
                <a:ext uri="{FF2B5EF4-FFF2-40B4-BE49-F238E27FC236}">
                  <a16:creationId xmlns:a16="http://schemas.microsoft.com/office/drawing/2014/main" id="{74AE1CD2-DF56-4665-84BA-E4E66C492C31}"/>
                </a:ext>
              </a:extLst>
            </p:cNvPr>
            <p:cNvGrpSpPr/>
            <p:nvPr/>
          </p:nvGrpSpPr>
          <p:grpSpPr>
            <a:xfrm>
              <a:off x="42174" y="1916832"/>
              <a:ext cx="5169906" cy="2369016"/>
              <a:chOff x="323528" y="3387472"/>
              <a:chExt cx="5169906" cy="2369016"/>
            </a:xfrm>
          </p:grpSpPr>
          <p:cxnSp>
            <p:nvCxnSpPr>
              <p:cNvPr id="31" name="Gerade Verbindung mit Pfeil 30">
                <a:extLst>
                  <a:ext uri="{FF2B5EF4-FFF2-40B4-BE49-F238E27FC236}">
                    <a16:creationId xmlns:a16="http://schemas.microsoft.com/office/drawing/2014/main" id="{2F442FA1-B345-4BED-8526-6C53DB85D766}"/>
                  </a:ext>
                </a:extLst>
              </p:cNvPr>
              <p:cNvCxnSpPr>
                <a:cxnSpLocks/>
              </p:cNvCxnSpPr>
              <p:nvPr/>
            </p:nvCxnSpPr>
            <p:spPr>
              <a:xfrm flipV="1">
                <a:off x="467544" y="3387472"/>
                <a:ext cx="0" cy="2369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Gerade Verbindung mit Pfeil 31">
                <a:extLst>
                  <a:ext uri="{FF2B5EF4-FFF2-40B4-BE49-F238E27FC236}">
                    <a16:creationId xmlns:a16="http://schemas.microsoft.com/office/drawing/2014/main" id="{56F80DCD-8F99-4A65-A08D-C682D8886C98}"/>
                  </a:ext>
                </a:extLst>
              </p:cNvPr>
              <p:cNvCxnSpPr>
                <a:cxnSpLocks/>
              </p:cNvCxnSpPr>
              <p:nvPr/>
            </p:nvCxnSpPr>
            <p:spPr>
              <a:xfrm>
                <a:off x="323528" y="5589240"/>
                <a:ext cx="516990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 name="Gruppieren 23">
              <a:extLst>
                <a:ext uri="{FF2B5EF4-FFF2-40B4-BE49-F238E27FC236}">
                  <a16:creationId xmlns:a16="http://schemas.microsoft.com/office/drawing/2014/main" id="{91594598-D3E6-44DA-AAFB-A1BA31FB8EB7}"/>
                </a:ext>
              </a:extLst>
            </p:cNvPr>
            <p:cNvGrpSpPr/>
            <p:nvPr/>
          </p:nvGrpSpPr>
          <p:grpSpPr>
            <a:xfrm>
              <a:off x="215045" y="2080671"/>
              <a:ext cx="4824536" cy="2010223"/>
              <a:chOff x="611561" y="3455193"/>
              <a:chExt cx="4320000" cy="1800000"/>
            </a:xfrm>
          </p:grpSpPr>
          <p:sp>
            <p:nvSpPr>
              <p:cNvPr id="25" name="Rechteck 24">
                <a:extLst>
                  <a:ext uri="{FF2B5EF4-FFF2-40B4-BE49-F238E27FC236}">
                    <a16:creationId xmlns:a16="http://schemas.microsoft.com/office/drawing/2014/main" id="{BBFAEF8F-2087-44C0-8E39-A8418FCD3708}"/>
                  </a:ext>
                </a:extLst>
              </p:cNvPr>
              <p:cNvSpPr/>
              <p:nvPr/>
            </p:nvSpPr>
            <p:spPr>
              <a:xfrm>
                <a:off x="611561" y="4967193"/>
                <a:ext cx="720000" cy="288000"/>
              </a:xfrm>
              <a:prstGeom prst="rect">
                <a:avLst/>
              </a:prstGeom>
              <a:solidFill>
                <a:schemeClr val="bg1">
                  <a:alpha val="0"/>
                </a:schemeClr>
              </a:solidFill>
              <a:ln w="31750" cap="sq">
                <a:prstDash val="solid"/>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hteck 25">
                <a:extLst>
                  <a:ext uri="{FF2B5EF4-FFF2-40B4-BE49-F238E27FC236}">
                    <a16:creationId xmlns:a16="http://schemas.microsoft.com/office/drawing/2014/main" id="{6165E8B1-C0C7-4131-95CE-50E0D598E3C9}"/>
                  </a:ext>
                </a:extLst>
              </p:cNvPr>
              <p:cNvSpPr/>
              <p:nvPr/>
            </p:nvSpPr>
            <p:spPr>
              <a:xfrm>
                <a:off x="611561" y="3455193"/>
                <a:ext cx="4320000" cy="1800000"/>
              </a:xfrm>
              <a:prstGeom prst="rect">
                <a:avLst/>
              </a:prstGeom>
              <a:solidFill>
                <a:schemeClr val="bg1">
                  <a:alpha val="0"/>
                </a:schemeClr>
              </a:solidFill>
              <a:ln w="31750">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hteck 26">
                <a:extLst>
                  <a:ext uri="{FF2B5EF4-FFF2-40B4-BE49-F238E27FC236}">
                    <a16:creationId xmlns:a16="http://schemas.microsoft.com/office/drawing/2014/main" id="{4A5F4D24-9951-46A6-8F01-AB1936DB5880}"/>
                  </a:ext>
                </a:extLst>
              </p:cNvPr>
              <p:cNvSpPr/>
              <p:nvPr/>
            </p:nvSpPr>
            <p:spPr>
              <a:xfrm>
                <a:off x="611561" y="4535193"/>
                <a:ext cx="1800000" cy="720000"/>
              </a:xfrm>
              <a:prstGeom prst="rect">
                <a:avLst/>
              </a:prstGeom>
              <a:solidFill>
                <a:schemeClr val="bg1">
                  <a:alpha val="0"/>
                </a:schemeClr>
              </a:solidFill>
              <a:ln w="3175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hteck 27">
                <a:extLst>
                  <a:ext uri="{FF2B5EF4-FFF2-40B4-BE49-F238E27FC236}">
                    <a16:creationId xmlns:a16="http://schemas.microsoft.com/office/drawing/2014/main" id="{57F58B33-01E6-4928-8D40-CAA04991DE21}"/>
                  </a:ext>
                </a:extLst>
              </p:cNvPr>
              <p:cNvSpPr/>
              <p:nvPr/>
            </p:nvSpPr>
            <p:spPr>
              <a:xfrm>
                <a:off x="611561" y="4535193"/>
                <a:ext cx="1728000" cy="720000"/>
              </a:xfrm>
              <a:prstGeom prst="rect">
                <a:avLst/>
              </a:prstGeom>
              <a:solidFill>
                <a:schemeClr val="bg1">
                  <a:alpha val="0"/>
                </a:schemeClr>
              </a:solidFill>
              <a:ln w="31750" cap="sq">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hteck 28">
                <a:extLst>
                  <a:ext uri="{FF2B5EF4-FFF2-40B4-BE49-F238E27FC236}">
                    <a16:creationId xmlns:a16="http://schemas.microsoft.com/office/drawing/2014/main" id="{BB119A1E-8E39-42AB-BDE2-09A031829C4B}"/>
                  </a:ext>
                </a:extLst>
              </p:cNvPr>
              <p:cNvSpPr/>
              <p:nvPr/>
            </p:nvSpPr>
            <p:spPr>
              <a:xfrm>
                <a:off x="611561" y="4967193"/>
                <a:ext cx="720000" cy="288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hteck 29">
                <a:extLst>
                  <a:ext uri="{FF2B5EF4-FFF2-40B4-BE49-F238E27FC236}">
                    <a16:creationId xmlns:a16="http://schemas.microsoft.com/office/drawing/2014/main" id="{DA489AD4-7444-49AF-A11B-D72995CB44DB}"/>
                  </a:ext>
                </a:extLst>
              </p:cNvPr>
              <p:cNvSpPr/>
              <p:nvPr/>
            </p:nvSpPr>
            <p:spPr>
              <a:xfrm>
                <a:off x="611561" y="5111193"/>
                <a:ext cx="540000" cy="144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33" name="Grafik 32">
            <a:extLst>
              <a:ext uri="{FF2B5EF4-FFF2-40B4-BE49-F238E27FC236}">
                <a16:creationId xmlns:a16="http://schemas.microsoft.com/office/drawing/2014/main" id="{9E2C3C49-5634-41BE-BC7E-5596FE64D949}"/>
              </a:ext>
            </a:extLst>
          </p:cNvPr>
          <p:cNvPicPr>
            <a:picLocks/>
          </p:cNvPicPr>
          <p:nvPr/>
        </p:nvPicPr>
        <p:blipFill>
          <a:blip r:embed="rId3" cstate="print">
            <a:extLst>
              <a:ext uri="{BEBA8EAE-BF5A-486C-A8C5-ECC9F3942E4B}">
                <a14:imgProps xmlns:a14="http://schemas.microsoft.com/office/drawing/2010/main">
                  <a14:imgLayer r:embed="rId4">
                    <a14:imgEffect>
                      <a14:artisticPhotocopy trans="36000"/>
                    </a14:imgEffect>
                  </a14:imgLayer>
                </a14:imgProps>
              </a:ext>
              <a:ext uri="{28A0092B-C50C-407E-A947-70E740481C1C}">
                <a14:useLocalDpi xmlns:a14="http://schemas.microsoft.com/office/drawing/2010/main" val="0"/>
              </a:ext>
            </a:extLst>
          </a:blip>
          <a:stretch>
            <a:fillRect/>
          </a:stretch>
        </p:blipFill>
        <p:spPr>
          <a:xfrm>
            <a:off x="3059832" y="2504007"/>
            <a:ext cx="715761" cy="596468"/>
          </a:xfrm>
          <a:prstGeom prst="rect">
            <a:avLst/>
          </a:prstGeom>
        </p:spPr>
      </p:pic>
      <p:sp>
        <p:nvSpPr>
          <p:cNvPr id="34" name="Rechteck 33">
            <a:extLst>
              <a:ext uri="{FF2B5EF4-FFF2-40B4-BE49-F238E27FC236}">
                <a16:creationId xmlns:a16="http://schemas.microsoft.com/office/drawing/2014/main" id="{69DDB880-5AA1-48F2-8F73-6230C0BDEA63}"/>
              </a:ext>
            </a:extLst>
          </p:cNvPr>
          <p:cNvSpPr/>
          <p:nvPr/>
        </p:nvSpPr>
        <p:spPr>
          <a:xfrm>
            <a:off x="2079976" y="2969488"/>
            <a:ext cx="2440092" cy="338554"/>
          </a:xfrm>
          <a:prstGeom prst="rect">
            <a:avLst/>
          </a:prstGeom>
        </p:spPr>
        <p:txBody>
          <a:bodyPr wrap="none">
            <a:spAutoFit/>
          </a:bodyPr>
          <a:lstStyle/>
          <a:p>
            <a:r>
              <a:rPr lang="en-US" sz="1600" b="1" u="sng">
                <a:solidFill>
                  <a:schemeClr val="accent6"/>
                </a:solidFill>
              </a:rPr>
              <a:t>NEW</a:t>
            </a:r>
            <a:r>
              <a:rPr lang="en-US" sz="1600" b="1">
                <a:solidFill>
                  <a:schemeClr val="accent6"/>
                </a:solidFill>
              </a:rPr>
              <a:t> SI-480-20/SI-1200-50</a:t>
            </a:r>
          </a:p>
        </p:txBody>
      </p:sp>
      <p:sp>
        <p:nvSpPr>
          <p:cNvPr id="35" name="Rechteck 34">
            <a:extLst>
              <a:ext uri="{FF2B5EF4-FFF2-40B4-BE49-F238E27FC236}">
                <a16:creationId xmlns:a16="http://schemas.microsoft.com/office/drawing/2014/main" id="{8343A2AF-138E-4904-8EE9-98DA3D4DBDD7}"/>
              </a:ext>
            </a:extLst>
          </p:cNvPr>
          <p:cNvSpPr/>
          <p:nvPr/>
        </p:nvSpPr>
        <p:spPr>
          <a:xfrm>
            <a:off x="335903" y="4962654"/>
            <a:ext cx="2023311" cy="338554"/>
          </a:xfrm>
          <a:prstGeom prst="rect">
            <a:avLst/>
          </a:prstGeom>
        </p:spPr>
        <p:txBody>
          <a:bodyPr wrap="none">
            <a:spAutoFit/>
          </a:bodyPr>
          <a:lstStyle/>
          <a:p>
            <a:r>
              <a:rPr lang="en-US" sz="1600" b="1" u="sng">
                <a:solidFill>
                  <a:schemeClr val="accent5"/>
                </a:solidFill>
              </a:rPr>
              <a:t>NEW</a:t>
            </a:r>
            <a:r>
              <a:rPr lang="en-US" sz="1600" b="1">
                <a:solidFill>
                  <a:schemeClr val="accent5"/>
                </a:solidFill>
              </a:rPr>
              <a:t> SI-75-4/SI-150-8</a:t>
            </a:r>
          </a:p>
        </p:txBody>
      </p:sp>
      <p:pic>
        <p:nvPicPr>
          <p:cNvPr id="36" name="Grafik 35">
            <a:extLst>
              <a:ext uri="{FF2B5EF4-FFF2-40B4-BE49-F238E27FC236}">
                <a16:creationId xmlns:a16="http://schemas.microsoft.com/office/drawing/2014/main" id="{8D5875C8-E0E9-4F7E-AD98-1C884BAC9143}"/>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114320" y="4513845"/>
            <a:ext cx="715761" cy="596468"/>
          </a:xfrm>
          <a:prstGeom prst="rect">
            <a:avLst/>
          </a:prstGeom>
        </p:spPr>
      </p:pic>
      <p:cxnSp>
        <p:nvCxnSpPr>
          <p:cNvPr id="37" name="Gerade Verbindung mit Pfeil 36">
            <a:extLst>
              <a:ext uri="{FF2B5EF4-FFF2-40B4-BE49-F238E27FC236}">
                <a16:creationId xmlns:a16="http://schemas.microsoft.com/office/drawing/2014/main" id="{CE33D832-36A3-42E3-99C7-BD9F3124F5E7}"/>
              </a:ext>
            </a:extLst>
          </p:cNvPr>
          <p:cNvCxnSpPr>
            <a:cxnSpLocks/>
            <a:stCxn id="35" idx="1"/>
          </p:cNvCxnSpPr>
          <p:nvPr/>
        </p:nvCxnSpPr>
        <p:spPr>
          <a:xfrm flipV="1">
            <a:off x="335903" y="4446131"/>
            <a:ext cx="0" cy="685800"/>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38" name="Rechteck 37">
            <a:extLst>
              <a:ext uri="{FF2B5EF4-FFF2-40B4-BE49-F238E27FC236}">
                <a16:creationId xmlns:a16="http://schemas.microsoft.com/office/drawing/2014/main" id="{9AC1C840-3299-4891-9F16-80947A3A3E2D}"/>
              </a:ext>
            </a:extLst>
          </p:cNvPr>
          <p:cNvSpPr/>
          <p:nvPr/>
        </p:nvSpPr>
        <p:spPr>
          <a:xfrm>
            <a:off x="4468771" y="4490152"/>
            <a:ext cx="989245" cy="369332"/>
          </a:xfrm>
          <a:prstGeom prst="rect">
            <a:avLst/>
          </a:prstGeom>
        </p:spPr>
        <p:txBody>
          <a:bodyPr wrap="none">
            <a:spAutoFit/>
          </a:bodyPr>
          <a:lstStyle/>
          <a:p>
            <a:r>
              <a:rPr lang="en-US">
                <a:solidFill>
                  <a:srgbClr val="003D6A"/>
                </a:solidFill>
              </a:rPr>
              <a:t>Force[N]</a:t>
            </a:r>
            <a:endParaRPr lang="en-US"/>
          </a:p>
        </p:txBody>
      </p:sp>
      <p:sp>
        <p:nvSpPr>
          <p:cNvPr id="39" name="Rechteck 38">
            <a:extLst>
              <a:ext uri="{FF2B5EF4-FFF2-40B4-BE49-F238E27FC236}">
                <a16:creationId xmlns:a16="http://schemas.microsoft.com/office/drawing/2014/main" id="{1C36F207-23D2-4194-8357-74ED08D13297}"/>
              </a:ext>
            </a:extLst>
          </p:cNvPr>
          <p:cNvSpPr/>
          <p:nvPr/>
        </p:nvSpPr>
        <p:spPr>
          <a:xfrm>
            <a:off x="-2370" y="1858407"/>
            <a:ext cx="1474571" cy="369332"/>
          </a:xfrm>
          <a:prstGeom prst="rect">
            <a:avLst/>
          </a:prstGeom>
        </p:spPr>
        <p:txBody>
          <a:bodyPr wrap="none">
            <a:spAutoFit/>
          </a:bodyPr>
          <a:lstStyle/>
          <a:p>
            <a:r>
              <a:rPr lang="en-US">
                <a:solidFill>
                  <a:srgbClr val="003D6A"/>
                </a:solidFill>
              </a:rPr>
              <a:t>Moment[Nm]</a:t>
            </a:r>
            <a:endParaRPr lang="en-US"/>
          </a:p>
        </p:txBody>
      </p:sp>
      <p:sp>
        <p:nvSpPr>
          <p:cNvPr id="40" name="Rechteck 39">
            <a:extLst>
              <a:ext uri="{FF2B5EF4-FFF2-40B4-BE49-F238E27FC236}">
                <a16:creationId xmlns:a16="http://schemas.microsoft.com/office/drawing/2014/main" id="{A0FD6A59-ACD6-480D-906F-5619A739B1DC}"/>
              </a:ext>
            </a:extLst>
          </p:cNvPr>
          <p:cNvSpPr/>
          <p:nvPr/>
        </p:nvSpPr>
        <p:spPr>
          <a:xfrm>
            <a:off x="159347" y="3583357"/>
            <a:ext cx="2090637" cy="338554"/>
          </a:xfrm>
          <a:prstGeom prst="rect">
            <a:avLst/>
          </a:prstGeom>
        </p:spPr>
        <p:txBody>
          <a:bodyPr wrap="none">
            <a:spAutoFit/>
          </a:bodyPr>
          <a:lstStyle/>
          <a:p>
            <a:r>
              <a:rPr lang="en-US" sz="1600" b="1" u="sng" spc="-50">
                <a:solidFill>
                  <a:schemeClr val="tx2"/>
                </a:solidFill>
              </a:rPr>
              <a:t>NEW</a:t>
            </a:r>
            <a:r>
              <a:rPr lang="en-US" sz="1600" b="1" spc="-50">
                <a:solidFill>
                  <a:schemeClr val="tx2"/>
                </a:solidFill>
              </a:rPr>
              <a:t> SI-200-8/SI-500-20</a:t>
            </a:r>
          </a:p>
        </p:txBody>
      </p:sp>
      <p:pic>
        <p:nvPicPr>
          <p:cNvPr id="41" name="Grafik 40">
            <a:extLst>
              <a:ext uri="{FF2B5EF4-FFF2-40B4-BE49-F238E27FC236}">
                <a16:creationId xmlns:a16="http://schemas.microsoft.com/office/drawing/2014/main" id="{2C554C1D-7B3F-4AFA-80D3-985E02FC2F67}"/>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217142" y="3809691"/>
            <a:ext cx="715761" cy="596468"/>
          </a:xfrm>
          <a:prstGeom prst="rect">
            <a:avLst/>
          </a:prstGeom>
        </p:spPr>
      </p:pic>
      <p:pic>
        <p:nvPicPr>
          <p:cNvPr id="42" name="Grafik 41">
            <a:extLst>
              <a:ext uri="{FF2B5EF4-FFF2-40B4-BE49-F238E27FC236}">
                <a16:creationId xmlns:a16="http://schemas.microsoft.com/office/drawing/2014/main" id="{67B88B3D-1004-4820-B193-825DE883463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6323" y="497188"/>
            <a:ext cx="1086054" cy="977448"/>
          </a:xfrm>
          <a:prstGeom prst="rect">
            <a:avLst/>
          </a:prstGeom>
        </p:spPr>
      </p:pic>
      <p:grpSp>
        <p:nvGrpSpPr>
          <p:cNvPr id="43" name="Gruppieren 42">
            <a:extLst>
              <a:ext uri="{FF2B5EF4-FFF2-40B4-BE49-F238E27FC236}">
                <a16:creationId xmlns:a16="http://schemas.microsoft.com/office/drawing/2014/main" id="{D11DBFB4-BFF3-4158-B357-4144F1068053}"/>
              </a:ext>
            </a:extLst>
          </p:cNvPr>
          <p:cNvGrpSpPr/>
          <p:nvPr/>
        </p:nvGrpSpPr>
        <p:grpSpPr>
          <a:xfrm>
            <a:off x="1249207" y="422337"/>
            <a:ext cx="1328699" cy="1278471"/>
            <a:chOff x="2671964" y="1195036"/>
            <a:chExt cx="1491495" cy="1435113"/>
          </a:xfrm>
        </p:grpSpPr>
        <p:pic>
          <p:nvPicPr>
            <p:cNvPr id="44" name="Grafik 43">
              <a:extLst>
                <a:ext uri="{FF2B5EF4-FFF2-40B4-BE49-F238E27FC236}">
                  <a16:creationId xmlns:a16="http://schemas.microsoft.com/office/drawing/2014/main" id="{EDC8A6A8-D0EA-4D5A-A3CB-AEC3F515D148}"/>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8364" b="83455" l="15545" r="70455">
                          <a14:foregroundMark x1="34364" y1="16040" x2="28970" y2="19152"/>
                          <a14:foregroundMark x1="28970" y1="19152" x2="22121" y2="31394"/>
                          <a14:foregroundMark x1="22121" y1="31394" x2="20636" y2="38424"/>
                          <a14:foregroundMark x1="20636" y1="38424" x2="20909" y2="45778"/>
                          <a14:foregroundMark x1="20909" y1="45778" x2="29424" y2="55273"/>
                          <a14:foregroundMark x1="32180" y1="56005" x2="46909" y2="59919"/>
                          <a14:foregroundMark x1="29424" y1="55273" x2="31606" y2="55853"/>
                          <a14:foregroundMark x1="46909" y1="59919" x2="52788" y2="59798"/>
                          <a14:foregroundMark x1="52788" y1="59798" x2="63758" y2="52889"/>
                          <a14:foregroundMark x1="63758" y1="52889" x2="69121" y2="40162"/>
                          <a14:foregroundMark x1="69121" y1="40162" x2="70606" y2="33131"/>
                          <a14:foregroundMark x1="70606" y1="33131" x2="65182" y2="20081"/>
                          <a14:foregroundMark x1="65182" y1="20081" x2="59455" y2="14586"/>
                          <a14:foregroundMark x1="60000" y1="80000" x2="35970" y2="67273"/>
                          <a14:foregroundMark x1="35970" y1="67273" x2="32515" y2="69495"/>
                          <a14:foregroundMark x1="54327" y1="52530" x2="60000" y2="49818"/>
                          <a14:foregroundMark x1="44364" y1="57293" x2="50815" y2="54209"/>
                          <a14:foregroundMark x1="60000" y1="49818" x2="66212" y2="38384"/>
                          <a14:foregroundMark x1="68970" y1="28283" x2="70545" y2="36081"/>
                          <a14:foregroundMark x1="70545" y1="36081" x2="68879" y2="45293"/>
                          <a14:foregroundMark x1="62030" y1="15192" x2="63242" y2="15434"/>
                          <a14:foregroundMark x1="51212" y1="81616" x2="56193" y2="82818"/>
                          <a14:foregroundMark x1="23152" y1="66303" x2="18939" y2="61414"/>
                          <a14:foregroundMark x1="18939" y1="61414" x2="15545" y2="47677"/>
                          <a14:foregroundMark x1="15545" y1="47677" x2="15606" y2="40687"/>
                          <a14:foregroundMark x1="15606" y1="40687" x2="20182" y2="27071"/>
                          <a14:foregroundMark x1="20182" y1="27071" x2="25848" y2="16646"/>
                          <a14:foregroundMark x1="19455" y1="26424" x2="16030" y2="33333"/>
                          <a14:foregroundMark x1="41758" y1="14424" x2="47121" y2="14303"/>
                          <a14:foregroundMark x1="47121" y1="14303" x2="52212" y2="16162"/>
                          <a14:foregroundMark x1="58242" y1="13455" x2="40879" y2="10384"/>
                          <a14:foregroundMark x1="40879" y1="10384" x2="35030" y2="11273"/>
                          <a14:foregroundMark x1="35030" y1="11273" x2="31576" y2="13818"/>
                          <a14:foregroundMark x1="45727" y1="8404" x2="42970" y2="9010"/>
                          <a14:foregroundMark x1="22394" y1="19394" x2="16758" y2="31596"/>
                          <a14:foregroundMark x1="19727" y1="25051" x2="19636" y2="24323"/>
                          <a14:foregroundMark x1="60773" y1="83455" x2="62091" y2="83152"/>
                          <a14:backgroundMark x1="45758" y1="17899" x2="50879" y2="19838"/>
                          <a14:backgroundMark x1="50879" y1="19838" x2="53758" y2="22222"/>
                          <a14:backgroundMark x1="36667" y1="18869" x2="35091" y2="19879"/>
                          <a14:backgroundMark x1="59182" y1="24121" x2="60576" y2="24566"/>
                          <a14:backgroundMark x1="61667" y1="24646" x2="63576" y2="31273"/>
                          <a14:backgroundMark x1="63576" y1="31273" x2="63515" y2="38101"/>
                          <a14:backgroundMark x1="65424" y1="46545" x2="68091" y2="36323"/>
                          <a14:backgroundMark x1="66758" y1="26545" x2="68424" y2="37010"/>
                          <a14:backgroundMark x1="64242" y1="21980" x2="63000" y2="20323"/>
                          <a14:backgroundMark x1="66515" y1="41899" x2="63727" y2="48162"/>
                          <a14:backgroundMark x1="63727" y1="48162" x2="57242" y2="55111"/>
                          <a14:backgroundMark x1="50848" y1="53778" x2="54576" y2="51879"/>
                          <a14:backgroundMark x1="54758" y1="51556" x2="50667" y2="53980"/>
                          <a14:backgroundMark x1="60576" y1="53333" x2="51182" y2="58222"/>
                          <a14:backgroundMark x1="18091" y1="41212" x2="19515" y2="34101"/>
                          <a14:backgroundMark x1="22091" y1="37899" x2="23061" y2="44727"/>
                          <a14:backgroundMark x1="23061" y1="44727" x2="29758" y2="53657"/>
                          <a14:backgroundMark x1="43091" y1="64444" x2="42000" y2="63313"/>
                          <a14:backgroundMark x1="28424" y1="53455" x2="29424" y2="53778"/>
                          <a14:backgroundMark x1="32091" y1="55758" x2="29091" y2="53535"/>
                          <a14:backgroundMark x1="41576" y1="63434" x2="42000" y2="63677"/>
                          <a14:backgroundMark x1="45242" y1="67232" x2="46424" y2="68000"/>
                          <a14:backgroundMark x1="59848" y1="85333" x2="56182" y2="82788"/>
                          <a14:backgroundMark x1="58576" y1="83879" x2="55848" y2="82222"/>
                          <a14:backgroundMark x1="57667" y1="83677" x2="58000" y2="83232"/>
                          <a14:backgroundMark x1="49909" y1="83030" x2="24545" y2="71939"/>
                          <a14:backgroundMark x1="41091" y1="78788" x2="35136" y2="76061"/>
                        </a14:backgroundRemoval>
                      </a14:imgEffect>
                      <a14:imgEffect>
                        <a14:brightnessContrast bright="55000" contrast="-32000"/>
                      </a14:imgEffect>
                    </a14:imgLayer>
                  </a14:imgProps>
                </a:ext>
                <a:ext uri="{28A0092B-C50C-407E-A947-70E740481C1C}">
                  <a14:useLocalDpi xmlns:a14="http://schemas.microsoft.com/office/drawing/2010/main" val="0"/>
                </a:ext>
              </a:extLst>
            </a:blip>
            <a:srcRect l="10584" t="6923" r="26375" b="12201"/>
            <a:stretch/>
          </p:blipFill>
          <p:spPr>
            <a:xfrm>
              <a:off x="2671964" y="1195036"/>
              <a:ext cx="1491495" cy="1435113"/>
            </a:xfrm>
            <a:prstGeom prst="rect">
              <a:avLst/>
            </a:prstGeom>
          </p:spPr>
        </p:pic>
        <p:sp>
          <p:nvSpPr>
            <p:cNvPr id="45" name="Ellipse 44">
              <a:extLst>
                <a:ext uri="{FF2B5EF4-FFF2-40B4-BE49-F238E27FC236}">
                  <a16:creationId xmlns:a16="http://schemas.microsoft.com/office/drawing/2014/main" id="{534C294C-2E03-4458-BC84-E3F7E9C03283}"/>
                </a:ext>
              </a:extLst>
            </p:cNvPr>
            <p:cNvSpPr/>
            <p:nvPr/>
          </p:nvSpPr>
          <p:spPr>
            <a:xfrm>
              <a:off x="3345704" y="2208106"/>
              <a:ext cx="144014" cy="144014"/>
            </a:xfrm>
            <a:prstGeom prst="ellipse">
              <a:avLst/>
            </a:prstGeom>
            <a:solidFill>
              <a:srgbClr val="09FF26"/>
            </a:solidFill>
            <a:ln>
              <a:noFill/>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Textfeld 45">
            <a:extLst>
              <a:ext uri="{FF2B5EF4-FFF2-40B4-BE49-F238E27FC236}">
                <a16:creationId xmlns:a16="http://schemas.microsoft.com/office/drawing/2014/main" id="{54DFA094-D7EA-4F76-8191-DB4ACDCCEDBD}"/>
              </a:ext>
            </a:extLst>
          </p:cNvPr>
          <p:cNvSpPr txBox="1"/>
          <p:nvPr/>
        </p:nvSpPr>
        <p:spPr>
          <a:xfrm>
            <a:off x="5220072" y="1191481"/>
            <a:ext cx="3923929" cy="607623"/>
          </a:xfrm>
          <a:prstGeom prst="rect">
            <a:avLst/>
          </a:prstGeom>
          <a:solidFill>
            <a:srgbClr val="009EE0"/>
          </a:solidFill>
        </p:spPr>
        <p:txBody>
          <a:bodyPr wrap="square" lIns="90000" tIns="90000" bIns="0" rtlCol="0" anchor="ctr" anchorCtr="0">
            <a:spAutoFit/>
          </a:bodyPr>
          <a:lstStyle/>
          <a:p>
            <a:pPr>
              <a:lnSpc>
                <a:spcPts val="4000"/>
              </a:lnSpc>
            </a:pPr>
            <a:r>
              <a:rPr lang="en-US" sz="4000" b="1">
                <a:solidFill>
                  <a:schemeClr val="bg1"/>
                </a:solidFill>
              </a:rPr>
              <a:t>FTR-AXIA</a:t>
            </a:r>
          </a:p>
        </p:txBody>
      </p:sp>
    </p:spTree>
    <p:extLst>
      <p:ext uri="{BB962C8B-B14F-4D97-AF65-F5344CB8AC3E}">
        <p14:creationId xmlns:p14="http://schemas.microsoft.com/office/powerpoint/2010/main" val="152942594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Compact design </a:t>
            </a:r>
            <a:r>
              <a:rPr lang="de-DE" sz="1600" dirty="0">
                <a:solidFill>
                  <a:srgbClr val="003D6A"/>
                </a:solidFill>
                <a:effectLst/>
              </a:rPr>
              <a:t>due to space-saving set-up with integrated electronics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Two calibrations are available </a:t>
            </a:r>
            <a:r>
              <a:rPr lang="de-DE" sz="1600" dirty="0">
                <a:solidFill>
                  <a:srgbClr val="003D6A"/>
                </a:solidFill>
                <a:effectLst/>
              </a:rPr>
              <a:t>whereby two measurement ranges can be controlled via web interface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Plug &amp; Work </a:t>
            </a:r>
            <a:r>
              <a:rPr lang="de-DE" sz="1600" dirty="0">
                <a:solidFill>
                  <a:srgbClr val="003D6A"/>
                </a:solidFill>
                <a:effectLst/>
              </a:rPr>
              <a:t>directly compatible for KUKA and Universal Robots via software module</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Cost saving despite high precision </a:t>
            </a:r>
            <a:r>
              <a:rPr lang="de-DE" sz="1600">
                <a:solidFill>
                  <a:srgbClr val="003D6A"/>
                </a:solidFill>
              </a:rPr>
              <a:t>due to optimized manufacturing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Robust design </a:t>
            </a:r>
            <a:r>
              <a:rPr lang="de-DE" sz="1600">
                <a:solidFill>
                  <a:srgbClr val="003D6A"/>
                </a:solidFill>
              </a:rPr>
              <a:t>ensures due to a high overload range with protection against damage even with short-term overload</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Version with LED display </a:t>
            </a:r>
            <a:r>
              <a:rPr lang="de-DE" sz="1600">
                <a:solidFill>
                  <a:srgbClr val="003D6A"/>
                </a:solidFill>
              </a:rPr>
              <a:t>for status display on the sensor without evaluation via the controller</a:t>
            </a:r>
          </a:p>
        </p:txBody>
      </p:sp>
    </p:spTree>
    <p:extLst>
      <p:ext uri="{BB962C8B-B14F-4D97-AF65-F5344CB8AC3E}">
        <p14:creationId xmlns:p14="http://schemas.microsoft.com/office/powerpoint/2010/main" val="138032188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Salestoolbox</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en-US" sz="1600" b="1">
                <a:solidFill>
                  <a:srgbClr val="003D6A"/>
                </a:solidFill>
              </a:rPr>
              <a:t>Overview for our FT products and also competitive products </a:t>
            </a:r>
            <a:r>
              <a:rPr lang="en-US" sz="1600">
                <a:solidFill>
                  <a:srgbClr val="003D6A"/>
                </a:solidFill>
              </a:rPr>
              <a:t>available on Salestoolbox (Also on the iPad)</a:t>
            </a:r>
          </a:p>
          <a:p>
            <a:pPr marL="463550" indent="-285750">
              <a:spcAft>
                <a:spcPts val="600"/>
              </a:spcAft>
              <a:buClr>
                <a:srgbClr val="009EE2"/>
              </a:buClr>
              <a:buSzPct val="100000"/>
              <a:buFont typeface="Calibri" panose="020F0502020204030204" pitchFamily="34" charset="0"/>
              <a:buChar char="●"/>
            </a:pPr>
            <a:r>
              <a:rPr lang="en-US" sz="1600" b="1">
                <a:solidFill>
                  <a:srgbClr val="003D6A"/>
                </a:solidFill>
              </a:rPr>
              <a:t>UR Cap available to downlaod or to mail </a:t>
            </a:r>
            <a:r>
              <a:rPr lang="en-US" sz="1600">
                <a:solidFill>
                  <a:srgbClr val="003D6A"/>
                </a:solidFill>
              </a:rPr>
              <a:t>directly from the Salestoolbox</a:t>
            </a:r>
          </a:p>
        </p:txBody>
      </p:sp>
      <p:pic>
        <p:nvPicPr>
          <p:cNvPr id="3" name="Grafik 2">
            <a:extLst>
              <a:ext uri="{FF2B5EF4-FFF2-40B4-BE49-F238E27FC236}">
                <a16:creationId xmlns:a16="http://schemas.microsoft.com/office/drawing/2014/main" id="{D8201566-E615-481F-89D9-D7EA17E357F9}"/>
              </a:ext>
            </a:extLst>
          </p:cNvPr>
          <p:cNvPicPr>
            <a:picLocks noChangeAspect="1"/>
          </p:cNvPicPr>
          <p:nvPr/>
        </p:nvPicPr>
        <p:blipFill>
          <a:blip r:embed="rId3"/>
          <a:stretch>
            <a:fillRect/>
          </a:stretch>
        </p:blipFill>
        <p:spPr>
          <a:xfrm>
            <a:off x="251520" y="1225058"/>
            <a:ext cx="4702842" cy="4904633"/>
          </a:xfrm>
          <a:prstGeom prst="rect">
            <a:avLst/>
          </a:prstGeom>
          <a:effectLst>
            <a:softEdge rad="38100"/>
          </a:effectLst>
        </p:spPr>
      </p:pic>
    </p:spTree>
    <p:extLst>
      <p:ext uri="{BB962C8B-B14F-4D97-AF65-F5344CB8AC3E}">
        <p14:creationId xmlns:p14="http://schemas.microsoft.com/office/powerpoint/2010/main" val="272185387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2" cy="30501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690076">
                  <a:extLst>
                    <a:ext uri="{9D8B030D-6E8A-4147-A177-3AD203B41FA5}">
                      <a16:colId xmlns:a16="http://schemas.microsoft.com/office/drawing/2014/main" val="20000"/>
                    </a:ext>
                  </a:extLst>
                </a:gridCol>
                <a:gridCol w="690076">
                  <a:extLst>
                    <a:ext uri="{9D8B030D-6E8A-4147-A177-3AD203B41FA5}">
                      <a16:colId xmlns:a16="http://schemas.microsoft.com/office/drawing/2014/main" val="20001"/>
                    </a:ext>
                  </a:extLst>
                </a:gridCol>
                <a:gridCol w="690076">
                  <a:extLst>
                    <a:ext uri="{9D8B030D-6E8A-4147-A177-3AD203B41FA5}">
                      <a16:colId xmlns:a16="http://schemas.microsoft.com/office/drawing/2014/main" val="20002"/>
                    </a:ext>
                  </a:extLst>
                </a:gridCol>
                <a:gridCol w="690076">
                  <a:extLst>
                    <a:ext uri="{9D8B030D-6E8A-4147-A177-3AD203B41FA5}">
                      <a16:colId xmlns:a16="http://schemas.microsoft.com/office/drawing/2014/main" val="20003"/>
                    </a:ext>
                  </a:extLst>
                </a:gridCol>
                <a:gridCol w="690076">
                  <a:extLst>
                    <a:ext uri="{9D8B030D-6E8A-4147-A177-3AD203B41FA5}">
                      <a16:colId xmlns:a16="http://schemas.microsoft.com/office/drawing/2014/main" val="20004"/>
                    </a:ext>
                  </a:extLst>
                </a:gridCol>
                <a:gridCol w="690076">
                  <a:extLst>
                    <a:ext uri="{9D8B030D-6E8A-4147-A177-3AD203B41FA5}">
                      <a16:colId xmlns:a16="http://schemas.microsoft.com/office/drawing/2014/main" val="20005"/>
                    </a:ext>
                  </a:extLst>
                </a:gridCol>
                <a:gridCol w="690076">
                  <a:extLst>
                    <a:ext uri="{9D8B030D-6E8A-4147-A177-3AD203B41FA5}">
                      <a16:colId xmlns:a16="http://schemas.microsoft.com/office/drawing/2014/main" val="20006"/>
                    </a:ext>
                  </a:extLst>
                </a:gridCol>
                <a:gridCol w="690076">
                  <a:extLst>
                    <a:ext uri="{9D8B030D-6E8A-4147-A177-3AD203B41FA5}">
                      <a16:colId xmlns:a16="http://schemas.microsoft.com/office/drawing/2014/main" val="20007"/>
                    </a:ext>
                  </a:extLst>
                </a:gridCol>
                <a:gridCol w="690076">
                  <a:extLst>
                    <a:ext uri="{9D8B030D-6E8A-4147-A177-3AD203B41FA5}">
                      <a16:colId xmlns:a16="http://schemas.microsoft.com/office/drawing/2014/main" val="20008"/>
                    </a:ext>
                  </a:extLst>
                </a:gridCol>
                <a:gridCol w="690076">
                  <a:extLst>
                    <a:ext uri="{9D8B030D-6E8A-4147-A177-3AD203B41FA5}">
                      <a16:colId xmlns:a16="http://schemas.microsoft.com/office/drawing/2014/main" val="20009"/>
                    </a:ext>
                  </a:extLst>
                </a:gridCol>
                <a:gridCol w="690076">
                  <a:extLst>
                    <a:ext uri="{9D8B030D-6E8A-4147-A177-3AD203B41FA5}">
                      <a16:colId xmlns:a16="http://schemas.microsoft.com/office/drawing/2014/main" val="20010"/>
                    </a:ext>
                  </a:extLst>
                </a:gridCol>
                <a:gridCol w="690076">
                  <a:extLst>
                    <a:ext uri="{9D8B030D-6E8A-4147-A177-3AD203B41FA5}">
                      <a16:colId xmlns:a16="http://schemas.microsoft.com/office/drawing/2014/main" val="20011"/>
                    </a:ext>
                  </a:extLst>
                </a:gridCol>
              </a:tblGrid>
              <a:tr h="295578">
                <a:tc gridSpan="12">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evaluation via</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Calibration 1</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Fx, Fy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Fz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Mx, My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Mz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Calibration 2</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range of measurement Fx, Fy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Fz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Range of measurement Mx, My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Range of measurement Mz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 </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 </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 </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EtherCAT</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SI-200-8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SI-500-20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EtherNet</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SI-200-8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SI-500-20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2788572"/>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Compensation unit XYZ </a:t>
            </a:r>
            <a:endParaRPr lang="de-DE" sz="4000" b="1" dirty="0">
              <a:solidFill>
                <a:schemeClr val="bg1"/>
              </a:solidFill>
            </a:endParaRPr>
          </a:p>
        </p:txBody>
      </p:sp>
      <p:sp>
        <p:nvSpPr>
          <p:cNvPr id="36" name="Textfeld 35"/>
          <p:cNvSpPr txBox="1"/>
          <p:nvPr/>
        </p:nvSpPr>
        <p:spPr>
          <a:xfrm>
            <a:off x="5148064" y="3297758"/>
            <a:ext cx="3888432" cy="1754326"/>
          </a:xfrm>
          <a:prstGeom prst="rect">
            <a:avLst/>
          </a:prstGeom>
          <a:noFill/>
        </p:spPr>
        <p:txBody>
          <a:bodyPr wrap="square" rtlCol="0">
            <a:spAutoFit/>
          </a:bodyPr>
          <a:lstStyle/>
          <a:p>
            <a:r>
              <a:rPr lang="en-US" b="1" noProof="1">
                <a:solidFill>
                  <a:srgbClr val="003D6A"/>
                </a:solidFill>
              </a:rPr>
              <a:t>The world's first angular adjustment unit for robots for simultaneous rotational and angular adjustment.</a:t>
            </a:r>
            <a:endParaRPr lang="en-US" b="1">
              <a:solidFill>
                <a:srgbClr val="003D6A"/>
              </a:solidFill>
            </a:endParaRPr>
          </a:p>
          <a:p>
            <a:endParaRPr lang="en-US" b="1">
              <a:solidFill>
                <a:srgbClr val="00446B"/>
              </a:solidFill>
            </a:endParaRPr>
          </a:p>
          <a:p>
            <a:r>
              <a:rPr lang="en-US" b="1">
                <a:solidFill>
                  <a:srgbClr val="00446B"/>
                </a:solidFill>
              </a:rPr>
              <a:t>Compensation in all 6 degrees of freedom</a:t>
            </a:r>
            <a:endParaRPr lang="en-US"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Compensation unit with rotation and angle compensation for adaptation of end effector to the position of the component</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23562123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Compensation unit XYZ </a:t>
            </a:r>
          </a:p>
        </p:txBody>
      </p:sp>
      <p:sp>
        <p:nvSpPr>
          <p:cNvPr id="7" name="Textfeld 6">
            <a:extLst>
              <a:ext uri="{FF2B5EF4-FFF2-40B4-BE49-F238E27FC236}">
                <a16:creationId xmlns:a16="http://schemas.microsoft.com/office/drawing/2014/main" id="{F3551F91-228F-4475-8E19-0263BDB44377}"/>
              </a:ext>
            </a:extLst>
          </p:cNvPr>
          <p:cNvSpPr txBox="1"/>
          <p:nvPr/>
        </p:nvSpPr>
        <p:spPr>
          <a:xfrm>
            <a:off x="5148064" y="2898136"/>
            <a:ext cx="3995936" cy="646331"/>
          </a:xfrm>
          <a:prstGeom prst="rect">
            <a:avLst/>
          </a:prstGeom>
          <a:noFill/>
        </p:spPr>
        <p:txBody>
          <a:bodyPr wrap="square" rtlCol="0">
            <a:spAutoFit/>
          </a:bodyPr>
          <a:lstStyle/>
          <a:p>
            <a:r>
              <a:rPr lang="en-US" b="1">
                <a:solidFill>
                  <a:srgbClr val="00446B"/>
                </a:solidFill>
              </a:rPr>
              <a:t>Compensation in all 6 degrees of freedom</a:t>
            </a:r>
            <a:endParaRPr lang="en-US" b="1">
              <a:solidFill>
                <a:srgbClr val="003D6A"/>
              </a:solidFill>
            </a:endParaRPr>
          </a:p>
        </p:txBody>
      </p:sp>
      <p:sp>
        <p:nvSpPr>
          <p:cNvPr id="9" name="Textfeld 8">
            <a:extLst>
              <a:ext uri="{FF2B5EF4-FFF2-40B4-BE49-F238E27FC236}">
                <a16:creationId xmlns:a16="http://schemas.microsoft.com/office/drawing/2014/main" id="{DFDF654B-F4DA-4065-B1D8-F876857D5A1C}"/>
              </a:ext>
            </a:extLst>
          </p:cNvPr>
          <p:cNvSpPr txBox="1"/>
          <p:nvPr/>
        </p:nvSpPr>
        <p:spPr>
          <a:xfrm>
            <a:off x="5148064" y="2013724"/>
            <a:ext cx="3888432" cy="884412"/>
          </a:xfrm>
          <a:prstGeom prst="rect">
            <a:avLst/>
          </a:prstGeom>
          <a:noFill/>
        </p:spPr>
        <p:txBody>
          <a:bodyPr wrap="square" rtlCol="0">
            <a:noAutofit/>
          </a:bodyPr>
          <a:lstStyle/>
          <a:p>
            <a:r>
              <a:rPr lang="en-US" sz="1600" b="1">
                <a:solidFill>
                  <a:srgbClr val="003D6A"/>
                </a:solidFill>
              </a:rPr>
              <a:t>Compensation unit with rotation and angle compensation for adaptation of end effector to the position of the component</a:t>
            </a:r>
          </a:p>
        </p:txBody>
      </p:sp>
      <p:pic>
        <p:nvPicPr>
          <p:cNvPr id="10" name="Grafik 9">
            <a:extLst>
              <a:ext uri="{FF2B5EF4-FFF2-40B4-BE49-F238E27FC236}">
                <a16:creationId xmlns:a16="http://schemas.microsoft.com/office/drawing/2014/main" id="{2C16FA53-1304-4FAD-93F6-9327E1A7934A}"/>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5994666" y="3747539"/>
            <a:ext cx="2601262" cy="2167718"/>
          </a:xfrm>
          <a:prstGeom prst="rect">
            <a:avLst/>
          </a:prstGeom>
        </p:spPr>
      </p:pic>
      <p:grpSp>
        <p:nvGrpSpPr>
          <p:cNvPr id="11" name="Gruppieren 10">
            <a:extLst>
              <a:ext uri="{FF2B5EF4-FFF2-40B4-BE49-F238E27FC236}">
                <a16:creationId xmlns:a16="http://schemas.microsoft.com/office/drawing/2014/main" id="{5CCFD8CA-6309-4169-93CF-70F9C7F5A67B}"/>
              </a:ext>
            </a:extLst>
          </p:cNvPr>
          <p:cNvGrpSpPr/>
          <p:nvPr/>
        </p:nvGrpSpPr>
        <p:grpSpPr>
          <a:xfrm>
            <a:off x="983661" y="1310299"/>
            <a:ext cx="3204000" cy="2012642"/>
            <a:chOff x="503448" y="3886448"/>
            <a:chExt cx="3204000" cy="2012642"/>
          </a:xfrm>
        </p:grpSpPr>
        <p:grpSp>
          <p:nvGrpSpPr>
            <p:cNvPr id="12" name="Gruppieren 11">
              <a:extLst>
                <a:ext uri="{FF2B5EF4-FFF2-40B4-BE49-F238E27FC236}">
                  <a16:creationId xmlns:a16="http://schemas.microsoft.com/office/drawing/2014/main" id="{32772736-AE34-4C65-8BEA-E70F4D387027}"/>
                </a:ext>
              </a:extLst>
            </p:cNvPr>
            <p:cNvGrpSpPr/>
            <p:nvPr/>
          </p:nvGrpSpPr>
          <p:grpSpPr>
            <a:xfrm>
              <a:off x="503449" y="4473306"/>
              <a:ext cx="3203999" cy="1425784"/>
              <a:chOff x="256769" y="3731197"/>
              <a:chExt cx="2341034" cy="1043177"/>
            </a:xfrm>
          </p:grpSpPr>
          <p:pic>
            <p:nvPicPr>
              <p:cNvPr id="14" name="Grafik 13">
                <a:extLst>
                  <a:ext uri="{FF2B5EF4-FFF2-40B4-BE49-F238E27FC236}">
                    <a16:creationId xmlns:a16="http://schemas.microsoft.com/office/drawing/2014/main" id="{AE9FFC32-E97A-4810-ADB8-9CD9C31A636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5864" t="75132" r="2630" b="1481"/>
              <a:stretch/>
            </p:blipFill>
            <p:spPr>
              <a:xfrm>
                <a:off x="1245957" y="3731198"/>
                <a:ext cx="1351846" cy="1043176"/>
              </a:xfrm>
              <a:prstGeom prst="rect">
                <a:avLst/>
              </a:prstGeom>
            </p:spPr>
          </p:pic>
          <p:pic>
            <p:nvPicPr>
              <p:cNvPr id="15" name="Grafik 14">
                <a:extLst>
                  <a:ext uri="{FF2B5EF4-FFF2-40B4-BE49-F238E27FC236}">
                    <a16:creationId xmlns:a16="http://schemas.microsoft.com/office/drawing/2014/main" id="{83B78BFE-3BAD-40CB-93BD-653CDADAC7C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77541" t="1896" r="4732" b="75484"/>
              <a:stretch/>
            </p:blipFill>
            <p:spPr>
              <a:xfrm>
                <a:off x="256769" y="3731197"/>
                <a:ext cx="1152000" cy="1043176"/>
              </a:xfrm>
              <a:prstGeom prst="rect">
                <a:avLst/>
              </a:prstGeom>
            </p:spPr>
          </p:pic>
        </p:grpSp>
        <p:sp>
          <p:nvSpPr>
            <p:cNvPr id="13" name="Rechteck 12">
              <a:extLst>
                <a:ext uri="{FF2B5EF4-FFF2-40B4-BE49-F238E27FC236}">
                  <a16:creationId xmlns:a16="http://schemas.microsoft.com/office/drawing/2014/main" id="{E639BCAB-68B9-46A3-8988-1E74610C0B8D}"/>
                </a:ext>
              </a:extLst>
            </p:cNvPr>
            <p:cNvSpPr/>
            <p:nvPr/>
          </p:nvSpPr>
          <p:spPr>
            <a:xfrm>
              <a:off x="503448" y="3886448"/>
              <a:ext cx="3204000" cy="615553"/>
            </a:xfrm>
            <a:prstGeom prst="rect">
              <a:avLst/>
            </a:prstGeom>
          </p:spPr>
          <p:txBody>
            <a:bodyPr wrap="square">
              <a:spAutoFit/>
            </a:bodyPr>
            <a:lstStyle/>
            <a:p>
              <a:pPr algn="ctr"/>
              <a:r>
                <a:rPr lang="en-US" b="1">
                  <a:solidFill>
                    <a:srgbClr val="003D6A"/>
                  </a:solidFill>
                </a:rPr>
                <a:t>X-Y-axis</a:t>
              </a:r>
            </a:p>
            <a:p>
              <a:r>
                <a:rPr lang="en-US" sz="1600">
                  <a:solidFill>
                    <a:srgbClr val="003D6A"/>
                  </a:solidFill>
                </a:rPr>
                <a:t>       lateral*                  angular</a:t>
              </a:r>
            </a:p>
          </p:txBody>
        </p:sp>
      </p:grpSp>
      <p:grpSp>
        <p:nvGrpSpPr>
          <p:cNvPr id="16" name="Gruppieren 15">
            <a:extLst>
              <a:ext uri="{FF2B5EF4-FFF2-40B4-BE49-F238E27FC236}">
                <a16:creationId xmlns:a16="http://schemas.microsoft.com/office/drawing/2014/main" id="{26882623-3A48-4622-BE4A-9303EE5B5349}"/>
              </a:ext>
            </a:extLst>
          </p:cNvPr>
          <p:cNvGrpSpPr/>
          <p:nvPr/>
        </p:nvGrpSpPr>
        <p:grpSpPr>
          <a:xfrm>
            <a:off x="983661" y="3774954"/>
            <a:ext cx="3204000" cy="2009625"/>
            <a:chOff x="4945235" y="4155430"/>
            <a:chExt cx="3204000" cy="2009625"/>
          </a:xfrm>
        </p:grpSpPr>
        <p:grpSp>
          <p:nvGrpSpPr>
            <p:cNvPr id="17" name="Gruppieren 16">
              <a:extLst>
                <a:ext uri="{FF2B5EF4-FFF2-40B4-BE49-F238E27FC236}">
                  <a16:creationId xmlns:a16="http://schemas.microsoft.com/office/drawing/2014/main" id="{DAC2CE07-9D13-4B90-8AD5-03A9B6329166}"/>
                </a:ext>
              </a:extLst>
            </p:cNvPr>
            <p:cNvGrpSpPr/>
            <p:nvPr/>
          </p:nvGrpSpPr>
          <p:grpSpPr>
            <a:xfrm>
              <a:off x="4945235" y="4738913"/>
              <a:ext cx="3204000" cy="1426142"/>
              <a:chOff x="2448538" y="3958307"/>
              <a:chExt cx="2714721" cy="1108938"/>
            </a:xfrm>
          </p:grpSpPr>
          <p:pic>
            <p:nvPicPr>
              <p:cNvPr id="20" name="Grafik 19">
                <a:extLst>
                  <a:ext uri="{FF2B5EF4-FFF2-40B4-BE49-F238E27FC236}">
                    <a16:creationId xmlns:a16="http://schemas.microsoft.com/office/drawing/2014/main" id="{97841A13-A194-4D40-86E9-586B2C59AA8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5330" t="48406" r="3622" b="27551"/>
              <a:stretch/>
            </p:blipFill>
            <p:spPr>
              <a:xfrm>
                <a:off x="2448538" y="3958307"/>
                <a:ext cx="1368153" cy="1108938"/>
              </a:xfrm>
              <a:prstGeom prst="rect">
                <a:avLst/>
              </a:prstGeom>
            </p:spPr>
          </p:pic>
          <p:pic>
            <p:nvPicPr>
              <p:cNvPr id="21" name="Grafik 20">
                <a:extLst>
                  <a:ext uri="{FF2B5EF4-FFF2-40B4-BE49-F238E27FC236}">
                    <a16:creationId xmlns:a16="http://schemas.microsoft.com/office/drawing/2014/main" id="{0D40E736-7906-4C0B-9CEA-F37A34592A0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6854" t="24516" r="4313" b="53627"/>
              <a:stretch/>
            </p:blipFill>
            <p:spPr>
              <a:xfrm>
                <a:off x="3742212" y="3958307"/>
                <a:ext cx="1421047" cy="1108938"/>
              </a:xfrm>
              <a:prstGeom prst="rect">
                <a:avLst/>
              </a:prstGeom>
            </p:spPr>
          </p:pic>
        </p:grpSp>
        <p:sp>
          <p:nvSpPr>
            <p:cNvPr id="19" name="Rechteck 18">
              <a:extLst>
                <a:ext uri="{FF2B5EF4-FFF2-40B4-BE49-F238E27FC236}">
                  <a16:creationId xmlns:a16="http://schemas.microsoft.com/office/drawing/2014/main" id="{2C918844-DDD6-457B-AC63-A909F4981D45}"/>
                </a:ext>
              </a:extLst>
            </p:cNvPr>
            <p:cNvSpPr/>
            <p:nvPr/>
          </p:nvSpPr>
          <p:spPr>
            <a:xfrm>
              <a:off x="4945235" y="4155430"/>
              <a:ext cx="3204000" cy="615553"/>
            </a:xfrm>
            <a:prstGeom prst="rect">
              <a:avLst/>
            </a:prstGeom>
          </p:spPr>
          <p:txBody>
            <a:bodyPr wrap="square">
              <a:spAutoFit/>
            </a:bodyPr>
            <a:lstStyle/>
            <a:p>
              <a:pPr algn="ctr"/>
              <a:r>
                <a:rPr lang="en-US" b="1">
                  <a:solidFill>
                    <a:srgbClr val="003D6A"/>
                  </a:solidFill>
                </a:rPr>
                <a:t>Z-axis</a:t>
              </a:r>
            </a:p>
            <a:p>
              <a:r>
                <a:rPr lang="en-US" sz="1600">
                  <a:solidFill>
                    <a:srgbClr val="003D6A"/>
                  </a:solidFill>
                </a:rPr>
                <a:t>          axial                   torsional</a:t>
              </a:r>
            </a:p>
          </p:txBody>
        </p:sp>
      </p:grpSp>
      <p:grpSp>
        <p:nvGrpSpPr>
          <p:cNvPr id="22" name="Gruppieren 21">
            <a:extLst>
              <a:ext uri="{FF2B5EF4-FFF2-40B4-BE49-F238E27FC236}">
                <a16:creationId xmlns:a16="http://schemas.microsoft.com/office/drawing/2014/main" id="{C56221D4-247A-4248-96C6-84E1F2F22DFD}"/>
              </a:ext>
            </a:extLst>
          </p:cNvPr>
          <p:cNvGrpSpPr/>
          <p:nvPr/>
        </p:nvGrpSpPr>
        <p:grpSpPr>
          <a:xfrm>
            <a:off x="5312831" y="3635923"/>
            <a:ext cx="1145649" cy="1161229"/>
            <a:chOff x="365903" y="1227155"/>
            <a:chExt cx="1145649" cy="1161229"/>
          </a:xfrm>
        </p:grpSpPr>
        <p:grpSp>
          <p:nvGrpSpPr>
            <p:cNvPr id="23" name="Gruppieren 22">
              <a:extLst>
                <a:ext uri="{FF2B5EF4-FFF2-40B4-BE49-F238E27FC236}">
                  <a16:creationId xmlns:a16="http://schemas.microsoft.com/office/drawing/2014/main" id="{9A1A4BEF-88D2-481D-B03D-DE914F68045D}"/>
                </a:ext>
              </a:extLst>
            </p:cNvPr>
            <p:cNvGrpSpPr/>
            <p:nvPr/>
          </p:nvGrpSpPr>
          <p:grpSpPr>
            <a:xfrm>
              <a:off x="395536" y="1245495"/>
              <a:ext cx="900000" cy="900000"/>
              <a:chOff x="539552" y="1431826"/>
              <a:chExt cx="900000" cy="900000"/>
            </a:xfrm>
          </p:grpSpPr>
          <p:cxnSp>
            <p:nvCxnSpPr>
              <p:cNvPr id="27" name="Gerade Verbindung mit Pfeil 26">
                <a:extLst>
                  <a:ext uri="{FF2B5EF4-FFF2-40B4-BE49-F238E27FC236}">
                    <a16:creationId xmlns:a16="http://schemas.microsoft.com/office/drawing/2014/main" id="{1FABB4FF-0C2A-4F0D-B124-1AD2FC2E3C6D}"/>
                  </a:ext>
                </a:extLst>
              </p:cNvPr>
              <p:cNvCxnSpPr>
                <a:cxnSpLocks/>
              </p:cNvCxnSpPr>
              <p:nvPr/>
            </p:nvCxnSpPr>
            <p:spPr>
              <a:xfrm rot="5400000">
                <a:off x="197464" y="1881826"/>
                <a:ext cx="9000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Gerade Verbindung mit Pfeil 27">
                <a:extLst>
                  <a:ext uri="{FF2B5EF4-FFF2-40B4-BE49-F238E27FC236}">
                    <a16:creationId xmlns:a16="http://schemas.microsoft.com/office/drawing/2014/main" id="{7CAF9C67-C41B-4806-AB79-EECD5C9997B0}"/>
                  </a:ext>
                </a:extLst>
              </p:cNvPr>
              <p:cNvCxnSpPr>
                <a:cxnSpLocks/>
              </p:cNvCxnSpPr>
              <p:nvPr/>
            </p:nvCxnSpPr>
            <p:spPr>
              <a:xfrm rot="5400000" flipV="1">
                <a:off x="989552" y="1106792"/>
                <a:ext cx="0" cy="9000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Gerade Verbindung mit Pfeil 28">
                <a:extLst>
                  <a:ext uri="{FF2B5EF4-FFF2-40B4-BE49-F238E27FC236}">
                    <a16:creationId xmlns:a16="http://schemas.microsoft.com/office/drawing/2014/main" id="{15BDBDEA-2F8B-412D-A1ED-DC99902D1190}"/>
                  </a:ext>
                </a:extLst>
              </p:cNvPr>
              <p:cNvCxnSpPr>
                <a:cxnSpLocks/>
              </p:cNvCxnSpPr>
              <p:nvPr/>
            </p:nvCxnSpPr>
            <p:spPr>
              <a:xfrm>
                <a:off x="554369" y="1463739"/>
                <a:ext cx="711613" cy="69032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Bogen 29">
                <a:extLst>
                  <a:ext uri="{FF2B5EF4-FFF2-40B4-BE49-F238E27FC236}">
                    <a16:creationId xmlns:a16="http://schemas.microsoft.com/office/drawing/2014/main" id="{41887A96-340E-4CAA-8A8F-017BB758AE66}"/>
                  </a:ext>
                </a:extLst>
              </p:cNvPr>
              <p:cNvSpPr/>
              <p:nvPr/>
            </p:nvSpPr>
            <p:spPr>
              <a:xfrm>
                <a:off x="1041859" y="1463739"/>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1" name="Bogen 30">
                <a:extLst>
                  <a:ext uri="{FF2B5EF4-FFF2-40B4-BE49-F238E27FC236}">
                    <a16:creationId xmlns:a16="http://schemas.microsoft.com/office/drawing/2014/main" id="{812C509B-B42E-4899-A063-B1C838EF4E8C}"/>
                  </a:ext>
                </a:extLst>
              </p:cNvPr>
              <p:cNvSpPr/>
              <p:nvPr/>
            </p:nvSpPr>
            <p:spPr>
              <a:xfrm rot="4382985">
                <a:off x="543828" y="1892611"/>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2" name="Bogen 31">
                <a:extLst>
                  <a:ext uri="{FF2B5EF4-FFF2-40B4-BE49-F238E27FC236}">
                    <a16:creationId xmlns:a16="http://schemas.microsoft.com/office/drawing/2014/main" id="{634A3FCA-4EC8-4926-9118-C8EAF9335645}"/>
                  </a:ext>
                </a:extLst>
              </p:cNvPr>
              <p:cNvSpPr/>
              <p:nvPr/>
            </p:nvSpPr>
            <p:spPr>
              <a:xfrm rot="1140565">
                <a:off x="938280" y="1844056"/>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24" name="Rechteck 23">
              <a:extLst>
                <a:ext uri="{FF2B5EF4-FFF2-40B4-BE49-F238E27FC236}">
                  <a16:creationId xmlns:a16="http://schemas.microsoft.com/office/drawing/2014/main" id="{7497DD7A-E33C-42D1-B449-364B36894AB7}"/>
                </a:ext>
              </a:extLst>
            </p:cNvPr>
            <p:cNvSpPr/>
            <p:nvPr/>
          </p:nvSpPr>
          <p:spPr>
            <a:xfrm>
              <a:off x="1227500" y="1227155"/>
              <a:ext cx="284052" cy="307777"/>
            </a:xfrm>
            <a:prstGeom prst="rect">
              <a:avLst/>
            </a:prstGeom>
            <a:ln>
              <a:noFill/>
            </a:ln>
          </p:spPr>
          <p:txBody>
            <a:bodyPr wrap="none">
              <a:spAutoFit/>
            </a:bodyPr>
            <a:lstStyle/>
            <a:p>
              <a:pPr algn="ctr"/>
              <a:r>
                <a:rPr lang="en-US" sz="1400" b="1"/>
                <a:t>X</a:t>
              </a:r>
            </a:p>
          </p:txBody>
        </p:sp>
        <p:sp>
          <p:nvSpPr>
            <p:cNvPr id="25" name="Rechteck 24">
              <a:extLst>
                <a:ext uri="{FF2B5EF4-FFF2-40B4-BE49-F238E27FC236}">
                  <a16:creationId xmlns:a16="http://schemas.microsoft.com/office/drawing/2014/main" id="{07FBB09F-4FBE-498A-A1F0-8CCC8C70B870}"/>
                </a:ext>
              </a:extLst>
            </p:cNvPr>
            <p:cNvSpPr/>
            <p:nvPr/>
          </p:nvSpPr>
          <p:spPr>
            <a:xfrm>
              <a:off x="1052992" y="1870954"/>
              <a:ext cx="277640" cy="307777"/>
            </a:xfrm>
            <a:prstGeom prst="rect">
              <a:avLst/>
            </a:prstGeom>
            <a:ln>
              <a:noFill/>
            </a:ln>
          </p:spPr>
          <p:txBody>
            <a:bodyPr wrap="none">
              <a:spAutoFit/>
            </a:bodyPr>
            <a:lstStyle/>
            <a:p>
              <a:pPr algn="ctr"/>
              <a:r>
                <a:rPr lang="en-US" sz="1400" b="1"/>
                <a:t>Y</a:t>
              </a:r>
            </a:p>
          </p:txBody>
        </p:sp>
        <p:sp>
          <p:nvSpPr>
            <p:cNvPr id="26" name="Rechteck 25">
              <a:extLst>
                <a:ext uri="{FF2B5EF4-FFF2-40B4-BE49-F238E27FC236}">
                  <a16:creationId xmlns:a16="http://schemas.microsoft.com/office/drawing/2014/main" id="{06986EBD-AF72-4981-9A15-28E0B7062ACE}"/>
                </a:ext>
              </a:extLst>
            </p:cNvPr>
            <p:cNvSpPr/>
            <p:nvPr/>
          </p:nvSpPr>
          <p:spPr>
            <a:xfrm>
              <a:off x="365903" y="2080607"/>
              <a:ext cx="271228" cy="307777"/>
            </a:xfrm>
            <a:prstGeom prst="rect">
              <a:avLst/>
            </a:prstGeom>
            <a:ln>
              <a:noFill/>
            </a:ln>
          </p:spPr>
          <p:txBody>
            <a:bodyPr wrap="none">
              <a:spAutoFit/>
            </a:bodyPr>
            <a:lstStyle/>
            <a:p>
              <a:pPr algn="ctr"/>
              <a:r>
                <a:rPr lang="en-US" sz="1400" b="1"/>
                <a:t>Z</a:t>
              </a:r>
            </a:p>
          </p:txBody>
        </p:sp>
      </p:grpSp>
      <p:sp>
        <p:nvSpPr>
          <p:cNvPr id="33" name="Rechteck 32">
            <a:extLst>
              <a:ext uri="{FF2B5EF4-FFF2-40B4-BE49-F238E27FC236}">
                <a16:creationId xmlns:a16="http://schemas.microsoft.com/office/drawing/2014/main" id="{317733CE-FC5D-42F2-AABE-67F0B6E9CCDE}"/>
              </a:ext>
            </a:extLst>
          </p:cNvPr>
          <p:cNvSpPr/>
          <p:nvPr/>
        </p:nvSpPr>
        <p:spPr>
          <a:xfrm>
            <a:off x="983659" y="3305271"/>
            <a:ext cx="3204001" cy="461665"/>
          </a:xfrm>
          <a:prstGeom prst="rect">
            <a:avLst/>
          </a:prstGeom>
        </p:spPr>
        <p:txBody>
          <a:bodyPr wrap="square">
            <a:spAutoFit/>
          </a:bodyPr>
          <a:lstStyle/>
          <a:p>
            <a:r>
              <a:rPr lang="en-US" sz="1200">
                <a:solidFill>
                  <a:srgbClr val="003D6A"/>
                </a:solidFill>
              </a:rPr>
              <a:t>*During lateral compliance, the compliant plate moves toward the master body along the Z‑axis</a:t>
            </a:r>
            <a:endParaRPr lang="en-US" sz="1200"/>
          </a:p>
        </p:txBody>
      </p:sp>
    </p:spTree>
    <p:extLst>
      <p:ext uri="{BB962C8B-B14F-4D97-AF65-F5344CB8AC3E}">
        <p14:creationId xmlns:p14="http://schemas.microsoft.com/office/powerpoint/2010/main" val="93911198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Principle of function</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Integrated piston stroke monitoring</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10" name="Textfeld 9"/>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Locking piston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15" name="Textfeld 14"/>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Housing</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20" name="Textfeld 19"/>
              <p:cNvSpPr txBox="1"/>
              <p:nvPr/>
            </p:nvSpPr>
            <p:spPr>
              <a:xfrm>
                <a:off x="356215" y="791337"/>
                <a:ext cx="318475" cy="307777"/>
              </a:xfrm>
              <a:prstGeom prst="rect">
                <a:avLst/>
              </a:prstGeom>
              <a:noFill/>
            </p:spPr>
            <p:txBody>
              <a:bodyPr wrap="square" rtlCol="0">
                <a:spAutoFit/>
              </a:bodyPr>
              <a:lstStyle/>
              <a:p>
                <a:r>
                  <a:rPr lang="en-US" sz="1400" b="1">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en-US" sz="1600" b="1">
                  <a:solidFill>
                    <a:srgbClr val="003D6A"/>
                  </a:solidFill>
                </a:rPr>
                <a:t>Spring for pre-clamping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en-US"/>
              </a:p>
            </p:txBody>
          </p:sp>
          <p:sp>
            <p:nvSpPr>
              <p:cNvPr id="25" name="Textfeld 24"/>
              <p:cNvSpPr txBox="1"/>
              <p:nvPr/>
            </p:nvSpPr>
            <p:spPr>
              <a:xfrm>
                <a:off x="348595" y="795672"/>
                <a:ext cx="318475" cy="307777"/>
              </a:xfrm>
              <a:prstGeom prst="rect">
                <a:avLst/>
              </a:prstGeom>
              <a:noFill/>
            </p:spPr>
            <p:txBody>
              <a:bodyPr wrap="square" rtlCol="0">
                <a:spAutoFit/>
              </a:bodyPr>
              <a:lstStyle/>
              <a:p>
                <a:r>
                  <a:rPr lang="en-US" sz="1400" b="1">
                    <a:solidFill>
                      <a:schemeClr val="bg1"/>
                    </a:solidFill>
                  </a:rPr>
                  <a:t>4</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rmAutofit fontScale="92500" lnSpcReduction="20000"/>
          </a:bodyPr>
          <a:lstStyle/>
          <a:p>
            <a:r>
              <a:rPr lang="en-US" sz="1400">
                <a:solidFill>
                  <a:srgbClr val="003D6A"/>
                </a:solidFill>
              </a:rPr>
              <a:t>The compensation unit enables compensation of angle and rotation. Workpieces can be gripped despite positional offset and locational uncertainty. The flexibility of the unit can be pressurized with compressed air and adjusted via the air connection. The unit can be locked centrally and rigidly at maximum pressure.</a:t>
            </a:r>
          </a:p>
          <a:p>
            <a:endParaRPr lang="en-US" sz="1400">
              <a:solidFill>
                <a:srgbClr val="003D6A"/>
              </a:solidFill>
            </a:endParaRPr>
          </a:p>
        </p:txBody>
      </p:sp>
      <p:pic>
        <p:nvPicPr>
          <p:cNvPr id="26" name="Grafik 25">
            <a:extLst>
              <a:ext uri="{FF2B5EF4-FFF2-40B4-BE49-F238E27FC236}">
                <a16:creationId xmlns:a16="http://schemas.microsoft.com/office/drawing/2014/main" id="{9396AA64-F6AB-4278-B470-937781034B40}"/>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spTree>
    <p:extLst>
      <p:ext uri="{BB962C8B-B14F-4D97-AF65-F5344CB8AC3E}">
        <p14:creationId xmlns:p14="http://schemas.microsoft.com/office/powerpoint/2010/main" val="3363343985"/>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Principle of function</a:t>
            </a:r>
          </a:p>
        </p:txBody>
      </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rmAutofit fontScale="92500" lnSpcReduction="20000"/>
          </a:bodyPr>
          <a:lstStyle/>
          <a:p>
            <a:r>
              <a:rPr lang="en-US" sz="1400">
                <a:solidFill>
                  <a:srgbClr val="003D6A"/>
                </a:solidFill>
              </a:rPr>
              <a:t>The compensation unit enables compensation of angle and rotation. Workpieces can be gripped despite positional offset and locational uncertainty. The flexibility of the unit can be pressurized with compressed air and adjusted via the air connection. The unit can be locked centrally and rigidly at maximum pressure.</a:t>
            </a:r>
          </a:p>
          <a:p>
            <a:endParaRPr lang="en-US" sz="1400">
              <a:solidFill>
                <a:srgbClr val="003D6A"/>
              </a:solidFill>
            </a:endParaRPr>
          </a:p>
        </p:txBody>
      </p:sp>
      <p:pic>
        <p:nvPicPr>
          <p:cNvPr id="26" name="Grafik 25">
            <a:extLst>
              <a:ext uri="{FF2B5EF4-FFF2-40B4-BE49-F238E27FC236}">
                <a16:creationId xmlns:a16="http://schemas.microsoft.com/office/drawing/2014/main" id="{B061F7D4-9BB0-499C-BDE4-98901C979AF8}"/>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cxnSp>
        <p:nvCxnSpPr>
          <p:cNvPr id="27" name="Gerade Verbindung mit Pfeil 26">
            <a:extLst>
              <a:ext uri="{FF2B5EF4-FFF2-40B4-BE49-F238E27FC236}">
                <a16:creationId xmlns:a16="http://schemas.microsoft.com/office/drawing/2014/main" id="{FCDC6FAA-24F9-49E0-9356-CDC2828FAEF2}"/>
              </a:ext>
            </a:extLst>
          </p:cNvPr>
          <p:cNvCxnSpPr>
            <a:cxnSpLocks/>
          </p:cNvCxnSpPr>
          <p:nvPr/>
        </p:nvCxnSpPr>
        <p:spPr>
          <a:xfrm>
            <a:off x="827857" y="5589905"/>
            <a:ext cx="3816424"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F9A414C8-42D0-4702-84CA-928986944CF5}"/>
              </a:ext>
            </a:extLst>
          </p:cNvPr>
          <p:cNvCxnSpPr/>
          <p:nvPr/>
        </p:nvCxnSpPr>
        <p:spPr>
          <a:xfrm>
            <a:off x="979284"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73372D42-241F-412E-AD3B-EDB98B439DEB}"/>
              </a:ext>
            </a:extLst>
          </p:cNvPr>
          <p:cNvCxnSpPr/>
          <p:nvPr/>
        </p:nvCxnSpPr>
        <p:spPr>
          <a:xfrm>
            <a:off x="194354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3BDD7168-9A55-4BA4-9D7E-2BEC3BE806CA}"/>
              </a:ext>
            </a:extLst>
          </p:cNvPr>
          <p:cNvCxnSpPr/>
          <p:nvPr/>
        </p:nvCxnSpPr>
        <p:spPr>
          <a:xfrm>
            <a:off x="2839546"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B75102AD-D15B-487F-9C00-FBB19BB4E143}"/>
              </a:ext>
            </a:extLst>
          </p:cNvPr>
          <p:cNvCxnSpPr/>
          <p:nvPr/>
        </p:nvCxnSpPr>
        <p:spPr>
          <a:xfrm>
            <a:off x="4165115"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Rechteck 31">
            <a:extLst>
              <a:ext uri="{FF2B5EF4-FFF2-40B4-BE49-F238E27FC236}">
                <a16:creationId xmlns:a16="http://schemas.microsoft.com/office/drawing/2014/main" id="{D369FEE9-980A-4B53-8BF4-8CDFA347D9BB}"/>
              </a:ext>
            </a:extLst>
          </p:cNvPr>
          <p:cNvSpPr/>
          <p:nvPr/>
        </p:nvSpPr>
        <p:spPr>
          <a:xfrm>
            <a:off x="733667" y="5085184"/>
            <a:ext cx="476412" cy="369332"/>
          </a:xfrm>
          <a:prstGeom prst="rect">
            <a:avLst/>
          </a:prstGeom>
        </p:spPr>
        <p:txBody>
          <a:bodyPr wrap="none">
            <a:spAutoFit/>
          </a:bodyPr>
          <a:lstStyle/>
          <a:p>
            <a:r>
              <a:rPr lang="en-US"/>
              <a:t>0,3</a:t>
            </a:r>
          </a:p>
        </p:txBody>
      </p:sp>
      <p:sp>
        <p:nvSpPr>
          <p:cNvPr id="33" name="Rechteck 32">
            <a:extLst>
              <a:ext uri="{FF2B5EF4-FFF2-40B4-BE49-F238E27FC236}">
                <a16:creationId xmlns:a16="http://schemas.microsoft.com/office/drawing/2014/main" id="{3E526B04-D642-4CFC-9F9D-E2EE6F2062C5}"/>
              </a:ext>
            </a:extLst>
          </p:cNvPr>
          <p:cNvSpPr/>
          <p:nvPr/>
        </p:nvSpPr>
        <p:spPr>
          <a:xfrm>
            <a:off x="4468771" y="5216524"/>
            <a:ext cx="1796069" cy="369332"/>
          </a:xfrm>
          <a:prstGeom prst="rect">
            <a:avLst/>
          </a:prstGeom>
          <a:ln>
            <a:noFill/>
          </a:ln>
        </p:spPr>
        <p:txBody>
          <a:bodyPr wrap="none">
            <a:spAutoFit/>
          </a:bodyPr>
          <a:lstStyle/>
          <a:p>
            <a:r>
              <a:rPr lang="en-US" dirty="0"/>
              <a:t>air pressure [bar]</a:t>
            </a:r>
          </a:p>
        </p:txBody>
      </p:sp>
      <p:sp>
        <p:nvSpPr>
          <p:cNvPr id="34" name="Rechteck 33">
            <a:extLst>
              <a:ext uri="{FF2B5EF4-FFF2-40B4-BE49-F238E27FC236}">
                <a16:creationId xmlns:a16="http://schemas.microsoft.com/office/drawing/2014/main" id="{248C559B-34CC-43D9-AC57-661795CE493D}"/>
              </a:ext>
            </a:extLst>
          </p:cNvPr>
          <p:cNvSpPr/>
          <p:nvPr/>
        </p:nvSpPr>
        <p:spPr>
          <a:xfrm>
            <a:off x="1691680" y="5085184"/>
            <a:ext cx="476412" cy="369332"/>
          </a:xfrm>
          <a:prstGeom prst="rect">
            <a:avLst/>
          </a:prstGeom>
        </p:spPr>
        <p:txBody>
          <a:bodyPr wrap="none">
            <a:spAutoFit/>
          </a:bodyPr>
          <a:lstStyle/>
          <a:p>
            <a:r>
              <a:rPr lang="en-US"/>
              <a:t>2,1</a:t>
            </a:r>
          </a:p>
        </p:txBody>
      </p:sp>
      <p:sp>
        <p:nvSpPr>
          <p:cNvPr id="35" name="Rechteck 34">
            <a:extLst>
              <a:ext uri="{FF2B5EF4-FFF2-40B4-BE49-F238E27FC236}">
                <a16:creationId xmlns:a16="http://schemas.microsoft.com/office/drawing/2014/main" id="{BA36C28C-73FC-4125-B301-2030529B408F}"/>
              </a:ext>
            </a:extLst>
          </p:cNvPr>
          <p:cNvSpPr/>
          <p:nvPr/>
        </p:nvSpPr>
        <p:spPr>
          <a:xfrm>
            <a:off x="2583420" y="5085184"/>
            <a:ext cx="476412" cy="369332"/>
          </a:xfrm>
          <a:prstGeom prst="rect">
            <a:avLst/>
          </a:prstGeom>
        </p:spPr>
        <p:txBody>
          <a:bodyPr wrap="none">
            <a:spAutoFit/>
          </a:bodyPr>
          <a:lstStyle/>
          <a:p>
            <a:r>
              <a:rPr lang="en-US"/>
              <a:t>4,1</a:t>
            </a:r>
          </a:p>
        </p:txBody>
      </p:sp>
      <p:sp>
        <p:nvSpPr>
          <p:cNvPr id="36" name="Rechteck 35">
            <a:extLst>
              <a:ext uri="{FF2B5EF4-FFF2-40B4-BE49-F238E27FC236}">
                <a16:creationId xmlns:a16="http://schemas.microsoft.com/office/drawing/2014/main" id="{71A046CB-9E82-459C-8A92-C02B94A3E291}"/>
              </a:ext>
            </a:extLst>
          </p:cNvPr>
          <p:cNvSpPr/>
          <p:nvPr/>
        </p:nvSpPr>
        <p:spPr>
          <a:xfrm>
            <a:off x="3926909" y="5085184"/>
            <a:ext cx="476412" cy="369332"/>
          </a:xfrm>
          <a:prstGeom prst="rect">
            <a:avLst/>
          </a:prstGeom>
        </p:spPr>
        <p:txBody>
          <a:bodyPr wrap="none">
            <a:spAutoFit/>
          </a:bodyPr>
          <a:lstStyle/>
          <a:p>
            <a:r>
              <a:rPr lang="en-US"/>
              <a:t>6,9</a:t>
            </a:r>
          </a:p>
        </p:txBody>
      </p:sp>
      <p:sp>
        <p:nvSpPr>
          <p:cNvPr id="37" name="Rechteck 36">
            <a:extLst>
              <a:ext uri="{FF2B5EF4-FFF2-40B4-BE49-F238E27FC236}">
                <a16:creationId xmlns:a16="http://schemas.microsoft.com/office/drawing/2014/main" id="{8B3C6FB4-009D-4F51-9278-91E0D4FD737A}"/>
              </a:ext>
            </a:extLst>
          </p:cNvPr>
          <p:cNvSpPr/>
          <p:nvPr/>
        </p:nvSpPr>
        <p:spPr>
          <a:xfrm>
            <a:off x="981698" y="5501641"/>
            <a:ext cx="951877" cy="176528"/>
          </a:xfrm>
          <a:prstGeom prst="rect">
            <a:avLst/>
          </a:prstGeom>
          <a:pattFill prst="wdUpDiag">
            <a:fgClr>
              <a:schemeClr val="accent5"/>
            </a:fgClr>
            <a:bgClr>
              <a:schemeClr val="tx2">
                <a:lumMod val="20000"/>
                <a:lumOff val="80000"/>
              </a:schemeClr>
            </a:bgClr>
          </a:patt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hteck 37">
            <a:extLst>
              <a:ext uri="{FF2B5EF4-FFF2-40B4-BE49-F238E27FC236}">
                <a16:creationId xmlns:a16="http://schemas.microsoft.com/office/drawing/2014/main" id="{2D65076E-738B-42B5-8728-56EF48E1CBC3}"/>
              </a:ext>
            </a:extLst>
          </p:cNvPr>
          <p:cNvSpPr/>
          <p:nvPr/>
        </p:nvSpPr>
        <p:spPr>
          <a:xfrm>
            <a:off x="2852738" y="5501641"/>
            <a:ext cx="1304925" cy="176528"/>
          </a:xfrm>
          <a:prstGeom prst="rect">
            <a:avLst/>
          </a:prstGeom>
          <a:pattFill prst="wdUpDiag">
            <a:fgClr>
              <a:schemeClr val="accent2"/>
            </a:fgClr>
            <a:bgClr>
              <a:schemeClr val="tx2">
                <a:lumMod val="20000"/>
                <a:lumOff val="80000"/>
              </a:schemeClr>
            </a:bgClr>
          </a:patt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hteck 38">
            <a:extLst>
              <a:ext uri="{FF2B5EF4-FFF2-40B4-BE49-F238E27FC236}">
                <a16:creationId xmlns:a16="http://schemas.microsoft.com/office/drawing/2014/main" id="{CE743826-69AB-4140-9C2E-939BF5F96918}"/>
              </a:ext>
            </a:extLst>
          </p:cNvPr>
          <p:cNvSpPr/>
          <p:nvPr/>
        </p:nvSpPr>
        <p:spPr>
          <a:xfrm>
            <a:off x="374603" y="5661248"/>
            <a:ext cx="2098138" cy="369332"/>
          </a:xfrm>
          <a:prstGeom prst="rect">
            <a:avLst/>
          </a:prstGeom>
        </p:spPr>
        <p:txBody>
          <a:bodyPr wrap="none">
            <a:spAutoFit/>
          </a:bodyPr>
          <a:lstStyle/>
          <a:p>
            <a:r>
              <a:rPr lang="en-US" dirty="0">
                <a:solidFill>
                  <a:schemeClr val="accent5"/>
                </a:solidFill>
              </a:rPr>
              <a:t>Stiffness adjustment</a:t>
            </a:r>
          </a:p>
        </p:txBody>
      </p:sp>
      <p:sp>
        <p:nvSpPr>
          <p:cNvPr id="40" name="Rechteck 39">
            <a:extLst>
              <a:ext uri="{FF2B5EF4-FFF2-40B4-BE49-F238E27FC236}">
                <a16:creationId xmlns:a16="http://schemas.microsoft.com/office/drawing/2014/main" id="{3DDC82F2-1F2C-41EE-8A11-E2BB200C4032}"/>
              </a:ext>
            </a:extLst>
          </p:cNvPr>
          <p:cNvSpPr/>
          <p:nvPr/>
        </p:nvSpPr>
        <p:spPr>
          <a:xfrm>
            <a:off x="3001938" y="5661248"/>
            <a:ext cx="836063" cy="369332"/>
          </a:xfrm>
          <a:prstGeom prst="rect">
            <a:avLst/>
          </a:prstGeom>
        </p:spPr>
        <p:txBody>
          <a:bodyPr wrap="none">
            <a:spAutoFit/>
          </a:bodyPr>
          <a:lstStyle/>
          <a:p>
            <a:r>
              <a:rPr lang="en-US" dirty="0">
                <a:solidFill>
                  <a:schemeClr val="accent2"/>
                </a:solidFill>
              </a:rPr>
              <a:t>Locked</a:t>
            </a:r>
          </a:p>
        </p:txBody>
      </p:sp>
      <p:sp>
        <p:nvSpPr>
          <p:cNvPr id="41" name="Pfeil: nach rechts 40">
            <a:extLst>
              <a:ext uri="{FF2B5EF4-FFF2-40B4-BE49-F238E27FC236}">
                <a16:creationId xmlns:a16="http://schemas.microsoft.com/office/drawing/2014/main" id="{4EE4B63C-0220-4276-9D47-4886BFE2F7B2}"/>
              </a:ext>
            </a:extLst>
          </p:cNvPr>
          <p:cNvSpPr/>
          <p:nvPr/>
        </p:nvSpPr>
        <p:spPr>
          <a:xfrm rot="324529">
            <a:off x="176631" y="2060937"/>
            <a:ext cx="1750447"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compressed air</a:t>
            </a:r>
          </a:p>
        </p:txBody>
      </p:sp>
    </p:spTree>
    <p:extLst>
      <p:ext uri="{BB962C8B-B14F-4D97-AF65-F5344CB8AC3E}">
        <p14:creationId xmlns:p14="http://schemas.microsoft.com/office/powerpoint/2010/main" val="1425029485"/>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Principle of function</a:t>
            </a:r>
          </a:p>
        </p:txBody>
      </p:sp>
      <p:sp>
        <p:nvSpPr>
          <p:cNvPr id="58" name="Textfeld 57"/>
          <p:cNvSpPr txBox="1"/>
          <p:nvPr/>
        </p:nvSpPr>
        <p:spPr>
          <a:xfrm>
            <a:off x="5148064" y="2013724"/>
            <a:ext cx="3995936" cy="338554"/>
          </a:xfrm>
          <a:prstGeom prst="rect">
            <a:avLst/>
          </a:prstGeom>
          <a:noFill/>
        </p:spPr>
        <p:txBody>
          <a:bodyPr wrap="square" rtlCol="0">
            <a:spAutoFit/>
          </a:bodyPr>
          <a:lstStyle/>
          <a:p>
            <a:r>
              <a:rPr lang="en-US" sz="1600" b="1">
                <a:solidFill>
                  <a:srgbClr val="003D6A"/>
                </a:solidFill>
              </a:rPr>
              <a:t>Functional description</a:t>
            </a:r>
          </a:p>
        </p:txBody>
      </p:sp>
      <p:sp>
        <p:nvSpPr>
          <p:cNvPr id="59" name="Textfeld 58"/>
          <p:cNvSpPr txBox="1"/>
          <p:nvPr/>
        </p:nvSpPr>
        <p:spPr>
          <a:xfrm>
            <a:off x="5148064" y="2298358"/>
            <a:ext cx="3995936" cy="1202650"/>
          </a:xfrm>
          <a:prstGeom prst="rect">
            <a:avLst/>
          </a:prstGeom>
          <a:noFill/>
        </p:spPr>
        <p:txBody>
          <a:bodyPr wrap="square" rtlCol="0">
            <a:normAutofit fontScale="92500" lnSpcReduction="20000"/>
          </a:bodyPr>
          <a:lstStyle/>
          <a:p>
            <a:r>
              <a:rPr lang="en-US" sz="1400">
                <a:solidFill>
                  <a:srgbClr val="003D6A"/>
                </a:solidFill>
              </a:rPr>
              <a:t>The compensation unit enables compensation of angle and rotation. Workpieces can be gripped despite positional offset and locational uncertainty. The flexibility of the unit can be pressurized with compressed air and adjusted via the air connection. The unit can be locked centrally and rigidly at maximum pressure.</a:t>
            </a:r>
          </a:p>
          <a:p>
            <a:endParaRPr lang="en-US" sz="1400">
              <a:solidFill>
                <a:srgbClr val="003D6A"/>
              </a:solidFill>
            </a:endParaRPr>
          </a:p>
        </p:txBody>
      </p:sp>
      <p:cxnSp>
        <p:nvCxnSpPr>
          <p:cNvPr id="28" name="Gerader Verbinder 27">
            <a:extLst>
              <a:ext uri="{FF2B5EF4-FFF2-40B4-BE49-F238E27FC236}">
                <a16:creationId xmlns:a16="http://schemas.microsoft.com/office/drawing/2014/main" id="{D8488901-FE1F-423F-9EB8-6312D5A55B29}"/>
              </a:ext>
            </a:extLst>
          </p:cNvPr>
          <p:cNvCxnSpPr/>
          <p:nvPr/>
        </p:nvCxnSpPr>
        <p:spPr>
          <a:xfrm>
            <a:off x="97187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Rechteck 28">
            <a:extLst>
              <a:ext uri="{FF2B5EF4-FFF2-40B4-BE49-F238E27FC236}">
                <a16:creationId xmlns:a16="http://schemas.microsoft.com/office/drawing/2014/main" id="{1F60D573-990F-437B-9CDB-916B5F44F2B5}"/>
              </a:ext>
            </a:extLst>
          </p:cNvPr>
          <p:cNvSpPr/>
          <p:nvPr/>
        </p:nvSpPr>
        <p:spPr>
          <a:xfrm>
            <a:off x="733667" y="5085184"/>
            <a:ext cx="476412" cy="369332"/>
          </a:xfrm>
          <a:prstGeom prst="rect">
            <a:avLst/>
          </a:prstGeom>
        </p:spPr>
        <p:txBody>
          <a:bodyPr wrap="none">
            <a:spAutoFit/>
          </a:bodyPr>
          <a:lstStyle/>
          <a:p>
            <a:r>
              <a:rPr lang="en-US"/>
              <a:t>0,3</a:t>
            </a:r>
          </a:p>
        </p:txBody>
      </p:sp>
      <p:cxnSp>
        <p:nvCxnSpPr>
          <p:cNvPr id="30" name="Gerader Verbinder 29">
            <a:extLst>
              <a:ext uri="{FF2B5EF4-FFF2-40B4-BE49-F238E27FC236}">
                <a16:creationId xmlns:a16="http://schemas.microsoft.com/office/drawing/2014/main" id="{1EB22C55-BDA0-44F9-BB18-3027ADA70689}"/>
              </a:ext>
            </a:extLst>
          </p:cNvPr>
          <p:cNvCxnSpPr/>
          <p:nvPr/>
        </p:nvCxnSpPr>
        <p:spPr>
          <a:xfrm>
            <a:off x="97187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63BFD77F-175A-421A-A0BE-076BDFC9F13D}"/>
              </a:ext>
            </a:extLst>
          </p:cNvPr>
          <p:cNvCxnSpPr/>
          <p:nvPr/>
        </p:nvCxnSpPr>
        <p:spPr>
          <a:xfrm>
            <a:off x="194354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r Verbinder 31">
            <a:extLst>
              <a:ext uri="{FF2B5EF4-FFF2-40B4-BE49-F238E27FC236}">
                <a16:creationId xmlns:a16="http://schemas.microsoft.com/office/drawing/2014/main" id="{BAE78EC3-6807-420E-AE3C-9EA91EA48C24}"/>
              </a:ext>
            </a:extLst>
          </p:cNvPr>
          <p:cNvCxnSpPr/>
          <p:nvPr/>
        </p:nvCxnSpPr>
        <p:spPr>
          <a:xfrm>
            <a:off x="2839546"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r Verbinder 32">
            <a:extLst>
              <a:ext uri="{FF2B5EF4-FFF2-40B4-BE49-F238E27FC236}">
                <a16:creationId xmlns:a16="http://schemas.microsoft.com/office/drawing/2014/main" id="{DBC4340B-D13A-4244-A342-FA5C7F7F5387}"/>
              </a:ext>
            </a:extLst>
          </p:cNvPr>
          <p:cNvCxnSpPr/>
          <p:nvPr/>
        </p:nvCxnSpPr>
        <p:spPr>
          <a:xfrm>
            <a:off x="4165115"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Rechteck 34">
            <a:extLst>
              <a:ext uri="{FF2B5EF4-FFF2-40B4-BE49-F238E27FC236}">
                <a16:creationId xmlns:a16="http://schemas.microsoft.com/office/drawing/2014/main" id="{3485BD24-34B8-413B-840B-A0CFB2EAF5D9}"/>
              </a:ext>
            </a:extLst>
          </p:cNvPr>
          <p:cNvSpPr/>
          <p:nvPr/>
        </p:nvSpPr>
        <p:spPr>
          <a:xfrm>
            <a:off x="1691680" y="5085184"/>
            <a:ext cx="476412" cy="369332"/>
          </a:xfrm>
          <a:prstGeom prst="rect">
            <a:avLst/>
          </a:prstGeom>
        </p:spPr>
        <p:txBody>
          <a:bodyPr wrap="none">
            <a:spAutoFit/>
          </a:bodyPr>
          <a:lstStyle/>
          <a:p>
            <a:r>
              <a:rPr lang="en-US"/>
              <a:t>2,1</a:t>
            </a:r>
          </a:p>
        </p:txBody>
      </p:sp>
      <p:sp>
        <p:nvSpPr>
          <p:cNvPr id="36" name="Rechteck 35">
            <a:extLst>
              <a:ext uri="{FF2B5EF4-FFF2-40B4-BE49-F238E27FC236}">
                <a16:creationId xmlns:a16="http://schemas.microsoft.com/office/drawing/2014/main" id="{11C58E40-AFFB-46F9-A246-517329F69017}"/>
              </a:ext>
            </a:extLst>
          </p:cNvPr>
          <p:cNvSpPr/>
          <p:nvPr/>
        </p:nvSpPr>
        <p:spPr>
          <a:xfrm>
            <a:off x="2583420" y="5085184"/>
            <a:ext cx="476412" cy="369332"/>
          </a:xfrm>
          <a:prstGeom prst="rect">
            <a:avLst/>
          </a:prstGeom>
        </p:spPr>
        <p:txBody>
          <a:bodyPr wrap="none">
            <a:spAutoFit/>
          </a:bodyPr>
          <a:lstStyle/>
          <a:p>
            <a:r>
              <a:rPr lang="en-US"/>
              <a:t>4,1</a:t>
            </a:r>
          </a:p>
        </p:txBody>
      </p:sp>
      <p:sp>
        <p:nvSpPr>
          <p:cNvPr id="37" name="Rechteck 36">
            <a:extLst>
              <a:ext uri="{FF2B5EF4-FFF2-40B4-BE49-F238E27FC236}">
                <a16:creationId xmlns:a16="http://schemas.microsoft.com/office/drawing/2014/main" id="{DD562FA9-7DED-4928-B63D-3F7C1AF30DC2}"/>
              </a:ext>
            </a:extLst>
          </p:cNvPr>
          <p:cNvSpPr/>
          <p:nvPr/>
        </p:nvSpPr>
        <p:spPr>
          <a:xfrm>
            <a:off x="3926909" y="5085184"/>
            <a:ext cx="476412" cy="369332"/>
          </a:xfrm>
          <a:prstGeom prst="rect">
            <a:avLst/>
          </a:prstGeom>
        </p:spPr>
        <p:txBody>
          <a:bodyPr wrap="none">
            <a:spAutoFit/>
          </a:bodyPr>
          <a:lstStyle/>
          <a:p>
            <a:r>
              <a:rPr lang="en-US"/>
              <a:t>6,9</a:t>
            </a:r>
          </a:p>
        </p:txBody>
      </p:sp>
      <p:sp>
        <p:nvSpPr>
          <p:cNvPr id="38" name="Rechteck 37">
            <a:extLst>
              <a:ext uri="{FF2B5EF4-FFF2-40B4-BE49-F238E27FC236}">
                <a16:creationId xmlns:a16="http://schemas.microsoft.com/office/drawing/2014/main" id="{A5CB0196-CBDB-41EE-A8F3-53F807ABCF8D}"/>
              </a:ext>
            </a:extLst>
          </p:cNvPr>
          <p:cNvSpPr/>
          <p:nvPr/>
        </p:nvSpPr>
        <p:spPr>
          <a:xfrm>
            <a:off x="566370" y="5445889"/>
            <a:ext cx="392312" cy="288032"/>
          </a:xfrm>
          <a:prstGeom prst="rect">
            <a:avLst/>
          </a:prstGeom>
          <a:pattFill prst="wdUpDiag">
            <a:fgClr>
              <a:srgbClr val="FF0000"/>
            </a:fgClr>
            <a:bgClr>
              <a:schemeClr val="tx2">
                <a:lumMod val="20000"/>
                <a:lumOff val="80000"/>
              </a:schemeClr>
            </a:bgClr>
          </a:patt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Gerade Verbindung mit Pfeil 38">
            <a:extLst>
              <a:ext uri="{FF2B5EF4-FFF2-40B4-BE49-F238E27FC236}">
                <a16:creationId xmlns:a16="http://schemas.microsoft.com/office/drawing/2014/main" id="{7AD47EEC-633E-4A55-9D24-9B266928AB40}"/>
              </a:ext>
            </a:extLst>
          </p:cNvPr>
          <p:cNvCxnSpPr>
            <a:cxnSpLocks/>
          </p:cNvCxnSpPr>
          <p:nvPr/>
        </p:nvCxnSpPr>
        <p:spPr>
          <a:xfrm>
            <a:off x="827857" y="5589905"/>
            <a:ext cx="3816424"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0" name="Rechteck 39">
            <a:extLst>
              <a:ext uri="{FF2B5EF4-FFF2-40B4-BE49-F238E27FC236}">
                <a16:creationId xmlns:a16="http://schemas.microsoft.com/office/drawing/2014/main" id="{AE67B460-5213-4B21-BAE3-214216A0B10C}"/>
              </a:ext>
            </a:extLst>
          </p:cNvPr>
          <p:cNvSpPr/>
          <p:nvPr/>
        </p:nvSpPr>
        <p:spPr>
          <a:xfrm>
            <a:off x="-42351" y="5661248"/>
            <a:ext cx="1965603" cy="369332"/>
          </a:xfrm>
          <a:prstGeom prst="rect">
            <a:avLst/>
          </a:prstGeom>
        </p:spPr>
        <p:txBody>
          <a:bodyPr wrap="none">
            <a:spAutoFit/>
          </a:bodyPr>
          <a:lstStyle/>
          <a:p>
            <a:r>
              <a:rPr lang="en-US">
                <a:solidFill>
                  <a:srgbClr val="FF0000"/>
                </a:solidFill>
              </a:rPr>
              <a:t>No sensor function</a:t>
            </a:r>
          </a:p>
        </p:txBody>
      </p:sp>
      <p:pic>
        <p:nvPicPr>
          <p:cNvPr id="41" name="Grafik 40">
            <a:extLst>
              <a:ext uri="{FF2B5EF4-FFF2-40B4-BE49-F238E27FC236}">
                <a16:creationId xmlns:a16="http://schemas.microsoft.com/office/drawing/2014/main" id="{9ECD3854-0567-4823-9561-5EA0DE1279DB}"/>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sp>
        <p:nvSpPr>
          <p:cNvPr id="42" name="Textfeld 41">
            <a:extLst>
              <a:ext uri="{FF2B5EF4-FFF2-40B4-BE49-F238E27FC236}">
                <a16:creationId xmlns:a16="http://schemas.microsoft.com/office/drawing/2014/main" id="{B3D56F85-2B2C-4431-9263-E2316ECCA711}"/>
              </a:ext>
            </a:extLst>
          </p:cNvPr>
          <p:cNvSpPr txBox="1"/>
          <p:nvPr/>
        </p:nvSpPr>
        <p:spPr>
          <a:xfrm>
            <a:off x="5148064" y="3429000"/>
            <a:ext cx="3995936" cy="369332"/>
          </a:xfrm>
          <a:prstGeom prst="rect">
            <a:avLst/>
          </a:prstGeom>
          <a:noFill/>
        </p:spPr>
        <p:txBody>
          <a:bodyPr wrap="square" rtlCol="0">
            <a:spAutoFit/>
          </a:bodyPr>
          <a:lstStyle/>
          <a:p>
            <a:r>
              <a:rPr lang="en-US" b="1" dirty="0">
                <a:solidFill>
                  <a:srgbClr val="003D6A"/>
                </a:solidFill>
              </a:rPr>
              <a:t>Sensor function</a:t>
            </a:r>
          </a:p>
        </p:txBody>
      </p:sp>
      <p:sp>
        <p:nvSpPr>
          <p:cNvPr id="43" name="Textfeld 42">
            <a:extLst>
              <a:ext uri="{FF2B5EF4-FFF2-40B4-BE49-F238E27FC236}">
                <a16:creationId xmlns:a16="http://schemas.microsoft.com/office/drawing/2014/main" id="{50F0A10A-A347-4ED3-A4B3-0A7DA2975A45}"/>
              </a:ext>
            </a:extLst>
          </p:cNvPr>
          <p:cNvSpPr txBox="1"/>
          <p:nvPr/>
        </p:nvSpPr>
        <p:spPr>
          <a:xfrm>
            <a:off x="5148064" y="3713633"/>
            <a:ext cx="3995936" cy="1778611"/>
          </a:xfrm>
          <a:prstGeom prst="rect">
            <a:avLst/>
          </a:prstGeom>
          <a:noFill/>
        </p:spPr>
        <p:txBody>
          <a:bodyPr wrap="square" rtlCol="0">
            <a:normAutofit/>
          </a:bodyPr>
          <a:lstStyle/>
          <a:p>
            <a:pPr marL="171450" indent="-171450">
              <a:buFont typeface="Arial" panose="020B0604020202020204" pitchFamily="34" charset="0"/>
              <a:buChar char="•"/>
            </a:pPr>
            <a:r>
              <a:rPr lang="en-US" sz="1400" spc="-50" dirty="0">
                <a:solidFill>
                  <a:srgbClr val="003D6A"/>
                </a:solidFill>
              </a:rPr>
              <a:t>Minimal pressure of 0.3 bar for proper sensor function</a:t>
            </a:r>
          </a:p>
          <a:p>
            <a:pPr marL="171450" indent="-171450">
              <a:buFont typeface="Arial" panose="020B0604020202020204" pitchFamily="34" charset="0"/>
              <a:buChar char="•"/>
            </a:pPr>
            <a:r>
              <a:rPr lang="en-US" sz="1400" spc="-50" dirty="0">
                <a:solidFill>
                  <a:srgbClr val="003D6A"/>
                </a:solidFill>
              </a:rPr>
              <a:t>Monitoring of the centered home position from the compensation unit. Detection of the end position from the piston with a MMS magnetic switch. </a:t>
            </a:r>
            <a:r>
              <a:rPr lang="en-US" sz="1400" spc="-50" dirty="0">
                <a:solidFill>
                  <a:srgbClr val="003D6A"/>
                </a:solidFill>
                <a:sym typeface="Wingdings" panose="05000000000000000000" pitchFamily="2" charset="2"/>
              </a:rPr>
              <a:t>Once the piston is moved out of the end position (due to compensation of the unit) the sensor turns off.</a:t>
            </a:r>
          </a:p>
          <a:p>
            <a:r>
              <a:rPr lang="en-US" sz="1400" b="1" spc="-50" dirty="0">
                <a:solidFill>
                  <a:srgbClr val="003D6A"/>
                </a:solidFill>
                <a:sym typeface="Wingdings" panose="05000000000000000000" pitchFamily="2" charset="2"/>
              </a:rPr>
              <a:t> Monitoring of ‘touching’ a workpiece</a:t>
            </a:r>
            <a:endParaRPr lang="en-US" sz="1400" b="1" spc="-50" dirty="0">
              <a:solidFill>
                <a:srgbClr val="003D6A"/>
              </a:solidFill>
            </a:endParaRPr>
          </a:p>
        </p:txBody>
      </p:sp>
      <p:sp>
        <p:nvSpPr>
          <p:cNvPr id="22" name="Pfeil: nach rechts 21">
            <a:extLst>
              <a:ext uri="{FF2B5EF4-FFF2-40B4-BE49-F238E27FC236}">
                <a16:creationId xmlns:a16="http://schemas.microsoft.com/office/drawing/2014/main" id="{C7A68F01-F0A6-4529-B31A-94FE2EE1673D}"/>
              </a:ext>
            </a:extLst>
          </p:cNvPr>
          <p:cNvSpPr/>
          <p:nvPr/>
        </p:nvSpPr>
        <p:spPr>
          <a:xfrm rot="324529">
            <a:off x="176631" y="2060937"/>
            <a:ext cx="1750447"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compressed air</a:t>
            </a:r>
          </a:p>
        </p:txBody>
      </p:sp>
      <p:sp>
        <p:nvSpPr>
          <p:cNvPr id="23" name="Rechteck 22">
            <a:extLst>
              <a:ext uri="{FF2B5EF4-FFF2-40B4-BE49-F238E27FC236}">
                <a16:creationId xmlns:a16="http://schemas.microsoft.com/office/drawing/2014/main" id="{1A6869F3-1A64-4981-9B23-ECA81AB4D587}"/>
              </a:ext>
            </a:extLst>
          </p:cNvPr>
          <p:cNvSpPr/>
          <p:nvPr/>
        </p:nvSpPr>
        <p:spPr>
          <a:xfrm>
            <a:off x="4468771" y="5216524"/>
            <a:ext cx="1796069" cy="369332"/>
          </a:xfrm>
          <a:prstGeom prst="rect">
            <a:avLst/>
          </a:prstGeom>
          <a:ln>
            <a:noFill/>
          </a:ln>
        </p:spPr>
        <p:txBody>
          <a:bodyPr wrap="none">
            <a:spAutoFit/>
          </a:bodyPr>
          <a:lstStyle/>
          <a:p>
            <a:r>
              <a:rPr lang="en-US"/>
              <a:t>air pressure [bar]</a:t>
            </a:r>
          </a:p>
        </p:txBody>
      </p:sp>
    </p:spTree>
    <p:extLst>
      <p:ext uri="{BB962C8B-B14F-4D97-AF65-F5344CB8AC3E}">
        <p14:creationId xmlns:p14="http://schemas.microsoft.com/office/powerpoint/2010/main" val="210418886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en-US" sz="4000" b="1">
                <a:solidFill>
                  <a:schemeClr val="bg1"/>
                </a:solidFill>
              </a:rPr>
              <a:t>Applications - your benefits</a:t>
            </a:r>
          </a:p>
        </p:txBody>
      </p:sp>
      <p:pic>
        <p:nvPicPr>
          <p:cNvPr id="4" name="Grafik 3">
            <a:extLst>
              <a:ext uri="{FF2B5EF4-FFF2-40B4-BE49-F238E27FC236}">
                <a16:creationId xmlns:a16="http://schemas.microsoft.com/office/drawing/2014/main" id="{9DE89C1B-08C1-40BC-A122-F4280F98B5AE}"/>
              </a:ext>
            </a:extLst>
          </p:cNvPr>
          <p:cNvPicPr>
            <a:picLocks noChangeAspect="1"/>
          </p:cNvPicPr>
          <p:nvPr/>
        </p:nvPicPr>
        <p:blipFill>
          <a:blip r:embed="rId3"/>
          <a:stretch>
            <a:fillRect/>
          </a:stretch>
        </p:blipFill>
        <p:spPr>
          <a:xfrm>
            <a:off x="703853" y="2852936"/>
            <a:ext cx="2427988" cy="2643492"/>
          </a:xfrm>
          <a:prstGeom prst="rect">
            <a:avLst/>
          </a:prstGeom>
        </p:spPr>
      </p:pic>
      <p:grpSp>
        <p:nvGrpSpPr>
          <p:cNvPr id="5" name="Gruppieren 4">
            <a:extLst>
              <a:ext uri="{FF2B5EF4-FFF2-40B4-BE49-F238E27FC236}">
                <a16:creationId xmlns:a16="http://schemas.microsoft.com/office/drawing/2014/main" id="{403438EF-6201-4186-88D9-3C523E87B5D1}"/>
              </a:ext>
            </a:extLst>
          </p:cNvPr>
          <p:cNvGrpSpPr/>
          <p:nvPr/>
        </p:nvGrpSpPr>
        <p:grpSpPr>
          <a:xfrm>
            <a:off x="3419872" y="3197896"/>
            <a:ext cx="5486261" cy="1953571"/>
            <a:chOff x="3774905" y="3885152"/>
            <a:chExt cx="4994850" cy="1778587"/>
          </a:xfrm>
        </p:grpSpPr>
        <p:pic>
          <p:nvPicPr>
            <p:cNvPr id="6" name="image104.png">
              <a:extLst>
                <a:ext uri="{FF2B5EF4-FFF2-40B4-BE49-F238E27FC236}">
                  <a16:creationId xmlns:a16="http://schemas.microsoft.com/office/drawing/2014/main" id="{3B396782-A127-40A5-878B-C3F4B13C1218}"/>
                </a:ext>
              </a:extLst>
            </p:cNvPr>
            <p:cNvPicPr/>
            <p:nvPr/>
          </p:nvPicPr>
          <p:blipFill>
            <a:blip r:embed="rId4" cstate="print"/>
            <a:stretch>
              <a:fillRect/>
            </a:stretch>
          </p:blipFill>
          <p:spPr>
            <a:xfrm>
              <a:off x="3774905" y="4239482"/>
              <a:ext cx="1503288" cy="1424257"/>
            </a:xfrm>
            <a:prstGeom prst="rect">
              <a:avLst/>
            </a:prstGeom>
          </p:spPr>
        </p:pic>
        <p:pic>
          <p:nvPicPr>
            <p:cNvPr id="7" name="image105.png">
              <a:extLst>
                <a:ext uri="{FF2B5EF4-FFF2-40B4-BE49-F238E27FC236}">
                  <a16:creationId xmlns:a16="http://schemas.microsoft.com/office/drawing/2014/main" id="{04E18183-75C2-499C-A942-F553AAD606C0}"/>
                </a:ext>
              </a:extLst>
            </p:cNvPr>
            <p:cNvPicPr/>
            <p:nvPr/>
          </p:nvPicPr>
          <p:blipFill>
            <a:blip r:embed="rId5" cstate="print"/>
            <a:stretch>
              <a:fillRect/>
            </a:stretch>
          </p:blipFill>
          <p:spPr>
            <a:xfrm>
              <a:off x="5278193" y="4068033"/>
              <a:ext cx="1853524" cy="1577770"/>
            </a:xfrm>
            <a:prstGeom prst="rect">
              <a:avLst/>
            </a:prstGeom>
          </p:spPr>
        </p:pic>
        <p:pic>
          <p:nvPicPr>
            <p:cNvPr id="9" name="image106.png">
              <a:extLst>
                <a:ext uri="{FF2B5EF4-FFF2-40B4-BE49-F238E27FC236}">
                  <a16:creationId xmlns:a16="http://schemas.microsoft.com/office/drawing/2014/main" id="{2E499284-99D9-496A-9EC9-AB37E0FD4BD0}"/>
                </a:ext>
              </a:extLst>
            </p:cNvPr>
            <p:cNvPicPr/>
            <p:nvPr/>
          </p:nvPicPr>
          <p:blipFill>
            <a:blip r:embed="rId6" cstate="print"/>
            <a:stretch>
              <a:fillRect/>
            </a:stretch>
          </p:blipFill>
          <p:spPr>
            <a:xfrm>
              <a:off x="7131717" y="3885152"/>
              <a:ext cx="1638038" cy="1741517"/>
            </a:xfrm>
            <a:prstGeom prst="rect">
              <a:avLst/>
            </a:prstGeom>
          </p:spPr>
        </p:pic>
      </p:grpSp>
      <p:sp>
        <p:nvSpPr>
          <p:cNvPr id="3" name="Rechteck 2">
            <a:extLst>
              <a:ext uri="{FF2B5EF4-FFF2-40B4-BE49-F238E27FC236}">
                <a16:creationId xmlns:a16="http://schemas.microsoft.com/office/drawing/2014/main" id="{4BC2FA43-2541-4910-AA69-9C2F04F7183D}"/>
              </a:ext>
            </a:extLst>
          </p:cNvPr>
          <p:cNvSpPr/>
          <p:nvPr/>
        </p:nvSpPr>
        <p:spPr>
          <a:xfrm>
            <a:off x="461710" y="2247132"/>
            <a:ext cx="2703945" cy="400110"/>
          </a:xfrm>
          <a:prstGeom prst="rect">
            <a:avLst/>
          </a:prstGeom>
        </p:spPr>
        <p:txBody>
          <a:bodyPr wrap="none">
            <a:spAutoFit/>
          </a:bodyPr>
          <a:lstStyle/>
          <a:p>
            <a:r>
              <a:rPr lang="en-US" sz="2000" b="1">
                <a:solidFill>
                  <a:srgbClr val="003D6A"/>
                </a:solidFill>
              </a:rPr>
              <a:t>Bin-Picking applications</a:t>
            </a:r>
            <a:endParaRPr lang="en-US" sz="2000"/>
          </a:p>
        </p:txBody>
      </p:sp>
      <p:sp>
        <p:nvSpPr>
          <p:cNvPr id="10" name="Rechteck 9">
            <a:extLst>
              <a:ext uri="{FF2B5EF4-FFF2-40B4-BE49-F238E27FC236}">
                <a16:creationId xmlns:a16="http://schemas.microsoft.com/office/drawing/2014/main" id="{1EE8B31B-8A53-4462-AF65-F7E7FD63723D}"/>
              </a:ext>
            </a:extLst>
          </p:cNvPr>
          <p:cNvSpPr/>
          <p:nvPr/>
        </p:nvSpPr>
        <p:spPr>
          <a:xfrm>
            <a:off x="4283968" y="2247132"/>
            <a:ext cx="4298100" cy="400110"/>
          </a:xfrm>
          <a:prstGeom prst="rect">
            <a:avLst/>
          </a:prstGeom>
        </p:spPr>
        <p:txBody>
          <a:bodyPr wrap="none">
            <a:spAutoFit/>
          </a:bodyPr>
          <a:lstStyle/>
          <a:p>
            <a:r>
              <a:rPr lang="en-US" sz="2000" b="1">
                <a:solidFill>
                  <a:srgbClr val="003D6A"/>
                </a:solidFill>
              </a:rPr>
              <a:t>Handling of parts from inclined planes</a:t>
            </a:r>
            <a:endParaRPr lang="en-US" sz="2000"/>
          </a:p>
        </p:txBody>
      </p:sp>
    </p:spTree>
    <p:extLst>
      <p:ext uri="{BB962C8B-B14F-4D97-AF65-F5344CB8AC3E}">
        <p14:creationId xmlns:p14="http://schemas.microsoft.com/office/powerpoint/2010/main" val="56026259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Deflection both while in rotation and at an angle </a:t>
            </a:r>
            <a:r>
              <a:rPr lang="de-DE" sz="1600" dirty="0">
                <a:solidFill>
                  <a:srgbClr val="003D6A"/>
                </a:solidFill>
                <a:effectLst/>
              </a:rPr>
              <a:t>compensate for inaccuracies in the position of the workpiece and saves time, cost and effort by simplifying robot programming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Centric reset </a:t>
            </a:r>
            <a:r>
              <a:rPr lang="de-DE" sz="1600" dirty="0">
                <a:solidFill>
                  <a:srgbClr val="003D6A"/>
                </a:solidFill>
                <a:effectLst/>
              </a:rPr>
              <a:t>allows components to be placed in a defined position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Spring-supported reset of the unit </a:t>
            </a:r>
            <a:r>
              <a:rPr lang="de-DE" sz="1600" dirty="0">
                <a:solidFill>
                  <a:srgbClr val="003D6A"/>
                </a:solidFill>
                <a:effectLst/>
              </a:rPr>
              <a:t>can be adjusted via compressed air for optimum deflection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ISO mounting pattern </a:t>
            </a:r>
            <a:r>
              <a:rPr lang="de-DE" sz="1600">
                <a:solidFill>
                  <a:srgbClr val="003D6A"/>
                </a:solidFill>
              </a:rPr>
              <a:t>equipped with ISO standard both robot-side and tool-side A direct screw connection to conventional robot types is possible without an additional adapter plate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Monitoring of locking </a:t>
            </a:r>
            <a:r>
              <a:rPr lang="de-DE" sz="1600">
                <a:solidFill>
                  <a:srgbClr val="003D6A"/>
                </a:solidFill>
              </a:rPr>
              <a:t>increases the process reliability and simplifies commissioning</a:t>
            </a:r>
          </a:p>
        </p:txBody>
      </p:sp>
    </p:spTree>
    <p:extLst>
      <p:ext uri="{BB962C8B-B14F-4D97-AF65-F5344CB8AC3E}">
        <p14:creationId xmlns:p14="http://schemas.microsoft.com/office/powerpoint/2010/main" val="1103004726"/>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30936021"/>
              </p:ext>
            </p:extLst>
          </p:nvPr>
        </p:nvGraphicFramePr>
        <p:xfrm>
          <a:off x="539552" y="1844824"/>
          <a:ext cx="8280916" cy="15261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936104">
                  <a:extLst>
                    <a:ext uri="{9D8B030D-6E8A-4147-A177-3AD203B41FA5}">
                      <a16:colId xmlns:a16="http://schemas.microsoft.com/office/drawing/2014/main" val="20000"/>
                    </a:ext>
                  </a:extLst>
                </a:gridCol>
                <a:gridCol w="1429872">
                  <a:extLst>
                    <a:ext uri="{9D8B030D-6E8A-4147-A177-3AD203B41FA5}">
                      <a16:colId xmlns:a16="http://schemas.microsoft.com/office/drawing/2014/main" val="365562180"/>
                    </a:ext>
                  </a:extLst>
                </a:gridCol>
                <a:gridCol w="1234424">
                  <a:extLst>
                    <a:ext uri="{9D8B030D-6E8A-4147-A177-3AD203B41FA5}">
                      <a16:colId xmlns:a16="http://schemas.microsoft.com/office/drawing/2014/main" val="20001"/>
                    </a:ext>
                  </a:extLst>
                </a:gridCol>
                <a:gridCol w="1224136">
                  <a:extLst>
                    <a:ext uri="{9D8B030D-6E8A-4147-A177-3AD203B41FA5}">
                      <a16:colId xmlns:a16="http://schemas.microsoft.com/office/drawing/2014/main" val="20002"/>
                    </a:ext>
                  </a:extLst>
                </a:gridCol>
                <a:gridCol w="1224136">
                  <a:extLst>
                    <a:ext uri="{9D8B030D-6E8A-4147-A177-3AD203B41FA5}">
                      <a16:colId xmlns:a16="http://schemas.microsoft.com/office/drawing/2014/main" val="20003"/>
                    </a:ext>
                  </a:extLst>
                </a:gridCol>
                <a:gridCol w="1049256">
                  <a:extLst>
                    <a:ext uri="{9D8B030D-6E8A-4147-A177-3AD203B41FA5}">
                      <a16:colId xmlns:a16="http://schemas.microsoft.com/office/drawing/2014/main" val="20004"/>
                    </a:ext>
                  </a:extLst>
                </a:gridCol>
                <a:gridCol w="1182988">
                  <a:extLst>
                    <a:ext uri="{9D8B030D-6E8A-4147-A177-3AD203B41FA5}">
                      <a16:colId xmlns:a16="http://schemas.microsoft.com/office/drawing/2014/main" val="20005"/>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Recommended </a:t>
                      </a:r>
                      <a:r>
                        <a:rPr lang="de-DE" sz="1400" b="0" kern="1200" dirty="0" err="1">
                          <a:solidFill>
                            <a:srgbClr val="003D6A"/>
                          </a:solidFill>
                          <a:latin typeface="+mn-lt"/>
                          <a:ea typeface="+mn-ea"/>
                          <a:cs typeface="+mn-cs"/>
                        </a:rPr>
                        <a:t>handling</a:t>
                      </a:r>
                      <a:r>
                        <a:rPr lang="de-DE" sz="1400" b="0" kern="1200" dirty="0">
                          <a:solidFill>
                            <a:srgbClr val="003D6A"/>
                          </a:solidFill>
                          <a:latin typeface="+mn-lt"/>
                          <a:ea typeface="+mn-ea"/>
                          <a:cs typeface="+mn-cs"/>
                        </a:rPr>
                        <a:t> </a:t>
                      </a:r>
                      <a:r>
                        <a:rPr lang="de-DE" sz="1400" b="0" kern="1200" dirty="0" err="1">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err="1">
                          <a:solidFill>
                            <a:srgbClr val="003D6A"/>
                          </a:solidFill>
                          <a:latin typeface="+mn-lt"/>
                          <a:ea typeface="+mn-ea"/>
                          <a:cs typeface="+mn-cs"/>
                        </a:rPr>
                        <a:t>Compensation</a:t>
                      </a:r>
                      <a:r>
                        <a:rPr lang="de-DE" sz="1400" b="0" kern="1200" dirty="0">
                          <a:solidFill>
                            <a:srgbClr val="003D6A"/>
                          </a:solidFill>
                          <a:latin typeface="+mn-lt"/>
                          <a:ea typeface="+mn-ea"/>
                          <a:cs typeface="+mn-cs"/>
                        </a:rPr>
                        <a:t> XY</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err="1">
                          <a:solidFill>
                            <a:srgbClr val="003D6A"/>
                          </a:solidFill>
                          <a:latin typeface="+mn-lt"/>
                          <a:ea typeface="+mn-ea"/>
                          <a:cs typeface="+mn-cs"/>
                        </a:rPr>
                        <a:t>Compensation</a:t>
                      </a:r>
                      <a:r>
                        <a:rPr lang="de-DE" sz="1400" b="0" kern="1200" dirty="0">
                          <a:solidFill>
                            <a:srgbClr val="003D6A"/>
                          </a:solidFill>
                          <a:latin typeface="+mn-lt"/>
                          <a:ea typeface="+mn-ea"/>
                          <a:cs typeface="+mn-cs"/>
                        </a:rPr>
                        <a:t> Z</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Angular deflection</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Deflection rotatory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5306612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End-</a:t>
            </a:r>
            <a:r>
              <a:rPr lang="de-DE" sz="4000" b="1" dirty="0" err="1">
                <a:solidFill>
                  <a:schemeClr val="bg1"/>
                </a:solidFill>
              </a:rPr>
              <a:t>of</a:t>
            </a:r>
            <a:r>
              <a:rPr lang="de-DE" sz="4000" b="1" dirty="0">
                <a:solidFill>
                  <a:schemeClr val="bg1"/>
                </a:solidFill>
              </a:rPr>
              <a:t>-Arm Modular System</a:t>
            </a: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most comprehensive modular gripping system for all Universal Robots on the market.</a:t>
            </a:r>
            <a:endParaRPr lang="de-DE" b="1">
              <a:solidFill>
                <a:srgbClr val="003D6A"/>
              </a:solidFill>
            </a:endParaRPr>
          </a:p>
          <a:p>
            <a:endParaRPr lang="de-DE" b="1">
              <a:solidFill>
                <a:srgbClr val="00446B"/>
              </a:solidFill>
            </a:endParaRPr>
          </a:p>
          <a:p>
            <a:r>
              <a:rPr lang="de-DE" b="1">
                <a:solidFill>
                  <a:srgbClr val="00446B"/>
                </a:solidFill>
              </a:rPr>
              <a:t>Up to 36 product combination possibilities.</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400" b="1" dirty="0">
                <a:solidFill>
                  <a:srgbClr val="003D6A"/>
                </a:solidFill>
              </a:rPr>
              <a:t>The modular gripping system consists of electrically and pneumatically controlled grippers, quick-change modules, and force/torque sensors, that are specifically adapted to robot arms from Universal Robots.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81282665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Introduction</a:t>
            </a:r>
            <a:endParaRPr lang="de-DE" sz="4000" b="1" dirty="0">
              <a:solidFill>
                <a:schemeClr val="bg1"/>
              </a:solidFill>
            </a:endParaRPr>
          </a:p>
        </p:txBody>
      </p:sp>
      <p:sp>
        <p:nvSpPr>
          <p:cNvPr id="3" name="object 4"/>
          <p:cNvSpPr>
            <a:spLocks noChangeAspect="1"/>
          </p:cNvSpPr>
          <p:nvPr/>
        </p:nvSpPr>
        <p:spPr>
          <a:xfrm>
            <a:off x="1331640" y="2642895"/>
            <a:ext cx="1727716" cy="1978026"/>
          </a:xfrm>
          <a:prstGeom prst="rect">
            <a:avLst/>
          </a:prstGeom>
          <a:blipFill>
            <a:blip r:embed="rId2"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4" name="object 3"/>
          <p:cNvSpPr>
            <a:spLocks noChangeAspect="1"/>
          </p:cNvSpPr>
          <p:nvPr/>
        </p:nvSpPr>
        <p:spPr>
          <a:xfrm>
            <a:off x="2195736" y="2132856"/>
            <a:ext cx="2178588" cy="2736304"/>
          </a:xfrm>
          <a:prstGeom prst="rect">
            <a:avLst/>
          </a:prstGeom>
          <a:blipFill>
            <a:blip r:embed="rId3"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5" name="object 8"/>
          <p:cNvSpPr>
            <a:spLocks noChangeAspect="1"/>
          </p:cNvSpPr>
          <p:nvPr/>
        </p:nvSpPr>
        <p:spPr>
          <a:xfrm>
            <a:off x="683568" y="3173794"/>
            <a:ext cx="1103238" cy="1304039"/>
          </a:xfrm>
          <a:prstGeom prst="rect">
            <a:avLst/>
          </a:prstGeom>
          <a:blipFill>
            <a:blip r:embed="rId4"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6" name="Rechteck 5"/>
          <p:cNvSpPr/>
          <p:nvPr/>
        </p:nvSpPr>
        <p:spPr>
          <a:xfrm>
            <a:off x="5148064" y="1988840"/>
            <a:ext cx="3655366" cy="3754874"/>
          </a:xfrm>
          <a:prstGeom prst="rect">
            <a:avLst/>
          </a:prstGeom>
        </p:spPr>
        <p:txBody>
          <a:bodyPr wrap="square">
            <a:spAutoFit/>
          </a:bodyPr>
          <a:lstStyle/>
          <a:p>
            <a:r>
              <a:rPr lang="de-DE" sz="1400" b="1" dirty="0">
                <a:solidFill>
                  <a:srgbClr val="003D6A"/>
                </a:solidFill>
              </a:rPr>
              <a:t>Universal Robots </a:t>
            </a:r>
            <a:r>
              <a:rPr lang="de-DE" sz="1400" b="1" dirty="0" err="1">
                <a:solidFill>
                  <a:srgbClr val="003D6A"/>
                </a:solidFill>
              </a:rPr>
              <a:t>is</a:t>
            </a:r>
            <a:r>
              <a:rPr lang="de-DE" sz="1400" b="1" dirty="0">
                <a:solidFill>
                  <a:srgbClr val="003D6A"/>
                </a:solidFill>
              </a:rPr>
              <a:t> a </a:t>
            </a:r>
            <a:r>
              <a:rPr lang="de-DE" sz="1400" b="1" dirty="0" err="1">
                <a:solidFill>
                  <a:srgbClr val="003D6A"/>
                </a:solidFill>
              </a:rPr>
              <a:t>robot</a:t>
            </a:r>
            <a:r>
              <a:rPr lang="de-DE" sz="1400" b="1" dirty="0">
                <a:solidFill>
                  <a:srgbClr val="003D6A"/>
                </a:solidFill>
              </a:rPr>
              <a:t> </a:t>
            </a:r>
            <a:r>
              <a:rPr lang="de-DE" sz="1400" b="1" dirty="0" err="1">
                <a:solidFill>
                  <a:srgbClr val="003D6A"/>
                </a:solidFill>
              </a:rPr>
              <a:t>manufacturer</a:t>
            </a:r>
            <a:r>
              <a:rPr lang="de-DE" sz="1400" b="1" dirty="0">
                <a:solidFill>
                  <a:srgbClr val="003D6A"/>
                </a:solidFill>
              </a:rPr>
              <a:t> </a:t>
            </a:r>
            <a:r>
              <a:rPr lang="de-DE" sz="1400" b="1" dirty="0" err="1">
                <a:solidFill>
                  <a:srgbClr val="003D6A"/>
                </a:solidFill>
              </a:rPr>
              <a:t>with</a:t>
            </a:r>
            <a:r>
              <a:rPr lang="de-DE" sz="1400" b="1" dirty="0">
                <a:solidFill>
                  <a:srgbClr val="003D6A"/>
                </a:solidFill>
              </a:rPr>
              <a:t> </a:t>
            </a:r>
            <a:r>
              <a:rPr lang="de-DE" sz="1400" b="1" dirty="0" err="1">
                <a:solidFill>
                  <a:srgbClr val="003D6A"/>
                </a:solidFill>
              </a:rPr>
              <a:t>their</a:t>
            </a:r>
            <a:r>
              <a:rPr lang="de-DE" sz="1400" b="1" dirty="0">
                <a:solidFill>
                  <a:srgbClr val="003D6A"/>
                </a:solidFill>
              </a:rPr>
              <a:t> </a:t>
            </a:r>
            <a:r>
              <a:rPr lang="de-DE" sz="1400" b="1" dirty="0" err="1">
                <a:solidFill>
                  <a:srgbClr val="003D6A"/>
                </a:solidFill>
              </a:rPr>
              <a:t>headquarter</a:t>
            </a:r>
            <a:r>
              <a:rPr lang="de-DE" sz="1400" b="1" dirty="0">
                <a:solidFill>
                  <a:srgbClr val="003D6A"/>
                </a:solidFill>
              </a:rPr>
              <a:t> in Odense, </a:t>
            </a:r>
            <a:r>
              <a:rPr lang="de-DE" sz="1400" b="1" dirty="0" err="1">
                <a:solidFill>
                  <a:srgbClr val="003D6A"/>
                </a:solidFill>
              </a:rPr>
              <a:t>Denmark</a:t>
            </a:r>
            <a:endParaRPr lang="de-DE" sz="1400" b="1" dirty="0">
              <a:solidFill>
                <a:srgbClr val="003D6A"/>
              </a:solidFill>
            </a:endParaRPr>
          </a:p>
          <a:p>
            <a:endParaRPr lang="de-DE" sz="1400" b="1" dirty="0">
              <a:solidFill>
                <a:srgbClr val="003D6A"/>
              </a:solidFill>
            </a:endParaRPr>
          </a:p>
          <a:p>
            <a:pPr marL="285750" indent="-285750">
              <a:buFont typeface="Arial" panose="020B0604020202020204" pitchFamily="34" charset="0"/>
              <a:buChar char="•"/>
            </a:pPr>
            <a:r>
              <a:rPr lang="de-DE" sz="1400" b="1" dirty="0" err="1">
                <a:solidFill>
                  <a:srgbClr val="003D6A"/>
                </a:solidFill>
              </a:rPr>
              <a:t>Founded</a:t>
            </a:r>
            <a:r>
              <a:rPr lang="de-DE" sz="1400" b="1" dirty="0">
                <a:solidFill>
                  <a:srgbClr val="003D6A"/>
                </a:solidFill>
              </a:rPr>
              <a:t> in 2005 </a:t>
            </a:r>
          </a:p>
          <a:p>
            <a:pPr marL="285750" indent="-285750">
              <a:buFont typeface="Arial" panose="020B0604020202020204" pitchFamily="34" charset="0"/>
              <a:buChar char="•"/>
            </a:pPr>
            <a:r>
              <a:rPr lang="de-DE" sz="1400" b="1" dirty="0" err="1">
                <a:solidFill>
                  <a:srgbClr val="003D6A"/>
                </a:solidFill>
              </a:rPr>
              <a:t>approx</a:t>
            </a:r>
            <a:r>
              <a:rPr lang="de-DE" sz="1400" b="1" dirty="0">
                <a:solidFill>
                  <a:srgbClr val="003D6A"/>
                </a:solidFill>
              </a:rPr>
              <a:t>. 550 </a:t>
            </a:r>
            <a:r>
              <a:rPr lang="de-DE" sz="1400" b="1" dirty="0" err="1">
                <a:solidFill>
                  <a:srgbClr val="003D6A"/>
                </a:solidFill>
              </a:rPr>
              <a:t>employees</a:t>
            </a:r>
            <a:r>
              <a:rPr lang="de-DE" sz="1400" b="1" dirty="0">
                <a:solidFill>
                  <a:srgbClr val="003D6A"/>
                </a:solidFill>
              </a:rPr>
              <a:t> (</a:t>
            </a:r>
            <a:r>
              <a:rPr lang="de-DE" sz="1400" b="1" dirty="0" err="1">
                <a:solidFill>
                  <a:srgbClr val="003D6A"/>
                </a:solidFill>
              </a:rPr>
              <a:t>worldwide</a:t>
            </a:r>
            <a:r>
              <a:rPr lang="de-DE" sz="1400" b="1" dirty="0">
                <a:solidFill>
                  <a:srgbClr val="003D6A"/>
                </a:solidFill>
              </a:rPr>
              <a:t>)</a:t>
            </a:r>
          </a:p>
          <a:p>
            <a:pPr marL="285750" indent="-285750">
              <a:buFont typeface="Arial" panose="020B0604020202020204" pitchFamily="34" charset="0"/>
              <a:buChar char="•"/>
            </a:pPr>
            <a:r>
              <a:rPr lang="de-DE" sz="1400" b="1" dirty="0">
                <a:solidFill>
                  <a:srgbClr val="003D6A"/>
                </a:solidFill>
              </a:rPr>
              <a:t>26.000 </a:t>
            </a:r>
            <a:r>
              <a:rPr lang="de-DE" sz="1400" b="1" dirty="0" err="1">
                <a:solidFill>
                  <a:srgbClr val="003D6A"/>
                </a:solidFill>
              </a:rPr>
              <a:t>cobots</a:t>
            </a:r>
            <a:r>
              <a:rPr lang="de-DE" sz="1400" b="1" dirty="0">
                <a:solidFill>
                  <a:srgbClr val="003D6A"/>
                </a:solidFill>
              </a:rPr>
              <a:t> in </a:t>
            </a:r>
            <a:r>
              <a:rPr lang="de-DE" sz="1400" b="1" dirty="0" err="1">
                <a:solidFill>
                  <a:srgbClr val="003D6A"/>
                </a:solidFill>
              </a:rPr>
              <a:t>use</a:t>
            </a:r>
            <a:r>
              <a:rPr lang="de-DE" sz="1400" b="1" dirty="0">
                <a:solidFill>
                  <a:srgbClr val="003D6A"/>
                </a:solidFill>
              </a:rPr>
              <a:t> (</a:t>
            </a:r>
            <a:r>
              <a:rPr lang="de-DE" sz="1400" b="1" dirty="0" err="1">
                <a:solidFill>
                  <a:srgbClr val="003D6A"/>
                </a:solidFill>
              </a:rPr>
              <a:t>worldwide</a:t>
            </a:r>
            <a:r>
              <a:rPr lang="de-DE" sz="1400" b="1" dirty="0">
                <a:solidFill>
                  <a:srgbClr val="003D6A"/>
                </a:solidFill>
              </a:rPr>
              <a:t>)</a:t>
            </a:r>
          </a:p>
          <a:p>
            <a:pPr marL="285750" indent="-285750">
              <a:buFont typeface="Arial" panose="020B0604020202020204" pitchFamily="34" charset="0"/>
              <a:buChar char="•"/>
            </a:pPr>
            <a:r>
              <a:rPr lang="de-DE" sz="1400" b="1" dirty="0" err="1">
                <a:solidFill>
                  <a:srgbClr val="003D6A"/>
                </a:solidFill>
              </a:rPr>
              <a:t>approx</a:t>
            </a:r>
            <a:r>
              <a:rPr lang="de-DE" sz="1400" b="1" dirty="0">
                <a:solidFill>
                  <a:srgbClr val="003D6A"/>
                </a:solidFill>
              </a:rPr>
              <a:t>. 65 </a:t>
            </a:r>
            <a:r>
              <a:rPr lang="de-DE" sz="1400" b="1" dirty="0" err="1">
                <a:solidFill>
                  <a:srgbClr val="003D6A"/>
                </a:solidFill>
              </a:rPr>
              <a:t>patents</a:t>
            </a:r>
            <a:endParaRPr lang="de-DE" sz="1400" b="1" dirty="0">
              <a:solidFill>
                <a:srgbClr val="003D6A"/>
              </a:solidFill>
            </a:endParaRPr>
          </a:p>
          <a:p>
            <a:pPr marL="285750" indent="-285750">
              <a:buFont typeface="Arial" panose="020B0604020202020204" pitchFamily="34" charset="0"/>
              <a:buChar char="•"/>
            </a:pPr>
            <a:r>
              <a:rPr lang="de-DE" sz="1400" b="1" dirty="0" err="1">
                <a:solidFill>
                  <a:srgbClr val="003D6A"/>
                </a:solidFill>
              </a:rPr>
              <a:t>approx</a:t>
            </a:r>
            <a:r>
              <a:rPr lang="de-DE" sz="1400" b="1" dirty="0">
                <a:solidFill>
                  <a:srgbClr val="003D6A"/>
                </a:solidFill>
              </a:rPr>
              <a:t>. 58% </a:t>
            </a:r>
            <a:r>
              <a:rPr lang="de-DE" sz="1400" b="1" dirty="0" err="1">
                <a:solidFill>
                  <a:srgbClr val="003D6A"/>
                </a:solidFill>
              </a:rPr>
              <a:t>market</a:t>
            </a:r>
            <a:r>
              <a:rPr lang="de-DE" sz="1400" b="1" dirty="0">
                <a:solidFill>
                  <a:srgbClr val="003D6A"/>
                </a:solidFill>
              </a:rPr>
              <a:t> </a:t>
            </a:r>
            <a:r>
              <a:rPr lang="de-DE" sz="1400" b="1" dirty="0" err="1">
                <a:solidFill>
                  <a:srgbClr val="003D6A"/>
                </a:solidFill>
              </a:rPr>
              <a:t>share</a:t>
            </a:r>
            <a:r>
              <a:rPr lang="de-DE" sz="1400" b="1" dirty="0">
                <a:solidFill>
                  <a:srgbClr val="003D6A"/>
                </a:solidFill>
              </a:rPr>
              <a:t> (</a:t>
            </a:r>
            <a:r>
              <a:rPr lang="de-DE" sz="1400" b="1" dirty="0" err="1">
                <a:solidFill>
                  <a:srgbClr val="003D6A"/>
                </a:solidFill>
              </a:rPr>
              <a:t>Cobots</a:t>
            </a:r>
            <a:r>
              <a:rPr lang="de-DE" sz="1400" b="1" dirty="0">
                <a:solidFill>
                  <a:srgbClr val="003D6A"/>
                </a:solidFill>
              </a:rPr>
              <a:t>)</a:t>
            </a:r>
          </a:p>
          <a:p>
            <a:pPr marL="285750" indent="-285750">
              <a:buFont typeface="Arial" panose="020B0604020202020204" pitchFamily="34" charset="0"/>
              <a:buChar char="•"/>
            </a:pPr>
            <a:r>
              <a:rPr lang="de-DE" sz="1400" b="1" dirty="0">
                <a:solidFill>
                  <a:srgbClr val="003D6A"/>
                </a:solidFill>
              </a:rPr>
              <a:t>22 </a:t>
            </a:r>
            <a:r>
              <a:rPr lang="de-DE" sz="1400" b="1" dirty="0" err="1">
                <a:solidFill>
                  <a:srgbClr val="003D6A"/>
                </a:solidFill>
              </a:rPr>
              <a:t>branches</a:t>
            </a:r>
            <a:r>
              <a:rPr lang="de-DE" sz="1400" b="1" dirty="0">
                <a:solidFill>
                  <a:srgbClr val="003D6A"/>
                </a:solidFill>
              </a:rPr>
              <a:t> in total (</a:t>
            </a:r>
            <a:r>
              <a:rPr lang="de-DE" sz="1400" b="1" dirty="0" err="1">
                <a:solidFill>
                  <a:srgbClr val="003D6A"/>
                </a:solidFill>
              </a:rPr>
              <a:t>worldwide</a:t>
            </a:r>
            <a:r>
              <a:rPr lang="de-DE" sz="1400" b="1" dirty="0">
                <a:solidFill>
                  <a:srgbClr val="003D6A"/>
                </a:solidFill>
              </a:rPr>
              <a:t>) </a:t>
            </a:r>
            <a:r>
              <a:rPr lang="de-DE" sz="1400" b="1" dirty="0" err="1">
                <a:solidFill>
                  <a:srgbClr val="003D6A"/>
                </a:solidFill>
              </a:rPr>
              <a:t>with</a:t>
            </a:r>
            <a:r>
              <a:rPr lang="de-DE" sz="1400" b="1" dirty="0">
                <a:solidFill>
                  <a:srgbClr val="003D6A"/>
                </a:solidFill>
              </a:rPr>
              <a:t> </a:t>
            </a:r>
            <a:r>
              <a:rPr lang="de-DE" sz="1400" b="1" dirty="0" err="1">
                <a:solidFill>
                  <a:srgbClr val="003D6A"/>
                </a:solidFill>
              </a:rPr>
              <a:t>their</a:t>
            </a:r>
            <a:r>
              <a:rPr lang="de-DE" sz="1400" b="1" dirty="0">
                <a:solidFill>
                  <a:srgbClr val="003D6A"/>
                </a:solidFill>
              </a:rPr>
              <a:t> </a:t>
            </a:r>
            <a:r>
              <a:rPr lang="de-DE" sz="1400" b="1" dirty="0" err="1">
                <a:solidFill>
                  <a:srgbClr val="003D6A"/>
                </a:solidFill>
              </a:rPr>
              <a:t>headquarter</a:t>
            </a:r>
            <a:r>
              <a:rPr lang="de-DE" sz="1400" b="1" dirty="0">
                <a:solidFill>
                  <a:srgbClr val="003D6A"/>
                </a:solidFill>
              </a:rPr>
              <a:t> in Odense, </a:t>
            </a:r>
            <a:r>
              <a:rPr lang="de-DE" sz="1400" b="1" dirty="0" err="1">
                <a:solidFill>
                  <a:srgbClr val="003D6A"/>
                </a:solidFill>
              </a:rPr>
              <a:t>Denmark</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Focus on </a:t>
            </a:r>
            <a:r>
              <a:rPr lang="de-DE" sz="1400" b="1" dirty="0" err="1">
                <a:solidFill>
                  <a:srgbClr val="003D6A"/>
                </a:solidFill>
              </a:rPr>
              <a:t>small</a:t>
            </a:r>
            <a:r>
              <a:rPr lang="de-DE" sz="1400" b="1" dirty="0">
                <a:solidFill>
                  <a:srgbClr val="003D6A"/>
                </a:solidFill>
              </a:rPr>
              <a:t> and medium </a:t>
            </a:r>
            <a:r>
              <a:rPr lang="de-DE" sz="1400" b="1" dirty="0" err="1">
                <a:solidFill>
                  <a:srgbClr val="003D6A"/>
                </a:solidFill>
              </a:rPr>
              <a:t>size</a:t>
            </a:r>
            <a:r>
              <a:rPr lang="de-DE" sz="1400" b="1" dirty="0">
                <a:solidFill>
                  <a:srgbClr val="003D6A"/>
                </a:solidFill>
              </a:rPr>
              <a:t> </a:t>
            </a:r>
            <a:r>
              <a:rPr lang="de-DE" sz="1400" b="1" dirty="0" err="1">
                <a:solidFill>
                  <a:srgbClr val="003D6A"/>
                </a:solidFill>
              </a:rPr>
              <a:t>companies</a:t>
            </a:r>
            <a:r>
              <a:rPr lang="de-DE" sz="1400" b="1" dirty="0">
                <a:solidFill>
                  <a:srgbClr val="003D6A"/>
                </a:solidFill>
              </a:rPr>
              <a:t> and Human-Robot-</a:t>
            </a:r>
            <a:r>
              <a:rPr lang="de-DE" sz="1400" b="1" dirty="0" err="1">
                <a:solidFill>
                  <a:srgbClr val="003D6A"/>
                </a:solidFill>
              </a:rPr>
              <a:t>Collaboration</a:t>
            </a:r>
            <a:endParaRPr lang="de-DE" sz="1400" b="1" dirty="0">
              <a:solidFill>
                <a:srgbClr val="003D6A"/>
              </a:solidFill>
            </a:endParaRPr>
          </a:p>
          <a:p>
            <a:pPr marL="285750" indent="-285750">
              <a:buFont typeface="Arial" panose="020B0604020202020204" pitchFamily="34" charset="0"/>
              <a:buChar char="•"/>
            </a:pPr>
            <a:endParaRPr lang="de-DE" sz="1400" b="1" dirty="0">
              <a:solidFill>
                <a:srgbClr val="003D6A"/>
              </a:solidFill>
            </a:endParaRPr>
          </a:p>
          <a:p>
            <a:r>
              <a:rPr lang="de-DE" sz="1400" b="1" u="sng" dirty="0">
                <a:solidFill>
                  <a:srgbClr val="003D6A"/>
                </a:solidFill>
              </a:rPr>
              <a:t>Products:</a:t>
            </a:r>
          </a:p>
          <a:p>
            <a:endParaRPr lang="de-DE" sz="1400" b="1" dirty="0">
              <a:solidFill>
                <a:srgbClr val="003D6A"/>
              </a:solidFill>
            </a:endParaRPr>
          </a:p>
          <a:p>
            <a:r>
              <a:rPr lang="de-DE" sz="1400" b="1" dirty="0">
                <a:solidFill>
                  <a:srgbClr val="003D6A"/>
                </a:solidFill>
              </a:rPr>
              <a:t>Robots UR 3, 5 and 10 (CB and e-Series)</a:t>
            </a:r>
          </a:p>
        </p:txBody>
      </p:sp>
    </p:spTree>
    <p:extLst>
      <p:ext uri="{BB962C8B-B14F-4D97-AF65-F5344CB8AC3E}">
        <p14:creationId xmlns:p14="http://schemas.microsoft.com/office/powerpoint/2010/main" val="228221528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Co-act EGP-C 40</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SHS 50</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FT-AXIA 80</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EGP 40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KGG 100-80</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Autofit/>
          </a:bodyPr>
          <a:lstStyle/>
          <a:p>
            <a:r>
              <a:rPr lang="de-DE" sz="1400" dirty="0">
                <a:solidFill>
                  <a:srgbClr val="003D6A"/>
                </a:solidFill>
              </a:rPr>
              <a:t>The </a:t>
            </a:r>
            <a:r>
              <a:rPr lang="de-DE" sz="1400" dirty="0" err="1">
                <a:solidFill>
                  <a:srgbClr val="003D6A"/>
                </a:solidFill>
              </a:rPr>
              <a:t>components</a:t>
            </a:r>
            <a:r>
              <a:rPr lang="de-DE" sz="1400" dirty="0">
                <a:solidFill>
                  <a:srgbClr val="003D6A"/>
                </a:solidFill>
              </a:rPr>
              <a:t> </a:t>
            </a:r>
            <a:r>
              <a:rPr lang="de-DE" sz="1400" dirty="0" err="1">
                <a:solidFill>
                  <a:srgbClr val="003D6A"/>
                </a:solidFill>
              </a:rPr>
              <a:t>of</a:t>
            </a:r>
            <a:r>
              <a:rPr lang="de-DE" sz="1400" dirty="0">
                <a:solidFill>
                  <a:srgbClr val="003D6A"/>
                </a:solidFill>
              </a:rPr>
              <a:t> </a:t>
            </a:r>
            <a:r>
              <a:rPr lang="de-DE" sz="1400" dirty="0" err="1">
                <a:solidFill>
                  <a:srgbClr val="003D6A"/>
                </a:solidFill>
              </a:rPr>
              <a:t>the</a:t>
            </a:r>
            <a:r>
              <a:rPr lang="de-DE" sz="1400" dirty="0">
                <a:solidFill>
                  <a:srgbClr val="003D6A"/>
                </a:solidFill>
              </a:rPr>
              <a:t> modular </a:t>
            </a:r>
            <a:r>
              <a:rPr lang="de-DE" sz="1400" dirty="0" err="1">
                <a:solidFill>
                  <a:srgbClr val="003D6A"/>
                </a:solidFill>
              </a:rPr>
              <a:t>system</a:t>
            </a:r>
            <a:r>
              <a:rPr lang="de-DE" sz="1400" dirty="0">
                <a:solidFill>
                  <a:srgbClr val="003D6A"/>
                </a:solidFill>
              </a:rPr>
              <a:t> </a:t>
            </a:r>
            <a:r>
              <a:rPr lang="de-DE" sz="1400" dirty="0" err="1">
                <a:solidFill>
                  <a:srgbClr val="003D6A"/>
                </a:solidFill>
              </a:rPr>
              <a:t>are</a:t>
            </a:r>
            <a:r>
              <a:rPr lang="de-DE" sz="1400" dirty="0">
                <a:solidFill>
                  <a:srgbClr val="003D6A"/>
                </a:solidFill>
              </a:rPr>
              <a:t> </a:t>
            </a:r>
            <a:r>
              <a:rPr lang="de-DE" sz="1400" dirty="0" err="1">
                <a:solidFill>
                  <a:srgbClr val="003D6A"/>
                </a:solidFill>
              </a:rPr>
              <a:t>prepared</a:t>
            </a:r>
            <a:r>
              <a:rPr lang="de-DE" sz="1400" dirty="0">
                <a:solidFill>
                  <a:srgbClr val="003D6A"/>
                </a:solidFill>
              </a:rPr>
              <a:t> </a:t>
            </a:r>
            <a:r>
              <a:rPr lang="de-DE" sz="1400" dirty="0" err="1">
                <a:solidFill>
                  <a:srgbClr val="003D6A"/>
                </a:solidFill>
              </a:rPr>
              <a:t>for</a:t>
            </a:r>
            <a:r>
              <a:rPr lang="de-DE" sz="1400" dirty="0">
                <a:solidFill>
                  <a:srgbClr val="003D6A"/>
                </a:solidFill>
              </a:rPr>
              <a:t> </a:t>
            </a:r>
            <a:r>
              <a:rPr lang="de-DE" sz="1400" dirty="0" err="1">
                <a:solidFill>
                  <a:srgbClr val="003D6A"/>
                </a:solidFill>
              </a:rPr>
              <a:t>mechanic</a:t>
            </a:r>
            <a:r>
              <a:rPr lang="de-DE" sz="1400" dirty="0">
                <a:solidFill>
                  <a:srgbClr val="003D6A"/>
                </a:solidFill>
              </a:rPr>
              <a:t> and </a:t>
            </a:r>
            <a:r>
              <a:rPr lang="de-DE" sz="1400" dirty="0" err="1">
                <a:solidFill>
                  <a:srgbClr val="003D6A"/>
                </a:solidFill>
              </a:rPr>
              <a:t>electric</a:t>
            </a:r>
            <a:r>
              <a:rPr lang="de-DE" sz="1400" dirty="0">
                <a:solidFill>
                  <a:srgbClr val="003D6A"/>
                </a:solidFill>
              </a:rPr>
              <a:t> </a:t>
            </a:r>
            <a:r>
              <a:rPr lang="de-DE" sz="1400" dirty="0" err="1">
                <a:solidFill>
                  <a:srgbClr val="003D6A"/>
                </a:solidFill>
              </a:rPr>
              <a:t>direct</a:t>
            </a:r>
            <a:r>
              <a:rPr lang="de-DE" sz="1400" dirty="0">
                <a:solidFill>
                  <a:srgbClr val="003D6A"/>
                </a:solidFill>
              </a:rPr>
              <a:t> </a:t>
            </a:r>
            <a:r>
              <a:rPr lang="de-DE" sz="1400" dirty="0" err="1">
                <a:solidFill>
                  <a:srgbClr val="003D6A"/>
                </a:solidFill>
              </a:rPr>
              <a:t>connection</a:t>
            </a:r>
            <a:r>
              <a:rPr lang="de-DE" sz="1400" dirty="0">
                <a:solidFill>
                  <a:srgbClr val="003D6A"/>
                </a:solidFill>
              </a:rPr>
              <a:t> </a:t>
            </a:r>
            <a:r>
              <a:rPr lang="de-DE" sz="1400" dirty="0" err="1">
                <a:solidFill>
                  <a:srgbClr val="003D6A"/>
                </a:solidFill>
              </a:rPr>
              <a:t>to</a:t>
            </a:r>
            <a:r>
              <a:rPr lang="de-DE" sz="1400" dirty="0">
                <a:solidFill>
                  <a:srgbClr val="003D6A"/>
                </a:solidFill>
              </a:rPr>
              <a:t> </a:t>
            </a:r>
            <a:r>
              <a:rPr lang="de-DE" sz="1400" dirty="0" err="1">
                <a:solidFill>
                  <a:srgbClr val="003D6A"/>
                </a:solidFill>
              </a:rPr>
              <a:t>the</a:t>
            </a:r>
            <a:r>
              <a:rPr lang="de-DE" sz="1400" dirty="0">
                <a:solidFill>
                  <a:srgbClr val="003D6A"/>
                </a:solidFill>
              </a:rPr>
              <a:t> Universal Robots </a:t>
            </a:r>
            <a:r>
              <a:rPr lang="de-DE" sz="1400" dirty="0" err="1">
                <a:solidFill>
                  <a:srgbClr val="003D6A"/>
                </a:solidFill>
              </a:rPr>
              <a:t>sizes</a:t>
            </a:r>
            <a:r>
              <a:rPr lang="de-DE" sz="1400" dirty="0">
                <a:solidFill>
                  <a:srgbClr val="003D6A"/>
                </a:solidFill>
              </a:rPr>
              <a:t> 3, 5, and 10. The </a:t>
            </a:r>
            <a:r>
              <a:rPr lang="de-DE" sz="1400" dirty="0" err="1">
                <a:solidFill>
                  <a:srgbClr val="003D6A"/>
                </a:solidFill>
              </a:rPr>
              <a:t>pneumatic</a:t>
            </a:r>
            <a:r>
              <a:rPr lang="de-DE" sz="1400" dirty="0">
                <a:solidFill>
                  <a:srgbClr val="003D6A"/>
                </a:solidFill>
              </a:rPr>
              <a:t> </a:t>
            </a:r>
            <a:r>
              <a:rPr lang="de-DE" sz="1400" dirty="0" err="1">
                <a:solidFill>
                  <a:srgbClr val="003D6A"/>
                </a:solidFill>
              </a:rPr>
              <a:t>gripping</a:t>
            </a:r>
            <a:r>
              <a:rPr lang="de-DE" sz="1400" dirty="0">
                <a:solidFill>
                  <a:srgbClr val="003D6A"/>
                </a:solidFill>
              </a:rPr>
              <a:t> </a:t>
            </a:r>
            <a:r>
              <a:rPr lang="de-DE" sz="1400" dirty="0" err="1">
                <a:solidFill>
                  <a:srgbClr val="003D6A"/>
                </a:solidFill>
              </a:rPr>
              <a:t>units</a:t>
            </a:r>
            <a:r>
              <a:rPr lang="de-DE" sz="1400" dirty="0">
                <a:solidFill>
                  <a:srgbClr val="003D6A"/>
                </a:solidFill>
              </a:rPr>
              <a:t> </a:t>
            </a:r>
            <a:r>
              <a:rPr lang="de-DE" sz="1400" dirty="0" err="1">
                <a:solidFill>
                  <a:srgbClr val="003D6A"/>
                </a:solidFill>
              </a:rPr>
              <a:t>additionally</a:t>
            </a:r>
            <a:r>
              <a:rPr lang="de-DE" sz="1400" dirty="0">
                <a:solidFill>
                  <a:srgbClr val="003D6A"/>
                </a:solidFill>
              </a:rPr>
              <a:t> </a:t>
            </a:r>
            <a:r>
              <a:rPr lang="de-DE" sz="1400" dirty="0" err="1">
                <a:solidFill>
                  <a:srgbClr val="003D6A"/>
                </a:solidFill>
              </a:rPr>
              <a:t>include</a:t>
            </a:r>
            <a:r>
              <a:rPr lang="de-DE" sz="1400" dirty="0">
                <a:solidFill>
                  <a:srgbClr val="003D6A"/>
                </a:solidFill>
              </a:rPr>
              <a:t> </a:t>
            </a:r>
            <a:r>
              <a:rPr lang="de-DE" sz="1400" dirty="0" err="1">
                <a:solidFill>
                  <a:srgbClr val="003D6A"/>
                </a:solidFill>
              </a:rPr>
              <a:t>integrated</a:t>
            </a:r>
            <a:r>
              <a:rPr lang="de-DE" sz="1400" dirty="0">
                <a:solidFill>
                  <a:srgbClr val="003D6A"/>
                </a:solidFill>
              </a:rPr>
              <a:t> </a:t>
            </a:r>
            <a:r>
              <a:rPr lang="de-DE" sz="1400" dirty="0" err="1">
                <a:solidFill>
                  <a:srgbClr val="003D6A"/>
                </a:solidFill>
              </a:rPr>
              <a:t>micro</a:t>
            </a:r>
            <a:r>
              <a:rPr lang="de-DE" sz="1400" dirty="0">
                <a:solidFill>
                  <a:srgbClr val="003D6A"/>
                </a:solidFill>
              </a:rPr>
              <a:t> </a:t>
            </a:r>
            <a:r>
              <a:rPr lang="de-DE" sz="1400" dirty="0" err="1">
                <a:solidFill>
                  <a:srgbClr val="003D6A"/>
                </a:solidFill>
              </a:rPr>
              <a:t>valves</a:t>
            </a:r>
            <a:r>
              <a:rPr lang="de-DE" sz="1400" dirty="0">
                <a:solidFill>
                  <a:srgbClr val="003D6A"/>
                </a:solidFill>
              </a:rPr>
              <a:t>, </a:t>
            </a:r>
            <a:r>
              <a:rPr lang="de-DE" sz="1400" dirty="0" err="1">
                <a:solidFill>
                  <a:srgbClr val="003D6A"/>
                </a:solidFill>
              </a:rPr>
              <a:t>meaning</a:t>
            </a:r>
            <a:r>
              <a:rPr lang="de-DE" sz="1400" dirty="0">
                <a:solidFill>
                  <a:srgbClr val="003D6A"/>
                </a:solidFill>
              </a:rPr>
              <a:t> </a:t>
            </a:r>
            <a:r>
              <a:rPr lang="de-DE" sz="1400" dirty="0" err="1">
                <a:solidFill>
                  <a:srgbClr val="003D6A"/>
                </a:solidFill>
              </a:rPr>
              <a:t>no</a:t>
            </a:r>
            <a:r>
              <a:rPr lang="de-DE" sz="1400" dirty="0">
                <a:solidFill>
                  <a:srgbClr val="003D6A"/>
                </a:solidFill>
              </a:rPr>
              <a:t> external </a:t>
            </a:r>
            <a:r>
              <a:rPr lang="de-DE" sz="1400" dirty="0" err="1">
                <a:solidFill>
                  <a:srgbClr val="003D6A"/>
                </a:solidFill>
              </a:rPr>
              <a:t>valves</a:t>
            </a:r>
            <a:r>
              <a:rPr lang="de-DE" sz="1400" dirty="0">
                <a:solidFill>
                  <a:srgbClr val="003D6A"/>
                </a:solidFill>
              </a:rPr>
              <a:t> </a:t>
            </a:r>
            <a:r>
              <a:rPr lang="de-DE" sz="1400" dirty="0" err="1">
                <a:solidFill>
                  <a:srgbClr val="003D6A"/>
                </a:solidFill>
              </a:rPr>
              <a:t>are</a:t>
            </a:r>
            <a:r>
              <a:rPr lang="de-DE" sz="1400" dirty="0">
                <a:solidFill>
                  <a:srgbClr val="003D6A"/>
                </a:solidFill>
              </a:rPr>
              <a:t> </a:t>
            </a:r>
            <a:r>
              <a:rPr lang="de-DE" sz="1400" dirty="0" err="1">
                <a:solidFill>
                  <a:srgbClr val="003D6A"/>
                </a:solidFill>
              </a:rPr>
              <a:t>required</a:t>
            </a:r>
            <a:r>
              <a:rPr lang="de-DE" sz="1400" dirty="0">
                <a:solidFill>
                  <a:srgbClr val="003D6A"/>
                </a:solidFill>
              </a:rPr>
              <a:t>.</a:t>
            </a:r>
          </a:p>
          <a:p>
            <a:endParaRPr lang="de-DE" sz="1400" dirty="0">
              <a:solidFill>
                <a:srgbClr val="003D6A"/>
              </a:solidFill>
            </a:endParaRPr>
          </a:p>
          <a:p>
            <a:endParaRPr lang="de-DE" sz="1400" dirty="0">
              <a:solidFill>
                <a:srgbClr val="003D6A"/>
              </a:solidFill>
            </a:endParaRPr>
          </a:p>
          <a:p>
            <a:endParaRPr lang="de-DE" sz="14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PSH 22-1</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JGP 80-1</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grpSp>
        <p:nvGrpSpPr>
          <p:cNvPr id="46" name="Gruppieren 45">
            <a:extLst>
              <a:ext uri="{FF2B5EF4-FFF2-40B4-BE49-F238E27FC236}">
                <a16:creationId xmlns:a16="http://schemas.microsoft.com/office/drawing/2014/main" id="{60E0C942-ECD7-4C30-B2DD-29FCE19DA4A0}"/>
              </a:ext>
            </a:extLst>
          </p:cNvPr>
          <p:cNvGrpSpPr/>
          <p:nvPr/>
        </p:nvGrpSpPr>
        <p:grpSpPr>
          <a:xfrm>
            <a:off x="5220072" y="5726611"/>
            <a:ext cx="3816425" cy="338554"/>
            <a:chOff x="363001" y="1772816"/>
            <a:chExt cx="4015045" cy="338554"/>
          </a:xfrm>
        </p:grpSpPr>
        <p:sp>
          <p:nvSpPr>
            <p:cNvPr id="47" name="Textfeld 46">
              <a:extLst>
                <a:ext uri="{FF2B5EF4-FFF2-40B4-BE49-F238E27FC236}">
                  <a16:creationId xmlns:a16="http://schemas.microsoft.com/office/drawing/2014/main" id="{1754B348-3139-488C-884B-F1EF503F4EAD}"/>
                </a:ext>
              </a:extLst>
            </p:cNvPr>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JGP 100-1</a:t>
              </a:r>
            </a:p>
          </p:txBody>
        </p:sp>
        <p:grpSp>
          <p:nvGrpSpPr>
            <p:cNvPr id="48" name="Gruppieren 47">
              <a:extLst>
                <a:ext uri="{FF2B5EF4-FFF2-40B4-BE49-F238E27FC236}">
                  <a16:creationId xmlns:a16="http://schemas.microsoft.com/office/drawing/2014/main" id="{6797A62A-DBD3-41D5-AB0C-AF36EA14A5D3}"/>
                </a:ext>
              </a:extLst>
            </p:cNvPr>
            <p:cNvGrpSpPr/>
            <p:nvPr/>
          </p:nvGrpSpPr>
          <p:grpSpPr>
            <a:xfrm>
              <a:off x="363001" y="1788205"/>
              <a:ext cx="318474" cy="307777"/>
              <a:chOff x="356437" y="795672"/>
              <a:chExt cx="318474" cy="307777"/>
            </a:xfrm>
          </p:grpSpPr>
          <p:sp>
            <p:nvSpPr>
              <p:cNvPr id="49" name="Oval 8">
                <a:extLst>
                  <a:ext uri="{FF2B5EF4-FFF2-40B4-BE49-F238E27FC236}">
                    <a16:creationId xmlns:a16="http://schemas.microsoft.com/office/drawing/2014/main" id="{2CF51793-92C3-47F0-A7A6-09D39F186EC0}"/>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0" name="Textfeld 49">
                <a:extLst>
                  <a:ext uri="{FF2B5EF4-FFF2-40B4-BE49-F238E27FC236}">
                    <a16:creationId xmlns:a16="http://schemas.microsoft.com/office/drawing/2014/main" id="{F8719337-B8C1-41D7-9EB9-DB09E6323561}"/>
                  </a:ext>
                </a:extLst>
              </p:cNvPr>
              <p:cNvSpPr txBox="1"/>
              <p:nvPr/>
            </p:nvSpPr>
            <p:spPr>
              <a:xfrm>
                <a:off x="356437" y="795672"/>
                <a:ext cx="318474" cy="307777"/>
              </a:xfrm>
              <a:prstGeom prst="rect">
                <a:avLst/>
              </a:prstGeom>
              <a:noFill/>
            </p:spPr>
            <p:txBody>
              <a:bodyPr wrap="square" rtlCol="0">
                <a:spAutoFit/>
              </a:bodyPr>
              <a:lstStyle/>
              <a:p>
                <a:r>
                  <a:rPr lang="de-DE" sz="1400" b="1" dirty="0">
                    <a:solidFill>
                      <a:schemeClr val="bg1"/>
                    </a:solidFill>
                  </a:rPr>
                  <a:t>8</a:t>
                </a:r>
              </a:p>
            </p:txBody>
          </p:sp>
        </p:grpSp>
      </p:grpSp>
      <p:grpSp>
        <p:nvGrpSpPr>
          <p:cNvPr id="51" name="Gruppieren 50">
            <a:extLst>
              <a:ext uri="{FF2B5EF4-FFF2-40B4-BE49-F238E27FC236}">
                <a16:creationId xmlns:a16="http://schemas.microsoft.com/office/drawing/2014/main" id="{EB1261E6-F7F3-455A-87F6-4DD95BE13CB0}"/>
              </a:ext>
            </a:extLst>
          </p:cNvPr>
          <p:cNvGrpSpPr/>
          <p:nvPr/>
        </p:nvGrpSpPr>
        <p:grpSpPr>
          <a:xfrm>
            <a:off x="7039867" y="3650544"/>
            <a:ext cx="3816425" cy="338554"/>
            <a:chOff x="363001" y="1772816"/>
            <a:chExt cx="4015045" cy="338554"/>
          </a:xfrm>
        </p:grpSpPr>
        <p:sp>
          <p:nvSpPr>
            <p:cNvPr id="52" name="Textfeld 51">
              <a:extLst>
                <a:ext uri="{FF2B5EF4-FFF2-40B4-BE49-F238E27FC236}">
                  <a16:creationId xmlns:a16="http://schemas.microsoft.com/office/drawing/2014/main" id="{8D458B5D-4595-454D-B6D4-34DAF276C791}"/>
                </a:ext>
              </a:extLst>
            </p:cNvPr>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PGN-plus-P 80-1</a:t>
              </a:r>
            </a:p>
          </p:txBody>
        </p:sp>
        <p:grpSp>
          <p:nvGrpSpPr>
            <p:cNvPr id="53" name="Gruppieren 52">
              <a:extLst>
                <a:ext uri="{FF2B5EF4-FFF2-40B4-BE49-F238E27FC236}">
                  <a16:creationId xmlns:a16="http://schemas.microsoft.com/office/drawing/2014/main" id="{9BC7095F-3C4F-413B-8797-CDC09F742876}"/>
                </a:ext>
              </a:extLst>
            </p:cNvPr>
            <p:cNvGrpSpPr/>
            <p:nvPr/>
          </p:nvGrpSpPr>
          <p:grpSpPr>
            <a:xfrm>
              <a:off x="363001" y="1788205"/>
              <a:ext cx="318475" cy="307777"/>
              <a:chOff x="356437" y="795672"/>
              <a:chExt cx="318475" cy="307777"/>
            </a:xfrm>
          </p:grpSpPr>
          <p:sp>
            <p:nvSpPr>
              <p:cNvPr id="54" name="Oval 8">
                <a:extLst>
                  <a:ext uri="{FF2B5EF4-FFF2-40B4-BE49-F238E27FC236}">
                    <a16:creationId xmlns:a16="http://schemas.microsoft.com/office/drawing/2014/main" id="{47BA33CB-0B3C-43E3-B08F-6B54D1F7E20C}"/>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5" name="Textfeld 54">
                <a:extLst>
                  <a:ext uri="{FF2B5EF4-FFF2-40B4-BE49-F238E27FC236}">
                    <a16:creationId xmlns:a16="http://schemas.microsoft.com/office/drawing/2014/main" id="{E961EB8C-F512-4C8A-8289-F5624A188DAA}"/>
                  </a:ext>
                </a:extLst>
              </p:cNvPr>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9</a:t>
                </a:r>
              </a:p>
            </p:txBody>
          </p:sp>
        </p:grpSp>
      </p:grpSp>
      <p:grpSp>
        <p:nvGrpSpPr>
          <p:cNvPr id="56" name="Gruppieren 55">
            <a:extLst>
              <a:ext uri="{FF2B5EF4-FFF2-40B4-BE49-F238E27FC236}">
                <a16:creationId xmlns:a16="http://schemas.microsoft.com/office/drawing/2014/main" id="{6090FF21-3AAA-4E0A-92D5-CD6C356401DB}"/>
              </a:ext>
            </a:extLst>
          </p:cNvPr>
          <p:cNvGrpSpPr/>
          <p:nvPr/>
        </p:nvGrpSpPr>
        <p:grpSpPr>
          <a:xfrm>
            <a:off x="7017269" y="4004187"/>
            <a:ext cx="3839023" cy="661720"/>
            <a:chOff x="339227" y="1772816"/>
            <a:chExt cx="4038819" cy="661720"/>
          </a:xfrm>
        </p:grpSpPr>
        <p:sp>
          <p:nvSpPr>
            <p:cNvPr id="57" name="Textfeld 56">
              <a:extLst>
                <a:ext uri="{FF2B5EF4-FFF2-40B4-BE49-F238E27FC236}">
                  <a16:creationId xmlns:a16="http://schemas.microsoft.com/office/drawing/2014/main" id="{B81E868F-69F7-4D37-BF1A-869CD7CE5305}"/>
                </a:ext>
              </a:extLst>
            </p:cNvPr>
            <p:cNvSpPr txBox="1"/>
            <p:nvPr/>
          </p:nvSpPr>
          <p:spPr>
            <a:xfrm>
              <a:off x="576736" y="1772816"/>
              <a:ext cx="3801310" cy="661720"/>
            </a:xfrm>
            <a:prstGeom prst="rect">
              <a:avLst/>
            </a:prstGeom>
            <a:noFill/>
          </p:spPr>
          <p:txBody>
            <a:bodyPr wrap="square" rtlCol="0">
              <a:spAutoFit/>
            </a:bodyPr>
            <a:lstStyle/>
            <a:p>
              <a:pPr>
                <a:spcAft>
                  <a:spcPts val="600"/>
                </a:spcAft>
                <a:buSzPct val="130000"/>
              </a:pPr>
              <a:r>
                <a:rPr lang="de-DE" sz="1600" b="1" dirty="0">
                  <a:solidFill>
                    <a:srgbClr val="003D6A"/>
                  </a:solidFill>
                </a:rPr>
                <a:t>PGN-plus-P 100-1</a:t>
              </a:r>
            </a:p>
            <a:p>
              <a:pPr>
                <a:spcAft>
                  <a:spcPts val="600"/>
                </a:spcAft>
                <a:buSzPct val="130000"/>
              </a:pPr>
              <a:endParaRPr lang="de-DE" sz="1600" b="1" dirty="0">
                <a:solidFill>
                  <a:srgbClr val="003D6A"/>
                </a:solidFill>
              </a:endParaRPr>
            </a:p>
          </p:txBody>
        </p:sp>
        <p:grpSp>
          <p:nvGrpSpPr>
            <p:cNvPr id="61" name="Gruppieren 60">
              <a:extLst>
                <a:ext uri="{FF2B5EF4-FFF2-40B4-BE49-F238E27FC236}">
                  <a16:creationId xmlns:a16="http://schemas.microsoft.com/office/drawing/2014/main" id="{D133F36A-A43A-4B26-9A26-43DCEB523855}"/>
                </a:ext>
              </a:extLst>
            </p:cNvPr>
            <p:cNvGrpSpPr/>
            <p:nvPr/>
          </p:nvGrpSpPr>
          <p:grpSpPr>
            <a:xfrm>
              <a:off x="339227" y="1830582"/>
              <a:ext cx="318475" cy="230832"/>
              <a:chOff x="332663" y="838049"/>
              <a:chExt cx="318475" cy="230832"/>
            </a:xfrm>
          </p:grpSpPr>
          <p:sp>
            <p:nvSpPr>
              <p:cNvPr id="62" name="Oval 8">
                <a:extLst>
                  <a:ext uri="{FF2B5EF4-FFF2-40B4-BE49-F238E27FC236}">
                    <a16:creationId xmlns:a16="http://schemas.microsoft.com/office/drawing/2014/main" id="{24BE4086-5ECA-45CC-8D6D-EE820374E84E}"/>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63" name="Textfeld 62">
                <a:extLst>
                  <a:ext uri="{FF2B5EF4-FFF2-40B4-BE49-F238E27FC236}">
                    <a16:creationId xmlns:a16="http://schemas.microsoft.com/office/drawing/2014/main" id="{6C123174-6C44-4B94-9FDC-C4A72985A3E7}"/>
                  </a:ext>
                </a:extLst>
              </p:cNvPr>
              <p:cNvSpPr txBox="1"/>
              <p:nvPr/>
            </p:nvSpPr>
            <p:spPr>
              <a:xfrm>
                <a:off x="332663" y="838049"/>
                <a:ext cx="318475" cy="230832"/>
              </a:xfrm>
              <a:prstGeom prst="rect">
                <a:avLst/>
              </a:prstGeom>
              <a:noFill/>
            </p:spPr>
            <p:txBody>
              <a:bodyPr wrap="square" rtlCol="0">
                <a:spAutoFit/>
              </a:bodyPr>
              <a:lstStyle/>
              <a:p>
                <a:r>
                  <a:rPr lang="de-DE" sz="900" b="1" dirty="0">
                    <a:solidFill>
                      <a:schemeClr val="bg1"/>
                    </a:solidFill>
                  </a:rPr>
                  <a:t>10</a:t>
                </a:r>
              </a:p>
            </p:txBody>
          </p:sp>
        </p:grpSp>
      </p:grpSp>
      <p:grpSp>
        <p:nvGrpSpPr>
          <p:cNvPr id="64" name="Gruppieren 63">
            <a:extLst>
              <a:ext uri="{FF2B5EF4-FFF2-40B4-BE49-F238E27FC236}">
                <a16:creationId xmlns:a16="http://schemas.microsoft.com/office/drawing/2014/main" id="{793F9A10-5C82-43E8-A52E-24E3852024FE}"/>
              </a:ext>
            </a:extLst>
          </p:cNvPr>
          <p:cNvGrpSpPr/>
          <p:nvPr/>
        </p:nvGrpSpPr>
        <p:grpSpPr>
          <a:xfrm>
            <a:off x="7019652" y="4321581"/>
            <a:ext cx="3836640" cy="338554"/>
            <a:chOff x="341734" y="1772816"/>
            <a:chExt cx="4036312" cy="338554"/>
          </a:xfrm>
        </p:grpSpPr>
        <p:sp>
          <p:nvSpPr>
            <p:cNvPr id="65" name="Textfeld 64">
              <a:extLst>
                <a:ext uri="{FF2B5EF4-FFF2-40B4-BE49-F238E27FC236}">
                  <a16:creationId xmlns:a16="http://schemas.microsoft.com/office/drawing/2014/main" id="{E7D21E96-7CBB-4B85-973D-FDE793F52EFB}"/>
                </a:ext>
              </a:extLst>
            </p:cNvPr>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PZN-plus 64</a:t>
              </a:r>
              <a:endParaRPr lang="de-DE" sz="1600" b="1" dirty="0">
                <a:solidFill>
                  <a:srgbClr val="003D6A"/>
                </a:solidFill>
              </a:endParaRPr>
            </a:p>
          </p:txBody>
        </p:sp>
        <p:grpSp>
          <p:nvGrpSpPr>
            <p:cNvPr id="66" name="Gruppieren 65">
              <a:extLst>
                <a:ext uri="{FF2B5EF4-FFF2-40B4-BE49-F238E27FC236}">
                  <a16:creationId xmlns:a16="http://schemas.microsoft.com/office/drawing/2014/main" id="{1D3B263E-57D7-4EAA-A75D-591621EFC6E7}"/>
                </a:ext>
              </a:extLst>
            </p:cNvPr>
            <p:cNvGrpSpPr/>
            <p:nvPr/>
          </p:nvGrpSpPr>
          <p:grpSpPr>
            <a:xfrm>
              <a:off x="341734" y="1828201"/>
              <a:ext cx="318475" cy="230832"/>
              <a:chOff x="335170" y="835668"/>
              <a:chExt cx="318475" cy="230832"/>
            </a:xfrm>
          </p:grpSpPr>
          <p:sp>
            <p:nvSpPr>
              <p:cNvPr id="67" name="Oval 8">
                <a:extLst>
                  <a:ext uri="{FF2B5EF4-FFF2-40B4-BE49-F238E27FC236}">
                    <a16:creationId xmlns:a16="http://schemas.microsoft.com/office/drawing/2014/main" id="{EBB93279-3E47-448B-8C0A-9FA08F72FC14}"/>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68" name="Textfeld 67">
                <a:extLst>
                  <a:ext uri="{FF2B5EF4-FFF2-40B4-BE49-F238E27FC236}">
                    <a16:creationId xmlns:a16="http://schemas.microsoft.com/office/drawing/2014/main" id="{6217BBEB-24B4-4099-96FE-B6E3B3502F7E}"/>
                  </a:ext>
                </a:extLst>
              </p:cNvPr>
              <p:cNvSpPr txBox="1"/>
              <p:nvPr/>
            </p:nvSpPr>
            <p:spPr>
              <a:xfrm>
                <a:off x="335170" y="835668"/>
                <a:ext cx="318475" cy="230832"/>
              </a:xfrm>
              <a:prstGeom prst="rect">
                <a:avLst/>
              </a:prstGeom>
              <a:noFill/>
            </p:spPr>
            <p:txBody>
              <a:bodyPr wrap="square" rtlCol="0">
                <a:spAutoFit/>
              </a:bodyPr>
              <a:lstStyle/>
              <a:p>
                <a:r>
                  <a:rPr lang="de-DE" sz="900" b="1" dirty="0">
                    <a:solidFill>
                      <a:schemeClr val="bg1"/>
                    </a:solidFill>
                  </a:rPr>
                  <a:t>11</a:t>
                </a:r>
              </a:p>
            </p:txBody>
          </p:sp>
        </p:grpSp>
      </p:grpSp>
    </p:spTree>
    <p:extLst>
      <p:ext uri="{BB962C8B-B14F-4D97-AF65-F5344CB8AC3E}">
        <p14:creationId xmlns:p14="http://schemas.microsoft.com/office/powerpoint/2010/main" val="2769260610"/>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Modular. Flexible. Easy.</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Modular program comprises gripping and changing, as well as measuring of forces and torques</a:t>
            </a:r>
            <a:endParaRPr lang="de-DE" sz="1400" i="1" dirty="0"/>
          </a:p>
          <a:p>
            <a:pPr marL="360000" lvl="0" indent="-360000">
              <a:spcAft>
                <a:spcPts val="1200"/>
              </a:spcAft>
              <a:buSzPct val="140000"/>
              <a:buBlip>
                <a:blip r:embed="rId2"/>
              </a:buBlip>
            </a:pPr>
            <a:r>
              <a:rPr lang="de-DE" sz="1600" b="1">
                <a:solidFill>
                  <a:srgbClr val="003D6A"/>
                </a:solidFill>
              </a:rPr>
              <a:t>36 combination possibilities</a:t>
            </a:r>
          </a:p>
          <a:p>
            <a:pPr marL="360000" lvl="0" indent="-360000">
              <a:spcAft>
                <a:spcPts val="1200"/>
              </a:spcAft>
              <a:buSzPct val="140000"/>
              <a:buBlip>
                <a:blip r:embed="rId2"/>
              </a:buBlip>
            </a:pPr>
            <a:r>
              <a:rPr lang="de-DE" sz="1600" b="1">
                <a:solidFill>
                  <a:srgbClr val="003D6A"/>
                </a:solidFill>
              </a:rPr>
              <a:t>Micro valves for actuating the pneumatic modules are already integrated into the SCHUNK adapters</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6" name="Grafik 5">
            <a:extLst>
              <a:ext uri="{FF2B5EF4-FFF2-40B4-BE49-F238E27FC236}">
                <a16:creationId xmlns:a16="http://schemas.microsoft.com/office/drawing/2014/main" id="{F94E2C31-3365-4120-8478-2B5CF7474C3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42792" r="56536" b="40535"/>
          <a:stretch/>
        </p:blipFill>
        <p:spPr>
          <a:xfrm>
            <a:off x="491147" y="4057583"/>
            <a:ext cx="1651425" cy="914400"/>
          </a:xfrm>
          <a:prstGeom prst="rect">
            <a:avLst/>
          </a:prstGeom>
        </p:spPr>
      </p:pic>
      <p:pic>
        <p:nvPicPr>
          <p:cNvPr id="7" name="Grafik 6">
            <a:extLst>
              <a:ext uri="{FF2B5EF4-FFF2-40B4-BE49-F238E27FC236}">
                <a16:creationId xmlns:a16="http://schemas.microsoft.com/office/drawing/2014/main" id="{5105FE02-8C60-44B5-8BB6-A6CC3BA833A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2704" r="56537" b="57385"/>
          <a:stretch/>
        </p:blipFill>
        <p:spPr>
          <a:xfrm>
            <a:off x="491146" y="2994661"/>
            <a:ext cx="1651426" cy="1091953"/>
          </a:xfrm>
          <a:prstGeom prst="rect">
            <a:avLst/>
          </a:prstGeom>
        </p:spPr>
      </p:pic>
      <p:pic>
        <p:nvPicPr>
          <p:cNvPr id="9" name="Grafik 8">
            <a:extLst>
              <a:ext uri="{FF2B5EF4-FFF2-40B4-BE49-F238E27FC236}">
                <a16:creationId xmlns:a16="http://schemas.microsoft.com/office/drawing/2014/main" id="{A678F10F-A371-419D-A1C8-F9BD1704FAE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18692" r="41038" b="83228"/>
          <a:stretch/>
        </p:blipFill>
        <p:spPr>
          <a:xfrm>
            <a:off x="-875427" y="2084111"/>
            <a:ext cx="2950492" cy="919794"/>
          </a:xfrm>
          <a:prstGeom prst="rect">
            <a:avLst/>
          </a:prstGeom>
        </p:spPr>
      </p:pic>
      <p:cxnSp>
        <p:nvCxnSpPr>
          <p:cNvPr id="16" name="Gerade Verbindung mit Pfeil 15">
            <a:extLst>
              <a:ext uri="{FF2B5EF4-FFF2-40B4-BE49-F238E27FC236}">
                <a16:creationId xmlns:a16="http://schemas.microsoft.com/office/drawing/2014/main" id="{CE412C67-AE11-4B7B-A316-D89174F5EE58}"/>
              </a:ext>
            </a:extLst>
          </p:cNvPr>
          <p:cNvCxnSpPr>
            <a:cxnSpLocks/>
          </p:cNvCxnSpPr>
          <p:nvPr/>
        </p:nvCxnSpPr>
        <p:spPr>
          <a:xfrm flipH="1" flipV="1">
            <a:off x="2031963" y="3609310"/>
            <a:ext cx="493215" cy="154330"/>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7" name="Gerade Verbindung mit Pfeil 16">
            <a:extLst>
              <a:ext uri="{FF2B5EF4-FFF2-40B4-BE49-F238E27FC236}">
                <a16:creationId xmlns:a16="http://schemas.microsoft.com/office/drawing/2014/main" id="{26C5E0D3-6607-467F-A37E-C0FA053528D9}"/>
              </a:ext>
            </a:extLst>
          </p:cNvPr>
          <p:cNvCxnSpPr>
            <a:cxnSpLocks/>
          </p:cNvCxnSpPr>
          <p:nvPr/>
        </p:nvCxnSpPr>
        <p:spPr>
          <a:xfrm flipH="1" flipV="1">
            <a:off x="2016842" y="3265457"/>
            <a:ext cx="508336" cy="130868"/>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pic>
        <p:nvPicPr>
          <p:cNvPr id="18" name="Grafik 17">
            <a:extLst>
              <a:ext uri="{FF2B5EF4-FFF2-40B4-BE49-F238E27FC236}">
                <a16:creationId xmlns:a16="http://schemas.microsoft.com/office/drawing/2014/main" id="{30EAC0EE-C3DE-4AEF-8163-87CE4972D69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85539" r="74692"/>
          <a:stretch/>
        </p:blipFill>
        <p:spPr>
          <a:xfrm>
            <a:off x="1063647" y="4907833"/>
            <a:ext cx="1033205" cy="803010"/>
          </a:xfrm>
          <a:prstGeom prst="rect">
            <a:avLst/>
          </a:prstGeom>
        </p:spPr>
      </p:pic>
      <p:cxnSp>
        <p:nvCxnSpPr>
          <p:cNvPr id="19" name="Gerade Verbindung mit Pfeil 18">
            <a:extLst>
              <a:ext uri="{FF2B5EF4-FFF2-40B4-BE49-F238E27FC236}">
                <a16:creationId xmlns:a16="http://schemas.microsoft.com/office/drawing/2014/main" id="{7F68DE8B-2E46-4DE3-BE74-E188C8E15235}"/>
              </a:ext>
            </a:extLst>
          </p:cNvPr>
          <p:cNvCxnSpPr>
            <a:cxnSpLocks/>
          </p:cNvCxnSpPr>
          <p:nvPr/>
        </p:nvCxnSpPr>
        <p:spPr>
          <a:xfrm flipH="1" flipV="1">
            <a:off x="2031963" y="2780399"/>
            <a:ext cx="451805" cy="141330"/>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0" name="Gerade Verbindung mit Pfeil 19">
            <a:extLst>
              <a:ext uri="{FF2B5EF4-FFF2-40B4-BE49-F238E27FC236}">
                <a16:creationId xmlns:a16="http://schemas.microsoft.com/office/drawing/2014/main" id="{6DCF9514-3B8D-4A50-8BDC-E4CBCDDBA377}"/>
              </a:ext>
            </a:extLst>
          </p:cNvPr>
          <p:cNvCxnSpPr>
            <a:cxnSpLocks/>
          </p:cNvCxnSpPr>
          <p:nvPr/>
        </p:nvCxnSpPr>
        <p:spPr>
          <a:xfrm flipH="1" flipV="1">
            <a:off x="2031963" y="4401552"/>
            <a:ext cx="497414" cy="95836"/>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1" name="Gerade Verbindung mit Pfeil 20">
            <a:extLst>
              <a:ext uri="{FF2B5EF4-FFF2-40B4-BE49-F238E27FC236}">
                <a16:creationId xmlns:a16="http://schemas.microsoft.com/office/drawing/2014/main" id="{8F25A978-A2E9-478D-AA3D-44754DEF678F}"/>
              </a:ext>
            </a:extLst>
          </p:cNvPr>
          <p:cNvCxnSpPr>
            <a:cxnSpLocks/>
          </p:cNvCxnSpPr>
          <p:nvPr/>
        </p:nvCxnSpPr>
        <p:spPr>
          <a:xfrm flipH="1" flipV="1">
            <a:off x="2031963" y="3973529"/>
            <a:ext cx="489807" cy="156985"/>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2" name="Gerade Verbindung mit Pfeil 21">
            <a:extLst>
              <a:ext uri="{FF2B5EF4-FFF2-40B4-BE49-F238E27FC236}">
                <a16:creationId xmlns:a16="http://schemas.microsoft.com/office/drawing/2014/main" id="{A2382041-4A2D-41FC-9351-C73027E5EA2A}"/>
              </a:ext>
            </a:extLst>
          </p:cNvPr>
          <p:cNvCxnSpPr/>
          <p:nvPr/>
        </p:nvCxnSpPr>
        <p:spPr>
          <a:xfrm flipH="1">
            <a:off x="2075065" y="5001471"/>
            <a:ext cx="444057" cy="186605"/>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3" name="Gerade Verbindung mit Pfeil 22">
            <a:extLst>
              <a:ext uri="{FF2B5EF4-FFF2-40B4-BE49-F238E27FC236}">
                <a16:creationId xmlns:a16="http://schemas.microsoft.com/office/drawing/2014/main" id="{6AB83A0E-4A6B-494A-B2DF-61CCF1EA14C4}"/>
              </a:ext>
            </a:extLst>
          </p:cNvPr>
          <p:cNvCxnSpPr>
            <a:cxnSpLocks/>
          </p:cNvCxnSpPr>
          <p:nvPr/>
        </p:nvCxnSpPr>
        <p:spPr>
          <a:xfrm flipH="1">
            <a:off x="2031963" y="4497388"/>
            <a:ext cx="497414" cy="245637"/>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sp>
        <p:nvSpPr>
          <p:cNvPr id="24" name="Textfeld 23">
            <a:extLst>
              <a:ext uri="{FF2B5EF4-FFF2-40B4-BE49-F238E27FC236}">
                <a16:creationId xmlns:a16="http://schemas.microsoft.com/office/drawing/2014/main" id="{BD025CBE-55E5-46ED-9B04-66FE6C885755}"/>
              </a:ext>
            </a:extLst>
          </p:cNvPr>
          <p:cNvSpPr txBox="1"/>
          <p:nvPr/>
        </p:nvSpPr>
        <p:spPr>
          <a:xfrm>
            <a:off x="2525178" y="3609751"/>
            <a:ext cx="3209544" cy="307777"/>
          </a:xfrm>
          <a:prstGeom prst="rect">
            <a:avLst/>
          </a:prstGeom>
          <a:noFill/>
          <a:ln>
            <a:noFill/>
          </a:ln>
        </p:spPr>
        <p:txBody>
          <a:bodyPr wrap="square" rtlCol="0">
            <a:spAutoFit/>
          </a:bodyPr>
          <a:lstStyle/>
          <a:p>
            <a:r>
              <a:rPr lang="de-DE" sz="1400" b="1" dirty="0">
                <a:solidFill>
                  <a:srgbClr val="003D6A"/>
                </a:solidFill>
              </a:rPr>
              <a:t>FT-sensor (AXIA80)</a:t>
            </a:r>
          </a:p>
        </p:txBody>
      </p:sp>
      <p:sp>
        <p:nvSpPr>
          <p:cNvPr id="25" name="Textfeld 24">
            <a:extLst>
              <a:ext uri="{FF2B5EF4-FFF2-40B4-BE49-F238E27FC236}">
                <a16:creationId xmlns:a16="http://schemas.microsoft.com/office/drawing/2014/main" id="{25E908DC-6675-4AD4-B075-95DC5CD92A45}"/>
              </a:ext>
            </a:extLst>
          </p:cNvPr>
          <p:cNvSpPr txBox="1"/>
          <p:nvPr/>
        </p:nvSpPr>
        <p:spPr>
          <a:xfrm>
            <a:off x="2529377" y="4343499"/>
            <a:ext cx="2122248" cy="307777"/>
          </a:xfrm>
          <a:prstGeom prst="rect">
            <a:avLst/>
          </a:prstGeom>
          <a:noFill/>
          <a:ln>
            <a:noFill/>
          </a:ln>
        </p:spPr>
        <p:txBody>
          <a:bodyPr wrap="none" rtlCol="0">
            <a:spAutoFit/>
          </a:bodyPr>
          <a:lstStyle/>
          <a:p>
            <a:r>
              <a:rPr lang="de-DE" sz="1400" b="1" dirty="0">
                <a:solidFill>
                  <a:srgbClr val="003D6A"/>
                </a:solidFill>
              </a:rPr>
              <a:t>Manual </a:t>
            </a:r>
            <a:r>
              <a:rPr lang="de-DE" sz="1400" b="1" dirty="0" err="1">
                <a:solidFill>
                  <a:srgbClr val="003D6A"/>
                </a:solidFill>
              </a:rPr>
              <a:t>toolchanger</a:t>
            </a:r>
            <a:r>
              <a:rPr lang="de-DE" sz="1400" b="1" dirty="0">
                <a:solidFill>
                  <a:srgbClr val="003D6A"/>
                </a:solidFill>
              </a:rPr>
              <a:t> (SHS)</a:t>
            </a:r>
          </a:p>
        </p:txBody>
      </p:sp>
      <p:sp>
        <p:nvSpPr>
          <p:cNvPr id="26" name="Textfeld 25">
            <a:extLst>
              <a:ext uri="{FF2B5EF4-FFF2-40B4-BE49-F238E27FC236}">
                <a16:creationId xmlns:a16="http://schemas.microsoft.com/office/drawing/2014/main" id="{C8D3104E-0A3C-4B61-B434-251A1AF9E03F}"/>
              </a:ext>
            </a:extLst>
          </p:cNvPr>
          <p:cNvSpPr txBox="1"/>
          <p:nvPr/>
        </p:nvSpPr>
        <p:spPr>
          <a:xfrm>
            <a:off x="2529377" y="4710373"/>
            <a:ext cx="3035257" cy="523220"/>
          </a:xfrm>
          <a:prstGeom prst="rect">
            <a:avLst/>
          </a:prstGeom>
          <a:noFill/>
          <a:ln>
            <a:noFill/>
          </a:ln>
        </p:spPr>
        <p:txBody>
          <a:bodyPr wrap="square" rtlCol="0">
            <a:spAutoFit/>
          </a:bodyPr>
          <a:lstStyle/>
          <a:p>
            <a:r>
              <a:rPr lang="de-DE" sz="1400" b="1" dirty="0" err="1">
                <a:solidFill>
                  <a:srgbClr val="003D6A"/>
                </a:solidFill>
              </a:rPr>
              <a:t>Gripping</a:t>
            </a:r>
            <a:r>
              <a:rPr lang="de-DE" sz="1400" b="1" dirty="0">
                <a:solidFill>
                  <a:srgbClr val="003D6A"/>
                </a:solidFill>
              </a:rPr>
              <a:t> System Plug &amp; Work </a:t>
            </a:r>
            <a:br>
              <a:rPr lang="de-DE" sz="1400" b="1" dirty="0">
                <a:solidFill>
                  <a:srgbClr val="003D6A"/>
                </a:solidFill>
              </a:rPr>
            </a:br>
            <a:r>
              <a:rPr lang="de-DE" sz="1400" b="1" dirty="0" err="1">
                <a:solidFill>
                  <a:srgbClr val="003D6A"/>
                </a:solidFill>
              </a:rPr>
              <a:t>to</a:t>
            </a:r>
            <a:r>
              <a:rPr lang="de-DE" sz="1400" b="1" dirty="0">
                <a:solidFill>
                  <a:srgbClr val="003D6A"/>
                </a:solidFill>
              </a:rPr>
              <a:t> </a:t>
            </a:r>
            <a:r>
              <a:rPr lang="de-DE" sz="1400" b="1" dirty="0" err="1">
                <a:solidFill>
                  <a:srgbClr val="003D6A"/>
                </a:solidFill>
              </a:rPr>
              <a:t>the</a:t>
            </a:r>
            <a:r>
              <a:rPr lang="de-DE" sz="1400" b="1" dirty="0">
                <a:solidFill>
                  <a:srgbClr val="003D6A"/>
                </a:solidFill>
              </a:rPr>
              <a:t> </a:t>
            </a:r>
            <a:r>
              <a:rPr lang="de-DE" sz="1400" b="1" dirty="0" err="1">
                <a:solidFill>
                  <a:srgbClr val="003D6A"/>
                </a:solidFill>
              </a:rPr>
              <a:t>robot</a:t>
            </a:r>
            <a:r>
              <a:rPr lang="de-DE" sz="1400" b="1" dirty="0">
                <a:solidFill>
                  <a:srgbClr val="003D6A"/>
                </a:solidFill>
              </a:rPr>
              <a:t> interface</a:t>
            </a:r>
          </a:p>
        </p:txBody>
      </p:sp>
      <p:sp>
        <p:nvSpPr>
          <p:cNvPr id="27" name="Textfeld 26">
            <a:extLst>
              <a:ext uri="{FF2B5EF4-FFF2-40B4-BE49-F238E27FC236}">
                <a16:creationId xmlns:a16="http://schemas.microsoft.com/office/drawing/2014/main" id="{55BDF9EB-F91B-448E-B2C5-431E22B7B382}"/>
              </a:ext>
            </a:extLst>
          </p:cNvPr>
          <p:cNvSpPr txBox="1"/>
          <p:nvPr/>
        </p:nvSpPr>
        <p:spPr>
          <a:xfrm>
            <a:off x="2483768" y="2660119"/>
            <a:ext cx="3209544" cy="523220"/>
          </a:xfrm>
          <a:prstGeom prst="rect">
            <a:avLst/>
          </a:prstGeom>
          <a:noFill/>
          <a:ln>
            <a:noFill/>
          </a:ln>
        </p:spPr>
        <p:txBody>
          <a:bodyPr wrap="square" rtlCol="0">
            <a:spAutoFit/>
          </a:bodyPr>
          <a:lstStyle/>
          <a:p>
            <a:r>
              <a:rPr lang="de-DE" sz="1400" b="1" dirty="0">
                <a:solidFill>
                  <a:srgbClr val="003D6A"/>
                </a:solidFill>
              </a:rPr>
              <a:t>Roboter UR 3, 5 oder 10</a:t>
            </a:r>
            <a:br>
              <a:rPr lang="de-DE" sz="1400" b="1" dirty="0">
                <a:solidFill>
                  <a:srgbClr val="003D6A"/>
                </a:solidFill>
              </a:rPr>
            </a:br>
            <a:r>
              <a:rPr lang="de-DE" sz="1400" b="1" dirty="0">
                <a:solidFill>
                  <a:srgbClr val="003D6A"/>
                </a:solidFill>
              </a:rPr>
              <a:t>(</a:t>
            </a:r>
            <a:r>
              <a:rPr lang="de-DE" sz="1400" b="1" dirty="0" err="1">
                <a:solidFill>
                  <a:srgbClr val="003D6A"/>
                </a:solidFill>
              </a:rPr>
              <a:t>Compatible</a:t>
            </a:r>
            <a:r>
              <a:rPr lang="de-DE" sz="1400" b="1" dirty="0">
                <a:solidFill>
                  <a:srgbClr val="003D6A"/>
                </a:solidFill>
              </a:rPr>
              <a:t> </a:t>
            </a:r>
            <a:r>
              <a:rPr lang="de-DE" sz="1400" b="1" dirty="0" err="1">
                <a:solidFill>
                  <a:srgbClr val="003D6A"/>
                </a:solidFill>
              </a:rPr>
              <a:t>to</a:t>
            </a:r>
            <a:r>
              <a:rPr lang="de-DE" sz="1400" b="1" dirty="0">
                <a:solidFill>
                  <a:srgbClr val="003D6A"/>
                </a:solidFill>
              </a:rPr>
              <a:t> </a:t>
            </a:r>
            <a:r>
              <a:rPr lang="de-DE" sz="1400" b="1" dirty="0" err="1">
                <a:solidFill>
                  <a:srgbClr val="003D6A"/>
                </a:solidFill>
              </a:rPr>
              <a:t>the</a:t>
            </a:r>
            <a:r>
              <a:rPr lang="de-DE" sz="1400" b="1" dirty="0">
                <a:solidFill>
                  <a:srgbClr val="003D6A"/>
                </a:solidFill>
              </a:rPr>
              <a:t> CB and e-Series)</a:t>
            </a:r>
          </a:p>
        </p:txBody>
      </p:sp>
      <p:sp>
        <p:nvSpPr>
          <p:cNvPr id="28" name="Textfeld 27">
            <a:extLst>
              <a:ext uri="{FF2B5EF4-FFF2-40B4-BE49-F238E27FC236}">
                <a16:creationId xmlns:a16="http://schemas.microsoft.com/office/drawing/2014/main" id="{5F88BCF5-10F2-457D-819D-E3C2B5451033}"/>
              </a:ext>
            </a:extLst>
          </p:cNvPr>
          <p:cNvSpPr txBox="1"/>
          <p:nvPr/>
        </p:nvSpPr>
        <p:spPr>
          <a:xfrm>
            <a:off x="2525178" y="3242436"/>
            <a:ext cx="1583832" cy="307777"/>
          </a:xfrm>
          <a:prstGeom prst="rect">
            <a:avLst/>
          </a:prstGeom>
          <a:noFill/>
          <a:ln>
            <a:noFill/>
          </a:ln>
        </p:spPr>
        <p:txBody>
          <a:bodyPr wrap="none" rtlCol="0">
            <a:spAutoFit/>
          </a:bodyPr>
          <a:lstStyle/>
          <a:p>
            <a:r>
              <a:rPr lang="de-DE" sz="1400" b="1" dirty="0">
                <a:solidFill>
                  <a:srgbClr val="003D6A"/>
                </a:solidFill>
              </a:rPr>
              <a:t>Adapter </a:t>
            </a:r>
            <a:r>
              <a:rPr lang="de-DE" sz="1400" b="1" dirty="0" err="1">
                <a:solidFill>
                  <a:srgbClr val="003D6A"/>
                </a:solidFill>
              </a:rPr>
              <a:t>robot</a:t>
            </a:r>
            <a:r>
              <a:rPr lang="de-DE" sz="1400" b="1" dirty="0">
                <a:solidFill>
                  <a:srgbClr val="003D6A"/>
                </a:solidFill>
              </a:rPr>
              <a:t> </a:t>
            </a:r>
            <a:r>
              <a:rPr lang="de-DE" sz="1400" b="1" dirty="0" err="1">
                <a:solidFill>
                  <a:srgbClr val="003D6A"/>
                </a:solidFill>
              </a:rPr>
              <a:t>side</a:t>
            </a:r>
            <a:endParaRPr lang="de-DE" sz="1400" b="1" dirty="0">
              <a:solidFill>
                <a:srgbClr val="003D6A"/>
              </a:solidFill>
            </a:endParaRPr>
          </a:p>
        </p:txBody>
      </p:sp>
      <p:sp>
        <p:nvSpPr>
          <p:cNvPr id="29" name="Textfeld 28">
            <a:extLst>
              <a:ext uri="{FF2B5EF4-FFF2-40B4-BE49-F238E27FC236}">
                <a16:creationId xmlns:a16="http://schemas.microsoft.com/office/drawing/2014/main" id="{C7C04E3E-AC8C-45BE-81FA-1E4569A6A5CF}"/>
              </a:ext>
            </a:extLst>
          </p:cNvPr>
          <p:cNvSpPr txBox="1"/>
          <p:nvPr/>
        </p:nvSpPr>
        <p:spPr>
          <a:xfrm>
            <a:off x="2521770" y="3976625"/>
            <a:ext cx="3030801" cy="307777"/>
          </a:xfrm>
          <a:prstGeom prst="rect">
            <a:avLst/>
          </a:prstGeom>
          <a:noFill/>
          <a:ln>
            <a:noFill/>
          </a:ln>
        </p:spPr>
        <p:txBody>
          <a:bodyPr wrap="square" rtlCol="0">
            <a:spAutoFit/>
          </a:bodyPr>
          <a:lstStyle/>
          <a:p>
            <a:r>
              <a:rPr lang="de-DE" sz="1400" b="1" dirty="0">
                <a:solidFill>
                  <a:srgbClr val="003D6A"/>
                </a:solidFill>
              </a:rPr>
              <a:t>Adapter </a:t>
            </a:r>
            <a:r>
              <a:rPr lang="de-DE" sz="1400" b="1" dirty="0" err="1">
                <a:solidFill>
                  <a:srgbClr val="003D6A"/>
                </a:solidFill>
              </a:rPr>
              <a:t>tool</a:t>
            </a:r>
            <a:r>
              <a:rPr lang="de-DE" sz="1400" b="1" dirty="0">
                <a:solidFill>
                  <a:srgbClr val="003D6A"/>
                </a:solidFill>
              </a:rPr>
              <a:t> </a:t>
            </a:r>
            <a:r>
              <a:rPr lang="de-DE" sz="1400" b="1" dirty="0" err="1">
                <a:solidFill>
                  <a:srgbClr val="003D6A"/>
                </a:solidFill>
              </a:rPr>
              <a:t>side</a:t>
            </a:r>
            <a:endParaRPr lang="de-DE" sz="1400" b="1" dirty="0">
              <a:solidFill>
                <a:srgbClr val="003D6A"/>
              </a:solidFill>
            </a:endParaRPr>
          </a:p>
        </p:txBody>
      </p:sp>
    </p:spTree>
    <p:extLst>
      <p:ext uri="{BB962C8B-B14F-4D97-AF65-F5344CB8AC3E}">
        <p14:creationId xmlns:p14="http://schemas.microsoft.com/office/powerpoint/2010/main" val="1178409821"/>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uppieren 2">
            <a:extLst>
              <a:ext uri="{FF2B5EF4-FFF2-40B4-BE49-F238E27FC236}">
                <a16:creationId xmlns:a16="http://schemas.microsoft.com/office/drawing/2014/main" id="{BB5BC74B-568F-4C1C-BB2D-01852F56F174}"/>
              </a:ext>
            </a:extLst>
          </p:cNvPr>
          <p:cNvGrpSpPr/>
          <p:nvPr/>
        </p:nvGrpSpPr>
        <p:grpSpPr>
          <a:xfrm>
            <a:off x="611560" y="1988840"/>
            <a:ext cx="8028432" cy="2459855"/>
            <a:chOff x="576072" y="3562309"/>
            <a:chExt cx="8028432" cy="2459855"/>
          </a:xfrm>
        </p:grpSpPr>
        <p:grpSp>
          <p:nvGrpSpPr>
            <p:cNvPr id="4" name="Gruppieren 3">
              <a:extLst>
                <a:ext uri="{FF2B5EF4-FFF2-40B4-BE49-F238E27FC236}">
                  <a16:creationId xmlns:a16="http://schemas.microsoft.com/office/drawing/2014/main" id="{B70CE1FE-9E12-46C2-9C35-919B903ACD96}"/>
                </a:ext>
              </a:extLst>
            </p:cNvPr>
            <p:cNvGrpSpPr/>
            <p:nvPr/>
          </p:nvGrpSpPr>
          <p:grpSpPr>
            <a:xfrm>
              <a:off x="1008507" y="3562309"/>
              <a:ext cx="7083827" cy="2459855"/>
              <a:chOff x="752475" y="3313481"/>
              <a:chExt cx="7083827" cy="2459855"/>
            </a:xfrm>
          </p:grpSpPr>
          <p:pic>
            <p:nvPicPr>
              <p:cNvPr id="6" name="Grafik 5">
                <a:extLst>
                  <a:ext uri="{FF2B5EF4-FFF2-40B4-BE49-F238E27FC236}">
                    <a16:creationId xmlns:a16="http://schemas.microsoft.com/office/drawing/2014/main" id="{23BFBB11-67E0-461C-AA3E-6ECF33983D82}"/>
                  </a:ext>
                </a:extLst>
              </p:cNvPr>
              <p:cNvPicPr>
                <a:picLocks noChangeAspect="1"/>
              </p:cNvPicPr>
              <p:nvPr/>
            </p:nvPicPr>
            <p:blipFill rotWithShape="1">
              <a:blip r:embed="rId2"/>
              <a:srcRect r="22520"/>
              <a:stretch/>
            </p:blipFill>
            <p:spPr>
              <a:xfrm>
                <a:off x="2710677" y="3313481"/>
                <a:ext cx="1286797" cy="2459855"/>
              </a:xfrm>
              <a:prstGeom prst="rect">
                <a:avLst/>
              </a:prstGeom>
            </p:spPr>
          </p:pic>
          <p:pic>
            <p:nvPicPr>
              <p:cNvPr id="7" name="Grafik 6">
                <a:extLst>
                  <a:ext uri="{FF2B5EF4-FFF2-40B4-BE49-F238E27FC236}">
                    <a16:creationId xmlns:a16="http://schemas.microsoft.com/office/drawing/2014/main" id="{6D1FDB4B-41FE-460C-B42B-FE39E7645C93}"/>
                  </a:ext>
                </a:extLst>
              </p:cNvPr>
              <p:cNvPicPr>
                <a:picLocks noChangeAspect="1"/>
              </p:cNvPicPr>
              <p:nvPr/>
            </p:nvPicPr>
            <p:blipFill rotWithShape="1">
              <a:blip r:embed="rId3"/>
              <a:srcRect l="34424"/>
              <a:stretch/>
            </p:blipFill>
            <p:spPr>
              <a:xfrm>
                <a:off x="4718303" y="3315900"/>
                <a:ext cx="1273281" cy="2394716"/>
              </a:xfrm>
              <a:prstGeom prst="rect">
                <a:avLst/>
              </a:prstGeom>
            </p:spPr>
          </p:pic>
          <p:pic>
            <p:nvPicPr>
              <p:cNvPr id="8" name="Grafik 7">
                <a:extLst>
                  <a:ext uri="{FF2B5EF4-FFF2-40B4-BE49-F238E27FC236}">
                    <a16:creationId xmlns:a16="http://schemas.microsoft.com/office/drawing/2014/main" id="{106D3DA7-461E-4F2A-A6E2-AD7079AFFD1C}"/>
                  </a:ext>
                </a:extLst>
              </p:cNvPr>
              <p:cNvPicPr>
                <a:picLocks noChangeAspect="1"/>
              </p:cNvPicPr>
              <p:nvPr/>
            </p:nvPicPr>
            <p:blipFill rotWithShape="1">
              <a:blip r:embed="rId4"/>
              <a:srcRect l="34635"/>
              <a:stretch/>
            </p:blipFill>
            <p:spPr>
              <a:xfrm>
                <a:off x="6712413" y="3315900"/>
                <a:ext cx="1123889" cy="2457436"/>
              </a:xfrm>
              <a:prstGeom prst="rect">
                <a:avLst/>
              </a:prstGeom>
            </p:spPr>
          </p:pic>
          <p:pic>
            <p:nvPicPr>
              <p:cNvPr id="9" name="Grafik 8">
                <a:extLst>
                  <a:ext uri="{FF2B5EF4-FFF2-40B4-BE49-F238E27FC236}">
                    <a16:creationId xmlns:a16="http://schemas.microsoft.com/office/drawing/2014/main" id="{C991FDDC-6DA7-4282-B52C-AA8E09B9AF46}"/>
                  </a:ext>
                </a:extLst>
              </p:cNvPr>
              <p:cNvPicPr>
                <a:picLocks noChangeAspect="1"/>
              </p:cNvPicPr>
              <p:nvPr/>
            </p:nvPicPr>
            <p:blipFill rotWithShape="1">
              <a:blip r:embed="rId5"/>
              <a:srcRect l="25737"/>
              <a:stretch/>
            </p:blipFill>
            <p:spPr>
              <a:xfrm>
                <a:off x="752475" y="3315900"/>
                <a:ext cx="1237373" cy="1769008"/>
              </a:xfrm>
              <a:prstGeom prst="rect">
                <a:avLst/>
              </a:prstGeom>
            </p:spPr>
          </p:pic>
        </p:grpSp>
        <p:cxnSp>
          <p:nvCxnSpPr>
            <p:cNvPr id="5" name="Gerader Verbinder 4">
              <a:extLst>
                <a:ext uri="{FF2B5EF4-FFF2-40B4-BE49-F238E27FC236}">
                  <a16:creationId xmlns:a16="http://schemas.microsoft.com/office/drawing/2014/main" id="{628D7CFA-D8A3-4B3E-887C-D672C10CE1F9}"/>
                </a:ext>
              </a:extLst>
            </p:cNvPr>
            <p:cNvCxnSpPr/>
            <p:nvPr/>
          </p:nvCxnSpPr>
          <p:spPr>
            <a:xfrm>
              <a:off x="576072" y="3564728"/>
              <a:ext cx="8028432" cy="2419"/>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grpSp>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Possiblities</a:t>
            </a:r>
            <a:r>
              <a:rPr lang="de-DE" sz="4000" b="1" dirty="0">
                <a:solidFill>
                  <a:schemeClr val="bg1"/>
                </a:solidFill>
              </a:rPr>
              <a:t> </a:t>
            </a:r>
            <a:r>
              <a:rPr lang="de-DE" sz="4000" b="1" dirty="0" err="1">
                <a:solidFill>
                  <a:schemeClr val="bg1"/>
                </a:solidFill>
              </a:rPr>
              <a:t>of</a:t>
            </a:r>
            <a:r>
              <a:rPr lang="de-DE" sz="4000" b="1" dirty="0">
                <a:solidFill>
                  <a:schemeClr val="bg1"/>
                </a:solidFill>
              </a:rPr>
              <a:t> </a:t>
            </a:r>
            <a:r>
              <a:rPr lang="de-DE" sz="4000" b="1" dirty="0" err="1">
                <a:solidFill>
                  <a:schemeClr val="bg1"/>
                </a:solidFill>
              </a:rPr>
              <a:t>combinations</a:t>
            </a:r>
            <a:endParaRPr lang="de-DE" sz="4000" b="1" dirty="0">
              <a:solidFill>
                <a:schemeClr val="bg1"/>
              </a:solidFill>
            </a:endParaRPr>
          </a:p>
        </p:txBody>
      </p:sp>
      <p:sp>
        <p:nvSpPr>
          <p:cNvPr id="18" name="Textfeld 17">
            <a:extLst>
              <a:ext uri="{FF2B5EF4-FFF2-40B4-BE49-F238E27FC236}">
                <a16:creationId xmlns:a16="http://schemas.microsoft.com/office/drawing/2014/main" id="{EC9EA31C-D2CD-4590-9429-1A7E34E13BCB}"/>
              </a:ext>
            </a:extLst>
          </p:cNvPr>
          <p:cNvSpPr txBox="1"/>
          <p:nvPr/>
        </p:nvSpPr>
        <p:spPr>
          <a:xfrm>
            <a:off x="1038706" y="4617159"/>
            <a:ext cx="1565587" cy="738664"/>
          </a:xfrm>
          <a:prstGeom prst="rect">
            <a:avLst/>
          </a:prstGeom>
          <a:noFill/>
        </p:spPr>
        <p:txBody>
          <a:bodyPr wrap="square" rtlCol="0">
            <a:spAutoFit/>
          </a:bodyPr>
          <a:lstStyle/>
          <a:p>
            <a:pPr>
              <a:spcAft>
                <a:spcPts val="1200"/>
              </a:spcAft>
              <a:buSzPct val="140000"/>
            </a:pPr>
            <a:r>
              <a:rPr lang="de-DE" sz="1400" b="1" dirty="0" err="1">
                <a:solidFill>
                  <a:srgbClr val="003D6A"/>
                </a:solidFill>
              </a:rPr>
              <a:t>Universalgripper</a:t>
            </a:r>
            <a:r>
              <a:rPr lang="de-DE" sz="1400" b="1" dirty="0">
                <a:solidFill>
                  <a:srgbClr val="003D6A"/>
                </a:solidFill>
              </a:rPr>
              <a:t> PGN-plus-P</a:t>
            </a:r>
            <a:br>
              <a:rPr lang="de-DE" sz="1400" b="1" dirty="0">
                <a:solidFill>
                  <a:srgbClr val="003D6A"/>
                </a:solidFill>
              </a:rPr>
            </a:br>
            <a:r>
              <a:rPr lang="de-DE" sz="1400" i="1" dirty="0" err="1">
                <a:solidFill>
                  <a:srgbClr val="003D6A"/>
                </a:solidFill>
              </a:rPr>
              <a:t>Direct</a:t>
            </a:r>
            <a:r>
              <a:rPr lang="de-DE" sz="1400" i="1" dirty="0">
                <a:solidFill>
                  <a:srgbClr val="003D6A"/>
                </a:solidFill>
              </a:rPr>
              <a:t> </a:t>
            </a:r>
            <a:r>
              <a:rPr lang="de-DE" sz="1400" i="1" dirty="0" err="1">
                <a:solidFill>
                  <a:srgbClr val="003D6A"/>
                </a:solidFill>
              </a:rPr>
              <a:t>mount</a:t>
            </a:r>
            <a:endParaRPr lang="de-DE" sz="1400" i="1" dirty="0">
              <a:solidFill>
                <a:prstClr val="black"/>
              </a:solidFill>
            </a:endParaRPr>
          </a:p>
        </p:txBody>
      </p:sp>
      <p:sp>
        <p:nvSpPr>
          <p:cNvPr id="19" name="Textfeld 18">
            <a:extLst>
              <a:ext uri="{FF2B5EF4-FFF2-40B4-BE49-F238E27FC236}">
                <a16:creationId xmlns:a16="http://schemas.microsoft.com/office/drawing/2014/main" id="{AAA5DCAC-41BD-49E7-B34D-491B1F9004A9}"/>
              </a:ext>
            </a:extLst>
          </p:cNvPr>
          <p:cNvSpPr txBox="1"/>
          <p:nvPr/>
        </p:nvSpPr>
        <p:spPr>
          <a:xfrm>
            <a:off x="2783308" y="4617159"/>
            <a:ext cx="1724574" cy="1169551"/>
          </a:xfrm>
          <a:prstGeom prst="rect">
            <a:avLst/>
          </a:prstGeom>
          <a:noFill/>
        </p:spPr>
        <p:txBody>
          <a:bodyPr wrap="square" rtlCol="0">
            <a:spAutoFit/>
          </a:bodyPr>
          <a:lstStyle/>
          <a:p>
            <a:pPr algn="ctr">
              <a:spcAft>
                <a:spcPts val="1200"/>
              </a:spcAft>
              <a:buSzPct val="140000"/>
            </a:pPr>
            <a:r>
              <a:rPr lang="de-DE" sz="1400" b="1" dirty="0">
                <a:solidFill>
                  <a:srgbClr val="003D6A"/>
                </a:solidFill>
              </a:rPr>
              <a:t>Collaborative </a:t>
            </a:r>
            <a:r>
              <a:rPr lang="de-DE" sz="1400" b="1" dirty="0" err="1">
                <a:solidFill>
                  <a:srgbClr val="003D6A"/>
                </a:solidFill>
              </a:rPr>
              <a:t>small</a:t>
            </a:r>
            <a:r>
              <a:rPr lang="de-DE" sz="1400" b="1" dirty="0">
                <a:solidFill>
                  <a:srgbClr val="003D6A"/>
                </a:solidFill>
              </a:rPr>
              <a:t> </a:t>
            </a:r>
            <a:r>
              <a:rPr lang="de-DE" sz="1400" b="1" dirty="0" err="1">
                <a:solidFill>
                  <a:srgbClr val="003D6A"/>
                </a:solidFill>
              </a:rPr>
              <a:t>part</a:t>
            </a:r>
            <a:r>
              <a:rPr lang="de-DE" sz="1400" b="1" dirty="0">
                <a:solidFill>
                  <a:srgbClr val="003D6A"/>
                </a:solidFill>
              </a:rPr>
              <a:t> </a:t>
            </a:r>
            <a:r>
              <a:rPr lang="de-DE" sz="1400" b="1" dirty="0" err="1">
                <a:solidFill>
                  <a:srgbClr val="003D6A"/>
                </a:solidFill>
              </a:rPr>
              <a:t>gripper</a:t>
            </a:r>
            <a:br>
              <a:rPr lang="de-DE" sz="1400" b="1" dirty="0">
                <a:solidFill>
                  <a:srgbClr val="003D6A"/>
                </a:solidFill>
              </a:rPr>
            </a:br>
            <a:r>
              <a:rPr lang="de-DE" sz="1400" b="1" dirty="0">
                <a:solidFill>
                  <a:srgbClr val="003D6A"/>
                </a:solidFill>
              </a:rPr>
              <a:t>Co-</a:t>
            </a:r>
            <a:r>
              <a:rPr lang="de-DE" sz="1400" b="1" dirty="0" err="1">
                <a:solidFill>
                  <a:srgbClr val="003D6A"/>
                </a:solidFill>
              </a:rPr>
              <a:t>act</a:t>
            </a:r>
            <a:r>
              <a:rPr lang="de-DE" sz="1400" b="1" dirty="0">
                <a:solidFill>
                  <a:srgbClr val="003D6A"/>
                </a:solidFill>
              </a:rPr>
              <a:t> EGP-C</a:t>
            </a:r>
            <a:br>
              <a:rPr lang="de-DE" sz="1400" b="1" dirty="0">
                <a:solidFill>
                  <a:srgbClr val="003D6A"/>
                </a:solidFill>
              </a:rPr>
            </a:br>
            <a:r>
              <a:rPr lang="de-DE" sz="1400" i="1" dirty="0">
                <a:solidFill>
                  <a:srgbClr val="003D6A"/>
                </a:solidFill>
              </a:rPr>
              <a:t>+ </a:t>
            </a:r>
            <a:r>
              <a:rPr lang="de-DE" sz="1400" i="1" dirty="0" err="1">
                <a:solidFill>
                  <a:srgbClr val="003D6A"/>
                </a:solidFill>
              </a:rPr>
              <a:t>manual</a:t>
            </a:r>
            <a:r>
              <a:rPr lang="de-DE" sz="1400" i="1" dirty="0">
                <a:solidFill>
                  <a:srgbClr val="003D6A"/>
                </a:solidFill>
              </a:rPr>
              <a:t> </a:t>
            </a:r>
            <a:r>
              <a:rPr lang="de-DE" sz="1400" i="1" dirty="0" err="1">
                <a:solidFill>
                  <a:srgbClr val="003D6A"/>
                </a:solidFill>
              </a:rPr>
              <a:t>toolchanger</a:t>
            </a:r>
            <a:r>
              <a:rPr lang="de-DE" sz="1400" i="1" dirty="0">
                <a:solidFill>
                  <a:srgbClr val="003D6A"/>
                </a:solidFill>
              </a:rPr>
              <a:t> SHS</a:t>
            </a:r>
            <a:endParaRPr lang="de-DE" sz="1200" i="1" dirty="0">
              <a:solidFill>
                <a:prstClr val="black"/>
              </a:solidFill>
            </a:endParaRPr>
          </a:p>
        </p:txBody>
      </p:sp>
      <p:sp>
        <p:nvSpPr>
          <p:cNvPr id="20" name="Textfeld 19">
            <a:extLst>
              <a:ext uri="{FF2B5EF4-FFF2-40B4-BE49-F238E27FC236}">
                <a16:creationId xmlns:a16="http://schemas.microsoft.com/office/drawing/2014/main" id="{BC5D47B9-E77D-4CAD-890D-BE2F36419648}"/>
              </a:ext>
            </a:extLst>
          </p:cNvPr>
          <p:cNvSpPr txBox="1"/>
          <p:nvPr/>
        </p:nvSpPr>
        <p:spPr>
          <a:xfrm>
            <a:off x="4796237" y="4617159"/>
            <a:ext cx="1854376" cy="954107"/>
          </a:xfrm>
          <a:prstGeom prst="rect">
            <a:avLst/>
          </a:prstGeom>
          <a:noFill/>
        </p:spPr>
        <p:txBody>
          <a:bodyPr wrap="square" rtlCol="0">
            <a:spAutoFit/>
          </a:bodyPr>
          <a:lstStyle/>
          <a:p>
            <a:pPr algn="ctr">
              <a:spcAft>
                <a:spcPts val="1200"/>
              </a:spcAft>
              <a:buSzPct val="140000"/>
            </a:pPr>
            <a:r>
              <a:rPr lang="de-DE" sz="1400" b="1" dirty="0" err="1">
                <a:solidFill>
                  <a:srgbClr val="003D6A"/>
                </a:solidFill>
              </a:rPr>
              <a:t>Centric</a:t>
            </a:r>
            <a:r>
              <a:rPr lang="de-DE" sz="1400" b="1" dirty="0">
                <a:solidFill>
                  <a:srgbClr val="003D6A"/>
                </a:solidFill>
              </a:rPr>
              <a:t> </a:t>
            </a:r>
            <a:r>
              <a:rPr lang="de-DE" sz="1400" b="1" dirty="0" err="1">
                <a:solidFill>
                  <a:srgbClr val="003D6A"/>
                </a:solidFill>
              </a:rPr>
              <a:t>gripper</a:t>
            </a:r>
            <a:r>
              <a:rPr lang="de-DE" sz="1400" b="1" dirty="0">
                <a:solidFill>
                  <a:srgbClr val="003D6A"/>
                </a:solidFill>
              </a:rPr>
              <a:t> PZN-plus</a:t>
            </a:r>
            <a:br>
              <a:rPr lang="de-DE" sz="1400" b="1" dirty="0">
                <a:solidFill>
                  <a:srgbClr val="003D6A"/>
                </a:solidFill>
              </a:rPr>
            </a:br>
            <a:r>
              <a:rPr lang="de-DE" sz="1400" i="1" dirty="0">
                <a:solidFill>
                  <a:srgbClr val="003D6A"/>
                </a:solidFill>
              </a:rPr>
              <a:t>+ 6-axis Force-Torque-Sensor FT-AXIA</a:t>
            </a:r>
            <a:endParaRPr lang="de-DE" sz="1200" i="1" dirty="0">
              <a:solidFill>
                <a:prstClr val="black"/>
              </a:solidFill>
            </a:endParaRPr>
          </a:p>
        </p:txBody>
      </p:sp>
      <p:sp>
        <p:nvSpPr>
          <p:cNvPr id="21" name="Textfeld 20">
            <a:extLst>
              <a:ext uri="{FF2B5EF4-FFF2-40B4-BE49-F238E27FC236}">
                <a16:creationId xmlns:a16="http://schemas.microsoft.com/office/drawing/2014/main" id="{11EFBCBD-B592-4EE0-8BE9-AE341D964346}"/>
              </a:ext>
            </a:extLst>
          </p:cNvPr>
          <p:cNvSpPr txBox="1"/>
          <p:nvPr/>
        </p:nvSpPr>
        <p:spPr>
          <a:xfrm>
            <a:off x="6660232" y="4617159"/>
            <a:ext cx="2151830" cy="954107"/>
          </a:xfrm>
          <a:prstGeom prst="rect">
            <a:avLst/>
          </a:prstGeom>
          <a:noFill/>
        </p:spPr>
        <p:txBody>
          <a:bodyPr wrap="square" rtlCol="0">
            <a:spAutoFit/>
          </a:bodyPr>
          <a:lstStyle/>
          <a:p>
            <a:pPr algn="ctr">
              <a:spcAft>
                <a:spcPts val="1200"/>
              </a:spcAft>
              <a:buSzPct val="140000"/>
            </a:pPr>
            <a:r>
              <a:rPr lang="de-DE" sz="1400" b="1" dirty="0" err="1">
                <a:solidFill>
                  <a:srgbClr val="003D6A"/>
                </a:solidFill>
              </a:rPr>
              <a:t>Longstroke</a:t>
            </a:r>
            <a:r>
              <a:rPr lang="de-DE" sz="1400" b="1" dirty="0">
                <a:solidFill>
                  <a:srgbClr val="003D6A"/>
                </a:solidFill>
              </a:rPr>
              <a:t> </a:t>
            </a:r>
            <a:r>
              <a:rPr lang="de-DE" sz="1400" b="1" dirty="0" err="1">
                <a:solidFill>
                  <a:srgbClr val="003D6A"/>
                </a:solidFill>
              </a:rPr>
              <a:t>gripper</a:t>
            </a:r>
            <a:r>
              <a:rPr lang="de-DE" sz="1400" b="1" dirty="0">
                <a:solidFill>
                  <a:srgbClr val="003D6A"/>
                </a:solidFill>
              </a:rPr>
              <a:t> PSH</a:t>
            </a:r>
            <a:br>
              <a:rPr lang="de-DE" sz="1400" i="1" dirty="0">
                <a:solidFill>
                  <a:prstClr val="black"/>
                </a:solidFill>
              </a:rPr>
            </a:br>
            <a:r>
              <a:rPr lang="de-DE" sz="1400" i="1" dirty="0">
                <a:solidFill>
                  <a:srgbClr val="003D6A"/>
                </a:solidFill>
              </a:rPr>
              <a:t>+ </a:t>
            </a:r>
            <a:r>
              <a:rPr lang="de-DE" sz="1400" i="1" dirty="0" err="1">
                <a:solidFill>
                  <a:srgbClr val="003D6A"/>
                </a:solidFill>
              </a:rPr>
              <a:t>manual</a:t>
            </a:r>
            <a:r>
              <a:rPr lang="de-DE" sz="1400" i="1" dirty="0">
                <a:solidFill>
                  <a:srgbClr val="003D6A"/>
                </a:solidFill>
              </a:rPr>
              <a:t> </a:t>
            </a:r>
            <a:r>
              <a:rPr lang="de-DE" sz="1400" i="1" dirty="0" err="1">
                <a:solidFill>
                  <a:srgbClr val="003D6A"/>
                </a:solidFill>
              </a:rPr>
              <a:t>toolchanger</a:t>
            </a:r>
            <a:r>
              <a:rPr lang="de-DE" sz="1400" i="1" dirty="0">
                <a:solidFill>
                  <a:srgbClr val="003D6A"/>
                </a:solidFill>
              </a:rPr>
              <a:t> SHS</a:t>
            </a:r>
            <a:br>
              <a:rPr lang="de-DE" sz="1400" i="1" dirty="0">
                <a:solidFill>
                  <a:srgbClr val="003D6A"/>
                </a:solidFill>
              </a:rPr>
            </a:br>
            <a:r>
              <a:rPr lang="de-DE" sz="1400" i="1" dirty="0">
                <a:solidFill>
                  <a:srgbClr val="003D6A"/>
                </a:solidFill>
              </a:rPr>
              <a:t>+ 6-axis Force-Torque-Sensor FT-AXIA</a:t>
            </a:r>
          </a:p>
        </p:txBody>
      </p:sp>
    </p:spTree>
    <p:extLst>
      <p:ext uri="{BB962C8B-B14F-4D97-AF65-F5344CB8AC3E}">
        <p14:creationId xmlns:p14="http://schemas.microsoft.com/office/powerpoint/2010/main" val="3152369222"/>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Functionality</a:t>
            </a:r>
            <a:r>
              <a:rPr lang="de-DE" sz="4000" b="1" dirty="0">
                <a:solidFill>
                  <a:schemeClr val="bg1"/>
                </a:solidFill>
              </a:rPr>
              <a:t> Plug &amp; Work</a:t>
            </a:r>
          </a:p>
        </p:txBody>
      </p:sp>
      <p:sp>
        <p:nvSpPr>
          <p:cNvPr id="15" name="Textfeld 14"/>
          <p:cNvSpPr txBox="1"/>
          <p:nvPr/>
        </p:nvSpPr>
        <p:spPr>
          <a:xfrm>
            <a:off x="5959275" y="3731647"/>
            <a:ext cx="3194693" cy="523220"/>
          </a:xfrm>
          <a:prstGeom prst="rect">
            <a:avLst/>
          </a:prstGeom>
          <a:noFill/>
        </p:spPr>
        <p:txBody>
          <a:bodyPr wrap="square" rtlCol="0">
            <a:spAutoFit/>
          </a:bodyPr>
          <a:lstStyle/>
          <a:p>
            <a:pPr>
              <a:spcAft>
                <a:spcPts val="1200"/>
              </a:spcAft>
              <a:buSzPct val="140000"/>
            </a:pPr>
            <a:r>
              <a:rPr lang="en-US" sz="1400" b="1" dirty="0">
                <a:solidFill>
                  <a:srgbClr val="003D6A"/>
                </a:solidFill>
              </a:rPr>
              <a:t>Electrical connection (M8, 8 pin)</a:t>
            </a:r>
            <a:br>
              <a:rPr lang="en-US" sz="1400" b="1" dirty="0">
                <a:solidFill>
                  <a:srgbClr val="003D6A"/>
                </a:solidFill>
              </a:rPr>
            </a:br>
            <a:r>
              <a:rPr lang="en-US" sz="1400" b="1" dirty="0">
                <a:solidFill>
                  <a:srgbClr val="003D6A"/>
                </a:solidFill>
              </a:rPr>
              <a:t>Pneumatic connection (connector 6 mm)</a:t>
            </a:r>
          </a:p>
        </p:txBody>
      </p:sp>
      <p:cxnSp>
        <p:nvCxnSpPr>
          <p:cNvPr id="17" name="Gerader Verbinder 16"/>
          <p:cNvCxnSpPr/>
          <p:nvPr/>
        </p:nvCxnSpPr>
        <p:spPr>
          <a:xfrm>
            <a:off x="5271575" y="3829388"/>
            <a:ext cx="160867"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18" name="Gerader Verbinder 17"/>
          <p:cNvCxnSpPr/>
          <p:nvPr/>
        </p:nvCxnSpPr>
        <p:spPr>
          <a:xfrm flipV="1">
            <a:off x="5432442" y="3823165"/>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19" name="Gerader Verbinder 18"/>
          <p:cNvCxnSpPr/>
          <p:nvPr/>
        </p:nvCxnSpPr>
        <p:spPr>
          <a:xfrm>
            <a:off x="5432442" y="3994924"/>
            <a:ext cx="516866"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1" name="Gerader Verbinder 20"/>
          <p:cNvCxnSpPr/>
          <p:nvPr/>
        </p:nvCxnSpPr>
        <p:spPr>
          <a:xfrm>
            <a:off x="2199975" y="4748298"/>
            <a:ext cx="71584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2" name="Gerader Verbinder 21"/>
          <p:cNvCxnSpPr/>
          <p:nvPr/>
        </p:nvCxnSpPr>
        <p:spPr>
          <a:xfrm flipV="1">
            <a:off x="2199975" y="4754521"/>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3" name="Gerader Verbinder 22"/>
          <p:cNvCxnSpPr/>
          <p:nvPr/>
        </p:nvCxnSpPr>
        <p:spPr>
          <a:xfrm>
            <a:off x="2079642" y="4925310"/>
            <a:ext cx="120333"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24" name="Textfeld 23"/>
          <p:cNvSpPr txBox="1"/>
          <p:nvPr/>
        </p:nvSpPr>
        <p:spPr>
          <a:xfrm>
            <a:off x="368901" y="4513554"/>
            <a:ext cx="1851685" cy="954107"/>
          </a:xfrm>
          <a:prstGeom prst="rect">
            <a:avLst/>
          </a:prstGeom>
          <a:noFill/>
        </p:spPr>
        <p:txBody>
          <a:bodyPr wrap="square" rtlCol="0">
            <a:spAutoFit/>
          </a:bodyPr>
          <a:lstStyle/>
          <a:p>
            <a:pPr>
              <a:spcAft>
                <a:spcPts val="1200"/>
              </a:spcAft>
              <a:buSzPct val="140000"/>
            </a:pPr>
            <a:r>
              <a:rPr lang="en-US" sz="1400" b="1" dirty="0">
                <a:solidFill>
                  <a:srgbClr val="003D6A"/>
                </a:solidFill>
              </a:rPr>
              <a:t>Tubeless direct connection between the housing and the gripper</a:t>
            </a:r>
          </a:p>
        </p:txBody>
      </p:sp>
      <p:cxnSp>
        <p:nvCxnSpPr>
          <p:cNvPr id="26" name="Gerader Verbinder 25"/>
          <p:cNvCxnSpPr/>
          <p:nvPr/>
        </p:nvCxnSpPr>
        <p:spPr>
          <a:xfrm>
            <a:off x="5012707" y="4649153"/>
            <a:ext cx="33930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27" name="Textfeld 26"/>
          <p:cNvSpPr txBox="1"/>
          <p:nvPr/>
        </p:nvSpPr>
        <p:spPr>
          <a:xfrm>
            <a:off x="5949308" y="5098329"/>
            <a:ext cx="2702533" cy="738664"/>
          </a:xfrm>
          <a:prstGeom prst="rect">
            <a:avLst/>
          </a:prstGeom>
          <a:noFill/>
        </p:spPr>
        <p:txBody>
          <a:bodyPr wrap="square" rtlCol="0">
            <a:spAutoFit/>
          </a:bodyPr>
          <a:lstStyle/>
          <a:p>
            <a:pPr>
              <a:spcAft>
                <a:spcPts val="1200"/>
              </a:spcAft>
              <a:buSzPct val="140000"/>
            </a:pPr>
            <a:r>
              <a:rPr lang="en-US" sz="1400" b="1" dirty="0">
                <a:solidFill>
                  <a:srgbClr val="003D6A"/>
                </a:solidFill>
              </a:rPr>
              <a:t>Electrical interface for sensors (Standard MMS, inductive proximity switches possible)</a:t>
            </a:r>
          </a:p>
        </p:txBody>
      </p:sp>
      <p:cxnSp>
        <p:nvCxnSpPr>
          <p:cNvPr id="29" name="Gerader Verbinder 28"/>
          <p:cNvCxnSpPr/>
          <p:nvPr/>
        </p:nvCxnSpPr>
        <p:spPr>
          <a:xfrm>
            <a:off x="5027108" y="3323653"/>
            <a:ext cx="160867"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0" name="Gerader Verbinder 29"/>
          <p:cNvCxnSpPr>
            <a:cxnSpLocks/>
          </p:cNvCxnSpPr>
          <p:nvPr/>
        </p:nvCxnSpPr>
        <p:spPr>
          <a:xfrm flipV="1">
            <a:off x="5187975" y="2785632"/>
            <a:ext cx="0" cy="54261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1" name="Gerader Verbinder 30"/>
          <p:cNvCxnSpPr/>
          <p:nvPr/>
        </p:nvCxnSpPr>
        <p:spPr>
          <a:xfrm>
            <a:off x="5187975" y="2781044"/>
            <a:ext cx="277336" cy="1086"/>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32" name="Textfeld 31"/>
          <p:cNvSpPr txBox="1"/>
          <p:nvPr/>
        </p:nvSpPr>
        <p:spPr>
          <a:xfrm>
            <a:off x="5465311" y="2218976"/>
            <a:ext cx="3329340" cy="1169551"/>
          </a:xfrm>
          <a:prstGeom prst="rect">
            <a:avLst/>
          </a:prstGeom>
          <a:noFill/>
        </p:spPr>
        <p:txBody>
          <a:bodyPr wrap="square" rtlCol="0">
            <a:spAutoFit/>
          </a:bodyPr>
          <a:lstStyle/>
          <a:p>
            <a:pPr>
              <a:spcAft>
                <a:spcPts val="1200"/>
              </a:spcAft>
              <a:buSzPct val="140000"/>
            </a:pPr>
            <a:r>
              <a:rPr lang="en-US" sz="1400" b="1" dirty="0">
                <a:solidFill>
                  <a:srgbClr val="003D6A"/>
                </a:solidFill>
              </a:rPr>
              <a:t>Full usage of the UR robots electrical interface for sensors, micro valves and electric gripper. (A bypass is only necessary for the FT-Sensor and pneumatic tube)</a:t>
            </a:r>
          </a:p>
        </p:txBody>
      </p:sp>
      <p:pic>
        <p:nvPicPr>
          <p:cNvPr id="33" name="Grafik 32"/>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2689098" y="3745927"/>
            <a:ext cx="181186" cy="184206"/>
          </a:xfrm>
          <a:prstGeom prst="rect">
            <a:avLst/>
          </a:prstGeom>
        </p:spPr>
      </p:pic>
      <p:cxnSp>
        <p:nvCxnSpPr>
          <p:cNvPr id="34" name="Gerader Verbinder 33"/>
          <p:cNvCxnSpPr>
            <a:endCxn id="33" idx="1"/>
          </p:cNvCxnSpPr>
          <p:nvPr/>
        </p:nvCxnSpPr>
        <p:spPr>
          <a:xfrm>
            <a:off x="1973257" y="3838030"/>
            <a:ext cx="71584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5" name="Gerader Verbinder 34"/>
          <p:cNvCxnSpPr/>
          <p:nvPr/>
        </p:nvCxnSpPr>
        <p:spPr>
          <a:xfrm flipV="1">
            <a:off x="1973257" y="3660047"/>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6" name="Gerader Verbinder 35"/>
          <p:cNvCxnSpPr/>
          <p:nvPr/>
        </p:nvCxnSpPr>
        <p:spPr>
          <a:xfrm>
            <a:off x="1748934" y="3660048"/>
            <a:ext cx="224323"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37" name="Textfeld 36"/>
          <p:cNvSpPr txBox="1"/>
          <p:nvPr/>
        </p:nvSpPr>
        <p:spPr>
          <a:xfrm>
            <a:off x="182146" y="3255263"/>
            <a:ext cx="1730249" cy="738664"/>
          </a:xfrm>
          <a:prstGeom prst="rect">
            <a:avLst/>
          </a:prstGeom>
          <a:noFill/>
        </p:spPr>
        <p:txBody>
          <a:bodyPr wrap="square" rtlCol="0">
            <a:spAutoFit/>
          </a:bodyPr>
          <a:lstStyle/>
          <a:p>
            <a:pPr>
              <a:spcAft>
                <a:spcPts val="1200"/>
              </a:spcAft>
              <a:buSzPct val="140000"/>
            </a:pPr>
            <a:r>
              <a:rPr lang="en-US" sz="1400" b="1" dirty="0">
                <a:solidFill>
                  <a:srgbClr val="003D6A"/>
                </a:solidFill>
              </a:rPr>
              <a:t>Integrated micro valves (no external valves necessary)</a:t>
            </a:r>
          </a:p>
        </p:txBody>
      </p:sp>
      <p:cxnSp>
        <p:nvCxnSpPr>
          <p:cNvPr id="38" name="Gerader Verbinder 37"/>
          <p:cNvCxnSpPr>
            <a:cxnSpLocks/>
          </p:cNvCxnSpPr>
          <p:nvPr/>
        </p:nvCxnSpPr>
        <p:spPr>
          <a:xfrm flipV="1">
            <a:off x="5352008" y="4644906"/>
            <a:ext cx="0" cy="824012"/>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9" name="Gerader Verbinder 38"/>
          <p:cNvCxnSpPr>
            <a:cxnSpLocks/>
          </p:cNvCxnSpPr>
          <p:nvPr/>
        </p:nvCxnSpPr>
        <p:spPr>
          <a:xfrm>
            <a:off x="5352008" y="5468918"/>
            <a:ext cx="49967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pic>
        <p:nvPicPr>
          <p:cNvPr id="40" name="Grafik 39"/>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2915816" y="4656195"/>
            <a:ext cx="181186" cy="184206"/>
          </a:xfrm>
          <a:prstGeom prst="rect">
            <a:avLst/>
          </a:prstGeom>
        </p:spPr>
      </p:pic>
      <p:pic>
        <p:nvPicPr>
          <p:cNvPr id="41" name="Grafik 40"/>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4831520" y="4552802"/>
            <a:ext cx="181186" cy="184206"/>
          </a:xfrm>
          <a:prstGeom prst="rect">
            <a:avLst/>
          </a:prstGeom>
        </p:spPr>
      </p:pic>
      <p:pic>
        <p:nvPicPr>
          <p:cNvPr id="42" name="Grafik 41"/>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5090389" y="3739703"/>
            <a:ext cx="181186" cy="184206"/>
          </a:xfrm>
          <a:prstGeom prst="rect">
            <a:avLst/>
          </a:prstGeom>
        </p:spPr>
      </p:pic>
      <p:pic>
        <p:nvPicPr>
          <p:cNvPr id="43" name="Grafik 42"/>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4855213" y="3231550"/>
            <a:ext cx="181186" cy="184206"/>
          </a:xfrm>
          <a:prstGeom prst="rect">
            <a:avLst/>
          </a:prstGeom>
        </p:spPr>
      </p:pic>
      <p:pic>
        <p:nvPicPr>
          <p:cNvPr id="44" name="Grafik 43"/>
          <p:cNvPicPr>
            <a:picLocks noChangeAspect="1"/>
          </p:cNvPicPr>
          <p:nvPr/>
        </p:nvPicPr>
        <p:blipFill>
          <a:blip r:embed="rId4">
            <a:extLst>
              <a:ext uri="{BEBA8EAE-BF5A-486C-A8C5-ECC9F3942E4B}">
                <a14:imgProps xmlns:a14="http://schemas.microsoft.com/office/drawing/2010/main">
                  <a14:imgLayer r:embed="rId5">
                    <a14:imgEffect>
                      <a14:backgroundRemoval t="0" b="100000" l="0" r="100000">
                        <a14:foregroundMark x1="19673" y1="8537" x2="79980" y2="2480"/>
                      </a14:backgroundRemoval>
                    </a14:imgEffect>
                  </a14:imgLayer>
                </a14:imgProps>
              </a:ext>
            </a:extLst>
          </a:blip>
          <a:stretch>
            <a:fillRect/>
          </a:stretch>
        </p:blipFill>
        <p:spPr>
          <a:xfrm>
            <a:off x="3024546" y="2620572"/>
            <a:ext cx="1912706" cy="3019762"/>
          </a:xfrm>
          <a:prstGeom prst="rect">
            <a:avLst/>
          </a:prstGeom>
        </p:spPr>
      </p:pic>
    </p:spTree>
    <p:extLst>
      <p:ext uri="{BB962C8B-B14F-4D97-AF65-F5344CB8AC3E}">
        <p14:creationId xmlns:p14="http://schemas.microsoft.com/office/powerpoint/2010/main" val="163963825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URcap</a:t>
            </a:r>
            <a:r>
              <a:rPr lang="de-DE" sz="4000" b="1" dirty="0">
                <a:solidFill>
                  <a:schemeClr val="bg1"/>
                </a:solidFill>
              </a:rPr>
              <a:t> </a:t>
            </a:r>
            <a:r>
              <a:rPr lang="de-DE" sz="4000" b="1" dirty="0" err="1">
                <a:solidFill>
                  <a:schemeClr val="bg1"/>
                </a:solidFill>
              </a:rPr>
              <a:t>Plugin</a:t>
            </a:r>
            <a:endParaRPr lang="de-DE" sz="4000" b="1" dirty="0">
              <a:solidFill>
                <a:schemeClr val="bg1"/>
              </a:solidFill>
            </a:endParaRPr>
          </a:p>
        </p:txBody>
      </p:sp>
      <p:pic>
        <p:nvPicPr>
          <p:cNvPr id="3" name="Grafi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210" y="1717535"/>
            <a:ext cx="2637059" cy="2071505"/>
          </a:xfrm>
          <a:prstGeom prst="rect">
            <a:avLst/>
          </a:prstGeom>
        </p:spPr>
      </p:pic>
      <p:pic>
        <p:nvPicPr>
          <p:cNvPr id="2" name="Grafi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7704" y="3501008"/>
            <a:ext cx="2551829" cy="2004554"/>
          </a:xfrm>
          <a:prstGeom prst="rect">
            <a:avLst/>
          </a:prstGeom>
        </p:spPr>
      </p:pic>
      <p:sp>
        <p:nvSpPr>
          <p:cNvPr id="6" name="Textfeld 5">
            <a:extLst>
              <a:ext uri="{FF2B5EF4-FFF2-40B4-BE49-F238E27FC236}">
                <a16:creationId xmlns:a16="http://schemas.microsoft.com/office/drawing/2014/main" id="{D8E4E739-3A1D-4F68-B894-C5B89736808F}"/>
              </a:ext>
            </a:extLst>
          </p:cNvPr>
          <p:cNvSpPr txBox="1"/>
          <p:nvPr/>
        </p:nvSpPr>
        <p:spPr>
          <a:xfrm>
            <a:off x="5148064" y="2013724"/>
            <a:ext cx="3888432" cy="2495396"/>
          </a:xfrm>
          <a:prstGeom prst="rect">
            <a:avLst/>
          </a:prstGeom>
          <a:noFill/>
        </p:spPr>
        <p:txBody>
          <a:bodyPr wrap="square" rtlCol="0">
            <a:noAutofit/>
          </a:bodyPr>
          <a:lstStyle/>
          <a:p>
            <a:r>
              <a:rPr lang="de-DE" sz="1400" b="1" dirty="0">
                <a:solidFill>
                  <a:srgbClr val="003D6A"/>
                </a:solidFill>
              </a:rPr>
              <a:t>The </a:t>
            </a:r>
            <a:r>
              <a:rPr lang="de-DE" sz="1400" b="1" dirty="0" err="1">
                <a:solidFill>
                  <a:srgbClr val="003D6A"/>
                </a:solidFill>
              </a:rPr>
              <a:t>term</a:t>
            </a:r>
            <a:r>
              <a:rPr lang="de-DE" sz="1400" b="1" dirty="0">
                <a:solidFill>
                  <a:srgbClr val="003D6A"/>
                </a:solidFill>
              </a:rPr>
              <a:t> „</a:t>
            </a:r>
            <a:r>
              <a:rPr lang="de-DE" sz="1400" b="1" dirty="0" err="1">
                <a:solidFill>
                  <a:srgbClr val="003D6A"/>
                </a:solidFill>
              </a:rPr>
              <a:t>URcap</a:t>
            </a:r>
            <a:r>
              <a:rPr lang="de-DE" sz="1400" b="1" dirty="0">
                <a:solidFill>
                  <a:srgbClr val="003D6A"/>
                </a:solidFill>
              </a:rPr>
              <a:t>“ </a:t>
            </a:r>
            <a:r>
              <a:rPr lang="de-DE" sz="1400" b="1" dirty="0" err="1">
                <a:solidFill>
                  <a:srgbClr val="003D6A"/>
                </a:solidFill>
              </a:rPr>
              <a:t>refers</a:t>
            </a:r>
            <a:r>
              <a:rPr lang="de-DE" sz="1400" b="1" dirty="0">
                <a:solidFill>
                  <a:srgbClr val="003D6A"/>
                </a:solidFill>
              </a:rPr>
              <a:t> </a:t>
            </a:r>
            <a:r>
              <a:rPr lang="de-DE" sz="1400" b="1" dirty="0" err="1">
                <a:solidFill>
                  <a:srgbClr val="003D6A"/>
                </a:solidFill>
              </a:rPr>
              <a:t>to</a:t>
            </a:r>
            <a:r>
              <a:rPr lang="de-DE" sz="1400" b="1" dirty="0">
                <a:solidFill>
                  <a:srgbClr val="003D6A"/>
                </a:solidFill>
              </a:rPr>
              <a:t> </a:t>
            </a:r>
            <a:r>
              <a:rPr lang="de-DE" sz="1400" b="1" dirty="0" err="1">
                <a:solidFill>
                  <a:srgbClr val="003D6A"/>
                </a:solidFill>
              </a:rPr>
              <a:t>software</a:t>
            </a:r>
            <a:r>
              <a:rPr lang="de-DE" sz="1400" b="1" dirty="0">
                <a:solidFill>
                  <a:srgbClr val="003D6A"/>
                </a:solidFill>
              </a:rPr>
              <a:t> </a:t>
            </a:r>
            <a:r>
              <a:rPr lang="de-DE" sz="1400" b="1" dirty="0" err="1">
                <a:solidFill>
                  <a:srgbClr val="003D6A"/>
                </a:solidFill>
              </a:rPr>
              <a:t>components</a:t>
            </a:r>
            <a:r>
              <a:rPr lang="de-DE" sz="1400" b="1" dirty="0">
                <a:solidFill>
                  <a:srgbClr val="003D6A"/>
                </a:solidFill>
              </a:rPr>
              <a:t> </a:t>
            </a:r>
            <a:r>
              <a:rPr lang="de-DE" sz="1400" b="1" dirty="0" err="1">
                <a:solidFill>
                  <a:srgbClr val="003D6A"/>
                </a:solidFill>
              </a:rPr>
              <a:t>that</a:t>
            </a:r>
            <a:r>
              <a:rPr lang="de-DE" sz="1400" b="1" dirty="0">
                <a:solidFill>
                  <a:srgbClr val="003D6A"/>
                </a:solidFill>
              </a:rPr>
              <a:t> </a:t>
            </a:r>
            <a:r>
              <a:rPr lang="de-DE" sz="1400" b="1" dirty="0" err="1">
                <a:solidFill>
                  <a:srgbClr val="003D6A"/>
                </a:solidFill>
              </a:rPr>
              <a:t>can</a:t>
            </a:r>
            <a:r>
              <a:rPr lang="de-DE" sz="1400" b="1" dirty="0">
                <a:solidFill>
                  <a:srgbClr val="003D6A"/>
                </a:solidFill>
              </a:rPr>
              <a:t> </a:t>
            </a:r>
            <a:r>
              <a:rPr lang="de-DE" sz="1400" b="1" dirty="0" err="1">
                <a:solidFill>
                  <a:srgbClr val="003D6A"/>
                </a:solidFill>
              </a:rPr>
              <a:t>be</a:t>
            </a:r>
            <a:r>
              <a:rPr lang="de-DE" sz="1400" b="1" dirty="0">
                <a:solidFill>
                  <a:srgbClr val="003D6A"/>
                </a:solidFill>
              </a:rPr>
              <a:t> </a:t>
            </a:r>
            <a:r>
              <a:rPr lang="de-DE" sz="1400" b="1" dirty="0" err="1">
                <a:solidFill>
                  <a:srgbClr val="003D6A"/>
                </a:solidFill>
              </a:rPr>
              <a:t>used</a:t>
            </a:r>
            <a:r>
              <a:rPr lang="de-DE" sz="1400" b="1" dirty="0">
                <a:solidFill>
                  <a:srgbClr val="003D6A"/>
                </a:solidFill>
              </a:rPr>
              <a:t> </a:t>
            </a:r>
            <a:r>
              <a:rPr lang="de-DE" sz="1400" b="1" dirty="0" err="1">
                <a:solidFill>
                  <a:srgbClr val="003D6A"/>
                </a:solidFill>
              </a:rPr>
              <a:t>together</a:t>
            </a:r>
            <a:r>
              <a:rPr lang="de-DE" sz="1400" b="1" dirty="0">
                <a:solidFill>
                  <a:srgbClr val="003D6A"/>
                </a:solidFill>
              </a:rPr>
              <a:t> </a:t>
            </a:r>
            <a:r>
              <a:rPr lang="de-DE" sz="1400" b="1" dirty="0" err="1">
                <a:solidFill>
                  <a:srgbClr val="003D6A"/>
                </a:solidFill>
              </a:rPr>
              <a:t>with</a:t>
            </a:r>
            <a:r>
              <a:rPr lang="de-DE" sz="1400" b="1" dirty="0">
                <a:solidFill>
                  <a:srgbClr val="003D6A"/>
                </a:solidFill>
              </a:rPr>
              <a:t> </a:t>
            </a:r>
            <a:r>
              <a:rPr lang="de-DE" sz="1400" b="1" dirty="0" err="1">
                <a:solidFill>
                  <a:srgbClr val="003D6A"/>
                </a:solidFill>
              </a:rPr>
              <a:t>the</a:t>
            </a:r>
            <a:r>
              <a:rPr lang="de-DE" sz="1400" b="1" dirty="0">
                <a:solidFill>
                  <a:srgbClr val="003D6A"/>
                </a:solidFill>
              </a:rPr>
              <a:t> </a:t>
            </a:r>
            <a:r>
              <a:rPr lang="de-DE" sz="1400" b="1" dirty="0" err="1">
                <a:solidFill>
                  <a:srgbClr val="003D6A"/>
                </a:solidFill>
              </a:rPr>
              <a:t>respective</a:t>
            </a:r>
            <a:r>
              <a:rPr lang="de-DE" sz="1400" b="1" dirty="0">
                <a:solidFill>
                  <a:srgbClr val="003D6A"/>
                </a:solidFill>
              </a:rPr>
              <a:t> UR+ </a:t>
            </a:r>
            <a:r>
              <a:rPr lang="de-DE" sz="1400" b="1" dirty="0" err="1">
                <a:solidFill>
                  <a:srgbClr val="003D6A"/>
                </a:solidFill>
              </a:rPr>
              <a:t>product</a:t>
            </a:r>
            <a:r>
              <a:rPr lang="de-DE" sz="1400" b="1" dirty="0">
                <a:solidFill>
                  <a:srgbClr val="003D6A"/>
                </a:solidFill>
              </a:rPr>
              <a:t> on a </a:t>
            </a:r>
            <a:r>
              <a:rPr lang="de-DE" sz="1400" b="1" dirty="0" err="1">
                <a:solidFill>
                  <a:srgbClr val="003D6A"/>
                </a:solidFill>
              </a:rPr>
              <a:t>robot</a:t>
            </a:r>
            <a:r>
              <a:rPr lang="de-DE" sz="1400" b="1" dirty="0">
                <a:solidFill>
                  <a:srgbClr val="003D6A"/>
                </a:solidFill>
              </a:rPr>
              <a:t> </a:t>
            </a:r>
            <a:r>
              <a:rPr lang="de-DE" sz="1400" b="1" dirty="0" err="1">
                <a:solidFill>
                  <a:srgbClr val="003D6A"/>
                </a:solidFill>
              </a:rPr>
              <a:t>from</a:t>
            </a:r>
            <a:r>
              <a:rPr lang="de-DE" sz="1400" b="1" dirty="0">
                <a:solidFill>
                  <a:srgbClr val="003D6A"/>
                </a:solidFill>
              </a:rPr>
              <a:t> Universal Robots.</a:t>
            </a:r>
          </a:p>
          <a:p>
            <a:endParaRPr lang="de-DE" sz="1400" b="1" dirty="0">
              <a:solidFill>
                <a:srgbClr val="003D6A"/>
              </a:solidFill>
            </a:endParaRPr>
          </a:p>
          <a:p>
            <a:pPr marL="285750" indent="-285750">
              <a:buFont typeface="Arial" panose="020B0604020202020204" pitchFamily="34" charset="0"/>
              <a:buChar char="•"/>
            </a:pPr>
            <a:r>
              <a:rPr lang="de-DE" sz="1400" b="1" dirty="0" err="1">
                <a:solidFill>
                  <a:srgbClr val="003D6A"/>
                </a:solidFill>
              </a:rPr>
              <a:t>Included</a:t>
            </a:r>
            <a:r>
              <a:rPr lang="de-DE" sz="1400" b="1" dirty="0">
                <a:solidFill>
                  <a:srgbClr val="003D6A"/>
                </a:solidFill>
              </a:rPr>
              <a:t> in </a:t>
            </a:r>
            <a:r>
              <a:rPr lang="de-DE" sz="1400" b="1" dirty="0" err="1">
                <a:solidFill>
                  <a:srgbClr val="003D6A"/>
                </a:solidFill>
              </a:rPr>
              <a:t>the</a:t>
            </a:r>
            <a:r>
              <a:rPr lang="de-DE" sz="1400" b="1" dirty="0">
                <a:solidFill>
                  <a:srgbClr val="003D6A"/>
                </a:solidFill>
              </a:rPr>
              <a:t> </a:t>
            </a:r>
            <a:r>
              <a:rPr lang="de-DE" sz="1400" b="1" dirty="0" err="1">
                <a:solidFill>
                  <a:srgbClr val="003D6A"/>
                </a:solidFill>
              </a:rPr>
              <a:t>scope</a:t>
            </a:r>
            <a:r>
              <a:rPr lang="de-DE" sz="1400" b="1" dirty="0">
                <a:solidFill>
                  <a:srgbClr val="003D6A"/>
                </a:solidFill>
              </a:rPr>
              <a:t> </a:t>
            </a:r>
            <a:r>
              <a:rPr lang="de-DE" sz="1400" b="1" dirty="0" err="1">
                <a:solidFill>
                  <a:srgbClr val="003D6A"/>
                </a:solidFill>
              </a:rPr>
              <a:t>of</a:t>
            </a:r>
            <a:r>
              <a:rPr lang="de-DE" sz="1400" b="1" dirty="0">
                <a:solidFill>
                  <a:srgbClr val="003D6A"/>
                </a:solidFill>
              </a:rPr>
              <a:t> </a:t>
            </a:r>
            <a:r>
              <a:rPr lang="de-DE" sz="1400" b="1" dirty="0" err="1">
                <a:solidFill>
                  <a:srgbClr val="003D6A"/>
                </a:solidFill>
              </a:rPr>
              <a:t>delivery</a:t>
            </a:r>
            <a:r>
              <a:rPr lang="de-DE" sz="1400" b="1" dirty="0">
                <a:solidFill>
                  <a:srgbClr val="003D6A"/>
                </a:solidFill>
              </a:rPr>
              <a:t> (USB-Stick </a:t>
            </a:r>
            <a:r>
              <a:rPr lang="de-DE" sz="1400" b="1" dirty="0" err="1">
                <a:solidFill>
                  <a:srgbClr val="003D6A"/>
                </a:solidFill>
              </a:rPr>
              <a:t>or</a:t>
            </a:r>
            <a:r>
              <a:rPr lang="de-DE" sz="1400" b="1" dirty="0">
                <a:solidFill>
                  <a:srgbClr val="003D6A"/>
                </a:solidFill>
              </a:rPr>
              <a:t> </a:t>
            </a:r>
            <a:r>
              <a:rPr lang="de-DE" sz="1400" b="1" dirty="0" err="1">
                <a:solidFill>
                  <a:srgbClr val="003D6A"/>
                </a:solidFill>
              </a:rPr>
              <a:t>download</a:t>
            </a:r>
            <a:r>
              <a:rPr lang="de-DE" sz="1400" b="1" dirty="0">
                <a:solidFill>
                  <a:srgbClr val="003D6A"/>
                </a:solidFill>
              </a:rPr>
              <a:t>)</a:t>
            </a:r>
          </a:p>
          <a:p>
            <a:pPr marL="285750" indent="-285750">
              <a:buFont typeface="Arial" panose="020B0604020202020204" pitchFamily="34" charset="0"/>
              <a:buChar char="•"/>
            </a:pPr>
            <a:r>
              <a:rPr lang="de-DE" sz="1400" b="1" dirty="0" err="1">
                <a:solidFill>
                  <a:srgbClr val="003D6A"/>
                </a:solidFill>
              </a:rPr>
              <a:t>Simplifies</a:t>
            </a:r>
            <a:r>
              <a:rPr lang="de-DE" sz="1400" b="1" dirty="0">
                <a:solidFill>
                  <a:srgbClr val="003D6A"/>
                </a:solidFill>
              </a:rPr>
              <a:t> </a:t>
            </a:r>
            <a:r>
              <a:rPr lang="de-DE" sz="1400" b="1" dirty="0" err="1">
                <a:solidFill>
                  <a:srgbClr val="003D6A"/>
                </a:solidFill>
              </a:rPr>
              <a:t>programming</a:t>
            </a:r>
            <a:r>
              <a:rPr lang="de-DE" sz="1400" b="1" dirty="0">
                <a:solidFill>
                  <a:srgbClr val="003D6A"/>
                </a:solidFill>
              </a:rPr>
              <a:t>, </a:t>
            </a:r>
            <a:r>
              <a:rPr lang="de-DE" sz="1400" b="1" dirty="0" err="1">
                <a:solidFill>
                  <a:srgbClr val="003D6A"/>
                </a:solidFill>
              </a:rPr>
              <a:t>especially</a:t>
            </a:r>
            <a:r>
              <a:rPr lang="de-DE" sz="1400" b="1" dirty="0">
                <a:solidFill>
                  <a:srgbClr val="003D6A"/>
                </a:solidFill>
              </a:rPr>
              <a:t> </a:t>
            </a:r>
            <a:r>
              <a:rPr lang="de-DE" sz="1400" b="1" dirty="0" err="1">
                <a:solidFill>
                  <a:srgbClr val="003D6A"/>
                </a:solidFill>
              </a:rPr>
              <a:t>with</a:t>
            </a:r>
            <a:r>
              <a:rPr lang="de-DE" sz="1400" b="1" dirty="0">
                <a:solidFill>
                  <a:srgbClr val="003D6A"/>
                </a:solidFill>
              </a:rPr>
              <a:t> </a:t>
            </a:r>
            <a:r>
              <a:rPr lang="de-DE" sz="1400" b="1" dirty="0" err="1">
                <a:solidFill>
                  <a:srgbClr val="003D6A"/>
                </a:solidFill>
              </a:rPr>
              <a:t>complex</a:t>
            </a:r>
            <a:r>
              <a:rPr lang="de-DE" sz="1400" b="1" dirty="0">
                <a:solidFill>
                  <a:srgbClr val="003D6A"/>
                </a:solidFill>
              </a:rPr>
              <a:t> </a:t>
            </a:r>
            <a:r>
              <a:rPr lang="de-DE" sz="1400" b="1" dirty="0" err="1">
                <a:solidFill>
                  <a:srgbClr val="003D6A"/>
                </a:solidFill>
              </a:rPr>
              <a:t>control</a:t>
            </a:r>
            <a:r>
              <a:rPr lang="de-DE" sz="1400" b="1" dirty="0">
                <a:solidFill>
                  <a:srgbClr val="003D6A"/>
                </a:solidFill>
              </a:rPr>
              <a:t> </a:t>
            </a:r>
            <a:r>
              <a:rPr lang="de-DE" sz="1400" b="1" dirty="0" err="1">
                <a:solidFill>
                  <a:srgbClr val="003D6A"/>
                </a:solidFill>
              </a:rPr>
              <a:t>of</a:t>
            </a:r>
            <a:r>
              <a:rPr lang="de-DE" sz="1400" b="1" dirty="0">
                <a:solidFill>
                  <a:srgbClr val="003D6A"/>
                </a:solidFill>
              </a:rPr>
              <a:t> </a:t>
            </a:r>
            <a:r>
              <a:rPr lang="de-DE" sz="1400" b="1" dirty="0" err="1">
                <a:solidFill>
                  <a:srgbClr val="003D6A"/>
                </a:solidFill>
              </a:rPr>
              <a:t>the</a:t>
            </a:r>
            <a:r>
              <a:rPr lang="de-DE" sz="1400" b="1" dirty="0">
                <a:solidFill>
                  <a:srgbClr val="003D6A"/>
                </a:solidFill>
              </a:rPr>
              <a:t> </a:t>
            </a:r>
            <a:r>
              <a:rPr lang="de-DE" sz="1400" b="1" dirty="0" err="1">
                <a:solidFill>
                  <a:srgbClr val="003D6A"/>
                </a:solidFill>
              </a:rPr>
              <a:t>tool</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Support </a:t>
            </a:r>
            <a:r>
              <a:rPr lang="de-DE" sz="1400" b="1" dirty="0" err="1">
                <a:solidFill>
                  <a:srgbClr val="003D6A"/>
                </a:solidFill>
              </a:rPr>
              <a:t>by</a:t>
            </a:r>
            <a:r>
              <a:rPr lang="de-DE" sz="1400" b="1" dirty="0">
                <a:solidFill>
                  <a:srgbClr val="003D6A"/>
                </a:solidFill>
              </a:rPr>
              <a:t> a </a:t>
            </a:r>
            <a:r>
              <a:rPr lang="de-DE" sz="1400" b="1" dirty="0" err="1">
                <a:solidFill>
                  <a:srgbClr val="003D6A"/>
                </a:solidFill>
              </a:rPr>
              <a:t>graphical</a:t>
            </a:r>
            <a:r>
              <a:rPr lang="de-DE" sz="1400" b="1" dirty="0">
                <a:solidFill>
                  <a:srgbClr val="003D6A"/>
                </a:solidFill>
              </a:rPr>
              <a:t> interface (</a:t>
            </a:r>
            <a:r>
              <a:rPr lang="de-DE" sz="1400" b="1" dirty="0" err="1">
                <a:solidFill>
                  <a:srgbClr val="003D6A"/>
                </a:solidFill>
              </a:rPr>
              <a:t>frontend</a:t>
            </a:r>
            <a:r>
              <a:rPr lang="de-DE" sz="1400" b="1" dirty="0">
                <a:solidFill>
                  <a:srgbClr val="003D6A"/>
                </a:solidFill>
              </a:rPr>
              <a:t>)</a:t>
            </a:r>
          </a:p>
          <a:p>
            <a:endParaRPr lang="de-DE" sz="1400" b="1" dirty="0">
              <a:solidFill>
                <a:srgbClr val="003D6A"/>
              </a:solidFill>
            </a:endParaRPr>
          </a:p>
          <a:p>
            <a:endParaRPr lang="de-DE" sz="1400" b="1" dirty="0">
              <a:solidFill>
                <a:srgbClr val="003D6A"/>
              </a:solidFill>
            </a:endParaRPr>
          </a:p>
        </p:txBody>
      </p:sp>
    </p:spTree>
    <p:extLst>
      <p:ext uri="{BB962C8B-B14F-4D97-AF65-F5344CB8AC3E}">
        <p14:creationId xmlns:p14="http://schemas.microsoft.com/office/powerpoint/2010/main" val="1613508861"/>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UR+ Showroom</a:t>
            </a:r>
          </a:p>
        </p:txBody>
      </p:sp>
      <p:pic>
        <p:nvPicPr>
          <p:cNvPr id="7" name="Grafik 6"/>
          <p:cNvPicPr>
            <a:picLocks noChangeAspect="1"/>
          </p:cNvPicPr>
          <p:nvPr/>
        </p:nvPicPr>
        <p:blipFill>
          <a:blip r:embed="rId2"/>
          <a:stretch>
            <a:fillRect/>
          </a:stretch>
        </p:blipFill>
        <p:spPr>
          <a:xfrm>
            <a:off x="611559" y="3498210"/>
            <a:ext cx="2026616" cy="941442"/>
          </a:xfrm>
          <a:prstGeom prst="rect">
            <a:avLst/>
          </a:prstGeom>
        </p:spPr>
      </p:pic>
      <p:pic>
        <p:nvPicPr>
          <p:cNvPr id="8" name="Grafik 7"/>
          <p:cNvPicPr>
            <a:picLocks noChangeAspect="1"/>
          </p:cNvPicPr>
          <p:nvPr/>
        </p:nvPicPr>
        <p:blipFill>
          <a:blip r:embed="rId3"/>
          <a:stretch>
            <a:fillRect/>
          </a:stretch>
        </p:blipFill>
        <p:spPr>
          <a:xfrm>
            <a:off x="2699792" y="2487558"/>
            <a:ext cx="2030208" cy="941442"/>
          </a:xfrm>
          <a:prstGeom prst="rect">
            <a:avLst/>
          </a:prstGeom>
        </p:spPr>
      </p:pic>
      <p:pic>
        <p:nvPicPr>
          <p:cNvPr id="9" name="Grafik 8"/>
          <p:cNvPicPr>
            <a:picLocks noChangeAspect="1"/>
          </p:cNvPicPr>
          <p:nvPr/>
        </p:nvPicPr>
        <p:blipFill>
          <a:blip r:embed="rId4"/>
          <a:stretch>
            <a:fillRect/>
          </a:stretch>
        </p:blipFill>
        <p:spPr>
          <a:xfrm>
            <a:off x="611559" y="2487558"/>
            <a:ext cx="2026615" cy="941442"/>
          </a:xfrm>
          <a:prstGeom prst="rect">
            <a:avLst/>
          </a:prstGeom>
        </p:spPr>
      </p:pic>
      <p:pic>
        <p:nvPicPr>
          <p:cNvPr id="10" name="Grafik 9"/>
          <p:cNvPicPr>
            <a:picLocks noChangeAspect="1"/>
          </p:cNvPicPr>
          <p:nvPr/>
        </p:nvPicPr>
        <p:blipFill>
          <a:blip r:embed="rId5"/>
          <a:stretch>
            <a:fillRect/>
          </a:stretch>
        </p:blipFill>
        <p:spPr>
          <a:xfrm>
            <a:off x="1665173" y="4497022"/>
            <a:ext cx="2026615" cy="939776"/>
          </a:xfrm>
          <a:prstGeom prst="rect">
            <a:avLst/>
          </a:prstGeom>
        </p:spPr>
      </p:pic>
      <p:pic>
        <p:nvPicPr>
          <p:cNvPr id="11" name="Grafik 10"/>
          <p:cNvPicPr>
            <a:picLocks noChangeAspect="1"/>
          </p:cNvPicPr>
          <p:nvPr/>
        </p:nvPicPr>
        <p:blipFill>
          <a:blip r:embed="rId6"/>
          <a:stretch>
            <a:fillRect/>
          </a:stretch>
        </p:blipFill>
        <p:spPr>
          <a:xfrm>
            <a:off x="2699792" y="3498210"/>
            <a:ext cx="2026616" cy="941442"/>
          </a:xfrm>
          <a:prstGeom prst="rect">
            <a:avLst/>
          </a:prstGeom>
        </p:spPr>
      </p:pic>
      <p:sp>
        <p:nvSpPr>
          <p:cNvPr id="12" name="Textfeld 11">
            <a:extLst>
              <a:ext uri="{FF2B5EF4-FFF2-40B4-BE49-F238E27FC236}">
                <a16:creationId xmlns:a16="http://schemas.microsoft.com/office/drawing/2014/main" id="{36319198-B901-4C38-811C-0D461063CEAA}"/>
              </a:ext>
            </a:extLst>
          </p:cNvPr>
          <p:cNvSpPr txBox="1"/>
          <p:nvPr/>
        </p:nvSpPr>
        <p:spPr>
          <a:xfrm>
            <a:off x="5148064" y="2013724"/>
            <a:ext cx="3888432" cy="3431500"/>
          </a:xfrm>
          <a:prstGeom prst="rect">
            <a:avLst/>
          </a:prstGeom>
          <a:noFill/>
        </p:spPr>
        <p:txBody>
          <a:bodyPr wrap="square" rtlCol="0">
            <a:noAutofit/>
          </a:bodyPr>
          <a:lstStyle/>
          <a:p>
            <a:pPr algn="just"/>
            <a:r>
              <a:rPr lang="de-DE" sz="1400" b="1" dirty="0">
                <a:solidFill>
                  <a:srgbClr val="003D6A"/>
                </a:solidFill>
              </a:rPr>
              <a:t>SCHUNK </a:t>
            </a:r>
            <a:r>
              <a:rPr lang="de-DE" sz="1400" b="1" dirty="0" err="1">
                <a:solidFill>
                  <a:srgbClr val="003D6A"/>
                </a:solidFill>
              </a:rPr>
              <a:t>is</a:t>
            </a:r>
            <a:r>
              <a:rPr lang="de-DE" sz="1400" b="1" dirty="0">
                <a:solidFill>
                  <a:srgbClr val="003D6A"/>
                </a:solidFill>
              </a:rPr>
              <a:t> </a:t>
            </a:r>
            <a:r>
              <a:rPr lang="de-DE" sz="1400" b="1" dirty="0" err="1">
                <a:solidFill>
                  <a:srgbClr val="003D6A"/>
                </a:solidFill>
              </a:rPr>
              <a:t>represented</a:t>
            </a:r>
            <a:r>
              <a:rPr lang="de-DE" sz="1400" b="1" dirty="0">
                <a:solidFill>
                  <a:srgbClr val="003D6A"/>
                </a:solidFill>
              </a:rPr>
              <a:t> in </a:t>
            </a:r>
            <a:r>
              <a:rPr lang="de-DE" sz="1400" b="1" dirty="0" err="1">
                <a:solidFill>
                  <a:srgbClr val="003D6A"/>
                </a:solidFill>
              </a:rPr>
              <a:t>the</a:t>
            </a:r>
            <a:r>
              <a:rPr lang="de-DE" sz="1400" b="1" dirty="0">
                <a:solidFill>
                  <a:srgbClr val="003D6A"/>
                </a:solidFill>
              </a:rPr>
              <a:t> UR+ Showroom </a:t>
            </a:r>
            <a:r>
              <a:rPr lang="de-DE" sz="1400" b="1" dirty="0" err="1">
                <a:solidFill>
                  <a:srgbClr val="003D6A"/>
                </a:solidFill>
              </a:rPr>
              <a:t>with</a:t>
            </a:r>
            <a:r>
              <a:rPr lang="de-DE" sz="1400" b="1" dirty="0">
                <a:solidFill>
                  <a:srgbClr val="003D6A"/>
                </a:solidFill>
              </a:rPr>
              <a:t> a total </a:t>
            </a:r>
            <a:r>
              <a:rPr lang="de-DE" sz="1400" b="1" dirty="0" err="1">
                <a:solidFill>
                  <a:srgbClr val="003D6A"/>
                </a:solidFill>
              </a:rPr>
              <a:t>of</a:t>
            </a:r>
            <a:r>
              <a:rPr lang="de-DE" sz="1400" b="1" dirty="0">
                <a:solidFill>
                  <a:srgbClr val="003D6A"/>
                </a:solidFill>
              </a:rPr>
              <a:t> </a:t>
            </a:r>
            <a:r>
              <a:rPr lang="de-DE" sz="1400" b="1" dirty="0" err="1">
                <a:solidFill>
                  <a:srgbClr val="003D6A"/>
                </a:solidFill>
              </a:rPr>
              <a:t>five</a:t>
            </a:r>
            <a:r>
              <a:rPr lang="de-DE" sz="1400" b="1" dirty="0">
                <a:solidFill>
                  <a:srgbClr val="003D6A"/>
                </a:solidFill>
              </a:rPr>
              <a:t> </a:t>
            </a:r>
            <a:r>
              <a:rPr lang="de-DE" sz="1400" b="1" dirty="0" err="1">
                <a:solidFill>
                  <a:srgbClr val="003D6A"/>
                </a:solidFill>
              </a:rPr>
              <a:t>categories</a:t>
            </a:r>
            <a:r>
              <a:rPr lang="de-DE" sz="1400" b="1" dirty="0">
                <a:solidFill>
                  <a:srgbClr val="003D6A"/>
                </a:solidFill>
              </a:rPr>
              <a:t>.</a:t>
            </a:r>
          </a:p>
          <a:p>
            <a:pPr algn="just"/>
            <a:endParaRPr lang="de-DE" sz="1400" b="1" dirty="0">
              <a:solidFill>
                <a:srgbClr val="003D6A"/>
              </a:solidFill>
            </a:endParaRPr>
          </a:p>
          <a:p>
            <a:pPr algn="just"/>
            <a:r>
              <a:rPr lang="de-DE" sz="1400" b="1" dirty="0">
                <a:solidFill>
                  <a:srgbClr val="003D6A"/>
                </a:solidFill>
              </a:rPr>
              <a:t>www.universal-robots.com/plus</a:t>
            </a:r>
          </a:p>
          <a:p>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Electric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Co-</a:t>
            </a:r>
            <a:r>
              <a:rPr lang="de-DE" sz="1400" b="1" dirty="0" err="1">
                <a:solidFill>
                  <a:srgbClr val="003D6A"/>
                </a:solidFill>
              </a:rPr>
              <a:t>act</a:t>
            </a:r>
            <a:r>
              <a:rPr lang="de-DE" sz="1400" b="1" dirty="0">
                <a:solidFill>
                  <a:srgbClr val="003D6A"/>
                </a:solidFill>
              </a:rPr>
              <a:t>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err="1">
                <a:solidFill>
                  <a:srgbClr val="003D6A"/>
                </a:solidFill>
              </a:rPr>
              <a:t>Pneumatic</a:t>
            </a:r>
            <a:r>
              <a:rPr lang="de-DE" sz="1400" b="1" dirty="0">
                <a:solidFill>
                  <a:srgbClr val="003D6A"/>
                </a:solidFill>
              </a:rPr>
              <a:t>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Force/Torque Sensors</a:t>
            </a:r>
          </a:p>
          <a:p>
            <a:pPr marL="285750" indent="-285750">
              <a:buFont typeface="Arial" panose="020B0604020202020204" pitchFamily="34" charset="0"/>
              <a:buChar char="•"/>
            </a:pPr>
            <a:r>
              <a:rPr lang="de-DE" sz="1400" b="1" dirty="0">
                <a:solidFill>
                  <a:srgbClr val="003D6A"/>
                </a:solidFill>
              </a:rPr>
              <a:t>Tool </a:t>
            </a:r>
            <a:r>
              <a:rPr lang="de-DE" sz="1400" b="1" dirty="0" err="1">
                <a:solidFill>
                  <a:srgbClr val="003D6A"/>
                </a:solidFill>
              </a:rPr>
              <a:t>Changers</a:t>
            </a:r>
            <a:br>
              <a:rPr lang="de-DE" sz="1400" b="1" dirty="0">
                <a:solidFill>
                  <a:srgbClr val="003D6A"/>
                </a:solidFill>
              </a:rPr>
            </a:br>
            <a:endParaRPr lang="de-DE" sz="1400" b="1" dirty="0">
              <a:solidFill>
                <a:srgbClr val="003D6A"/>
              </a:solidFill>
            </a:endParaRPr>
          </a:p>
          <a:p>
            <a:endParaRPr lang="de-DE" sz="1400" b="1" dirty="0">
              <a:solidFill>
                <a:srgbClr val="003D6A"/>
              </a:solidFill>
            </a:endParaRPr>
          </a:p>
          <a:p>
            <a:endParaRPr lang="de-DE" sz="1400" b="1" dirty="0">
              <a:solidFill>
                <a:srgbClr val="003D6A"/>
              </a:solidFill>
            </a:endParaRPr>
          </a:p>
        </p:txBody>
      </p:sp>
    </p:spTree>
    <p:extLst>
      <p:ext uri="{BB962C8B-B14F-4D97-AF65-F5344CB8AC3E}">
        <p14:creationId xmlns:p14="http://schemas.microsoft.com/office/powerpoint/2010/main" val="343552162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Information </a:t>
            </a:r>
            <a:r>
              <a:rPr lang="de-DE" sz="4000" b="1" dirty="0" err="1">
                <a:solidFill>
                  <a:schemeClr val="bg1"/>
                </a:solidFill>
              </a:rPr>
              <a:t>market</a:t>
            </a:r>
            <a:r>
              <a:rPr lang="de-DE" sz="4000" b="1" dirty="0">
                <a:solidFill>
                  <a:schemeClr val="bg1"/>
                </a:solidFill>
              </a:rPr>
              <a:t> launch</a:t>
            </a:r>
          </a:p>
        </p:txBody>
      </p:sp>
      <p:sp>
        <p:nvSpPr>
          <p:cNvPr id="6" name="Inhaltsplatzhalter 2"/>
          <p:cNvSpPr txBox="1">
            <a:spLocks/>
          </p:cNvSpPr>
          <p:nvPr/>
        </p:nvSpPr>
        <p:spPr>
          <a:xfrm>
            <a:off x="497700" y="2105018"/>
            <a:ext cx="864096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Ø"/>
            </a:pPr>
            <a:r>
              <a:rPr lang="de-DE" sz="1400" b="1" dirty="0">
                <a:solidFill>
                  <a:srgbClr val="003D6A"/>
                </a:solidFill>
              </a:rPr>
              <a:t>Products </a:t>
            </a:r>
            <a:r>
              <a:rPr lang="de-DE" sz="1400" b="1" dirty="0" err="1">
                <a:solidFill>
                  <a:srgbClr val="003D6A"/>
                </a:solidFill>
              </a:rPr>
              <a:t>are</a:t>
            </a:r>
            <a:r>
              <a:rPr lang="de-DE" sz="1400" b="1" dirty="0">
                <a:solidFill>
                  <a:srgbClr val="003D6A"/>
                </a:solidFill>
              </a:rPr>
              <a:t> </a:t>
            </a:r>
            <a:r>
              <a:rPr lang="de-DE" sz="1400" b="1" dirty="0" err="1">
                <a:solidFill>
                  <a:srgbClr val="003D6A"/>
                </a:solidFill>
              </a:rPr>
              <a:t>released</a:t>
            </a:r>
            <a:r>
              <a:rPr lang="de-DE" sz="1400" b="1" dirty="0">
                <a:solidFill>
                  <a:srgbClr val="003D6A"/>
                </a:solidFill>
              </a:rPr>
              <a:t> </a:t>
            </a:r>
            <a:r>
              <a:rPr lang="de-DE" sz="1400" b="1" dirty="0" err="1">
                <a:solidFill>
                  <a:srgbClr val="003D6A"/>
                </a:solidFill>
              </a:rPr>
              <a:t>for</a:t>
            </a:r>
            <a:r>
              <a:rPr lang="de-DE" sz="1400" b="1" dirty="0">
                <a:solidFill>
                  <a:srgbClr val="003D6A"/>
                </a:solidFill>
              </a:rPr>
              <a:t> </a:t>
            </a:r>
            <a:r>
              <a:rPr lang="de-DE" sz="1400" b="1" dirty="0" err="1">
                <a:solidFill>
                  <a:srgbClr val="003D6A"/>
                </a:solidFill>
              </a:rPr>
              <a:t>sale</a:t>
            </a:r>
            <a:r>
              <a:rPr lang="de-DE" sz="1400" b="1" dirty="0">
                <a:solidFill>
                  <a:srgbClr val="003D6A"/>
                </a:solidFill>
              </a:rPr>
              <a:t> </a:t>
            </a:r>
            <a:r>
              <a:rPr lang="de-DE" sz="1400" b="1" dirty="0" err="1">
                <a:solidFill>
                  <a:srgbClr val="003D6A"/>
                </a:solidFill>
              </a:rPr>
              <a:t>since</a:t>
            </a:r>
            <a:r>
              <a:rPr lang="de-DE" sz="1400" b="1" dirty="0">
                <a:solidFill>
                  <a:srgbClr val="003D6A"/>
                </a:solidFill>
              </a:rPr>
              <a:t> </a:t>
            </a:r>
            <a:r>
              <a:rPr lang="de-DE" sz="1400" b="1" dirty="0" err="1">
                <a:solidFill>
                  <a:srgbClr val="003D6A"/>
                </a:solidFill>
              </a:rPr>
              <a:t>December</a:t>
            </a:r>
            <a:r>
              <a:rPr lang="de-DE" sz="1400" b="1" dirty="0">
                <a:solidFill>
                  <a:srgbClr val="003D6A"/>
                </a:solidFill>
              </a:rPr>
              <a:t> 2018</a:t>
            </a:r>
          </a:p>
          <a:p>
            <a:pPr>
              <a:buFont typeface="Wingdings" panose="05000000000000000000" pitchFamily="2" charset="2"/>
              <a:buChar char="Ø"/>
            </a:pPr>
            <a:r>
              <a:rPr lang="de-DE" sz="1400" b="1" dirty="0" err="1">
                <a:solidFill>
                  <a:srgbClr val="003D6A"/>
                </a:solidFill>
              </a:rPr>
              <a:t>Category</a:t>
            </a:r>
            <a:r>
              <a:rPr lang="de-DE" sz="1400" b="1" dirty="0">
                <a:solidFill>
                  <a:srgbClr val="003D6A"/>
                </a:solidFill>
              </a:rPr>
              <a:t> in </a:t>
            </a:r>
            <a:r>
              <a:rPr lang="de-DE" sz="1400" b="1" dirty="0" err="1">
                <a:solidFill>
                  <a:srgbClr val="003D6A"/>
                </a:solidFill>
              </a:rPr>
              <a:t>the</a:t>
            </a:r>
            <a:r>
              <a:rPr lang="de-DE" sz="1400" b="1" dirty="0">
                <a:solidFill>
                  <a:srgbClr val="003D6A"/>
                </a:solidFill>
              </a:rPr>
              <a:t> STB </a:t>
            </a:r>
            <a:r>
              <a:rPr lang="de-DE" sz="1400" b="1" dirty="0" err="1">
                <a:solidFill>
                  <a:srgbClr val="003D6A"/>
                </a:solidFill>
              </a:rPr>
              <a:t>is</a:t>
            </a:r>
            <a:r>
              <a:rPr lang="de-DE" sz="1400" b="1" dirty="0">
                <a:solidFill>
                  <a:srgbClr val="003D6A"/>
                </a:solidFill>
              </a:rPr>
              <a:t> </a:t>
            </a:r>
            <a:r>
              <a:rPr lang="de-DE" sz="1400" b="1" dirty="0" err="1">
                <a:solidFill>
                  <a:srgbClr val="003D6A"/>
                </a:solidFill>
              </a:rPr>
              <a:t>available</a:t>
            </a:r>
            <a:r>
              <a:rPr lang="de-DE" sz="1400" b="1" dirty="0">
                <a:solidFill>
                  <a:srgbClr val="003D6A"/>
                </a:solidFill>
              </a:rPr>
              <a:t> (</a:t>
            </a:r>
            <a:r>
              <a:rPr lang="de-DE" sz="1400" b="1" dirty="0" err="1">
                <a:solidFill>
                  <a:srgbClr val="003D6A"/>
                </a:solidFill>
              </a:rPr>
              <a:t>catalog</a:t>
            </a:r>
            <a:r>
              <a:rPr lang="de-DE" sz="1400" b="1" dirty="0">
                <a:solidFill>
                  <a:srgbClr val="003D6A"/>
                </a:solidFill>
              </a:rPr>
              <a:t>, </a:t>
            </a:r>
            <a:r>
              <a:rPr lang="de-DE" sz="1400" b="1" dirty="0" err="1">
                <a:solidFill>
                  <a:srgbClr val="003D6A"/>
                </a:solidFill>
              </a:rPr>
              <a:t>flyer</a:t>
            </a:r>
            <a:r>
              <a:rPr lang="de-DE" sz="1400" b="1" dirty="0">
                <a:solidFill>
                  <a:srgbClr val="003D6A"/>
                </a:solidFill>
              </a:rPr>
              <a:t>, </a:t>
            </a:r>
            <a:r>
              <a:rPr lang="de-DE" sz="1400" b="1" dirty="0" err="1">
                <a:solidFill>
                  <a:srgbClr val="003D6A"/>
                </a:solidFill>
              </a:rPr>
              <a:t>manuals</a:t>
            </a:r>
            <a:r>
              <a:rPr lang="de-DE" sz="1400" b="1" dirty="0">
                <a:solidFill>
                  <a:srgbClr val="003D6A"/>
                </a:solidFill>
              </a:rPr>
              <a:t>, </a:t>
            </a:r>
            <a:r>
              <a:rPr lang="de-DE" sz="1400" b="1" dirty="0" err="1">
                <a:solidFill>
                  <a:srgbClr val="003D6A"/>
                </a:solidFill>
              </a:rPr>
              <a:t>pictures</a:t>
            </a:r>
            <a:r>
              <a:rPr lang="de-DE" sz="1400" b="1" dirty="0">
                <a:solidFill>
                  <a:srgbClr val="003D6A"/>
                </a:solidFill>
              </a:rPr>
              <a:t>, </a:t>
            </a:r>
            <a:r>
              <a:rPr lang="de-DE" sz="1400" b="1" dirty="0" err="1">
                <a:solidFill>
                  <a:srgbClr val="003D6A"/>
                </a:solidFill>
              </a:rPr>
              <a:t>animation</a:t>
            </a:r>
            <a:r>
              <a:rPr lang="de-DE" sz="1400" b="1" dirty="0">
                <a:solidFill>
                  <a:srgbClr val="003D6A"/>
                </a:solidFill>
              </a:rPr>
              <a:t> and </a:t>
            </a:r>
            <a:r>
              <a:rPr lang="de-DE" sz="1400" b="1" dirty="0" err="1">
                <a:solidFill>
                  <a:srgbClr val="003D6A"/>
                </a:solidFill>
              </a:rPr>
              <a:t>short</a:t>
            </a:r>
            <a:r>
              <a:rPr lang="de-DE" sz="1400" b="1" dirty="0">
                <a:solidFill>
                  <a:srgbClr val="003D6A"/>
                </a:solidFill>
              </a:rPr>
              <a:t> </a:t>
            </a:r>
            <a:r>
              <a:rPr lang="de-DE" sz="1400" b="1" dirty="0" err="1">
                <a:solidFill>
                  <a:srgbClr val="003D6A"/>
                </a:solidFill>
              </a:rPr>
              <a:t>presentation</a:t>
            </a:r>
            <a:r>
              <a:rPr lang="de-DE" sz="1400" b="1" dirty="0">
                <a:solidFill>
                  <a:srgbClr val="003D6A"/>
                </a:solidFill>
              </a:rPr>
              <a:t>)</a:t>
            </a:r>
          </a:p>
          <a:p>
            <a:pPr>
              <a:buFont typeface="Wingdings" panose="05000000000000000000" pitchFamily="2" charset="2"/>
              <a:buChar char="Ø"/>
            </a:pPr>
            <a:r>
              <a:rPr lang="de-DE" sz="1400" b="1" dirty="0">
                <a:solidFill>
                  <a:srgbClr val="003D6A"/>
                </a:solidFill>
              </a:rPr>
              <a:t>3D </a:t>
            </a:r>
            <a:r>
              <a:rPr lang="de-DE" sz="1400" b="1" dirty="0" err="1">
                <a:solidFill>
                  <a:srgbClr val="003D6A"/>
                </a:solidFill>
              </a:rPr>
              <a:t>models</a:t>
            </a:r>
            <a:r>
              <a:rPr lang="de-DE" sz="1400" b="1" dirty="0">
                <a:solidFill>
                  <a:srgbClr val="003D6A"/>
                </a:solidFill>
              </a:rPr>
              <a:t> and </a:t>
            </a:r>
            <a:r>
              <a:rPr lang="de-DE" sz="1400" b="1" dirty="0" err="1">
                <a:solidFill>
                  <a:srgbClr val="003D6A"/>
                </a:solidFill>
              </a:rPr>
              <a:t>configurator</a:t>
            </a:r>
            <a:r>
              <a:rPr lang="de-DE" sz="1400" b="1" dirty="0">
                <a:solidFill>
                  <a:srgbClr val="003D6A"/>
                </a:solidFill>
              </a:rPr>
              <a:t> in </a:t>
            </a:r>
            <a:r>
              <a:rPr lang="de-DE" sz="1400" b="1" dirty="0" err="1">
                <a:solidFill>
                  <a:srgbClr val="003D6A"/>
                </a:solidFill>
              </a:rPr>
              <a:t>the</a:t>
            </a:r>
            <a:r>
              <a:rPr lang="de-DE" sz="1400" b="1" dirty="0">
                <a:solidFill>
                  <a:srgbClr val="003D6A"/>
                </a:solidFill>
              </a:rPr>
              <a:t> </a:t>
            </a:r>
            <a:r>
              <a:rPr lang="de-DE" sz="1400" b="1" dirty="0" err="1">
                <a:solidFill>
                  <a:srgbClr val="003D6A"/>
                </a:solidFill>
              </a:rPr>
              <a:t>Cadenas</a:t>
            </a:r>
            <a:r>
              <a:rPr lang="de-DE" sz="1400" b="1" dirty="0">
                <a:solidFill>
                  <a:srgbClr val="003D6A"/>
                </a:solidFill>
              </a:rPr>
              <a:t> </a:t>
            </a:r>
            <a:r>
              <a:rPr lang="de-DE" sz="1400" b="1" dirty="0" err="1">
                <a:solidFill>
                  <a:srgbClr val="003D6A"/>
                </a:solidFill>
              </a:rPr>
              <a:t>PartCommunity</a:t>
            </a:r>
            <a:r>
              <a:rPr lang="de-DE" sz="1400" b="1" dirty="0">
                <a:solidFill>
                  <a:srgbClr val="003D6A"/>
                </a:solidFill>
              </a:rPr>
              <a:t> </a:t>
            </a:r>
            <a:r>
              <a:rPr lang="de-DE" sz="1400" b="1" dirty="0" err="1">
                <a:solidFill>
                  <a:srgbClr val="003D6A"/>
                </a:solidFill>
              </a:rPr>
              <a:t>is</a:t>
            </a:r>
            <a:r>
              <a:rPr lang="de-DE" sz="1400" b="1" dirty="0">
                <a:solidFill>
                  <a:srgbClr val="003D6A"/>
                </a:solidFill>
              </a:rPr>
              <a:t> </a:t>
            </a:r>
            <a:r>
              <a:rPr lang="de-DE" sz="1400" b="1" dirty="0" err="1">
                <a:solidFill>
                  <a:srgbClr val="003D6A"/>
                </a:solidFill>
              </a:rPr>
              <a:t>available</a:t>
            </a:r>
            <a:endParaRPr lang="de-DE" sz="1400" b="1" dirty="0">
              <a:solidFill>
                <a:srgbClr val="003D6A"/>
              </a:solidFill>
            </a:endParaRPr>
          </a:p>
          <a:p>
            <a:pPr>
              <a:buFont typeface="Wingdings" panose="05000000000000000000" pitchFamily="2" charset="2"/>
              <a:buChar char="Ø"/>
            </a:pPr>
            <a:r>
              <a:rPr lang="de-DE" sz="1400" b="1" dirty="0">
                <a:solidFill>
                  <a:srgbClr val="003D6A"/>
                </a:solidFill>
              </a:rPr>
              <a:t>Prices and </a:t>
            </a:r>
            <a:r>
              <a:rPr lang="de-DE" sz="1400" b="1" dirty="0" err="1">
                <a:solidFill>
                  <a:srgbClr val="003D6A"/>
                </a:solidFill>
              </a:rPr>
              <a:t>Intec</a:t>
            </a:r>
            <a:r>
              <a:rPr lang="de-DE" sz="1400" b="1" dirty="0">
                <a:solidFill>
                  <a:srgbClr val="003D6A"/>
                </a:solidFill>
              </a:rPr>
              <a:t> </a:t>
            </a:r>
            <a:r>
              <a:rPr lang="de-DE" sz="1400" b="1" dirty="0" err="1">
                <a:solidFill>
                  <a:srgbClr val="003D6A"/>
                </a:solidFill>
              </a:rPr>
              <a:t>discounts</a:t>
            </a:r>
            <a:r>
              <a:rPr lang="de-DE" sz="1400" b="1" dirty="0">
                <a:solidFill>
                  <a:srgbClr val="003D6A"/>
                </a:solidFill>
              </a:rPr>
              <a:t> </a:t>
            </a:r>
            <a:r>
              <a:rPr lang="de-DE" sz="1400" b="1" dirty="0" err="1">
                <a:solidFill>
                  <a:srgbClr val="003D6A"/>
                </a:solidFill>
              </a:rPr>
              <a:t>are</a:t>
            </a:r>
            <a:r>
              <a:rPr lang="de-DE" sz="1400" b="1" dirty="0">
                <a:solidFill>
                  <a:srgbClr val="003D6A"/>
                </a:solidFill>
              </a:rPr>
              <a:t> </a:t>
            </a:r>
            <a:r>
              <a:rPr lang="de-DE" sz="1400" b="1" dirty="0" err="1">
                <a:solidFill>
                  <a:srgbClr val="003D6A"/>
                </a:solidFill>
              </a:rPr>
              <a:t>available</a:t>
            </a:r>
            <a:r>
              <a:rPr lang="de-DE" sz="1400" b="1" dirty="0">
                <a:solidFill>
                  <a:srgbClr val="003D6A"/>
                </a:solidFill>
              </a:rPr>
              <a:t> </a:t>
            </a:r>
            <a:r>
              <a:rPr lang="de-DE" sz="1400" b="1" dirty="0" err="1">
                <a:solidFill>
                  <a:srgbClr val="003D6A"/>
                </a:solidFill>
              </a:rPr>
              <a:t>inside</a:t>
            </a:r>
            <a:r>
              <a:rPr lang="de-DE" sz="1400" b="1" dirty="0">
                <a:solidFill>
                  <a:srgbClr val="003D6A"/>
                </a:solidFill>
              </a:rPr>
              <a:t> in </a:t>
            </a:r>
            <a:r>
              <a:rPr lang="de-DE" sz="1400" b="1" dirty="0" err="1">
                <a:solidFill>
                  <a:srgbClr val="003D6A"/>
                </a:solidFill>
              </a:rPr>
              <a:t>the</a:t>
            </a:r>
            <a:r>
              <a:rPr lang="de-DE" sz="1400" b="1" dirty="0">
                <a:solidFill>
                  <a:srgbClr val="003D6A"/>
                </a:solidFill>
              </a:rPr>
              <a:t> SAP </a:t>
            </a:r>
            <a:r>
              <a:rPr lang="de-DE" sz="1400" b="1" dirty="0" err="1">
                <a:solidFill>
                  <a:srgbClr val="003D6A"/>
                </a:solidFill>
              </a:rPr>
              <a:t>system</a:t>
            </a:r>
            <a:endParaRPr lang="de-DE" sz="1400" b="1" dirty="0">
              <a:solidFill>
                <a:srgbClr val="003D6A"/>
              </a:solidFill>
            </a:endParaRPr>
          </a:p>
          <a:p>
            <a:pPr>
              <a:buFont typeface="Wingdings" panose="05000000000000000000" pitchFamily="2" charset="2"/>
              <a:buChar char="Ø"/>
            </a:pPr>
            <a:r>
              <a:rPr lang="de-DE" sz="1400" b="1" dirty="0" err="1">
                <a:solidFill>
                  <a:srgbClr val="003D6A"/>
                </a:solidFill>
              </a:rPr>
              <a:t>Availibility</a:t>
            </a:r>
            <a:r>
              <a:rPr lang="de-DE" sz="1400" b="1" dirty="0">
                <a:solidFill>
                  <a:srgbClr val="003D6A"/>
                </a:solidFill>
              </a:rPr>
              <a:t> </a:t>
            </a:r>
            <a:r>
              <a:rPr lang="de-DE" sz="1400" b="1" dirty="0" err="1">
                <a:solidFill>
                  <a:srgbClr val="003D6A"/>
                </a:solidFill>
              </a:rPr>
              <a:t>is</a:t>
            </a:r>
            <a:r>
              <a:rPr lang="de-DE" sz="1400" b="1" dirty="0">
                <a:solidFill>
                  <a:srgbClr val="003D6A"/>
                </a:solidFill>
              </a:rPr>
              <a:t> </a:t>
            </a:r>
            <a:r>
              <a:rPr lang="de-DE" sz="1400" b="1" dirty="0" err="1">
                <a:solidFill>
                  <a:srgbClr val="003D6A"/>
                </a:solidFill>
              </a:rPr>
              <a:t>given</a:t>
            </a:r>
            <a:r>
              <a:rPr lang="de-DE" sz="1400" b="1" dirty="0">
                <a:solidFill>
                  <a:srgbClr val="003D6A"/>
                </a:solidFill>
              </a:rPr>
              <a:t> (</a:t>
            </a:r>
            <a:r>
              <a:rPr lang="de-DE" sz="1400" b="1" dirty="0" err="1">
                <a:solidFill>
                  <a:srgbClr val="003D6A"/>
                </a:solidFill>
              </a:rPr>
              <a:t>some</a:t>
            </a:r>
            <a:r>
              <a:rPr lang="de-DE" sz="1400" b="1" dirty="0">
                <a:solidFill>
                  <a:srgbClr val="003D6A"/>
                </a:solidFill>
              </a:rPr>
              <a:t> </a:t>
            </a:r>
            <a:r>
              <a:rPr lang="de-DE" sz="1400" b="1" dirty="0" err="1">
                <a:solidFill>
                  <a:srgbClr val="003D6A"/>
                </a:solidFill>
              </a:rPr>
              <a:t>modules</a:t>
            </a:r>
            <a:r>
              <a:rPr lang="de-DE" sz="1400" b="1" dirty="0">
                <a:solidFill>
                  <a:srgbClr val="003D6A"/>
                </a:solidFill>
              </a:rPr>
              <a:t> </a:t>
            </a:r>
            <a:r>
              <a:rPr lang="de-DE" sz="1400" b="1" dirty="0" err="1">
                <a:solidFill>
                  <a:srgbClr val="003D6A"/>
                </a:solidFill>
              </a:rPr>
              <a:t>are</a:t>
            </a:r>
            <a:r>
              <a:rPr lang="de-DE" sz="1400" b="1" dirty="0">
                <a:solidFill>
                  <a:srgbClr val="003D6A"/>
                </a:solidFill>
              </a:rPr>
              <a:t> on stock, </a:t>
            </a:r>
            <a:r>
              <a:rPr lang="de-DE" sz="1400" b="1" dirty="0" err="1">
                <a:solidFill>
                  <a:srgbClr val="003D6A"/>
                </a:solidFill>
              </a:rPr>
              <a:t>production</a:t>
            </a:r>
            <a:r>
              <a:rPr lang="de-DE" sz="1400" b="1" dirty="0">
                <a:solidFill>
                  <a:srgbClr val="003D6A"/>
                </a:solidFill>
              </a:rPr>
              <a:t> </a:t>
            </a:r>
            <a:r>
              <a:rPr lang="de-DE" sz="1400" b="1" dirty="0" err="1">
                <a:solidFill>
                  <a:srgbClr val="003D6A"/>
                </a:solidFill>
              </a:rPr>
              <a:t>is</a:t>
            </a:r>
            <a:r>
              <a:rPr lang="de-DE" sz="1400" b="1" dirty="0">
                <a:solidFill>
                  <a:srgbClr val="003D6A"/>
                </a:solidFill>
              </a:rPr>
              <a:t> </a:t>
            </a:r>
            <a:r>
              <a:rPr lang="de-DE" sz="1400" b="1" dirty="0" err="1">
                <a:solidFill>
                  <a:srgbClr val="003D6A"/>
                </a:solidFill>
              </a:rPr>
              <a:t>working</a:t>
            </a:r>
            <a:r>
              <a:rPr lang="de-DE" sz="1400" b="1" dirty="0">
                <a:solidFill>
                  <a:srgbClr val="003D6A"/>
                </a:solidFill>
              </a:rPr>
              <a:t>)</a:t>
            </a:r>
          </a:p>
          <a:p>
            <a:pPr>
              <a:buFont typeface="Wingdings" panose="05000000000000000000" pitchFamily="2" charset="2"/>
              <a:buChar char="Ø"/>
            </a:pPr>
            <a:r>
              <a:rPr lang="de-DE" sz="1400" b="1" dirty="0">
                <a:solidFill>
                  <a:srgbClr val="003D6A"/>
                </a:solidFill>
              </a:rPr>
              <a:t>Sales </a:t>
            </a:r>
            <a:r>
              <a:rPr lang="de-DE" sz="1400" b="1" dirty="0" err="1">
                <a:solidFill>
                  <a:srgbClr val="003D6A"/>
                </a:solidFill>
              </a:rPr>
              <a:t>model</a:t>
            </a:r>
            <a:r>
              <a:rPr lang="de-DE" sz="1400" b="1" dirty="0">
                <a:solidFill>
                  <a:srgbClr val="003D6A"/>
                </a:solidFill>
              </a:rPr>
              <a:t> </a:t>
            </a:r>
            <a:r>
              <a:rPr lang="de-DE" sz="1400" b="1" dirty="0" err="1">
                <a:solidFill>
                  <a:srgbClr val="003D6A"/>
                </a:solidFill>
              </a:rPr>
              <a:t>for</a:t>
            </a:r>
            <a:r>
              <a:rPr lang="de-DE" sz="1400" b="1" dirty="0">
                <a:solidFill>
                  <a:srgbClr val="003D6A"/>
                </a:solidFill>
              </a:rPr>
              <a:t> UR </a:t>
            </a:r>
            <a:r>
              <a:rPr lang="de-DE" sz="1400" b="1" dirty="0" err="1">
                <a:solidFill>
                  <a:srgbClr val="003D6A"/>
                </a:solidFill>
              </a:rPr>
              <a:t>integrators</a:t>
            </a:r>
            <a:r>
              <a:rPr lang="de-DE" sz="1400" b="1" dirty="0">
                <a:solidFill>
                  <a:srgbClr val="003D6A"/>
                </a:solidFill>
              </a:rPr>
              <a:t> &amp; </a:t>
            </a:r>
            <a:r>
              <a:rPr lang="de-DE" sz="1400" b="1" dirty="0" err="1">
                <a:solidFill>
                  <a:srgbClr val="003D6A"/>
                </a:solidFill>
              </a:rPr>
              <a:t>dealers</a:t>
            </a:r>
            <a:r>
              <a:rPr lang="de-DE" sz="1400" b="1" dirty="0">
                <a:solidFill>
                  <a:srgbClr val="003D6A"/>
                </a:solidFill>
              </a:rPr>
              <a:t> </a:t>
            </a:r>
            <a:r>
              <a:rPr lang="de-DE" sz="1400" b="1" dirty="0" err="1">
                <a:solidFill>
                  <a:srgbClr val="003D6A"/>
                </a:solidFill>
              </a:rPr>
              <a:t>is</a:t>
            </a:r>
            <a:r>
              <a:rPr lang="de-DE" sz="1400" b="1" dirty="0">
                <a:solidFill>
                  <a:srgbClr val="003D6A"/>
                </a:solidFill>
              </a:rPr>
              <a:t> </a:t>
            </a:r>
            <a:r>
              <a:rPr lang="de-DE" sz="1400" b="1" dirty="0" err="1">
                <a:solidFill>
                  <a:srgbClr val="003D6A"/>
                </a:solidFill>
              </a:rPr>
              <a:t>available</a:t>
            </a:r>
            <a:r>
              <a:rPr lang="de-DE" sz="1400" b="1" dirty="0">
                <a:solidFill>
                  <a:srgbClr val="003D6A"/>
                </a:solidFill>
              </a:rPr>
              <a:t> and </a:t>
            </a:r>
            <a:r>
              <a:rPr lang="de-DE" sz="1400" b="1" dirty="0" err="1">
                <a:solidFill>
                  <a:srgbClr val="003D6A"/>
                </a:solidFill>
              </a:rPr>
              <a:t>communicated</a:t>
            </a:r>
            <a:r>
              <a:rPr lang="de-DE" sz="1400" b="1" dirty="0">
                <a:solidFill>
                  <a:srgbClr val="003D6A"/>
                </a:solidFill>
              </a:rPr>
              <a:t> (</a:t>
            </a:r>
            <a:r>
              <a:rPr lang="de-DE" sz="1400" b="1" dirty="0" err="1">
                <a:solidFill>
                  <a:srgbClr val="003D6A"/>
                </a:solidFill>
              </a:rPr>
              <a:t>only</a:t>
            </a:r>
            <a:r>
              <a:rPr lang="de-DE" sz="1400" b="1" dirty="0">
                <a:solidFill>
                  <a:srgbClr val="003D6A"/>
                </a:solidFill>
              </a:rPr>
              <a:t> Germany)</a:t>
            </a:r>
          </a:p>
          <a:p>
            <a:pPr marL="0" indent="0">
              <a:buNone/>
            </a:pPr>
            <a:endParaRPr lang="de-DE" sz="1400" b="1" dirty="0">
              <a:solidFill>
                <a:srgbClr val="003D6A"/>
              </a:solidFill>
            </a:endParaRPr>
          </a:p>
          <a:p>
            <a:pPr marL="0" indent="0">
              <a:buNone/>
            </a:pPr>
            <a:r>
              <a:rPr lang="de-DE" sz="1400" b="1" dirty="0" err="1">
                <a:solidFill>
                  <a:srgbClr val="003D6A"/>
                </a:solidFill>
              </a:rPr>
              <a:t>For</a:t>
            </a:r>
            <a:r>
              <a:rPr lang="de-DE" sz="1400" b="1" dirty="0">
                <a:solidFill>
                  <a:srgbClr val="003D6A"/>
                </a:solidFill>
              </a:rPr>
              <a:t> </a:t>
            </a:r>
            <a:r>
              <a:rPr lang="de-DE" sz="1400" b="1" dirty="0" err="1">
                <a:solidFill>
                  <a:srgbClr val="003D6A"/>
                </a:solidFill>
              </a:rPr>
              <a:t>further</a:t>
            </a:r>
            <a:r>
              <a:rPr lang="de-DE" sz="1400" b="1" dirty="0">
                <a:solidFill>
                  <a:srgbClr val="003D6A"/>
                </a:solidFill>
              </a:rPr>
              <a:t> </a:t>
            </a:r>
            <a:r>
              <a:rPr lang="de-DE" sz="1400" b="1" dirty="0" err="1">
                <a:solidFill>
                  <a:srgbClr val="003D6A"/>
                </a:solidFill>
              </a:rPr>
              <a:t>questions</a:t>
            </a:r>
            <a:r>
              <a:rPr lang="de-DE" sz="1400" b="1" dirty="0">
                <a:solidFill>
                  <a:srgbClr val="003D6A"/>
                </a:solidFill>
              </a:rPr>
              <a:t>, </a:t>
            </a:r>
            <a:r>
              <a:rPr lang="de-DE" sz="1400" b="1" dirty="0" err="1">
                <a:solidFill>
                  <a:srgbClr val="003D6A"/>
                </a:solidFill>
              </a:rPr>
              <a:t>please</a:t>
            </a:r>
            <a:r>
              <a:rPr lang="de-DE" sz="1400" b="1" dirty="0">
                <a:solidFill>
                  <a:srgbClr val="003D6A"/>
                </a:solidFill>
              </a:rPr>
              <a:t> </a:t>
            </a:r>
            <a:r>
              <a:rPr lang="de-DE" sz="1400" b="1" dirty="0" err="1">
                <a:solidFill>
                  <a:srgbClr val="003D6A"/>
                </a:solidFill>
              </a:rPr>
              <a:t>contact</a:t>
            </a:r>
            <a:r>
              <a:rPr lang="de-DE" sz="1400" b="1" dirty="0">
                <a:solidFill>
                  <a:srgbClr val="003D6A"/>
                </a:solidFill>
              </a:rPr>
              <a:t> </a:t>
            </a:r>
            <a:r>
              <a:rPr lang="de-DE" sz="1400" b="1" dirty="0" err="1">
                <a:solidFill>
                  <a:srgbClr val="003D6A"/>
                </a:solidFill>
              </a:rPr>
              <a:t>the</a:t>
            </a:r>
            <a:r>
              <a:rPr lang="de-DE" sz="1400" b="1" dirty="0">
                <a:solidFill>
                  <a:srgbClr val="003D6A"/>
                </a:solidFill>
              </a:rPr>
              <a:t> </a:t>
            </a:r>
            <a:r>
              <a:rPr lang="de-DE" sz="1400" b="1" dirty="0" err="1">
                <a:solidFill>
                  <a:srgbClr val="003D6A"/>
                </a:solidFill>
              </a:rPr>
              <a:t>respective</a:t>
            </a:r>
            <a:r>
              <a:rPr lang="de-DE" sz="1400" b="1" dirty="0">
                <a:solidFill>
                  <a:srgbClr val="003D6A"/>
                </a:solidFill>
              </a:rPr>
              <a:t> </a:t>
            </a:r>
            <a:r>
              <a:rPr lang="de-DE" sz="1400" b="1" dirty="0" err="1">
                <a:solidFill>
                  <a:srgbClr val="003D6A"/>
                </a:solidFill>
              </a:rPr>
              <a:t>sales</a:t>
            </a:r>
            <a:r>
              <a:rPr lang="de-DE" sz="1400" b="1" dirty="0">
                <a:solidFill>
                  <a:srgbClr val="003D6A"/>
                </a:solidFill>
              </a:rPr>
              <a:t> </a:t>
            </a:r>
            <a:r>
              <a:rPr lang="de-DE" sz="1400" b="1" dirty="0" err="1">
                <a:solidFill>
                  <a:srgbClr val="003D6A"/>
                </a:solidFill>
              </a:rPr>
              <a:t>team</a:t>
            </a:r>
            <a:r>
              <a:rPr lang="de-DE" sz="1400" b="1" dirty="0">
                <a:solidFill>
                  <a:srgbClr val="003D6A"/>
                </a:solidFill>
              </a:rPr>
              <a:t> </a:t>
            </a:r>
            <a:r>
              <a:rPr lang="de-DE" sz="1400" b="1" dirty="0" err="1">
                <a:solidFill>
                  <a:srgbClr val="003D6A"/>
                </a:solidFill>
              </a:rPr>
              <a:t>or</a:t>
            </a:r>
            <a:r>
              <a:rPr lang="de-DE" sz="1400" b="1" dirty="0">
                <a:solidFill>
                  <a:srgbClr val="003D6A"/>
                </a:solidFill>
              </a:rPr>
              <a:t> </a:t>
            </a:r>
            <a:r>
              <a:rPr lang="de-DE" sz="1400" b="1" dirty="0" err="1">
                <a:solidFill>
                  <a:srgbClr val="003D6A"/>
                </a:solidFill>
              </a:rPr>
              <a:t>the</a:t>
            </a:r>
            <a:r>
              <a:rPr lang="de-DE" sz="1400" b="1" dirty="0">
                <a:solidFill>
                  <a:srgbClr val="003D6A"/>
                </a:solidFill>
              </a:rPr>
              <a:t> </a:t>
            </a:r>
            <a:r>
              <a:rPr lang="de-DE" sz="1400" b="1" dirty="0" err="1">
                <a:solidFill>
                  <a:srgbClr val="003D6A"/>
                </a:solidFill>
              </a:rPr>
              <a:t>TaskForce</a:t>
            </a:r>
            <a:r>
              <a:rPr lang="de-DE" sz="1400" b="1" dirty="0">
                <a:solidFill>
                  <a:srgbClr val="003D6A"/>
                </a:solidFill>
              </a:rPr>
              <a:t> UR.</a:t>
            </a:r>
          </a:p>
          <a:p>
            <a:pPr marL="0" indent="0">
              <a:buNone/>
            </a:pPr>
            <a:endParaRPr lang="de-DE" sz="1400" b="1" dirty="0">
              <a:solidFill>
                <a:srgbClr val="003D6A"/>
              </a:solidFill>
            </a:endParaRPr>
          </a:p>
          <a:p>
            <a:pPr marL="0" indent="0">
              <a:buNone/>
            </a:pPr>
            <a:r>
              <a:rPr lang="de-DE" sz="1400" b="1" dirty="0">
                <a:solidFill>
                  <a:srgbClr val="003D6A"/>
                </a:solidFill>
              </a:rPr>
              <a:t>Sales </a:t>
            </a:r>
            <a:r>
              <a:rPr lang="de-DE" sz="1400" b="1" dirty="0" err="1">
                <a:solidFill>
                  <a:srgbClr val="003D6A"/>
                </a:solidFill>
              </a:rPr>
              <a:t>team</a:t>
            </a:r>
            <a:r>
              <a:rPr lang="de-DE" sz="1400" b="1" dirty="0">
                <a:solidFill>
                  <a:srgbClr val="003D6A"/>
                </a:solidFill>
              </a:rPr>
              <a:t>:		</a:t>
            </a:r>
            <a:r>
              <a:rPr lang="de-DE" sz="1400" dirty="0" err="1">
                <a:solidFill>
                  <a:srgbClr val="003D6A"/>
                </a:solidFill>
              </a:rPr>
              <a:t>Product</a:t>
            </a:r>
            <a:r>
              <a:rPr lang="de-DE" sz="1400" dirty="0">
                <a:solidFill>
                  <a:srgbClr val="003D6A"/>
                </a:solidFill>
              </a:rPr>
              <a:t> </a:t>
            </a:r>
            <a:r>
              <a:rPr lang="de-DE" sz="1400" dirty="0" err="1">
                <a:solidFill>
                  <a:srgbClr val="003D6A"/>
                </a:solidFill>
              </a:rPr>
              <a:t>line</a:t>
            </a:r>
            <a:r>
              <a:rPr lang="de-DE" sz="1400" dirty="0">
                <a:solidFill>
                  <a:srgbClr val="003D6A"/>
                </a:solidFill>
              </a:rPr>
              <a:t> </a:t>
            </a:r>
            <a:r>
              <a:rPr lang="de-DE" sz="1400" dirty="0" err="1">
                <a:solidFill>
                  <a:srgbClr val="003D6A"/>
                </a:solidFill>
              </a:rPr>
              <a:t>gripping</a:t>
            </a:r>
            <a:r>
              <a:rPr lang="de-DE" sz="1400" dirty="0">
                <a:solidFill>
                  <a:srgbClr val="003D6A"/>
                </a:solidFill>
              </a:rPr>
              <a:t> </a:t>
            </a:r>
            <a:r>
              <a:rPr lang="de-DE" sz="1400" dirty="0" err="1">
                <a:solidFill>
                  <a:srgbClr val="003D6A"/>
                </a:solidFill>
              </a:rPr>
              <a:t>system</a:t>
            </a:r>
            <a:r>
              <a:rPr lang="de-DE" sz="1400" dirty="0">
                <a:solidFill>
                  <a:srgbClr val="003D6A"/>
                </a:solidFill>
              </a:rPr>
              <a:t> </a:t>
            </a:r>
            <a:r>
              <a:rPr lang="de-DE" sz="1400" dirty="0" err="1">
                <a:solidFill>
                  <a:srgbClr val="003D6A"/>
                </a:solidFill>
              </a:rPr>
              <a:t>solutions</a:t>
            </a:r>
            <a:br>
              <a:rPr lang="de-DE" sz="1400" b="1" dirty="0">
                <a:solidFill>
                  <a:srgbClr val="003D6A"/>
                </a:solidFill>
              </a:rPr>
            </a:br>
            <a:r>
              <a:rPr lang="de-DE" sz="1400" b="1" dirty="0">
                <a:solidFill>
                  <a:srgbClr val="003D6A"/>
                </a:solidFill>
              </a:rPr>
              <a:t>Head </a:t>
            </a:r>
            <a:r>
              <a:rPr lang="de-DE" sz="1400" b="1" dirty="0" err="1">
                <a:solidFill>
                  <a:srgbClr val="003D6A"/>
                </a:solidFill>
              </a:rPr>
              <a:t>TaskForce</a:t>
            </a:r>
            <a:r>
              <a:rPr lang="de-DE" sz="1400" b="1" dirty="0">
                <a:solidFill>
                  <a:srgbClr val="003D6A"/>
                </a:solidFill>
              </a:rPr>
              <a:t>:	</a:t>
            </a:r>
            <a:r>
              <a:rPr lang="de-DE" sz="1400" dirty="0">
                <a:solidFill>
                  <a:srgbClr val="003D6A"/>
                </a:solidFill>
              </a:rPr>
              <a:t>Jochen Krieger</a:t>
            </a:r>
            <a:br>
              <a:rPr lang="de-DE" sz="1400" b="1" dirty="0">
                <a:solidFill>
                  <a:srgbClr val="003D6A"/>
                </a:solidFill>
              </a:rPr>
            </a:br>
            <a:r>
              <a:rPr lang="de-DE" sz="1400" b="1" dirty="0">
                <a:solidFill>
                  <a:srgbClr val="003D6A"/>
                </a:solidFill>
              </a:rPr>
              <a:t>Members </a:t>
            </a:r>
            <a:r>
              <a:rPr lang="de-DE" sz="1400" b="1" dirty="0" err="1">
                <a:solidFill>
                  <a:srgbClr val="003D6A"/>
                </a:solidFill>
              </a:rPr>
              <a:t>TaskForce</a:t>
            </a:r>
            <a:r>
              <a:rPr lang="de-DE" sz="1400" b="1" dirty="0">
                <a:solidFill>
                  <a:srgbClr val="003D6A"/>
                </a:solidFill>
              </a:rPr>
              <a:t>:	</a:t>
            </a:r>
            <a:r>
              <a:rPr lang="de-DE" sz="1400" dirty="0">
                <a:solidFill>
                  <a:srgbClr val="003D6A"/>
                </a:solidFill>
              </a:rPr>
              <a:t>Tobias Behringer, Galib </a:t>
            </a:r>
            <a:r>
              <a:rPr lang="de-DE" sz="1400" dirty="0" err="1">
                <a:solidFill>
                  <a:srgbClr val="003D6A"/>
                </a:solidFill>
              </a:rPr>
              <a:t>Krdzalic</a:t>
            </a:r>
            <a:r>
              <a:rPr lang="de-DE" sz="1400" dirty="0">
                <a:solidFill>
                  <a:srgbClr val="003D6A"/>
                </a:solidFill>
              </a:rPr>
              <a:t>, Simon </a:t>
            </a:r>
            <a:r>
              <a:rPr lang="de-DE" sz="1400" dirty="0" err="1">
                <a:solidFill>
                  <a:srgbClr val="003D6A"/>
                </a:solidFill>
              </a:rPr>
              <a:t>Achauer</a:t>
            </a:r>
            <a:r>
              <a:rPr lang="de-DE" sz="1400" dirty="0">
                <a:solidFill>
                  <a:srgbClr val="003D6A"/>
                </a:solidFill>
              </a:rPr>
              <a:t>, Benjamin Schell</a:t>
            </a:r>
          </a:p>
          <a:p>
            <a:pPr marL="0" indent="0">
              <a:buNone/>
            </a:pPr>
            <a:br>
              <a:rPr lang="de-DE" sz="1400" b="1" dirty="0">
                <a:solidFill>
                  <a:srgbClr val="003D6A"/>
                </a:solidFill>
              </a:rPr>
            </a:br>
            <a:endParaRPr lang="de-DE" sz="1400" b="1" dirty="0">
              <a:solidFill>
                <a:srgbClr val="003D6A"/>
              </a:solidFill>
            </a:endParaRPr>
          </a:p>
        </p:txBody>
      </p:sp>
    </p:spTree>
    <p:extLst>
      <p:ext uri="{BB962C8B-B14F-4D97-AF65-F5344CB8AC3E}">
        <p14:creationId xmlns:p14="http://schemas.microsoft.com/office/powerpoint/2010/main" val="4098062241"/>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Comprehensive modular systems consisting of grippers, change system and force/torque sensor </a:t>
            </a:r>
            <a:r>
              <a:rPr lang="de-DE" sz="1600" dirty="0">
                <a:solidFill>
                  <a:srgbClr val="003D6A"/>
                </a:solidFill>
                <a:effectLst/>
              </a:rPr>
              <a:t>for fast and easy entry into automation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Pre-assembled gripping unit with robot interface </a:t>
            </a:r>
            <a:r>
              <a:rPr lang="de-DE" sz="1600" dirty="0">
                <a:solidFill>
                  <a:srgbClr val="003D6A"/>
                </a:solidFill>
                <a:effectLst/>
              </a:rPr>
              <a:t>therefore no mounting kits or external valves required</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Plug &amp; Work </a:t>
            </a:r>
            <a:r>
              <a:rPr lang="de-DE" sz="1600" dirty="0">
                <a:solidFill>
                  <a:srgbClr val="003D6A"/>
                </a:solidFill>
                <a:effectLst/>
              </a:rPr>
              <a:t>with the interfaces to match Universal Robots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UR plug-in installation modules included in the scope of delivery </a:t>
            </a:r>
            <a:r>
              <a:rPr lang="de-DE" sz="1600">
                <a:solidFill>
                  <a:srgbClr val="003D6A"/>
                </a:solidFill>
              </a:rPr>
              <a:t>for fast and easy commissioning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Up to 36 combination possibilities </a:t>
            </a:r>
            <a:r>
              <a:rPr lang="de-DE" sz="1600">
                <a:solidFill>
                  <a:srgbClr val="003D6A"/>
                </a:solidFill>
              </a:rPr>
              <a:t>cover all automation applications</a:t>
            </a:r>
          </a:p>
        </p:txBody>
      </p:sp>
    </p:spTree>
    <p:extLst>
      <p:ext uri="{BB962C8B-B14F-4D97-AF65-F5344CB8AC3E}">
        <p14:creationId xmlns:p14="http://schemas.microsoft.com/office/powerpoint/2010/main" val="1873294522"/>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7" cy="439128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179189">
                  <a:extLst>
                    <a:ext uri="{9D8B030D-6E8A-4147-A177-3AD203B41FA5}">
                      <a16:colId xmlns:a16="http://schemas.microsoft.com/office/drawing/2014/main" val="20000"/>
                    </a:ext>
                  </a:extLst>
                </a:gridCol>
                <a:gridCol w="1061171">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720080">
                  <a:extLst>
                    <a:ext uri="{9D8B030D-6E8A-4147-A177-3AD203B41FA5}">
                      <a16:colId xmlns:a16="http://schemas.microsoft.com/office/drawing/2014/main" val="20003"/>
                    </a:ext>
                  </a:extLst>
                </a:gridCol>
                <a:gridCol w="2952325">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a:solidFill>
                            <a:srgbClr val="003D6A"/>
                          </a:solidFill>
                          <a:latin typeface="+mn-lt"/>
                          <a:ea typeface="+mn-ea"/>
                          <a:cs typeface="+mn-cs"/>
                        </a:rPr>
                        <a:t>Technical data overview</a:t>
                      </a:r>
                      <a:endParaRPr lang="de-DE" sz="14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Standard components</a:t>
                      </a:r>
                      <a:endParaRPr lang="de-DE" sz="12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Stroke per jaw</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Max. gripping force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Weight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200" b="0" kern="1200">
                          <a:solidFill>
                            <a:srgbClr val="003D6A"/>
                          </a:solidFill>
                          <a:latin typeface="+mn-lt"/>
                          <a:ea typeface="+mn-ea"/>
                          <a:cs typeface="+mn-cs"/>
                        </a:rPr>
                        <a:t>Recommended workpiece weight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Co-act EGP-C 40-N-N-URID</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EGP 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KGG 100-80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PSH 22-1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JGP 80-1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JGP 100-1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3.3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PGN-plus-P 80-1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2.75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PGN-plus-P 100-1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4.35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PZN-plus 64-1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FT-AXIA 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0.51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SHS 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SHS 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11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1691580426"/>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 swivel unit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The most robust swivel module with the highest power density on the market</a:t>
            </a:r>
            <a:endParaRPr lang="de-DE" b="1">
              <a:solidFill>
                <a:srgbClr val="003D6A"/>
              </a:solidFill>
            </a:endParaRPr>
          </a:p>
          <a:p>
            <a:endParaRPr lang="de-DE" b="1">
              <a:solidFill>
                <a:srgbClr val="00446B"/>
              </a:solidFill>
            </a:endParaRPr>
          </a:p>
          <a:p>
            <a:r>
              <a:rPr lang="de-DE" b="1">
                <a:solidFill>
                  <a:srgbClr val="00446B"/>
                </a:solidFill>
              </a:rPr>
              <a:t>25% higher torque</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Universally usable unit for pneumatic swivel and turning movements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749760256"/>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700" b="1" dirty="0">
                <a:solidFill>
                  <a:schemeClr val="bg1"/>
                </a:solidFill>
              </a:rPr>
              <a:t>Robust. Fast. High Performance.</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Largest center bore also in version with media feed-through</a:t>
            </a:r>
            <a:endParaRPr lang="de-DE" sz="1400" i="1" dirty="0"/>
          </a:p>
          <a:p>
            <a:pPr marL="360000" lvl="0" indent="-360000">
              <a:spcAft>
                <a:spcPts val="1200"/>
              </a:spcAft>
              <a:buSzPct val="140000"/>
              <a:buBlip>
                <a:blip r:embed="rId2"/>
              </a:buBlip>
            </a:pPr>
            <a:r>
              <a:rPr lang="de-DE" sz="1600" b="1">
                <a:solidFill>
                  <a:srgbClr val="003D6A"/>
                </a:solidFill>
              </a:rPr>
              <a:t>Pre-adjusted shock absorber stroke</a:t>
            </a:r>
          </a:p>
          <a:p>
            <a:pPr marL="360000" lvl="0" indent="-360000">
              <a:spcAft>
                <a:spcPts val="1200"/>
              </a:spcAft>
              <a:buSzPct val="140000"/>
              <a:buBlip>
                <a:blip r:embed="rId2"/>
              </a:buBlip>
            </a:pPr>
            <a:r>
              <a:rPr lang="de-DE" sz="1600" b="1">
                <a:solidFill>
                  <a:srgbClr val="003D6A"/>
                </a:solidFill>
              </a:rPr>
              <a:t>Density, play-free pre-loaded bearing</a:t>
            </a:r>
          </a:p>
          <a:p>
            <a:pPr marL="360000" lvl="0" indent="-360000">
              <a:spcAft>
                <a:spcPts val="1200"/>
              </a:spcAft>
              <a:buSzPct val="140000"/>
              <a:buBlip>
                <a:blip r:embed="rId2"/>
              </a:buBlip>
            </a:pPr>
            <a:r>
              <a:rPr lang="de-DE" sz="1600" b="1">
                <a:solidFill>
                  <a:srgbClr val="003D6A"/>
                </a:solidFill>
              </a:rPr>
              <a:t>Modular design and can be combined in any way with options</a:t>
            </a:r>
          </a:p>
          <a:p>
            <a:pPr marL="360000" lvl="0" indent="-360000">
              <a:spcAft>
                <a:spcPts val="1200"/>
              </a:spcAft>
              <a:buSzPct val="140000"/>
              <a:buBlip>
                <a:blip r:embed="rId2"/>
              </a:buBlip>
            </a:pPr>
            <a:r>
              <a:rPr lang="de-DE" sz="1600" b="1">
                <a:solidFill>
                  <a:srgbClr val="003D6A"/>
                </a:solidFill>
              </a:rPr>
              <a:t>Equipped with FKM seals as standard</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31401020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Principle of function</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Swivel angle adjustment</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Pinion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Housing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Damping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Drive</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Functional description</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600">
                <a:solidFill>
                  <a:srgbClr val="003D6A"/>
                </a:solidFill>
              </a:rPr>
              <a:t>When subjected to pressure, the two pneumatic pistons move their end faces in a straight line in their respective bores thus turning the pinion by means of the serrations on their sides.</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Bearing</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219136149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Advantages – Your benefits</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Finely graded series with a steady increase in torque </a:t>
            </a:r>
            <a:r>
              <a:rPr lang="de-DE" sz="1600" dirty="0">
                <a:solidFill>
                  <a:srgbClr val="003D6A"/>
                </a:solidFill>
                <a:effectLst/>
              </a:rPr>
              <a:t>for multiple cases of application, the correct size as a standard product is available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Large center bore </a:t>
            </a:r>
            <a:r>
              <a:rPr lang="de-DE" sz="1600" dirty="0">
                <a:solidFill>
                  <a:srgbClr val="003D6A"/>
                </a:solidFill>
                <a:effectLst/>
              </a:rPr>
              <a:t>for feed-through of cables and hoses with the same unit height</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Pre-adjusted shock absorber stroke </a:t>
            </a:r>
            <a:r>
              <a:rPr lang="de-DE" sz="1600" dirty="0">
                <a:solidFill>
                  <a:srgbClr val="003D6A"/>
                </a:solidFill>
                <a:effectLst/>
              </a:rPr>
              <a:t>for fast and easy commissioning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Swivel angle can be selected as either 90° or 180° </a:t>
            </a:r>
            <a:r>
              <a:rPr lang="de-DE" sz="1600" dirty="0">
                <a:solidFill>
                  <a:srgbClr val="003D6A"/>
                </a:solidFill>
                <a:effectLst/>
              </a:rPr>
              <a:t>complete flexibility in selecting the angle of rotation, application-specific angles possible on request</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Selectable end position adjustability either small or large </a:t>
            </a:r>
            <a:r>
              <a:rPr lang="de-DE" sz="1600">
                <a:solidFill>
                  <a:srgbClr val="003D6A"/>
                </a:solidFill>
              </a:rPr>
              <a:t>for flexible adjustability of the swivel angle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Optionally attachable fluid feed-through and electrical feed-through </a:t>
            </a:r>
            <a:r>
              <a:rPr lang="de-DE" sz="1600">
                <a:solidFill>
                  <a:srgbClr val="003D6A"/>
                </a:solidFill>
              </a:rPr>
              <a:t>for permanently safe feed-through of gases, vacuum, and electrical sensor and actuator signals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Modular attachment to various options </a:t>
            </a:r>
            <a:r>
              <a:rPr lang="de-DE" sz="1600">
                <a:solidFill>
                  <a:srgbClr val="003D6A"/>
                </a:solidFill>
              </a:rPr>
              <a:t>for individual adjustment to various cases of application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Choice of electronic magnetic sensors or inductive proximity sensors </a:t>
            </a:r>
            <a:r>
              <a:rPr lang="de-DE" sz="1600">
                <a:solidFill>
                  <a:srgbClr val="003D6A"/>
                </a:solidFill>
              </a:rPr>
              <a:t>for absolute variability of position monitoring</a:t>
            </a:r>
          </a:p>
        </p:txBody>
      </p:sp>
    </p:spTree>
    <p:extLst>
      <p:ext uri="{BB962C8B-B14F-4D97-AF65-F5344CB8AC3E}">
        <p14:creationId xmlns:p14="http://schemas.microsoft.com/office/powerpoint/2010/main" val="4194186988"/>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Technical data</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24405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Technical data overview</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Size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Torque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Swivel angle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Mass moment of inertia</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Weight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[kgm²]</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0.006 .. 0.014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0.44 .. 0.61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0.62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23.7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5.93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87015768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FCF8361F-F1D7-420B-9017-EC2CC09886E3}"/>
              </a:ext>
            </a:extLst>
          </p:cNvPr>
          <p:cNvPicPr>
            <a:picLocks noChangeAspect="1"/>
          </p:cNvPicPr>
          <p:nvPr/>
        </p:nvPicPr>
        <p:blipFill rotWithShape="1">
          <a:blip r:embed="rId2"/>
          <a:srcRect r="18276"/>
          <a:stretch/>
        </p:blipFill>
        <p:spPr>
          <a:xfrm>
            <a:off x="5278732" y="2564904"/>
            <a:ext cx="3541740" cy="2883544"/>
          </a:xfrm>
          <a:prstGeom prst="rect">
            <a:avLst/>
          </a:prstGeom>
        </p:spPr>
      </p:pic>
      <p:sp>
        <p:nvSpPr>
          <p:cNvPr id="2" name="Textfeld 1">
            <a:extLst>
              <a:ext uri="{FF2B5EF4-FFF2-40B4-BE49-F238E27FC236}">
                <a16:creationId xmlns:a16="http://schemas.microsoft.com/office/drawing/2014/main" id="{804F2E16-B48F-4CE8-9CE9-82309EF8FC8D}"/>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Information in </a:t>
            </a:r>
            <a:r>
              <a:rPr lang="de-DE" sz="4000" b="1" dirty="0" err="1">
                <a:solidFill>
                  <a:schemeClr val="bg1"/>
                </a:solidFill>
              </a:rPr>
              <a:t>detail</a:t>
            </a:r>
            <a:endParaRPr lang="de-DE" sz="4000" b="1" dirty="0">
              <a:solidFill>
                <a:schemeClr val="bg1"/>
              </a:solidFill>
            </a:endParaRPr>
          </a:p>
        </p:txBody>
      </p:sp>
      <p:sp>
        <p:nvSpPr>
          <p:cNvPr id="7" name="Rechteck: abgerundete Ecken 6">
            <a:extLst>
              <a:ext uri="{FF2B5EF4-FFF2-40B4-BE49-F238E27FC236}">
                <a16:creationId xmlns:a16="http://schemas.microsoft.com/office/drawing/2014/main" id="{C252C28D-CD10-40A6-8308-46C8CB22AD2A}"/>
              </a:ext>
            </a:extLst>
          </p:cNvPr>
          <p:cNvSpPr/>
          <p:nvPr/>
        </p:nvSpPr>
        <p:spPr>
          <a:xfrm>
            <a:off x="5292080" y="4725144"/>
            <a:ext cx="3384376" cy="21602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Grafik 5">
            <a:extLst>
              <a:ext uri="{FF2B5EF4-FFF2-40B4-BE49-F238E27FC236}">
                <a16:creationId xmlns:a16="http://schemas.microsoft.com/office/drawing/2014/main" id="{280F8E71-675C-4400-88E7-D6EFB68C618D}"/>
              </a:ext>
            </a:extLst>
          </p:cNvPr>
          <p:cNvPicPr>
            <a:picLocks noChangeAspect="1"/>
          </p:cNvPicPr>
          <p:nvPr/>
        </p:nvPicPr>
        <p:blipFill>
          <a:blip r:embed="rId3"/>
          <a:stretch>
            <a:fillRect/>
          </a:stretch>
        </p:blipFill>
        <p:spPr>
          <a:xfrm>
            <a:off x="323528" y="1844824"/>
            <a:ext cx="4775752" cy="2219645"/>
          </a:xfrm>
          <a:prstGeom prst="rect">
            <a:avLst/>
          </a:prstGeom>
        </p:spPr>
      </p:pic>
      <p:sp>
        <p:nvSpPr>
          <p:cNvPr id="5" name="Rechteck: abgerundete Ecken 4">
            <a:extLst>
              <a:ext uri="{FF2B5EF4-FFF2-40B4-BE49-F238E27FC236}">
                <a16:creationId xmlns:a16="http://schemas.microsoft.com/office/drawing/2014/main" id="{7CABA36A-8616-4511-A677-BE2F03CB3909}"/>
              </a:ext>
            </a:extLst>
          </p:cNvPr>
          <p:cNvSpPr/>
          <p:nvPr/>
        </p:nvSpPr>
        <p:spPr>
          <a:xfrm>
            <a:off x="424633" y="3176972"/>
            <a:ext cx="4032448" cy="25202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406316296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CC00"/>
                </a:solidFill>
              </a:rPr>
              <a:t>calculation</a:t>
            </a:r>
            <a:endParaRPr lang="de-DE" sz="4000" b="1" dirty="0">
              <a:solidFill>
                <a:srgbClr val="FFCC00"/>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err="1">
                <a:solidFill>
                  <a:srgbClr val="003D6A"/>
                </a:solidFill>
                <a:effectLst/>
              </a:rPr>
              <a:t>Calculation</a:t>
            </a:r>
            <a:r>
              <a:rPr lang="de-DE" sz="1600" b="1" dirty="0">
                <a:solidFill>
                  <a:srgbClr val="003D6A"/>
                </a:solidFill>
                <a:effectLst/>
              </a:rPr>
              <a:t> and </a:t>
            </a:r>
            <a:r>
              <a:rPr lang="de-DE" sz="1600" b="1" dirty="0" err="1">
                <a:solidFill>
                  <a:srgbClr val="003D6A"/>
                </a:solidFill>
                <a:effectLst/>
              </a:rPr>
              <a:t>selection</a:t>
            </a:r>
            <a:endParaRPr lang="de-DE" sz="1600" dirty="0">
              <a:solidFill>
                <a:srgbClr val="003D6A"/>
              </a:solidFill>
              <a:effectLst/>
            </a:endParaRPr>
          </a:p>
        </p:txBody>
      </p:sp>
      <p:pic>
        <p:nvPicPr>
          <p:cNvPr id="2" name="Grafik 1">
            <a:extLst>
              <a:ext uri="{FF2B5EF4-FFF2-40B4-BE49-F238E27FC236}">
                <a16:creationId xmlns:a16="http://schemas.microsoft.com/office/drawing/2014/main" id="{B45D74C8-1E00-45D8-9809-4E30A7E59E24}"/>
              </a:ext>
            </a:extLst>
          </p:cNvPr>
          <p:cNvPicPr>
            <a:picLocks noChangeAspect="1"/>
          </p:cNvPicPr>
          <p:nvPr/>
        </p:nvPicPr>
        <p:blipFill>
          <a:blip r:embed="rId3"/>
          <a:stretch>
            <a:fillRect/>
          </a:stretch>
        </p:blipFill>
        <p:spPr>
          <a:xfrm>
            <a:off x="827584" y="2152744"/>
            <a:ext cx="7809580" cy="3893775"/>
          </a:xfrm>
          <a:prstGeom prst="rect">
            <a:avLst/>
          </a:prstGeom>
        </p:spPr>
      </p:pic>
      <p:sp>
        <p:nvSpPr>
          <p:cNvPr id="9" name="Rechteck: abgerundete Ecken 8">
            <a:extLst>
              <a:ext uri="{FF2B5EF4-FFF2-40B4-BE49-F238E27FC236}">
                <a16:creationId xmlns:a16="http://schemas.microsoft.com/office/drawing/2014/main" id="{EBF49DCD-2B63-4583-9F11-163A9D776023}"/>
              </a:ext>
            </a:extLst>
          </p:cNvPr>
          <p:cNvSpPr/>
          <p:nvPr/>
        </p:nvSpPr>
        <p:spPr>
          <a:xfrm>
            <a:off x="1403648" y="4149080"/>
            <a:ext cx="864096" cy="360040"/>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02575185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5C612433-2C51-42E2-9947-5F77B849E630}"/>
              </a:ext>
            </a:extLst>
          </p:cNvPr>
          <p:cNvPicPr>
            <a:picLocks noChangeAspect="1"/>
          </p:cNvPicPr>
          <p:nvPr/>
        </p:nvPicPr>
        <p:blipFill>
          <a:blip r:embed="rId2"/>
          <a:stretch>
            <a:fillRect/>
          </a:stretch>
        </p:blipFill>
        <p:spPr>
          <a:xfrm>
            <a:off x="879512" y="2026453"/>
            <a:ext cx="3620087" cy="2805093"/>
          </a:xfrm>
          <a:prstGeom prst="rect">
            <a:avLst/>
          </a:prstGeom>
        </p:spPr>
      </p:pic>
      <p:pic>
        <p:nvPicPr>
          <p:cNvPr id="12" name="Bild 4"/>
          <p:cNvPicPr>
            <a:picLocks noChangeAspect="1"/>
          </p:cNvPicPr>
          <p:nvPr/>
        </p:nvPicPr>
        <p:blipFill>
          <a:blip r:embed="rId3"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CC00"/>
                </a:solidFill>
              </a:rPr>
              <a:t>calculation</a:t>
            </a:r>
            <a:endParaRPr lang="de-DE" sz="4000" b="1" dirty="0">
              <a:solidFill>
                <a:srgbClr val="FFCC00"/>
              </a:solidFill>
            </a:endParaRPr>
          </a:p>
        </p:txBody>
      </p:sp>
      <p:sp>
        <p:nvSpPr>
          <p:cNvPr id="26" name="Textfeld 25"/>
          <p:cNvSpPr txBox="1"/>
          <p:nvPr/>
        </p:nvSpPr>
        <p:spPr>
          <a:xfrm>
            <a:off x="755576" y="1332579"/>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err="1">
                <a:solidFill>
                  <a:srgbClr val="003D6A"/>
                </a:solidFill>
                <a:effectLst/>
              </a:rPr>
              <a:t>Calculation</a:t>
            </a:r>
            <a:r>
              <a:rPr lang="de-DE" sz="1600" b="1" dirty="0">
                <a:solidFill>
                  <a:srgbClr val="003D6A"/>
                </a:solidFill>
                <a:effectLst/>
              </a:rPr>
              <a:t>:</a:t>
            </a:r>
            <a:br>
              <a:rPr lang="de-DE" sz="1600" b="1" dirty="0">
                <a:solidFill>
                  <a:srgbClr val="003D6A"/>
                </a:solidFill>
                <a:effectLst/>
              </a:rPr>
            </a:br>
            <a:r>
              <a:rPr lang="de-DE" sz="1600" dirty="0">
                <a:solidFill>
                  <a:srgbClr val="003D6A"/>
                </a:solidFill>
                <a:effectLst/>
                <a:sym typeface="Wingdings" panose="05000000000000000000" pitchFamily="2" charset="2"/>
              </a:rPr>
              <a:t> SSE</a:t>
            </a:r>
            <a:endParaRPr lang="de-DE" sz="1600" dirty="0">
              <a:solidFill>
                <a:srgbClr val="003D6A"/>
              </a:solidFill>
              <a:effectLst/>
            </a:endParaRPr>
          </a:p>
        </p:txBody>
      </p:sp>
      <p:sp>
        <p:nvSpPr>
          <p:cNvPr id="9" name="Rechteck: abgerundete Ecken 8">
            <a:extLst>
              <a:ext uri="{FF2B5EF4-FFF2-40B4-BE49-F238E27FC236}">
                <a16:creationId xmlns:a16="http://schemas.microsoft.com/office/drawing/2014/main" id="{EBF49DCD-2B63-4583-9F11-163A9D776023}"/>
              </a:ext>
            </a:extLst>
          </p:cNvPr>
          <p:cNvSpPr/>
          <p:nvPr/>
        </p:nvSpPr>
        <p:spPr>
          <a:xfrm>
            <a:off x="879512" y="4610046"/>
            <a:ext cx="2736304" cy="21602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980543741"/>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a:solidFill>
                  <a:srgbClr val="FFCC00"/>
                </a:solidFill>
              </a:rPr>
              <a:t>design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Status design</a:t>
            </a:r>
            <a:r>
              <a:rPr lang="de-DE" sz="1600" b="1" dirty="0">
                <a:solidFill>
                  <a:srgbClr val="003D6A"/>
                </a:solidFill>
                <a:effectLst/>
              </a:rPr>
              <a:t>:</a:t>
            </a:r>
            <a:br>
              <a:rPr lang="de-DE" sz="1600" b="1" dirty="0">
                <a:solidFill>
                  <a:srgbClr val="003D6A"/>
                </a:solidFill>
                <a:effectLst/>
              </a:rPr>
            </a:br>
            <a:r>
              <a:rPr lang="de-DE" sz="1600" dirty="0">
                <a:solidFill>
                  <a:srgbClr val="003D6A"/>
                </a:solidFill>
                <a:effectLst/>
                <a:sym typeface="Wingdings" panose="05000000000000000000" pitchFamily="2" charset="2"/>
              </a:rPr>
              <a:t> CADENAS </a:t>
            </a:r>
            <a:r>
              <a:rPr lang="de-DE" sz="1600" dirty="0" err="1">
                <a:solidFill>
                  <a:srgbClr val="003D6A"/>
                </a:solidFill>
                <a:effectLst/>
                <a:sym typeface="Wingdings" panose="05000000000000000000" pitchFamily="2" charset="2"/>
              </a:rPr>
              <a:t>adapter</a:t>
            </a:r>
            <a:r>
              <a:rPr lang="de-DE" sz="1600" dirty="0">
                <a:solidFill>
                  <a:srgbClr val="003D6A"/>
                </a:solidFill>
                <a:effectLst/>
                <a:sym typeface="Wingdings" panose="05000000000000000000" pitchFamily="2" charset="2"/>
              </a:rPr>
              <a:t> </a:t>
            </a:r>
            <a:r>
              <a:rPr lang="de-DE" sz="1600" dirty="0" err="1">
                <a:solidFill>
                  <a:srgbClr val="003D6A"/>
                </a:solidFill>
                <a:effectLst/>
                <a:sym typeface="Wingdings" panose="05000000000000000000" pitchFamily="2" charset="2"/>
              </a:rPr>
              <a:t>plates</a:t>
            </a:r>
            <a:r>
              <a:rPr lang="de-DE" sz="1600" dirty="0">
                <a:solidFill>
                  <a:srgbClr val="003D6A"/>
                </a:solidFill>
                <a:effectLst/>
                <a:sym typeface="Wingdings" panose="05000000000000000000" pitchFamily="2" charset="2"/>
              </a:rPr>
              <a:t> </a:t>
            </a:r>
            <a:r>
              <a:rPr lang="de-DE" sz="1600" dirty="0" err="1">
                <a:solidFill>
                  <a:srgbClr val="003D6A"/>
                </a:solidFill>
                <a:effectLst/>
                <a:sym typeface="Wingdings" panose="05000000000000000000" pitchFamily="2" charset="2"/>
              </a:rPr>
              <a:t>to</a:t>
            </a:r>
            <a:r>
              <a:rPr lang="de-DE" sz="1600" dirty="0">
                <a:solidFill>
                  <a:srgbClr val="003D6A"/>
                </a:solidFill>
                <a:effectLst/>
                <a:sym typeface="Wingdings" panose="05000000000000000000" pitchFamily="2" charset="2"/>
              </a:rPr>
              <a:t> PGN-plus </a:t>
            </a:r>
            <a:r>
              <a:rPr lang="de-DE" sz="1600" dirty="0">
                <a:solidFill>
                  <a:srgbClr val="003D6A"/>
                </a:solidFill>
                <a:sym typeface="Wingdings" panose="05000000000000000000" pitchFamily="2" charset="2"/>
              </a:rPr>
              <a:t>an</a:t>
            </a:r>
            <a:r>
              <a:rPr lang="de-DE" sz="1600" dirty="0">
                <a:solidFill>
                  <a:srgbClr val="003D6A"/>
                </a:solidFill>
                <a:effectLst/>
                <a:sym typeface="Wingdings" panose="05000000000000000000" pitchFamily="2" charset="2"/>
              </a:rPr>
              <a:t>d PZN-plus </a:t>
            </a:r>
            <a:r>
              <a:rPr lang="de-DE" sz="1600" dirty="0" err="1">
                <a:solidFill>
                  <a:srgbClr val="003D6A"/>
                </a:solidFill>
                <a:sym typeface="Wingdings" panose="05000000000000000000" pitchFamily="2" charset="2"/>
              </a:rPr>
              <a:t>can</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be</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easily</a:t>
            </a:r>
            <a:r>
              <a:rPr lang="de-DE" sz="1600" dirty="0">
                <a:solidFill>
                  <a:srgbClr val="003D6A"/>
                </a:solidFill>
                <a:sym typeface="Wingdings" panose="05000000000000000000" pitchFamily="2" charset="2"/>
              </a:rPr>
              <a:t> </a:t>
            </a:r>
            <a:r>
              <a:rPr lang="de-DE" sz="1600" dirty="0" err="1">
                <a:solidFill>
                  <a:srgbClr val="003D6A"/>
                </a:solidFill>
                <a:sym typeface="Wingdings" panose="05000000000000000000" pitchFamily="2" charset="2"/>
              </a:rPr>
              <a:t>integrated</a:t>
            </a:r>
            <a:endParaRPr lang="de-DE" sz="1600" dirty="0">
              <a:solidFill>
                <a:srgbClr val="003D6A"/>
              </a:solidFill>
              <a:effectLst/>
            </a:endParaRPr>
          </a:p>
        </p:txBody>
      </p:sp>
      <p:pic>
        <p:nvPicPr>
          <p:cNvPr id="3" name="Grafik 2">
            <a:extLst>
              <a:ext uri="{FF2B5EF4-FFF2-40B4-BE49-F238E27FC236}">
                <a16:creationId xmlns:a16="http://schemas.microsoft.com/office/drawing/2014/main" id="{24C1EFA9-02C7-453D-BFF2-286E7D83CB6B}"/>
              </a:ext>
            </a:extLst>
          </p:cNvPr>
          <p:cNvPicPr>
            <a:picLocks noChangeAspect="1"/>
          </p:cNvPicPr>
          <p:nvPr/>
        </p:nvPicPr>
        <p:blipFill rotWithShape="1">
          <a:blip r:embed="rId3"/>
          <a:srcRect l="4778" r="7158" b="16678"/>
          <a:stretch/>
        </p:blipFill>
        <p:spPr>
          <a:xfrm>
            <a:off x="899592" y="2564904"/>
            <a:ext cx="5328592" cy="3384376"/>
          </a:xfrm>
          <a:prstGeom prst="rect">
            <a:avLst/>
          </a:prstGeom>
        </p:spPr>
      </p:pic>
      <p:sp>
        <p:nvSpPr>
          <p:cNvPr id="7" name="Rechteck: abgerundete Ecken 6">
            <a:extLst>
              <a:ext uri="{FF2B5EF4-FFF2-40B4-BE49-F238E27FC236}">
                <a16:creationId xmlns:a16="http://schemas.microsoft.com/office/drawing/2014/main" id="{E07B6EB8-0F19-4816-A8AF-CAD0FEB81C2B}"/>
              </a:ext>
            </a:extLst>
          </p:cNvPr>
          <p:cNvSpPr/>
          <p:nvPr/>
        </p:nvSpPr>
        <p:spPr>
          <a:xfrm>
            <a:off x="4572000" y="4797152"/>
            <a:ext cx="792088" cy="288032"/>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Rechteck 1">
            <a:extLst>
              <a:ext uri="{FF2B5EF4-FFF2-40B4-BE49-F238E27FC236}">
                <a16:creationId xmlns:a16="http://schemas.microsoft.com/office/drawing/2014/main" id="{4988E941-2DEA-4AAD-A26B-CC006E2AE782}"/>
              </a:ext>
            </a:extLst>
          </p:cNvPr>
          <p:cNvSpPr/>
          <p:nvPr/>
        </p:nvSpPr>
        <p:spPr>
          <a:xfrm>
            <a:off x="1704840" y="2967335"/>
            <a:ext cx="5734327" cy="923330"/>
          </a:xfrm>
          <a:prstGeom prst="rect">
            <a:avLst/>
          </a:prstGeom>
          <a:noFill/>
        </p:spPr>
        <p:txBody>
          <a:bodyPr wrap="none" lIns="91440" tIns="45720" rIns="91440" bIns="45720">
            <a:spAutoFit/>
          </a:bodyPr>
          <a:lstStyle/>
          <a:p>
            <a:pPr algn="ctr"/>
            <a:r>
              <a:rPr lang="de-DE" sz="5400" b="1" cap="none" spc="0" dirty="0" err="1">
                <a:ln w="22225">
                  <a:solidFill>
                    <a:schemeClr val="accent2"/>
                  </a:solidFill>
                  <a:prstDash val="solid"/>
                </a:ln>
                <a:solidFill>
                  <a:schemeClr val="accent2">
                    <a:lumMod val="40000"/>
                    <a:lumOff val="60000"/>
                  </a:schemeClr>
                </a:solidFill>
                <a:effectLst/>
              </a:rPr>
              <a:t>Under</a:t>
            </a:r>
            <a:r>
              <a:rPr lang="de-DE" sz="5400" b="1" cap="none" spc="0" dirty="0">
                <a:ln w="22225">
                  <a:solidFill>
                    <a:schemeClr val="accent2"/>
                  </a:solidFill>
                  <a:prstDash val="solid"/>
                </a:ln>
                <a:solidFill>
                  <a:schemeClr val="accent2">
                    <a:lumMod val="40000"/>
                    <a:lumOff val="60000"/>
                  </a:schemeClr>
                </a:solidFill>
                <a:effectLst/>
              </a:rPr>
              <a:t> </a:t>
            </a:r>
            <a:r>
              <a:rPr lang="de-DE" sz="5400" b="1" cap="none" spc="0" dirty="0" err="1">
                <a:ln w="22225">
                  <a:solidFill>
                    <a:schemeClr val="accent2"/>
                  </a:solidFill>
                  <a:prstDash val="solid"/>
                </a:ln>
                <a:solidFill>
                  <a:schemeClr val="accent2">
                    <a:lumMod val="40000"/>
                    <a:lumOff val="60000"/>
                  </a:schemeClr>
                </a:solidFill>
                <a:effectLst/>
              </a:rPr>
              <a:t>construction</a:t>
            </a:r>
            <a:endParaRPr lang="de-DE"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124963584"/>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483769" y="476673"/>
            <a:ext cx="6660232"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Customer </a:t>
            </a:r>
            <a:r>
              <a:rPr lang="de-DE" sz="3600" b="1" dirty="0" err="1">
                <a:solidFill>
                  <a:schemeClr val="bg1"/>
                </a:solidFill>
              </a:rPr>
              <a:t>benefit</a:t>
            </a:r>
            <a:r>
              <a:rPr lang="de-DE" sz="3600" b="1" dirty="0">
                <a:solidFill>
                  <a:schemeClr val="bg1"/>
                </a:solidFill>
              </a:rPr>
              <a:t>  </a:t>
            </a:r>
            <a:r>
              <a:rPr lang="de-DE" sz="3600" b="1" dirty="0" err="1">
                <a:solidFill>
                  <a:srgbClr val="FFFF00"/>
                </a:solidFill>
              </a:rPr>
              <a:t>commisioning</a:t>
            </a:r>
            <a:endParaRPr lang="de-DE" sz="3600" b="1" dirty="0">
              <a:solidFill>
                <a:srgbClr val="FFFF00"/>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Installation and </a:t>
            </a:r>
            <a:r>
              <a:rPr lang="de-DE" sz="1600" b="1" dirty="0" err="1">
                <a:solidFill>
                  <a:srgbClr val="003D6A"/>
                </a:solidFill>
              </a:rPr>
              <a:t>commisioning</a:t>
            </a:r>
            <a:br>
              <a:rPr lang="de-DE" sz="1600" b="1" dirty="0">
                <a:solidFill>
                  <a:srgbClr val="003D6A"/>
                </a:solidFill>
                <a:effectLst/>
              </a:rPr>
            </a:br>
            <a:r>
              <a:rPr lang="de-DE" sz="1600" b="1" dirty="0" err="1">
                <a:solidFill>
                  <a:srgbClr val="003D6A"/>
                </a:solidFill>
              </a:rPr>
              <a:t>Coloured</a:t>
            </a:r>
            <a:r>
              <a:rPr lang="de-DE" sz="1600" b="1" dirty="0">
                <a:solidFill>
                  <a:srgbClr val="003D6A"/>
                </a:solidFill>
              </a:rPr>
              <a:t> </a:t>
            </a:r>
            <a:r>
              <a:rPr lang="de-DE" sz="1600" b="1" dirty="0" err="1">
                <a:solidFill>
                  <a:srgbClr val="003D6A"/>
                </a:solidFill>
              </a:rPr>
              <a:t>connectors</a:t>
            </a:r>
            <a:r>
              <a:rPr lang="de-DE" sz="1600" b="1" dirty="0">
                <a:solidFill>
                  <a:srgbClr val="003D6A"/>
                </a:solidFill>
              </a:rPr>
              <a:t> </a:t>
            </a:r>
            <a:r>
              <a:rPr lang="de-DE" sz="1600" b="1" dirty="0" err="1">
                <a:solidFill>
                  <a:srgbClr val="003D6A"/>
                </a:solidFill>
              </a:rPr>
              <a:t>for</a:t>
            </a:r>
            <a:r>
              <a:rPr lang="de-DE" sz="1600" b="1" dirty="0">
                <a:solidFill>
                  <a:srgbClr val="003D6A"/>
                </a:solidFill>
              </a:rPr>
              <a:t> simple </a:t>
            </a:r>
            <a:r>
              <a:rPr lang="de-DE" sz="1600" b="1" dirty="0" err="1">
                <a:solidFill>
                  <a:srgbClr val="003D6A"/>
                </a:solidFill>
              </a:rPr>
              <a:t>identification</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the</a:t>
            </a:r>
            <a:r>
              <a:rPr lang="de-DE" sz="1600" b="1" dirty="0">
                <a:solidFill>
                  <a:srgbClr val="003D6A"/>
                </a:solidFill>
              </a:rPr>
              <a:t> </a:t>
            </a:r>
            <a:r>
              <a:rPr lang="de-DE" sz="1600" b="1" dirty="0" err="1">
                <a:solidFill>
                  <a:srgbClr val="003D6A"/>
                </a:solidFill>
              </a:rPr>
              <a:t>signal</a:t>
            </a:r>
            <a:r>
              <a:rPr lang="de-DE" sz="1600" b="1" dirty="0">
                <a:solidFill>
                  <a:srgbClr val="003D6A"/>
                </a:solidFill>
              </a:rPr>
              <a:t> </a:t>
            </a:r>
            <a:r>
              <a:rPr lang="de-DE" sz="1600" b="1" dirty="0" err="1">
                <a:solidFill>
                  <a:srgbClr val="003D6A"/>
                </a:solidFill>
              </a:rPr>
              <a:t>transfer</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Larger </a:t>
            </a:r>
            <a:r>
              <a:rPr lang="de-DE" sz="1600" b="1" dirty="0" err="1">
                <a:solidFill>
                  <a:srgbClr val="003D6A"/>
                </a:solidFill>
              </a:rPr>
              <a:t>distance</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screwing</a:t>
            </a:r>
            <a:r>
              <a:rPr lang="de-DE" sz="1600" b="1" dirty="0">
                <a:solidFill>
                  <a:srgbClr val="003D6A"/>
                </a:solidFill>
              </a:rPr>
              <a:t> </a:t>
            </a:r>
            <a:r>
              <a:rPr lang="de-DE" sz="1600" b="1" dirty="0" err="1">
                <a:solidFill>
                  <a:srgbClr val="003D6A"/>
                </a:solidFill>
              </a:rPr>
              <a:t>threads</a:t>
            </a:r>
            <a:r>
              <a:rPr lang="de-DE" sz="1600" b="1" dirty="0">
                <a:solidFill>
                  <a:srgbClr val="003D6A"/>
                </a:solidFill>
              </a:rPr>
              <a:t> </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Preset </a:t>
            </a:r>
            <a:r>
              <a:rPr lang="de-DE" sz="1600" b="1" dirty="0" err="1">
                <a:solidFill>
                  <a:srgbClr val="003D6A"/>
                </a:solidFill>
              </a:rPr>
              <a:t>damper</a:t>
            </a:r>
            <a:r>
              <a:rPr lang="de-DE" sz="1600" b="1" dirty="0">
                <a:solidFill>
                  <a:srgbClr val="003D6A"/>
                </a:solidFill>
              </a:rPr>
              <a:t> </a:t>
            </a:r>
            <a:r>
              <a:rPr lang="de-DE" sz="1600" b="1" dirty="0" err="1">
                <a:solidFill>
                  <a:srgbClr val="003D6A"/>
                </a:solidFill>
              </a:rPr>
              <a:t>stroke</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Simple </a:t>
            </a:r>
            <a:r>
              <a:rPr lang="de-DE" sz="1600" b="1" dirty="0" err="1">
                <a:solidFill>
                  <a:srgbClr val="003D6A"/>
                </a:solidFill>
              </a:rPr>
              <a:t>setup</a:t>
            </a:r>
            <a:r>
              <a:rPr lang="de-DE" sz="1600" b="1" dirty="0">
                <a:solidFill>
                  <a:srgbClr val="003D6A"/>
                </a:solidFill>
              </a:rPr>
              <a:t> </a:t>
            </a:r>
            <a:r>
              <a:rPr lang="de-DE" sz="1600" b="1" dirty="0" err="1">
                <a:solidFill>
                  <a:srgbClr val="003D6A"/>
                </a:solidFill>
              </a:rPr>
              <a:t>of</a:t>
            </a:r>
            <a:r>
              <a:rPr lang="de-DE" sz="1600" b="1" dirty="0">
                <a:solidFill>
                  <a:srgbClr val="003D6A"/>
                </a:solidFill>
              </a:rPr>
              <a:t> end </a:t>
            </a:r>
            <a:r>
              <a:rPr lang="de-DE" sz="1600" b="1" dirty="0" err="1">
                <a:solidFill>
                  <a:srgbClr val="003D6A"/>
                </a:solidFill>
              </a:rPr>
              <a:t>position</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b="1" dirty="0">
              <a:solidFill>
                <a:srgbClr val="003D6A"/>
              </a:solidFill>
            </a:endParaRPr>
          </a:p>
        </p:txBody>
      </p:sp>
      <p:pic>
        <p:nvPicPr>
          <p:cNvPr id="6" name="Grafik 5">
            <a:extLst>
              <a:ext uri="{FF2B5EF4-FFF2-40B4-BE49-F238E27FC236}">
                <a16:creationId xmlns:a16="http://schemas.microsoft.com/office/drawing/2014/main" id="{5196A6DE-D9BD-48B8-9A70-E5D01F5C38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01321" y="2492896"/>
            <a:ext cx="4702647" cy="2981538"/>
          </a:xfrm>
          <a:prstGeom prst="rect">
            <a:avLst/>
          </a:prstGeom>
        </p:spPr>
      </p:pic>
    </p:spTree>
    <p:extLst>
      <p:ext uri="{BB962C8B-B14F-4D97-AF65-F5344CB8AC3E}">
        <p14:creationId xmlns:p14="http://schemas.microsoft.com/office/powerpoint/2010/main" val="186193806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051720" y="473082"/>
            <a:ext cx="7092281"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FF00"/>
                </a:solidFill>
              </a:rPr>
              <a:t>commisioning</a:t>
            </a:r>
            <a:endParaRPr lang="de-DE" sz="4000" b="1" dirty="0">
              <a:solidFill>
                <a:srgbClr val="FFFF00"/>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Installation and </a:t>
            </a:r>
            <a:r>
              <a:rPr lang="de-DE" sz="1600" b="1" dirty="0" err="1">
                <a:solidFill>
                  <a:srgbClr val="003D6A"/>
                </a:solidFill>
              </a:rPr>
              <a:t>commisioning</a:t>
            </a:r>
            <a:br>
              <a:rPr lang="de-DE" sz="1600" b="1" dirty="0">
                <a:solidFill>
                  <a:srgbClr val="003D6A"/>
                </a:solidFill>
              </a:rPr>
            </a:br>
            <a:r>
              <a:rPr lang="de-DE" sz="1600" b="1" dirty="0" err="1">
                <a:solidFill>
                  <a:srgbClr val="003D6A"/>
                </a:solidFill>
              </a:rPr>
              <a:t>Coloured</a:t>
            </a:r>
            <a:r>
              <a:rPr lang="de-DE" sz="1600" b="1" dirty="0">
                <a:solidFill>
                  <a:srgbClr val="003D6A"/>
                </a:solidFill>
              </a:rPr>
              <a:t> </a:t>
            </a:r>
            <a:r>
              <a:rPr lang="de-DE" sz="1600" b="1" dirty="0" err="1">
                <a:solidFill>
                  <a:srgbClr val="003D6A"/>
                </a:solidFill>
              </a:rPr>
              <a:t>connectors</a:t>
            </a:r>
            <a:r>
              <a:rPr lang="de-DE" sz="1600" b="1" dirty="0">
                <a:solidFill>
                  <a:srgbClr val="003D6A"/>
                </a:solidFill>
              </a:rPr>
              <a:t> </a:t>
            </a:r>
            <a:r>
              <a:rPr lang="de-DE" sz="1600" b="1" dirty="0" err="1">
                <a:solidFill>
                  <a:srgbClr val="003D6A"/>
                </a:solidFill>
              </a:rPr>
              <a:t>for</a:t>
            </a:r>
            <a:r>
              <a:rPr lang="de-DE" sz="1600" b="1" dirty="0">
                <a:solidFill>
                  <a:srgbClr val="003D6A"/>
                </a:solidFill>
              </a:rPr>
              <a:t> simple </a:t>
            </a:r>
            <a:r>
              <a:rPr lang="de-DE" sz="1600" b="1" dirty="0" err="1">
                <a:solidFill>
                  <a:srgbClr val="003D6A"/>
                </a:solidFill>
              </a:rPr>
              <a:t>identification</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the</a:t>
            </a:r>
            <a:r>
              <a:rPr lang="de-DE" sz="1600" b="1" dirty="0">
                <a:solidFill>
                  <a:srgbClr val="003D6A"/>
                </a:solidFill>
              </a:rPr>
              <a:t> </a:t>
            </a:r>
            <a:r>
              <a:rPr lang="de-DE" sz="1600" b="1" dirty="0" err="1">
                <a:solidFill>
                  <a:srgbClr val="003D6A"/>
                </a:solidFill>
              </a:rPr>
              <a:t>signal</a:t>
            </a:r>
            <a:r>
              <a:rPr lang="de-DE" sz="1600" b="1" dirty="0">
                <a:solidFill>
                  <a:srgbClr val="003D6A"/>
                </a:solidFill>
              </a:rPr>
              <a:t> </a:t>
            </a:r>
            <a:r>
              <a:rPr lang="de-DE" sz="1600" b="1" dirty="0" err="1">
                <a:solidFill>
                  <a:srgbClr val="003D6A"/>
                </a:solidFill>
              </a:rPr>
              <a:t>transfer</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Larger </a:t>
            </a:r>
            <a:r>
              <a:rPr lang="de-DE" sz="1600" b="1" dirty="0" err="1">
                <a:solidFill>
                  <a:srgbClr val="003D6A"/>
                </a:solidFill>
              </a:rPr>
              <a:t>distance</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screwing</a:t>
            </a:r>
            <a:r>
              <a:rPr lang="de-DE" sz="1600" b="1" dirty="0">
                <a:solidFill>
                  <a:srgbClr val="003D6A"/>
                </a:solidFill>
              </a:rPr>
              <a:t> </a:t>
            </a:r>
            <a:r>
              <a:rPr lang="de-DE" sz="1600" b="1" dirty="0" err="1">
                <a:solidFill>
                  <a:srgbClr val="003D6A"/>
                </a:solidFill>
              </a:rPr>
              <a:t>threads</a:t>
            </a:r>
            <a:r>
              <a:rPr lang="de-DE" sz="1600" b="1" dirty="0">
                <a:solidFill>
                  <a:srgbClr val="003D6A"/>
                </a:solidFill>
              </a:rPr>
              <a:t> </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Preset </a:t>
            </a:r>
            <a:r>
              <a:rPr lang="de-DE" sz="1600" b="1" dirty="0" err="1">
                <a:solidFill>
                  <a:srgbClr val="003D6A"/>
                </a:solidFill>
              </a:rPr>
              <a:t>damper</a:t>
            </a:r>
            <a:r>
              <a:rPr lang="de-DE" sz="1600" b="1" dirty="0">
                <a:solidFill>
                  <a:srgbClr val="003D6A"/>
                </a:solidFill>
              </a:rPr>
              <a:t> </a:t>
            </a:r>
            <a:r>
              <a:rPr lang="de-DE" sz="1600" b="1" dirty="0" err="1">
                <a:solidFill>
                  <a:srgbClr val="003D6A"/>
                </a:solidFill>
              </a:rPr>
              <a:t>stroke</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Simple </a:t>
            </a:r>
            <a:r>
              <a:rPr lang="de-DE" sz="1600" b="1" dirty="0" err="1">
                <a:solidFill>
                  <a:srgbClr val="003D6A"/>
                </a:solidFill>
              </a:rPr>
              <a:t>setup</a:t>
            </a:r>
            <a:r>
              <a:rPr lang="de-DE" sz="1600" b="1" dirty="0">
                <a:solidFill>
                  <a:srgbClr val="003D6A"/>
                </a:solidFill>
              </a:rPr>
              <a:t> </a:t>
            </a:r>
            <a:r>
              <a:rPr lang="de-DE" sz="1600" b="1" dirty="0" err="1">
                <a:solidFill>
                  <a:srgbClr val="003D6A"/>
                </a:solidFill>
              </a:rPr>
              <a:t>of</a:t>
            </a:r>
            <a:r>
              <a:rPr lang="de-DE" sz="1600" b="1" dirty="0">
                <a:solidFill>
                  <a:srgbClr val="003D6A"/>
                </a:solidFill>
              </a:rPr>
              <a:t> end </a:t>
            </a:r>
            <a:r>
              <a:rPr lang="de-DE" sz="1600" b="1" dirty="0" err="1">
                <a:solidFill>
                  <a:srgbClr val="003D6A"/>
                </a:solidFill>
              </a:rPr>
              <a:t>position</a:t>
            </a:r>
            <a:endParaRPr lang="de-DE" sz="1600" b="1" dirty="0">
              <a:solidFill>
                <a:srgbClr val="003D6A"/>
              </a:solidFill>
            </a:endParaRPr>
          </a:p>
        </p:txBody>
      </p:sp>
      <p:pic>
        <p:nvPicPr>
          <p:cNvPr id="4" name="Grafik 3">
            <a:extLst>
              <a:ext uri="{FF2B5EF4-FFF2-40B4-BE49-F238E27FC236}">
                <a16:creationId xmlns:a16="http://schemas.microsoft.com/office/drawing/2014/main" id="{5FDC5982-C044-42B8-89CB-D797BB605121}"/>
              </a:ext>
            </a:extLst>
          </p:cNvPr>
          <p:cNvPicPr>
            <a:picLocks noChangeAspect="1"/>
          </p:cNvPicPr>
          <p:nvPr/>
        </p:nvPicPr>
        <p:blipFill>
          <a:blip r:embed="rId3"/>
          <a:stretch>
            <a:fillRect/>
          </a:stretch>
        </p:blipFill>
        <p:spPr>
          <a:xfrm>
            <a:off x="1763688" y="3437499"/>
            <a:ext cx="7380312" cy="2609020"/>
          </a:xfrm>
          <a:prstGeom prst="rect">
            <a:avLst/>
          </a:prstGeom>
        </p:spPr>
      </p:pic>
    </p:spTree>
    <p:extLst>
      <p:ext uri="{BB962C8B-B14F-4D97-AF65-F5344CB8AC3E}">
        <p14:creationId xmlns:p14="http://schemas.microsoft.com/office/powerpoint/2010/main" val="1377944482"/>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Installation and </a:t>
            </a:r>
            <a:r>
              <a:rPr lang="de-DE" sz="1600" b="1" dirty="0" err="1">
                <a:solidFill>
                  <a:srgbClr val="003D6A"/>
                </a:solidFill>
              </a:rPr>
              <a:t>commisioning</a:t>
            </a:r>
            <a:br>
              <a:rPr lang="de-DE" sz="1600" b="1" dirty="0">
                <a:solidFill>
                  <a:srgbClr val="003D6A"/>
                </a:solidFill>
              </a:rPr>
            </a:br>
            <a:r>
              <a:rPr lang="de-DE" sz="1600" b="1" dirty="0" err="1">
                <a:solidFill>
                  <a:srgbClr val="003D6A"/>
                </a:solidFill>
              </a:rPr>
              <a:t>Coloured</a:t>
            </a:r>
            <a:r>
              <a:rPr lang="de-DE" sz="1600" b="1" dirty="0">
                <a:solidFill>
                  <a:srgbClr val="003D6A"/>
                </a:solidFill>
              </a:rPr>
              <a:t> </a:t>
            </a:r>
            <a:r>
              <a:rPr lang="de-DE" sz="1600" b="1" dirty="0" err="1">
                <a:solidFill>
                  <a:srgbClr val="003D6A"/>
                </a:solidFill>
              </a:rPr>
              <a:t>connectors</a:t>
            </a:r>
            <a:r>
              <a:rPr lang="de-DE" sz="1600" b="1" dirty="0">
                <a:solidFill>
                  <a:srgbClr val="003D6A"/>
                </a:solidFill>
              </a:rPr>
              <a:t> </a:t>
            </a:r>
            <a:r>
              <a:rPr lang="de-DE" sz="1600" b="1" dirty="0" err="1">
                <a:solidFill>
                  <a:srgbClr val="003D6A"/>
                </a:solidFill>
              </a:rPr>
              <a:t>for</a:t>
            </a:r>
            <a:r>
              <a:rPr lang="de-DE" sz="1600" b="1" dirty="0">
                <a:solidFill>
                  <a:srgbClr val="003D6A"/>
                </a:solidFill>
              </a:rPr>
              <a:t> simple </a:t>
            </a:r>
            <a:r>
              <a:rPr lang="de-DE" sz="1600" b="1" dirty="0" err="1">
                <a:solidFill>
                  <a:srgbClr val="003D6A"/>
                </a:solidFill>
              </a:rPr>
              <a:t>identification</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the</a:t>
            </a:r>
            <a:r>
              <a:rPr lang="de-DE" sz="1600" b="1" dirty="0">
                <a:solidFill>
                  <a:srgbClr val="003D6A"/>
                </a:solidFill>
              </a:rPr>
              <a:t> </a:t>
            </a:r>
            <a:r>
              <a:rPr lang="de-DE" sz="1600" b="1" dirty="0" err="1">
                <a:solidFill>
                  <a:srgbClr val="003D6A"/>
                </a:solidFill>
              </a:rPr>
              <a:t>signal</a:t>
            </a:r>
            <a:r>
              <a:rPr lang="de-DE" sz="1600" b="1" dirty="0">
                <a:solidFill>
                  <a:srgbClr val="003D6A"/>
                </a:solidFill>
              </a:rPr>
              <a:t> </a:t>
            </a:r>
            <a:r>
              <a:rPr lang="de-DE" sz="1600" b="1" dirty="0" err="1">
                <a:solidFill>
                  <a:srgbClr val="003D6A"/>
                </a:solidFill>
              </a:rPr>
              <a:t>transfer</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Larger </a:t>
            </a:r>
            <a:r>
              <a:rPr lang="de-DE" sz="1600" b="1" dirty="0" err="1">
                <a:solidFill>
                  <a:srgbClr val="003D6A"/>
                </a:solidFill>
              </a:rPr>
              <a:t>distance</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screwing</a:t>
            </a:r>
            <a:r>
              <a:rPr lang="de-DE" sz="1600" b="1" dirty="0">
                <a:solidFill>
                  <a:srgbClr val="003D6A"/>
                </a:solidFill>
              </a:rPr>
              <a:t> </a:t>
            </a:r>
            <a:r>
              <a:rPr lang="de-DE" sz="1600" b="1" dirty="0" err="1">
                <a:solidFill>
                  <a:srgbClr val="003D6A"/>
                </a:solidFill>
              </a:rPr>
              <a:t>threads</a:t>
            </a:r>
            <a:r>
              <a:rPr lang="de-DE" sz="1600" b="1" dirty="0">
                <a:solidFill>
                  <a:srgbClr val="003D6A"/>
                </a:solidFill>
              </a:rPr>
              <a:t> </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Preset </a:t>
            </a:r>
            <a:r>
              <a:rPr lang="de-DE" sz="1600" b="1" dirty="0" err="1">
                <a:solidFill>
                  <a:srgbClr val="003D6A"/>
                </a:solidFill>
              </a:rPr>
              <a:t>damper</a:t>
            </a:r>
            <a:r>
              <a:rPr lang="de-DE" sz="1600" b="1" dirty="0">
                <a:solidFill>
                  <a:srgbClr val="003D6A"/>
                </a:solidFill>
              </a:rPr>
              <a:t> </a:t>
            </a:r>
            <a:r>
              <a:rPr lang="de-DE" sz="1600" b="1" dirty="0" err="1">
                <a:solidFill>
                  <a:srgbClr val="003D6A"/>
                </a:solidFill>
              </a:rPr>
              <a:t>stroke</a:t>
            </a: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Simple </a:t>
            </a:r>
            <a:r>
              <a:rPr lang="de-DE" sz="1600" b="1" dirty="0" err="1">
                <a:solidFill>
                  <a:srgbClr val="003D6A"/>
                </a:solidFill>
              </a:rPr>
              <a:t>setup</a:t>
            </a:r>
            <a:r>
              <a:rPr lang="de-DE" sz="1600" b="1" dirty="0">
                <a:solidFill>
                  <a:srgbClr val="003D6A"/>
                </a:solidFill>
              </a:rPr>
              <a:t> </a:t>
            </a:r>
            <a:r>
              <a:rPr lang="de-DE" sz="1600" b="1" dirty="0" err="1">
                <a:solidFill>
                  <a:srgbClr val="003D6A"/>
                </a:solidFill>
              </a:rPr>
              <a:t>of</a:t>
            </a:r>
            <a:r>
              <a:rPr lang="de-DE" sz="1600" b="1" dirty="0">
                <a:solidFill>
                  <a:srgbClr val="003D6A"/>
                </a:solidFill>
              </a:rPr>
              <a:t> end </a:t>
            </a:r>
            <a:r>
              <a:rPr lang="de-DE" sz="1600" b="1" dirty="0" err="1">
                <a:solidFill>
                  <a:srgbClr val="003D6A"/>
                </a:solidFill>
              </a:rPr>
              <a:t>position</a:t>
            </a:r>
            <a:endParaRPr lang="de-DE" sz="1600" b="1" dirty="0">
              <a:solidFill>
                <a:srgbClr val="003D6A"/>
              </a:solidFill>
            </a:endParaRPr>
          </a:p>
        </p:txBody>
      </p:sp>
      <p:sp>
        <p:nvSpPr>
          <p:cNvPr id="6" name="Textfeld 5">
            <a:extLst>
              <a:ext uri="{FF2B5EF4-FFF2-40B4-BE49-F238E27FC236}">
                <a16:creationId xmlns:a16="http://schemas.microsoft.com/office/drawing/2014/main" id="{FF937762-F846-4EAE-A35A-C7E56461D384}"/>
              </a:ext>
            </a:extLst>
          </p:cNvPr>
          <p:cNvSpPr txBox="1"/>
          <p:nvPr/>
        </p:nvSpPr>
        <p:spPr>
          <a:xfrm>
            <a:off x="2051720" y="473082"/>
            <a:ext cx="7092281"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FF00"/>
                </a:solidFill>
              </a:rPr>
              <a:t>commisioning</a:t>
            </a:r>
            <a:endParaRPr lang="de-DE" sz="4000" b="1" dirty="0">
              <a:solidFill>
                <a:srgbClr val="FFFF00"/>
              </a:solidFill>
            </a:endParaRPr>
          </a:p>
        </p:txBody>
      </p:sp>
      <p:pic>
        <p:nvPicPr>
          <p:cNvPr id="7" name="Grafik 6">
            <a:extLst>
              <a:ext uri="{FF2B5EF4-FFF2-40B4-BE49-F238E27FC236}">
                <a16:creationId xmlns:a16="http://schemas.microsoft.com/office/drawing/2014/main" id="{E13DB227-D710-4FB4-B23D-C5C65F030A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2636912"/>
            <a:ext cx="4379495" cy="2808312"/>
          </a:xfrm>
          <a:prstGeom prst="rect">
            <a:avLst/>
          </a:prstGeom>
        </p:spPr>
      </p:pic>
    </p:spTree>
    <p:extLst>
      <p:ext uri="{BB962C8B-B14F-4D97-AF65-F5344CB8AC3E}">
        <p14:creationId xmlns:p14="http://schemas.microsoft.com/office/powerpoint/2010/main" val="2186652992"/>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FF00"/>
                </a:solidFill>
              </a:rPr>
              <a:t>operation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Operation </a:t>
            </a:r>
            <a:r>
              <a:rPr lang="de-DE" sz="1600" b="1" dirty="0" err="1">
                <a:solidFill>
                  <a:srgbClr val="003D6A"/>
                </a:solidFill>
              </a:rPr>
              <a:t>more</a:t>
            </a:r>
            <a:r>
              <a:rPr lang="de-DE" sz="1600" b="1" dirty="0">
                <a:solidFill>
                  <a:srgbClr val="003D6A"/>
                </a:solidFill>
              </a:rPr>
              <a:t> </a:t>
            </a:r>
            <a:r>
              <a:rPr lang="de-DE" sz="1600" b="1" dirty="0" err="1">
                <a:solidFill>
                  <a:srgbClr val="003D6A"/>
                </a:solidFill>
              </a:rPr>
              <a:t>cycles</a:t>
            </a:r>
            <a:r>
              <a:rPr lang="de-DE" sz="1600" b="1" dirty="0">
                <a:solidFill>
                  <a:srgbClr val="003D6A"/>
                </a:solidFill>
              </a:rPr>
              <a:t> / h</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36975617-E9A6-46BD-93DA-6482329A13C6}"/>
              </a:ext>
            </a:extLst>
          </p:cNvPr>
          <p:cNvPicPr>
            <a:picLocks noChangeAspect="1"/>
          </p:cNvPicPr>
          <p:nvPr/>
        </p:nvPicPr>
        <p:blipFill>
          <a:blip r:embed="rId3"/>
          <a:stretch>
            <a:fillRect/>
          </a:stretch>
        </p:blipFill>
        <p:spPr>
          <a:xfrm>
            <a:off x="716971" y="2126387"/>
            <a:ext cx="4349297" cy="3246829"/>
          </a:xfrm>
          <a:prstGeom prst="rect">
            <a:avLst/>
          </a:prstGeom>
        </p:spPr>
      </p:pic>
      <p:pic>
        <p:nvPicPr>
          <p:cNvPr id="4" name="Grafik 3">
            <a:extLst>
              <a:ext uri="{FF2B5EF4-FFF2-40B4-BE49-F238E27FC236}">
                <a16:creationId xmlns:a16="http://schemas.microsoft.com/office/drawing/2014/main" id="{67B8510F-59E5-467F-8CE6-B8D9C0EDD833}"/>
              </a:ext>
            </a:extLst>
          </p:cNvPr>
          <p:cNvPicPr>
            <a:picLocks noChangeAspect="1"/>
          </p:cNvPicPr>
          <p:nvPr/>
        </p:nvPicPr>
        <p:blipFill>
          <a:blip r:embed="rId4"/>
          <a:stretch>
            <a:fillRect/>
          </a:stretch>
        </p:blipFill>
        <p:spPr>
          <a:xfrm>
            <a:off x="5292080" y="3140968"/>
            <a:ext cx="3635896" cy="2324589"/>
          </a:xfrm>
          <a:prstGeom prst="rect">
            <a:avLst/>
          </a:prstGeom>
        </p:spPr>
      </p:pic>
    </p:spTree>
    <p:extLst>
      <p:ext uri="{BB962C8B-B14F-4D97-AF65-F5344CB8AC3E}">
        <p14:creationId xmlns:p14="http://schemas.microsoft.com/office/powerpoint/2010/main" val="903446968"/>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Customer </a:t>
            </a:r>
            <a:r>
              <a:rPr lang="de-DE" sz="4000" b="1" dirty="0" err="1">
                <a:solidFill>
                  <a:schemeClr val="bg1"/>
                </a:solidFill>
              </a:rPr>
              <a:t>benefit</a:t>
            </a:r>
            <a:r>
              <a:rPr lang="de-DE" sz="4000" b="1" dirty="0">
                <a:solidFill>
                  <a:schemeClr val="bg1"/>
                </a:solidFill>
              </a:rPr>
              <a:t> </a:t>
            </a:r>
            <a:r>
              <a:rPr lang="de-DE" sz="4000" b="1" dirty="0" err="1">
                <a:solidFill>
                  <a:srgbClr val="FFFF00"/>
                </a:solidFill>
              </a:rPr>
              <a:t>service</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Service: </a:t>
            </a:r>
            <a:r>
              <a:rPr lang="de-DE" sz="1600" b="1" dirty="0" err="1">
                <a:solidFill>
                  <a:srgbClr val="003D6A"/>
                </a:solidFill>
              </a:rPr>
              <a:t>Bouncing</a:t>
            </a:r>
            <a:r>
              <a:rPr lang="de-DE" sz="1600" b="1" dirty="0">
                <a:solidFill>
                  <a:srgbClr val="003D6A"/>
                </a:solidFill>
              </a:rPr>
              <a:t> </a:t>
            </a:r>
            <a:r>
              <a:rPr lang="de-DE" sz="1600" b="1" dirty="0" err="1">
                <a:solidFill>
                  <a:srgbClr val="003D6A"/>
                </a:solidFill>
              </a:rPr>
              <a:t>sensor</a:t>
            </a:r>
            <a:r>
              <a:rPr lang="de-DE" sz="1600" b="1" dirty="0">
                <a:solidFill>
                  <a:srgbClr val="003D6A"/>
                </a:solidFill>
              </a:rPr>
              <a:t> </a:t>
            </a:r>
            <a:r>
              <a:rPr lang="de-DE" sz="1600" b="1" dirty="0" err="1">
                <a:solidFill>
                  <a:srgbClr val="003D6A"/>
                </a:solidFill>
              </a:rPr>
              <a:t>can</a:t>
            </a:r>
            <a:r>
              <a:rPr lang="de-DE" sz="1600" b="1" dirty="0">
                <a:solidFill>
                  <a:srgbClr val="003D6A"/>
                </a:solidFill>
              </a:rPr>
              <a:t> </a:t>
            </a:r>
            <a:r>
              <a:rPr lang="de-DE" sz="1600" b="1" dirty="0" err="1">
                <a:solidFill>
                  <a:srgbClr val="003D6A"/>
                </a:solidFill>
              </a:rPr>
              <a:t>detect</a:t>
            </a:r>
            <a:r>
              <a:rPr lang="de-DE" sz="1600" b="1" dirty="0">
                <a:solidFill>
                  <a:srgbClr val="003D6A"/>
                </a:solidFill>
              </a:rPr>
              <a:t> </a:t>
            </a:r>
            <a:r>
              <a:rPr lang="de-DE" sz="1600" b="1" dirty="0" err="1">
                <a:solidFill>
                  <a:srgbClr val="003D6A"/>
                </a:solidFill>
              </a:rPr>
              <a:t>wear</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D3D6AA30-4609-4C32-9FF8-A74A8B1CEEDA}"/>
              </a:ext>
            </a:extLst>
          </p:cNvPr>
          <p:cNvPicPr>
            <a:picLocks noChangeAspect="1"/>
          </p:cNvPicPr>
          <p:nvPr/>
        </p:nvPicPr>
        <p:blipFill rotWithShape="1">
          <a:blip r:embed="rId3"/>
          <a:srcRect l="1046" t="5593" r="1908"/>
          <a:stretch/>
        </p:blipFill>
        <p:spPr>
          <a:xfrm>
            <a:off x="2915816" y="2132856"/>
            <a:ext cx="5111112" cy="3729103"/>
          </a:xfrm>
          <a:prstGeom prst="rect">
            <a:avLst/>
          </a:prstGeom>
        </p:spPr>
      </p:pic>
    </p:spTree>
    <p:extLst>
      <p:ext uri="{BB962C8B-B14F-4D97-AF65-F5344CB8AC3E}">
        <p14:creationId xmlns:p14="http://schemas.microsoft.com/office/powerpoint/2010/main" val="2292326249"/>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pic>
        <p:nvPicPr>
          <p:cNvPr id="7" name="Grafik 6">
            <a:extLst>
              <a:ext uri="{FF2B5EF4-FFF2-40B4-BE49-F238E27FC236}">
                <a16:creationId xmlns:a16="http://schemas.microsoft.com/office/drawing/2014/main" id="{25B5C8AD-4DAE-48B8-8800-EE01077104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0721" y="3219322"/>
            <a:ext cx="2085532" cy="1205322"/>
          </a:xfrm>
          <a:prstGeom prst="rect">
            <a:avLst/>
          </a:prstGeom>
        </p:spPr>
      </p:pic>
      <p:pic>
        <p:nvPicPr>
          <p:cNvPr id="9" name="Grafik 8">
            <a:extLst>
              <a:ext uri="{FF2B5EF4-FFF2-40B4-BE49-F238E27FC236}">
                <a16:creationId xmlns:a16="http://schemas.microsoft.com/office/drawing/2014/main" id="{4C7C4ACA-9BCF-4A6D-9F40-88725FC8A3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91041" y="3219322"/>
            <a:ext cx="1670586" cy="857318"/>
          </a:xfrm>
          <a:prstGeom prst="rect">
            <a:avLst/>
          </a:prstGeom>
        </p:spPr>
      </p:pic>
      <p:pic>
        <p:nvPicPr>
          <p:cNvPr id="10" name="Grafik 9">
            <a:extLst>
              <a:ext uri="{FF2B5EF4-FFF2-40B4-BE49-F238E27FC236}">
                <a16:creationId xmlns:a16="http://schemas.microsoft.com/office/drawing/2014/main" id="{EF815A8C-5425-47A2-9F21-1E3CCB1711A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83331" y="3219324"/>
            <a:ext cx="2893127" cy="1442559"/>
          </a:xfrm>
          <a:prstGeom prst="rect">
            <a:avLst/>
          </a:prstGeom>
        </p:spPr>
      </p:pic>
      <p:pic>
        <p:nvPicPr>
          <p:cNvPr id="11" name="Grafik 10">
            <a:extLst>
              <a:ext uri="{FF2B5EF4-FFF2-40B4-BE49-F238E27FC236}">
                <a16:creationId xmlns:a16="http://schemas.microsoft.com/office/drawing/2014/main" id="{C0ECDF9C-EFDA-4120-9A4D-9C4509CE7A5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24375" y="5085186"/>
            <a:ext cx="1058229" cy="933959"/>
          </a:xfrm>
          <a:prstGeom prst="rect">
            <a:avLst/>
          </a:prstGeom>
        </p:spPr>
      </p:pic>
      <p:pic>
        <p:nvPicPr>
          <p:cNvPr id="13" name="Grafik 12">
            <a:extLst>
              <a:ext uri="{FF2B5EF4-FFF2-40B4-BE49-F238E27FC236}">
                <a16:creationId xmlns:a16="http://schemas.microsoft.com/office/drawing/2014/main" id="{D1C99F7C-E079-49E9-91F1-C84C1ABB97B4}"/>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19048" b="19048"/>
          <a:stretch/>
        </p:blipFill>
        <p:spPr>
          <a:xfrm>
            <a:off x="3119033" y="1628800"/>
            <a:ext cx="1814602" cy="936104"/>
          </a:xfrm>
          <a:prstGeom prst="rect">
            <a:avLst/>
          </a:prstGeom>
        </p:spPr>
      </p:pic>
      <p:cxnSp>
        <p:nvCxnSpPr>
          <p:cNvPr id="14" name="Gewinkelte Verbindung 13">
            <a:extLst>
              <a:ext uri="{FF2B5EF4-FFF2-40B4-BE49-F238E27FC236}">
                <a16:creationId xmlns:a16="http://schemas.microsoft.com/office/drawing/2014/main" id="{6B2ABFD5-50C7-40EA-B8BF-A1ADE1003370}"/>
              </a:ext>
            </a:extLst>
          </p:cNvPr>
          <p:cNvCxnSpPr>
            <a:stCxn id="13" idx="2"/>
            <a:endCxn id="7" idx="0"/>
          </p:cNvCxnSpPr>
          <p:nvPr/>
        </p:nvCxnSpPr>
        <p:spPr>
          <a:xfrm rot="5400000">
            <a:off x="2362702" y="1555692"/>
            <a:ext cx="654418" cy="2672847"/>
          </a:xfrm>
          <a:prstGeom prst="bentConnector3">
            <a:avLst/>
          </a:prstGeom>
          <a:ln w="38100">
            <a:solidFill>
              <a:srgbClr val="00ADEE"/>
            </a:solidFill>
            <a:tailEnd type="triangle"/>
          </a:ln>
        </p:spPr>
        <p:style>
          <a:lnRef idx="1">
            <a:schemeClr val="accent1"/>
          </a:lnRef>
          <a:fillRef idx="0">
            <a:schemeClr val="accent1"/>
          </a:fillRef>
          <a:effectRef idx="0">
            <a:schemeClr val="accent1"/>
          </a:effectRef>
          <a:fontRef idx="minor">
            <a:schemeClr val="tx1"/>
          </a:fontRef>
        </p:style>
      </p:cxnSp>
      <p:cxnSp>
        <p:nvCxnSpPr>
          <p:cNvPr id="15" name="Gewinkelte Verbindung 14">
            <a:extLst>
              <a:ext uri="{FF2B5EF4-FFF2-40B4-BE49-F238E27FC236}">
                <a16:creationId xmlns:a16="http://schemas.microsoft.com/office/drawing/2014/main" id="{850FE037-95BC-4131-8B4D-63DB02DA9C69}"/>
              </a:ext>
            </a:extLst>
          </p:cNvPr>
          <p:cNvCxnSpPr>
            <a:stCxn id="13" idx="2"/>
            <a:endCxn id="9" idx="0"/>
          </p:cNvCxnSpPr>
          <p:nvPr/>
        </p:nvCxnSpPr>
        <p:spPr>
          <a:xfrm rot="5400000">
            <a:off x="3699125" y="2892113"/>
            <a:ext cx="654418" cy="12700"/>
          </a:xfrm>
          <a:prstGeom prst="bentConnector3">
            <a:avLst>
              <a:gd name="adj1" fmla="val 50000"/>
            </a:avLst>
          </a:prstGeom>
          <a:ln w="38100">
            <a:solidFill>
              <a:srgbClr val="00ADEE"/>
            </a:solidFill>
            <a:tailEnd type="triangle"/>
          </a:ln>
        </p:spPr>
        <p:style>
          <a:lnRef idx="1">
            <a:schemeClr val="accent1"/>
          </a:lnRef>
          <a:fillRef idx="0">
            <a:schemeClr val="accent1"/>
          </a:fillRef>
          <a:effectRef idx="0">
            <a:schemeClr val="accent1"/>
          </a:effectRef>
          <a:fontRef idx="minor">
            <a:schemeClr val="tx1"/>
          </a:fontRef>
        </p:style>
      </p:cxnSp>
      <p:cxnSp>
        <p:nvCxnSpPr>
          <p:cNvPr id="16" name="Gewinkelte Verbindung 17">
            <a:extLst>
              <a:ext uri="{FF2B5EF4-FFF2-40B4-BE49-F238E27FC236}">
                <a16:creationId xmlns:a16="http://schemas.microsoft.com/office/drawing/2014/main" id="{72970FB6-71BD-4B1C-A9F9-85EE88F5F166}"/>
              </a:ext>
            </a:extLst>
          </p:cNvPr>
          <p:cNvCxnSpPr>
            <a:stCxn id="13" idx="2"/>
            <a:endCxn id="10" idx="0"/>
          </p:cNvCxnSpPr>
          <p:nvPr/>
        </p:nvCxnSpPr>
        <p:spPr>
          <a:xfrm rot="16200000" flipH="1">
            <a:off x="5300904" y="1290335"/>
            <a:ext cx="654418" cy="3203559"/>
          </a:xfrm>
          <a:prstGeom prst="bentConnector3">
            <a:avLst>
              <a:gd name="adj1" fmla="val 50000"/>
            </a:avLst>
          </a:prstGeom>
          <a:ln w="38100">
            <a:solidFill>
              <a:srgbClr val="00ADEE"/>
            </a:solidFill>
            <a:tailEnd type="triangle"/>
          </a:ln>
        </p:spPr>
        <p:style>
          <a:lnRef idx="1">
            <a:schemeClr val="accent1"/>
          </a:lnRef>
          <a:fillRef idx="0">
            <a:schemeClr val="accent1"/>
          </a:fillRef>
          <a:effectRef idx="0">
            <a:schemeClr val="accent1"/>
          </a:effectRef>
          <a:fontRef idx="minor">
            <a:schemeClr val="tx1"/>
          </a:fontRef>
        </p:style>
      </p:cxnSp>
      <p:cxnSp>
        <p:nvCxnSpPr>
          <p:cNvPr id="17" name="Gewinkelte Verbindung 20">
            <a:extLst>
              <a:ext uri="{FF2B5EF4-FFF2-40B4-BE49-F238E27FC236}">
                <a16:creationId xmlns:a16="http://schemas.microsoft.com/office/drawing/2014/main" id="{C4319F5C-03B9-47B2-B74C-53D7C226B5B0}"/>
              </a:ext>
            </a:extLst>
          </p:cNvPr>
          <p:cNvCxnSpPr>
            <a:stCxn id="7" idx="2"/>
            <a:endCxn id="11" idx="0"/>
          </p:cNvCxnSpPr>
          <p:nvPr/>
        </p:nvCxnSpPr>
        <p:spPr>
          <a:xfrm rot="16200000" flipH="1">
            <a:off x="1023217" y="4754915"/>
            <a:ext cx="660540" cy="1"/>
          </a:xfrm>
          <a:prstGeom prst="bentConnector3">
            <a:avLst>
              <a:gd name="adj1" fmla="val 50000"/>
            </a:avLst>
          </a:prstGeom>
          <a:ln w="38100">
            <a:solidFill>
              <a:srgbClr val="00ADEE"/>
            </a:solidFill>
            <a:tailEnd type="triangle"/>
          </a:ln>
        </p:spPr>
        <p:style>
          <a:lnRef idx="1">
            <a:schemeClr val="accent1"/>
          </a:lnRef>
          <a:fillRef idx="0">
            <a:schemeClr val="accent1"/>
          </a:fillRef>
          <a:effectRef idx="0">
            <a:schemeClr val="accent1"/>
          </a:effectRef>
          <a:fontRef idx="minor">
            <a:schemeClr val="tx1"/>
          </a:fontRef>
        </p:style>
      </p:cxnSp>
      <p:sp>
        <p:nvSpPr>
          <p:cNvPr id="18" name="Textfeld 17">
            <a:extLst>
              <a:ext uri="{FF2B5EF4-FFF2-40B4-BE49-F238E27FC236}">
                <a16:creationId xmlns:a16="http://schemas.microsoft.com/office/drawing/2014/main" id="{921BCB40-BDBF-4A90-9B7B-20045B842743}"/>
              </a:ext>
            </a:extLst>
          </p:cNvPr>
          <p:cNvSpPr txBox="1"/>
          <p:nvPr/>
        </p:nvSpPr>
        <p:spPr>
          <a:xfrm>
            <a:off x="1641519" y="4426570"/>
            <a:ext cx="1152128" cy="276999"/>
          </a:xfrm>
          <a:prstGeom prst="rect">
            <a:avLst/>
          </a:prstGeom>
          <a:noFill/>
        </p:spPr>
        <p:txBody>
          <a:bodyPr wrap="square" rtlCol="0">
            <a:spAutoFit/>
          </a:bodyPr>
          <a:lstStyle/>
          <a:p>
            <a:r>
              <a:rPr lang="de-DE" sz="1200" dirty="0"/>
              <a:t>ETP </a:t>
            </a:r>
            <a:r>
              <a:rPr lang="de-DE" sz="1200" dirty="0" err="1"/>
              <a:t>sealing</a:t>
            </a:r>
            <a:r>
              <a:rPr lang="de-DE" sz="1200" dirty="0"/>
              <a:t> </a:t>
            </a:r>
            <a:r>
              <a:rPr lang="de-DE" sz="1200" dirty="0" err="1"/>
              <a:t>kit</a:t>
            </a:r>
            <a:endParaRPr lang="de-DE" sz="1200" dirty="0"/>
          </a:p>
        </p:txBody>
      </p:sp>
      <p:sp>
        <p:nvSpPr>
          <p:cNvPr id="19" name="Textfeld 18">
            <a:extLst>
              <a:ext uri="{FF2B5EF4-FFF2-40B4-BE49-F238E27FC236}">
                <a16:creationId xmlns:a16="http://schemas.microsoft.com/office/drawing/2014/main" id="{17B97F52-196D-4E5C-846C-698BEDA85CE5}"/>
              </a:ext>
            </a:extLst>
          </p:cNvPr>
          <p:cNvSpPr txBox="1"/>
          <p:nvPr/>
        </p:nvSpPr>
        <p:spPr>
          <a:xfrm>
            <a:off x="4019985" y="4426570"/>
            <a:ext cx="1403305" cy="276999"/>
          </a:xfrm>
          <a:prstGeom prst="rect">
            <a:avLst/>
          </a:prstGeom>
          <a:noFill/>
        </p:spPr>
        <p:txBody>
          <a:bodyPr wrap="square" rtlCol="0">
            <a:spAutoFit/>
          </a:bodyPr>
          <a:lstStyle/>
          <a:p>
            <a:r>
              <a:rPr lang="de-DE" sz="1200" dirty="0"/>
              <a:t>ETP </a:t>
            </a:r>
            <a:r>
              <a:rPr lang="de-DE" sz="1200" dirty="0" err="1"/>
              <a:t>sealing</a:t>
            </a:r>
            <a:r>
              <a:rPr lang="de-DE" sz="1200" dirty="0"/>
              <a:t> FFT</a:t>
            </a:r>
          </a:p>
        </p:txBody>
      </p:sp>
      <p:sp>
        <p:nvSpPr>
          <p:cNvPr id="20" name="Textfeld 19">
            <a:extLst>
              <a:ext uri="{FF2B5EF4-FFF2-40B4-BE49-F238E27FC236}">
                <a16:creationId xmlns:a16="http://schemas.microsoft.com/office/drawing/2014/main" id="{C01DC9E0-8830-409F-8DAB-A5466C8F90BC}"/>
              </a:ext>
            </a:extLst>
          </p:cNvPr>
          <p:cNvSpPr txBox="1"/>
          <p:nvPr/>
        </p:nvSpPr>
        <p:spPr>
          <a:xfrm>
            <a:off x="7273153" y="4703569"/>
            <a:ext cx="1403305" cy="276999"/>
          </a:xfrm>
          <a:prstGeom prst="rect">
            <a:avLst/>
          </a:prstGeom>
          <a:noFill/>
        </p:spPr>
        <p:txBody>
          <a:bodyPr wrap="square" rtlCol="0">
            <a:spAutoFit/>
          </a:bodyPr>
          <a:lstStyle/>
          <a:p>
            <a:r>
              <a:rPr lang="de-DE" sz="1200" dirty="0"/>
              <a:t>ETP </a:t>
            </a:r>
            <a:r>
              <a:rPr lang="de-DE" sz="1200" dirty="0" err="1"/>
              <a:t>shock</a:t>
            </a:r>
            <a:r>
              <a:rPr lang="de-DE" sz="1200" dirty="0"/>
              <a:t> </a:t>
            </a:r>
            <a:r>
              <a:rPr lang="de-DE" sz="1200" dirty="0" err="1"/>
              <a:t>absorber</a:t>
            </a:r>
            <a:endParaRPr lang="de-DE" sz="1200" dirty="0"/>
          </a:p>
        </p:txBody>
      </p:sp>
      <p:sp>
        <p:nvSpPr>
          <p:cNvPr id="21" name="Textfeld 20">
            <a:extLst>
              <a:ext uri="{FF2B5EF4-FFF2-40B4-BE49-F238E27FC236}">
                <a16:creationId xmlns:a16="http://schemas.microsoft.com/office/drawing/2014/main" id="{5B89C871-9C4E-43CA-81DE-1316188AC99D}"/>
              </a:ext>
            </a:extLst>
          </p:cNvPr>
          <p:cNvSpPr txBox="1"/>
          <p:nvPr/>
        </p:nvSpPr>
        <p:spPr>
          <a:xfrm>
            <a:off x="1814896" y="5772314"/>
            <a:ext cx="2600283" cy="276999"/>
          </a:xfrm>
          <a:prstGeom prst="rect">
            <a:avLst/>
          </a:prstGeom>
          <a:noFill/>
        </p:spPr>
        <p:txBody>
          <a:bodyPr wrap="square" rtlCol="0">
            <a:spAutoFit/>
          </a:bodyPr>
          <a:lstStyle/>
          <a:p>
            <a:r>
              <a:rPr lang="de-DE" sz="1200" dirty="0"/>
              <a:t>WZG </a:t>
            </a:r>
            <a:r>
              <a:rPr lang="de-DE" sz="1200" dirty="0" err="1"/>
              <a:t>disassembly</a:t>
            </a:r>
            <a:r>
              <a:rPr lang="de-DE" sz="1200" dirty="0"/>
              <a:t> </a:t>
            </a:r>
            <a:r>
              <a:rPr lang="de-DE" sz="1200" dirty="0" err="1"/>
              <a:t>tool</a:t>
            </a:r>
            <a:r>
              <a:rPr lang="de-DE" sz="1200" dirty="0"/>
              <a:t> </a:t>
            </a:r>
            <a:r>
              <a:rPr lang="de-DE" sz="1200" dirty="0" err="1"/>
              <a:t>sealing</a:t>
            </a:r>
            <a:r>
              <a:rPr lang="de-DE" sz="1200" dirty="0"/>
              <a:t> </a:t>
            </a:r>
            <a:r>
              <a:rPr lang="de-DE" sz="1200" dirty="0" err="1"/>
              <a:t>kit</a:t>
            </a:r>
            <a:endParaRPr lang="de-DE" sz="1200" dirty="0"/>
          </a:p>
        </p:txBody>
      </p:sp>
      <p:sp>
        <p:nvSpPr>
          <p:cNvPr id="22" name="Textfeld 21">
            <a:extLst>
              <a:ext uri="{FF2B5EF4-FFF2-40B4-BE49-F238E27FC236}">
                <a16:creationId xmlns:a16="http://schemas.microsoft.com/office/drawing/2014/main" id="{36DC5B96-D12E-4F31-9B46-971BD1E39CC3}"/>
              </a:ext>
            </a:extLst>
          </p:cNvPr>
          <p:cNvSpPr txBox="1"/>
          <p:nvPr/>
        </p:nvSpPr>
        <p:spPr>
          <a:xfrm>
            <a:off x="2627315" y="473084"/>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Spare </a:t>
            </a:r>
            <a:r>
              <a:rPr lang="de-DE" sz="4000" b="1" dirty="0" err="1">
                <a:solidFill>
                  <a:schemeClr val="bg1"/>
                </a:solidFill>
              </a:rPr>
              <a:t>part</a:t>
            </a:r>
            <a:r>
              <a:rPr lang="de-DE" sz="4000" b="1" dirty="0">
                <a:solidFill>
                  <a:schemeClr val="bg1"/>
                </a:solidFill>
              </a:rPr>
              <a:t> </a:t>
            </a:r>
            <a:r>
              <a:rPr lang="de-DE" sz="4000" b="1" dirty="0" err="1">
                <a:solidFill>
                  <a:schemeClr val="bg1"/>
                </a:solidFill>
              </a:rPr>
              <a:t>kits</a:t>
            </a:r>
            <a:r>
              <a:rPr lang="de-DE" sz="4000" b="1" dirty="0">
                <a:solidFill>
                  <a:schemeClr val="bg1"/>
                </a:solidFill>
              </a:rPr>
              <a:t> &amp; </a:t>
            </a:r>
            <a:r>
              <a:rPr lang="de-DE" sz="4000" b="1" dirty="0" err="1">
                <a:solidFill>
                  <a:schemeClr val="bg1"/>
                </a:solidFill>
              </a:rPr>
              <a:t>service</a:t>
            </a:r>
            <a:endParaRPr lang="de-DE" sz="4000" b="1" dirty="0">
              <a:solidFill>
                <a:schemeClr val="bg1"/>
              </a:solidFill>
            </a:endParaRPr>
          </a:p>
        </p:txBody>
      </p:sp>
    </p:spTree>
    <p:extLst>
      <p:ext uri="{BB962C8B-B14F-4D97-AF65-F5344CB8AC3E}">
        <p14:creationId xmlns:p14="http://schemas.microsoft.com/office/powerpoint/2010/main" val="69569206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a:off x="2627319" y="473085"/>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prstClr val="white"/>
                </a:solidFill>
              </a:rPr>
              <a:t>Sales </a:t>
            </a:r>
            <a:r>
              <a:rPr lang="de-DE" sz="4000" b="1" dirty="0" err="1">
                <a:solidFill>
                  <a:prstClr val="white"/>
                </a:solidFill>
              </a:rPr>
              <a:t>release</a:t>
            </a:r>
            <a:r>
              <a:rPr lang="de-DE" sz="4000" b="1" dirty="0">
                <a:solidFill>
                  <a:prstClr val="white"/>
                </a:solidFill>
              </a:rPr>
              <a:t> (HMI 2019)</a:t>
            </a:r>
          </a:p>
        </p:txBody>
      </p:sp>
      <p:graphicFrame>
        <p:nvGraphicFramePr>
          <p:cNvPr id="3" name="Inhaltsplatzhalter 13"/>
          <p:cNvGraphicFramePr>
            <a:graphicFrameLocks/>
          </p:cNvGraphicFramePr>
          <p:nvPr>
            <p:extLst>
              <p:ext uri="{D42A27DB-BD31-4B8C-83A1-F6EECF244321}">
                <p14:modId xmlns:p14="http://schemas.microsoft.com/office/powerpoint/2010/main" val="2137468044"/>
              </p:ext>
            </p:extLst>
          </p:nvPr>
        </p:nvGraphicFramePr>
        <p:xfrm>
          <a:off x="251518" y="1844826"/>
          <a:ext cx="8712977" cy="4176462"/>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44711">
                  <a:extLst>
                    <a:ext uri="{9D8B030D-6E8A-4147-A177-3AD203B41FA5}">
                      <a16:colId xmlns:a16="http://schemas.microsoft.com/office/drawing/2014/main" val="20000"/>
                    </a:ext>
                  </a:extLst>
                </a:gridCol>
                <a:gridCol w="1244711">
                  <a:extLst>
                    <a:ext uri="{9D8B030D-6E8A-4147-A177-3AD203B41FA5}">
                      <a16:colId xmlns:a16="http://schemas.microsoft.com/office/drawing/2014/main" val="20001"/>
                    </a:ext>
                  </a:extLst>
                </a:gridCol>
                <a:gridCol w="1244711">
                  <a:extLst>
                    <a:ext uri="{9D8B030D-6E8A-4147-A177-3AD203B41FA5}">
                      <a16:colId xmlns:a16="http://schemas.microsoft.com/office/drawing/2014/main" val="20002"/>
                    </a:ext>
                  </a:extLst>
                </a:gridCol>
                <a:gridCol w="1244711">
                  <a:extLst>
                    <a:ext uri="{9D8B030D-6E8A-4147-A177-3AD203B41FA5}">
                      <a16:colId xmlns:a16="http://schemas.microsoft.com/office/drawing/2014/main" val="20003"/>
                    </a:ext>
                  </a:extLst>
                </a:gridCol>
                <a:gridCol w="1244711">
                  <a:extLst>
                    <a:ext uri="{9D8B030D-6E8A-4147-A177-3AD203B41FA5}">
                      <a16:colId xmlns:a16="http://schemas.microsoft.com/office/drawing/2014/main" val="20004"/>
                    </a:ext>
                  </a:extLst>
                </a:gridCol>
                <a:gridCol w="1244711">
                  <a:extLst>
                    <a:ext uri="{9D8B030D-6E8A-4147-A177-3AD203B41FA5}">
                      <a16:colId xmlns:a16="http://schemas.microsoft.com/office/drawing/2014/main" val="20005"/>
                    </a:ext>
                  </a:extLst>
                </a:gridCol>
                <a:gridCol w="1244711">
                  <a:extLst>
                    <a:ext uri="{9D8B030D-6E8A-4147-A177-3AD203B41FA5}">
                      <a16:colId xmlns:a16="http://schemas.microsoft.com/office/drawing/2014/main" val="20006"/>
                    </a:ext>
                  </a:extLst>
                </a:gridCol>
              </a:tblGrid>
              <a:tr h="517347">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2500" b="1" kern="1200" dirty="0">
                          <a:solidFill>
                            <a:srgbClr val="003D6A"/>
                          </a:solidFill>
                          <a:latin typeface="+mn-lt"/>
                          <a:ea typeface="+mn-ea"/>
                          <a:cs typeface="+mn-cs"/>
                        </a:rPr>
                        <a:t>SRM</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Basis</a:t>
                      </a: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+3/-93°</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MFT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EFT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SI/SF</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de-DE" sz="1600" b="1" kern="1200" dirty="0">
                          <a:solidFill>
                            <a:srgbClr val="003D6A"/>
                          </a:solidFill>
                          <a:latin typeface="+mn-lt"/>
                          <a:ea typeface="+mn-ea"/>
                          <a:cs typeface="+mn-cs"/>
                        </a:rPr>
                        <a:t>Ext. </a:t>
                      </a:r>
                      <a:r>
                        <a:rPr lang="de-DE" sz="1600" b="1" kern="1200" dirty="0" err="1">
                          <a:solidFill>
                            <a:srgbClr val="003D6A"/>
                          </a:solidFill>
                          <a:latin typeface="+mn-lt"/>
                          <a:ea typeface="+mn-ea"/>
                          <a:cs typeface="+mn-cs"/>
                        </a:rPr>
                        <a:t>damper</a:t>
                      </a:r>
                      <a:endParaRPr lang="de-DE" sz="1600" b="1"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14</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chemeClr val="tx1">
                              <a:lumMod val="75000"/>
                              <a:lumOff val="25000"/>
                            </a:schemeClr>
                          </a:solidFill>
                          <a:latin typeface="+mn-lt"/>
                          <a:ea typeface="+mn-ea"/>
                          <a:cs typeface="+mn-cs"/>
                        </a:rPr>
                        <a:t>Integrated in </a:t>
                      </a:r>
                      <a:r>
                        <a:rPr lang="de-DE" sz="1600" b="0" i="0" kern="1200" dirty="0" err="1">
                          <a:solidFill>
                            <a:schemeClr val="tx1">
                              <a:lumMod val="75000"/>
                              <a:lumOff val="25000"/>
                            </a:schemeClr>
                          </a:solidFill>
                          <a:latin typeface="+mn-lt"/>
                          <a:ea typeface="+mn-ea"/>
                          <a:cs typeface="+mn-cs"/>
                        </a:rPr>
                        <a:t>basis</a:t>
                      </a:r>
                      <a:r>
                        <a:rPr lang="de-DE" sz="1600" b="0" i="0" kern="1200" dirty="0">
                          <a:solidFill>
                            <a:schemeClr val="tx1">
                              <a:lumMod val="75000"/>
                              <a:lumOff val="25000"/>
                            </a:schemeClr>
                          </a:solidFill>
                          <a:latin typeface="+mn-lt"/>
                          <a:ea typeface="+mn-ea"/>
                          <a:cs typeface="+mn-cs"/>
                        </a:rPr>
                        <a:t> </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algn="ctr"/>
                      <a:endParaRPr lang="de-DE" sz="1600" b="0" i="0" kern="1200" baseline="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16</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3"/>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25</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9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4"/>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40</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9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5"/>
                  </a:ext>
                </a:extLst>
              </a:tr>
            </a:tbl>
          </a:graphicData>
        </a:graphic>
      </p:graphicFrame>
      <p:pic>
        <p:nvPicPr>
          <p:cNvPr id="4" name="Grafik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3269318"/>
            <a:ext cx="331871" cy="331871"/>
          </a:xfrm>
          <a:prstGeom prst="rect">
            <a:avLst/>
          </a:prstGeom>
        </p:spPr>
      </p:pic>
      <p:pic>
        <p:nvPicPr>
          <p:cNvPr id="5" name="Grafik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4033235"/>
            <a:ext cx="331871" cy="331871"/>
          </a:xfrm>
          <a:prstGeom prst="rect">
            <a:avLst/>
          </a:prstGeom>
        </p:spPr>
      </p:pic>
      <p:pic>
        <p:nvPicPr>
          <p:cNvPr id="6" name="Grafik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4753315"/>
            <a:ext cx="331871" cy="331871"/>
          </a:xfrm>
          <a:prstGeom prst="rect">
            <a:avLst/>
          </a:prstGeom>
        </p:spPr>
      </p:pic>
      <p:pic>
        <p:nvPicPr>
          <p:cNvPr id="8" name="Grafik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4753315"/>
            <a:ext cx="331871" cy="331871"/>
          </a:xfrm>
          <a:prstGeom prst="rect">
            <a:avLst/>
          </a:prstGeom>
        </p:spPr>
      </p:pic>
      <p:pic>
        <p:nvPicPr>
          <p:cNvPr id="10" name="Grafik 9"/>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3251236"/>
            <a:ext cx="331871" cy="331871"/>
          </a:xfrm>
          <a:prstGeom prst="rect">
            <a:avLst/>
          </a:prstGeom>
        </p:spPr>
      </p:pic>
      <p:pic>
        <p:nvPicPr>
          <p:cNvPr id="9" name="Grafik 8">
            <a:extLst>
              <a:ext uri="{FF2B5EF4-FFF2-40B4-BE49-F238E27FC236}">
                <a16:creationId xmlns:a16="http://schemas.microsoft.com/office/drawing/2014/main" id="{A02C1C59-AEC6-419E-BC6E-D94D47C1385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72402" y="3269318"/>
            <a:ext cx="331871" cy="331871"/>
          </a:xfrm>
          <a:prstGeom prst="rect">
            <a:avLst/>
          </a:prstGeom>
        </p:spPr>
      </p:pic>
      <p:pic>
        <p:nvPicPr>
          <p:cNvPr id="11" name="Grafik 10">
            <a:extLst>
              <a:ext uri="{FF2B5EF4-FFF2-40B4-BE49-F238E27FC236}">
                <a16:creationId xmlns:a16="http://schemas.microsoft.com/office/drawing/2014/main" id="{24FA1F12-3748-4A87-AA59-C5861AAD1A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4041087"/>
            <a:ext cx="331871" cy="331871"/>
          </a:xfrm>
          <a:prstGeom prst="rect">
            <a:avLst/>
          </a:prstGeom>
        </p:spPr>
      </p:pic>
      <p:pic>
        <p:nvPicPr>
          <p:cNvPr id="12" name="Grafik 11">
            <a:extLst>
              <a:ext uri="{FF2B5EF4-FFF2-40B4-BE49-F238E27FC236}">
                <a16:creationId xmlns:a16="http://schemas.microsoft.com/office/drawing/2014/main" id="{CACBC5F9-B174-4602-8BF2-ECAA032C898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5465544"/>
            <a:ext cx="331871" cy="331871"/>
          </a:xfrm>
          <a:prstGeom prst="rect">
            <a:avLst/>
          </a:prstGeom>
        </p:spPr>
      </p:pic>
      <p:pic>
        <p:nvPicPr>
          <p:cNvPr id="13" name="Grafik 12">
            <a:extLst>
              <a:ext uri="{FF2B5EF4-FFF2-40B4-BE49-F238E27FC236}">
                <a16:creationId xmlns:a16="http://schemas.microsoft.com/office/drawing/2014/main" id="{5D7BDEEF-F55B-4ABF-B1BF-48B7D97798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5465186"/>
            <a:ext cx="331871" cy="331871"/>
          </a:xfrm>
          <a:prstGeom prst="rect">
            <a:avLst/>
          </a:prstGeom>
        </p:spPr>
      </p:pic>
      <p:pic>
        <p:nvPicPr>
          <p:cNvPr id="17" name="Grafik 16">
            <a:extLst>
              <a:ext uri="{FF2B5EF4-FFF2-40B4-BE49-F238E27FC236}">
                <a16:creationId xmlns:a16="http://schemas.microsoft.com/office/drawing/2014/main" id="{53EE6257-294D-40B5-8FFE-1508AF14371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6" y="4753314"/>
            <a:ext cx="331871" cy="331871"/>
          </a:xfrm>
          <a:prstGeom prst="rect">
            <a:avLst/>
          </a:prstGeom>
        </p:spPr>
      </p:pic>
      <p:pic>
        <p:nvPicPr>
          <p:cNvPr id="18" name="Grafik 17">
            <a:extLst>
              <a:ext uri="{FF2B5EF4-FFF2-40B4-BE49-F238E27FC236}">
                <a16:creationId xmlns:a16="http://schemas.microsoft.com/office/drawing/2014/main" id="{261DFD68-8F82-46A7-A2B4-670C7A583B0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5" y="5465185"/>
            <a:ext cx="331871" cy="331871"/>
          </a:xfrm>
          <a:prstGeom prst="rect">
            <a:avLst/>
          </a:prstGeom>
        </p:spPr>
      </p:pic>
      <p:pic>
        <p:nvPicPr>
          <p:cNvPr id="19" name="Grafik 18">
            <a:extLst>
              <a:ext uri="{FF2B5EF4-FFF2-40B4-BE49-F238E27FC236}">
                <a16:creationId xmlns:a16="http://schemas.microsoft.com/office/drawing/2014/main" id="{7A3EBA0C-335B-44B9-91FF-42664F0CCA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5" y="4033234"/>
            <a:ext cx="331871" cy="331871"/>
          </a:xfrm>
          <a:prstGeom prst="rect">
            <a:avLst/>
          </a:prstGeom>
        </p:spPr>
      </p:pic>
      <p:pic>
        <p:nvPicPr>
          <p:cNvPr id="16" name="Grafik 15">
            <a:extLst>
              <a:ext uri="{FF2B5EF4-FFF2-40B4-BE49-F238E27FC236}">
                <a16:creationId xmlns:a16="http://schemas.microsoft.com/office/drawing/2014/main" id="{9D77C314-0FB8-4CE7-9E83-2575E94812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4005064"/>
            <a:ext cx="331871" cy="331871"/>
          </a:xfrm>
          <a:prstGeom prst="rect">
            <a:avLst/>
          </a:prstGeom>
        </p:spPr>
      </p:pic>
      <p:pic>
        <p:nvPicPr>
          <p:cNvPr id="20" name="Grafik 19">
            <a:extLst>
              <a:ext uri="{FF2B5EF4-FFF2-40B4-BE49-F238E27FC236}">
                <a16:creationId xmlns:a16="http://schemas.microsoft.com/office/drawing/2014/main" id="{FE2EE248-3242-4B89-AB9A-3F497FCDD88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4725144"/>
            <a:ext cx="331871" cy="331871"/>
          </a:xfrm>
          <a:prstGeom prst="rect">
            <a:avLst/>
          </a:prstGeom>
        </p:spPr>
      </p:pic>
      <p:pic>
        <p:nvPicPr>
          <p:cNvPr id="21" name="Grafik 20">
            <a:extLst>
              <a:ext uri="{FF2B5EF4-FFF2-40B4-BE49-F238E27FC236}">
                <a16:creationId xmlns:a16="http://schemas.microsoft.com/office/drawing/2014/main" id="{F70E2961-8034-4AE8-BD19-3A13B2D417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5437015"/>
            <a:ext cx="331871" cy="331871"/>
          </a:xfrm>
          <a:prstGeom prst="rect">
            <a:avLst/>
          </a:prstGeom>
        </p:spPr>
      </p:pic>
      <p:pic>
        <p:nvPicPr>
          <p:cNvPr id="22" name="Grafik 21">
            <a:extLst>
              <a:ext uri="{FF2B5EF4-FFF2-40B4-BE49-F238E27FC236}">
                <a16:creationId xmlns:a16="http://schemas.microsoft.com/office/drawing/2014/main" id="{E3E589D2-AD77-4C92-BB85-6B6C98722B0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04425" y="4077072"/>
            <a:ext cx="331871" cy="331871"/>
          </a:xfrm>
          <a:prstGeom prst="rect">
            <a:avLst/>
          </a:prstGeom>
        </p:spPr>
      </p:pic>
      <p:pic>
        <p:nvPicPr>
          <p:cNvPr id="23" name="Grafik 22">
            <a:extLst>
              <a:ext uri="{FF2B5EF4-FFF2-40B4-BE49-F238E27FC236}">
                <a16:creationId xmlns:a16="http://schemas.microsoft.com/office/drawing/2014/main" id="{71B69B82-7C54-4D7A-AD96-4231463DE4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04425" y="4797152"/>
            <a:ext cx="331871" cy="331871"/>
          </a:xfrm>
          <a:prstGeom prst="rect">
            <a:avLst/>
          </a:prstGeom>
        </p:spPr>
      </p:pic>
      <p:pic>
        <p:nvPicPr>
          <p:cNvPr id="24" name="Grafik 23">
            <a:extLst>
              <a:ext uri="{FF2B5EF4-FFF2-40B4-BE49-F238E27FC236}">
                <a16:creationId xmlns:a16="http://schemas.microsoft.com/office/drawing/2014/main" id="{0DF13A83-0025-4D6E-85BB-F6E06B7DAD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04425" y="5509023"/>
            <a:ext cx="331871" cy="331871"/>
          </a:xfrm>
          <a:prstGeom prst="rect">
            <a:avLst/>
          </a:prstGeom>
        </p:spPr>
      </p:pic>
    </p:spTree>
    <p:extLst>
      <p:ext uri="{BB962C8B-B14F-4D97-AF65-F5344CB8AC3E}">
        <p14:creationId xmlns:p14="http://schemas.microsoft.com/office/powerpoint/2010/main" val="1378618173"/>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Availability</a:t>
            </a:r>
            <a:endParaRPr lang="de-DE" sz="4000" b="1" dirty="0">
              <a:solidFill>
                <a:schemeClr val="bg1"/>
              </a:solidFill>
            </a:endParaRPr>
          </a:p>
        </p:txBody>
      </p:sp>
      <p:sp>
        <p:nvSpPr>
          <p:cNvPr id="10" name="Textfeld 9">
            <a:extLst>
              <a:ext uri="{FF2B5EF4-FFF2-40B4-BE49-F238E27FC236}">
                <a16:creationId xmlns:a16="http://schemas.microsoft.com/office/drawing/2014/main" id="{4EB486B1-0CA0-4D5D-B41D-C9279E5DAD28}"/>
              </a:ext>
            </a:extLst>
          </p:cNvPr>
          <p:cNvSpPr txBox="1"/>
          <p:nvPr/>
        </p:nvSpPr>
        <p:spPr>
          <a:xfrm>
            <a:off x="254064" y="1196267"/>
            <a:ext cx="4320000" cy="1919469"/>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err="1">
                <a:solidFill>
                  <a:srgbClr val="003D6A"/>
                </a:solidFill>
              </a:rPr>
              <a:t>Production</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parts</a:t>
            </a:r>
            <a:r>
              <a:rPr lang="de-DE" sz="1600" b="1" dirty="0">
                <a:solidFill>
                  <a:srgbClr val="003D6A"/>
                </a:solidFill>
              </a:rPr>
              <a:t> </a:t>
            </a:r>
            <a:r>
              <a:rPr lang="de-DE" sz="1600" b="1" dirty="0" err="1">
                <a:solidFill>
                  <a:srgbClr val="003D6A"/>
                </a:solidFill>
              </a:rPr>
              <a:t>is</a:t>
            </a:r>
            <a:r>
              <a:rPr lang="de-DE" sz="1600" b="1" dirty="0">
                <a:solidFill>
                  <a:srgbClr val="003D6A"/>
                </a:solidFill>
              </a:rPr>
              <a:t> </a:t>
            </a:r>
            <a:r>
              <a:rPr lang="de-DE" sz="1600" b="1" dirty="0" err="1">
                <a:solidFill>
                  <a:srgbClr val="003D6A"/>
                </a:solidFill>
              </a:rPr>
              <a:t>started</a:t>
            </a:r>
            <a:endParaRPr lang="de-DE" sz="1600" b="1" dirty="0">
              <a:solidFill>
                <a:srgbClr val="003D6A"/>
              </a:solidFill>
            </a:endParaRP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err="1">
                <a:solidFill>
                  <a:srgbClr val="003D6A"/>
                </a:solidFill>
                <a:effectLst/>
              </a:rPr>
              <a:t>Assemblies</a:t>
            </a:r>
            <a:r>
              <a:rPr lang="de-DE" sz="1600" b="1" dirty="0">
                <a:solidFill>
                  <a:srgbClr val="003D6A"/>
                </a:solidFill>
                <a:effectLst/>
              </a:rPr>
              <a:t> will </a:t>
            </a:r>
            <a:r>
              <a:rPr lang="de-DE" sz="1600" b="1" dirty="0" err="1">
                <a:solidFill>
                  <a:srgbClr val="003D6A"/>
                </a:solidFill>
                <a:effectLst/>
              </a:rPr>
              <a:t>be</a:t>
            </a:r>
            <a:r>
              <a:rPr lang="de-DE" sz="1600" b="1" dirty="0">
                <a:solidFill>
                  <a:srgbClr val="003D6A"/>
                </a:solidFill>
                <a:effectLst/>
              </a:rPr>
              <a:t> </a:t>
            </a:r>
            <a:r>
              <a:rPr lang="de-DE" sz="1600" b="1" dirty="0" err="1">
                <a:solidFill>
                  <a:srgbClr val="003D6A"/>
                </a:solidFill>
                <a:effectLst/>
              </a:rPr>
              <a:t>stored</a:t>
            </a:r>
            <a:endParaRPr lang="de-DE" sz="1600" b="1" dirty="0">
              <a:solidFill>
                <a:srgbClr val="003D6A"/>
              </a:solidFill>
              <a:effectLst/>
            </a:endParaRP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Special </a:t>
            </a:r>
            <a:r>
              <a:rPr lang="de-DE" sz="1600" b="1" dirty="0" err="1">
                <a:solidFill>
                  <a:srgbClr val="003D6A"/>
                </a:solidFill>
              </a:rPr>
              <a:t>purchase</a:t>
            </a:r>
            <a:r>
              <a:rPr lang="de-DE" sz="1600" b="1" dirty="0">
                <a:solidFill>
                  <a:srgbClr val="003D6A"/>
                </a:solidFill>
              </a:rPr>
              <a:t> </a:t>
            </a:r>
            <a:r>
              <a:rPr lang="de-DE" sz="1600" b="1" dirty="0" err="1">
                <a:solidFill>
                  <a:srgbClr val="003D6A"/>
                </a:solidFill>
              </a:rPr>
              <a:t>parts</a:t>
            </a:r>
            <a:r>
              <a:rPr lang="de-DE" sz="1600" b="1" dirty="0">
                <a:solidFill>
                  <a:srgbClr val="003D6A"/>
                </a:solidFill>
                <a:effectLst/>
              </a:rPr>
              <a:t> (</a:t>
            </a:r>
            <a:r>
              <a:rPr lang="de-DE" sz="1600" b="1" dirty="0" err="1">
                <a:solidFill>
                  <a:srgbClr val="003D6A"/>
                </a:solidFill>
                <a:effectLst/>
              </a:rPr>
              <a:t>pinion</a:t>
            </a:r>
            <a:r>
              <a:rPr lang="de-DE" sz="1600" b="1" dirty="0">
                <a:solidFill>
                  <a:srgbClr val="003D6A"/>
                </a:solidFill>
              </a:rPr>
              <a:t>, </a:t>
            </a:r>
            <a:r>
              <a:rPr lang="de-DE" sz="1600" b="1" dirty="0" err="1">
                <a:solidFill>
                  <a:srgbClr val="003D6A"/>
                </a:solidFill>
              </a:rPr>
              <a:t>damper</a:t>
            </a:r>
            <a:r>
              <a:rPr lang="de-DE" sz="1600" b="1" dirty="0">
                <a:solidFill>
                  <a:srgbClr val="003D6A"/>
                </a:solidFill>
              </a:rPr>
              <a:t>) </a:t>
            </a:r>
            <a:r>
              <a:rPr lang="de-DE" sz="1600" b="1" dirty="0" err="1">
                <a:solidFill>
                  <a:srgbClr val="003D6A"/>
                </a:solidFill>
              </a:rPr>
              <a:t>are</a:t>
            </a:r>
            <a:r>
              <a:rPr lang="de-DE" sz="1600" b="1" dirty="0">
                <a:solidFill>
                  <a:srgbClr val="003D6A"/>
                </a:solidFill>
              </a:rPr>
              <a:t> </a:t>
            </a:r>
            <a:r>
              <a:rPr lang="de-DE" sz="1600" b="1" dirty="0" err="1">
                <a:solidFill>
                  <a:srgbClr val="003D6A"/>
                </a:solidFill>
              </a:rPr>
              <a:t>ordered</a:t>
            </a:r>
            <a:r>
              <a:rPr lang="de-DE" sz="1600" b="1" dirty="0">
                <a:solidFill>
                  <a:srgbClr val="003D6A"/>
                </a:solidFill>
              </a:rPr>
              <a:t> and </a:t>
            </a:r>
            <a:r>
              <a:rPr lang="de-DE" sz="1600" b="1" dirty="0" err="1">
                <a:solidFill>
                  <a:srgbClr val="003D6A"/>
                </a:solidFill>
              </a:rPr>
              <a:t>partly</a:t>
            </a:r>
            <a:r>
              <a:rPr lang="de-DE" sz="1600" b="1" dirty="0">
                <a:solidFill>
                  <a:srgbClr val="003D6A"/>
                </a:solidFill>
              </a:rPr>
              <a:t> </a:t>
            </a:r>
            <a:r>
              <a:rPr lang="de-DE" sz="1600" b="1" dirty="0" err="1">
                <a:solidFill>
                  <a:srgbClr val="003D6A"/>
                </a:solidFill>
              </a:rPr>
              <a:t>delivered</a:t>
            </a:r>
            <a:endParaRPr lang="de-DE" sz="1600" b="1" dirty="0">
              <a:solidFill>
                <a:srgbClr val="003D6A"/>
              </a:solidFill>
              <a:effectLst/>
            </a:endParaRP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err="1">
                <a:solidFill>
                  <a:srgbClr val="003D6A"/>
                </a:solidFill>
              </a:rPr>
              <a:t>Important</a:t>
            </a:r>
            <a:r>
              <a:rPr lang="de-DE" sz="1600" b="1" dirty="0">
                <a:solidFill>
                  <a:srgbClr val="003D6A"/>
                </a:solidFill>
              </a:rPr>
              <a:t>: </a:t>
            </a:r>
            <a:br>
              <a:rPr lang="de-DE" sz="1600" b="1" dirty="0">
                <a:solidFill>
                  <a:srgbClr val="003D6A"/>
                </a:solidFill>
              </a:rPr>
            </a:br>
            <a:r>
              <a:rPr lang="de-DE" sz="1600" b="1" dirty="0" err="1">
                <a:solidFill>
                  <a:srgbClr val="003D6A"/>
                </a:solidFill>
              </a:rPr>
              <a:t>Availability</a:t>
            </a:r>
            <a:r>
              <a:rPr lang="de-DE" sz="1600" b="1" dirty="0">
                <a:solidFill>
                  <a:srgbClr val="003D6A"/>
                </a:solidFill>
              </a:rPr>
              <a:t> </a:t>
            </a:r>
            <a:r>
              <a:rPr lang="de-DE" sz="1600" b="1" dirty="0" err="1">
                <a:solidFill>
                  <a:srgbClr val="003D6A"/>
                </a:solidFill>
              </a:rPr>
              <a:t>of</a:t>
            </a:r>
            <a:r>
              <a:rPr lang="de-DE" sz="1600" b="1" dirty="0">
                <a:solidFill>
                  <a:srgbClr val="003D6A"/>
                </a:solidFill>
              </a:rPr>
              <a:t> </a:t>
            </a:r>
            <a:r>
              <a:rPr lang="de-DE" sz="1600" b="1" dirty="0" err="1">
                <a:solidFill>
                  <a:srgbClr val="003D6A"/>
                </a:solidFill>
              </a:rPr>
              <a:t>the</a:t>
            </a:r>
            <a:r>
              <a:rPr lang="de-DE" sz="1600" b="1" dirty="0">
                <a:solidFill>
                  <a:srgbClr val="003D6A"/>
                </a:solidFill>
              </a:rPr>
              <a:t> </a:t>
            </a:r>
            <a:r>
              <a:rPr lang="de-DE" sz="1600" b="1" dirty="0" err="1">
                <a:solidFill>
                  <a:srgbClr val="003D6A"/>
                </a:solidFill>
              </a:rPr>
              <a:t>main</a:t>
            </a:r>
            <a:r>
              <a:rPr lang="de-DE" sz="1600" b="1" dirty="0">
                <a:solidFill>
                  <a:srgbClr val="003D6A"/>
                </a:solidFill>
              </a:rPr>
              <a:t> </a:t>
            </a:r>
            <a:r>
              <a:rPr lang="de-DE" sz="1600" b="1" dirty="0" err="1">
                <a:solidFill>
                  <a:srgbClr val="003D6A"/>
                </a:solidFill>
              </a:rPr>
              <a:t>assembly</a:t>
            </a:r>
            <a:r>
              <a:rPr lang="de-DE" sz="1600" b="1" dirty="0">
                <a:solidFill>
                  <a:srgbClr val="003D6A"/>
                </a:solidFill>
              </a:rPr>
              <a:t> </a:t>
            </a:r>
            <a:r>
              <a:rPr lang="de-DE" sz="1600" b="1" dirty="0" err="1">
                <a:solidFill>
                  <a:srgbClr val="003D6A"/>
                </a:solidFill>
              </a:rPr>
              <a:t>capacities</a:t>
            </a:r>
            <a:endParaRPr lang="de-DE" sz="1600" dirty="0">
              <a:solidFill>
                <a:srgbClr val="003D6A"/>
              </a:solidFill>
              <a:effectLst/>
            </a:endParaRPr>
          </a:p>
        </p:txBody>
      </p:sp>
      <p:pic>
        <p:nvPicPr>
          <p:cNvPr id="4" name="Grafik 3">
            <a:extLst>
              <a:ext uri="{FF2B5EF4-FFF2-40B4-BE49-F238E27FC236}">
                <a16:creationId xmlns:a16="http://schemas.microsoft.com/office/drawing/2014/main" id="{0B2DFCD3-7883-4B1D-870A-4FFA3E545508}"/>
              </a:ext>
            </a:extLst>
          </p:cNvPr>
          <p:cNvPicPr>
            <a:picLocks noChangeAspect="1"/>
          </p:cNvPicPr>
          <p:nvPr/>
        </p:nvPicPr>
        <p:blipFill>
          <a:blip r:embed="rId3"/>
          <a:stretch>
            <a:fillRect/>
          </a:stretch>
        </p:blipFill>
        <p:spPr>
          <a:xfrm>
            <a:off x="1907704" y="3284984"/>
            <a:ext cx="6853018" cy="2592288"/>
          </a:xfrm>
          <a:prstGeom prst="rect">
            <a:avLst/>
          </a:prstGeom>
        </p:spPr>
      </p:pic>
    </p:spTree>
    <p:extLst>
      <p:ext uri="{BB962C8B-B14F-4D97-AF65-F5344CB8AC3E}">
        <p14:creationId xmlns:p14="http://schemas.microsoft.com/office/powerpoint/2010/main" val="3884177002"/>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Support </a:t>
            </a:r>
            <a:r>
              <a:rPr lang="de-DE" sz="4000" b="1" dirty="0" err="1">
                <a:solidFill>
                  <a:schemeClr val="bg1"/>
                </a:solidFill>
              </a:rPr>
              <a:t>by</a:t>
            </a:r>
            <a:r>
              <a:rPr lang="de-DE" sz="4000" b="1" dirty="0">
                <a:solidFill>
                  <a:schemeClr val="bg1"/>
                </a:solidFill>
              </a:rPr>
              <a:t> </a:t>
            </a:r>
            <a:r>
              <a:rPr lang="de-DE" sz="4000" b="1" dirty="0" err="1">
                <a:solidFill>
                  <a:schemeClr val="bg1"/>
                </a:solidFill>
              </a:rPr>
              <a:t>head</a:t>
            </a:r>
            <a:r>
              <a:rPr lang="de-DE" sz="4000" b="1" dirty="0">
                <a:solidFill>
                  <a:schemeClr val="bg1"/>
                </a:solidFill>
              </a:rPr>
              <a:t> </a:t>
            </a:r>
            <a:r>
              <a:rPr lang="de-DE" sz="4000" b="1" dirty="0" err="1">
                <a:solidFill>
                  <a:schemeClr val="bg1"/>
                </a:solidFill>
              </a:rPr>
              <a:t>quarter</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Pattern </a:t>
            </a:r>
            <a:r>
              <a:rPr lang="de-DE" sz="1600" b="1" dirty="0" err="1">
                <a:solidFill>
                  <a:srgbClr val="003D6A"/>
                </a:solidFill>
              </a:rPr>
              <a:t>suitcase</a:t>
            </a:r>
            <a:br>
              <a:rPr lang="de-DE" sz="1600" b="1" dirty="0">
                <a:solidFill>
                  <a:srgbClr val="003D6A"/>
                </a:solidFill>
                <a:effectLst/>
              </a:rPr>
            </a:br>
            <a:endParaRPr lang="de-DE" sz="1600" dirty="0">
              <a:solidFill>
                <a:srgbClr val="003D6A"/>
              </a:solidFill>
              <a:effectLst/>
            </a:endParaRPr>
          </a:p>
        </p:txBody>
      </p:sp>
      <p:pic>
        <p:nvPicPr>
          <p:cNvPr id="2" name="Grafik 1">
            <a:extLst>
              <a:ext uri="{FF2B5EF4-FFF2-40B4-BE49-F238E27FC236}">
                <a16:creationId xmlns:a16="http://schemas.microsoft.com/office/drawing/2014/main" id="{D34B17C4-1140-48C9-BF77-5810E61B40FF}"/>
              </a:ext>
            </a:extLst>
          </p:cNvPr>
          <p:cNvPicPr>
            <a:picLocks noChangeAspect="1"/>
          </p:cNvPicPr>
          <p:nvPr/>
        </p:nvPicPr>
        <p:blipFill>
          <a:blip r:embed="rId3"/>
          <a:stretch>
            <a:fillRect/>
          </a:stretch>
        </p:blipFill>
        <p:spPr>
          <a:xfrm>
            <a:off x="373226" y="1948515"/>
            <a:ext cx="6214998" cy="4032587"/>
          </a:xfrm>
          <a:prstGeom prst="rect">
            <a:avLst/>
          </a:prstGeom>
        </p:spPr>
      </p:pic>
    </p:spTree>
    <p:extLst>
      <p:ext uri="{BB962C8B-B14F-4D97-AF65-F5344CB8AC3E}">
        <p14:creationId xmlns:p14="http://schemas.microsoft.com/office/powerpoint/2010/main" val="744351353"/>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Support </a:t>
            </a:r>
            <a:r>
              <a:rPr lang="de-DE" sz="4000" b="1" dirty="0" err="1">
                <a:solidFill>
                  <a:schemeClr val="bg1"/>
                </a:solidFill>
              </a:rPr>
              <a:t>by</a:t>
            </a:r>
            <a:r>
              <a:rPr lang="de-DE" sz="4000" b="1" dirty="0">
                <a:solidFill>
                  <a:schemeClr val="bg1"/>
                </a:solidFill>
              </a:rPr>
              <a:t> </a:t>
            </a:r>
            <a:r>
              <a:rPr lang="de-DE" sz="4000" b="1" dirty="0" err="1">
                <a:solidFill>
                  <a:schemeClr val="bg1"/>
                </a:solidFill>
              </a:rPr>
              <a:t>head</a:t>
            </a:r>
            <a:r>
              <a:rPr lang="de-DE" sz="4000" b="1" dirty="0">
                <a:solidFill>
                  <a:schemeClr val="bg1"/>
                </a:solidFill>
              </a:rPr>
              <a:t> </a:t>
            </a:r>
            <a:r>
              <a:rPr lang="de-DE" sz="4000" b="1" dirty="0" err="1">
                <a:solidFill>
                  <a:schemeClr val="bg1"/>
                </a:solidFill>
              </a:rPr>
              <a:t>quarter</a:t>
            </a:r>
            <a:endParaRPr lang="de-DE" sz="4000" b="1" dirty="0">
              <a:solidFill>
                <a:schemeClr val="bg1"/>
              </a:solidFill>
            </a:endParaRPr>
          </a:p>
        </p:txBody>
      </p:sp>
      <p:sp>
        <p:nvSpPr>
          <p:cNvPr id="7" name="Textfeld 6">
            <a:extLst>
              <a:ext uri="{FF2B5EF4-FFF2-40B4-BE49-F238E27FC236}">
                <a16:creationId xmlns:a16="http://schemas.microsoft.com/office/drawing/2014/main" id="{63CCCB07-3772-432E-BCCD-C148798CBB28}"/>
              </a:ext>
            </a:extLst>
          </p:cNvPr>
          <p:cNvSpPr txBox="1"/>
          <p:nvPr/>
        </p:nvSpPr>
        <p:spPr>
          <a:xfrm>
            <a:off x="1043608" y="1386081"/>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Customer </a:t>
            </a:r>
            <a:r>
              <a:rPr lang="de-DE" sz="1600" b="1" dirty="0" err="1">
                <a:solidFill>
                  <a:srgbClr val="003D6A"/>
                </a:solidFill>
              </a:rPr>
              <a:t>list</a:t>
            </a:r>
            <a:r>
              <a:rPr lang="de-DE" sz="1600" b="1" dirty="0">
                <a:solidFill>
                  <a:srgbClr val="003D6A"/>
                </a:solidFill>
              </a:rPr>
              <a:t> SRU plus (on </a:t>
            </a:r>
            <a:r>
              <a:rPr lang="de-DE" sz="1600" b="1" dirty="0" err="1">
                <a:solidFill>
                  <a:srgbClr val="003D6A"/>
                </a:solidFill>
              </a:rPr>
              <a:t>demand</a:t>
            </a:r>
            <a:r>
              <a:rPr lang="de-DE" sz="1600" b="1" dirty="0">
                <a:solidFill>
                  <a:srgbClr val="003D6A"/>
                </a:solidFill>
              </a:rPr>
              <a:t>)</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282C4FB0-7E3B-471F-AE79-EC968CF374BC}"/>
              </a:ext>
            </a:extLst>
          </p:cNvPr>
          <p:cNvPicPr>
            <a:picLocks noChangeAspect="1"/>
          </p:cNvPicPr>
          <p:nvPr/>
        </p:nvPicPr>
        <p:blipFill>
          <a:blip r:embed="rId3"/>
          <a:stretch>
            <a:fillRect/>
          </a:stretch>
        </p:blipFill>
        <p:spPr>
          <a:xfrm>
            <a:off x="323528" y="1772816"/>
            <a:ext cx="8639006" cy="2736304"/>
          </a:xfrm>
          <a:prstGeom prst="rect">
            <a:avLst/>
          </a:prstGeom>
        </p:spPr>
      </p:pic>
    </p:spTree>
    <p:extLst>
      <p:ext uri="{BB962C8B-B14F-4D97-AF65-F5344CB8AC3E}">
        <p14:creationId xmlns:p14="http://schemas.microsoft.com/office/powerpoint/2010/main" val="3463503765"/>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rot="16200000">
            <a:off x="8082398" y="5715261"/>
            <a:ext cx="1831104" cy="365124"/>
          </a:xfrm>
          <a:prstGeom prst="rect">
            <a:avLst/>
          </a:prstGeom>
        </p:spPr>
        <p:txBody>
          <a:bodyPr vert="horz" lIns="91440" tIns="45720" rIns="91440" bIns="45720" rtlCol="0" anchor="ctr"/>
          <a:lstStyle/>
          <a:p>
            <a:pPr marL="0" marR="0" indent="0" defTabSz="457200" rtl="0" eaLnBrk="1" fontAlgn="auto" latinLnBrk="0" hangingPunct="1">
              <a:lnSpc>
                <a:spcPct val="100000"/>
              </a:lnSpc>
              <a:spcBef>
                <a:spcPts val="0"/>
              </a:spcBef>
              <a:spcAft>
                <a:spcPts val="0"/>
              </a:spcAft>
              <a:buClrTx/>
              <a:buSzTx/>
              <a:buFontTx/>
              <a:buNone/>
              <a:tabLst/>
              <a:defRPr/>
            </a:pPr>
            <a:endParaRPr lang="de-DE" sz="1000" kern="1200" dirty="0">
              <a:solidFill>
                <a:schemeClr val="accent1">
                  <a:lumMod val="40000"/>
                  <a:lumOff val="60000"/>
                </a:schemeClr>
              </a:solidFill>
              <a:latin typeface="+mn-lt"/>
              <a:ea typeface="+mn-ea"/>
              <a:cs typeface="+mn-cs"/>
            </a:endParaRPr>
          </a:p>
        </p:txBody>
      </p:sp>
      <p:sp>
        <p:nvSpPr>
          <p:cNvPr id="3" name="Textfeld 2"/>
          <p:cNvSpPr txBox="1"/>
          <p:nvPr/>
        </p:nvSpPr>
        <p:spPr>
          <a:xfrm>
            <a:off x="3440121" y="6063210"/>
            <a:ext cx="2572039" cy="720000"/>
          </a:xfrm>
          <a:prstGeom prst="rect">
            <a:avLst/>
          </a:prstGeom>
          <a:noFill/>
        </p:spPr>
        <p:txBody>
          <a:bodyPr wrap="square" rtlCol="0">
            <a:noAutofit/>
          </a:bodyPr>
          <a:lstStyle/>
          <a:p>
            <a:r>
              <a:rPr lang="de-DE" sz="1000">
                <a:solidFill>
                  <a:schemeClr val="bg1"/>
                </a:solidFill>
              </a:rPr>
              <a:t>Jens Lehmann, German goalkeeper legend, SCHUNK brand ambassador since 2012 for safe, precise gripping and holding.</a:t>
            </a:r>
            <a:endParaRPr lang="de-DE" sz="1050">
              <a:solidFill>
                <a:schemeClr val="bg1"/>
              </a:solidFill>
            </a:endParaRPr>
          </a:p>
          <a:p>
            <a:r>
              <a:rPr lang="de-DE" sz="1050" b="1">
                <a:solidFill>
                  <a:schemeClr val="bg1"/>
                </a:solidFill>
              </a:rPr>
              <a:t>schunk.com/Lehmann</a:t>
            </a:r>
          </a:p>
        </p:txBody>
      </p:sp>
    </p:spTree>
    <p:extLst>
      <p:ext uri="{BB962C8B-B14F-4D97-AF65-F5344CB8AC3E}">
        <p14:creationId xmlns:p14="http://schemas.microsoft.com/office/powerpoint/2010/main" val="634051100"/>
      </p:ext>
    </p:extLst>
  </p:cSld>
  <p:clrMapOvr>
    <a:masterClrMapping/>
  </p:clrMapOvr>
</p:sld>
</file>

<file path=ppt/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9488</Words>
  <Application>Microsoft Office PowerPoint</Application>
  <PresentationFormat>Bildschirmpräsentation (4:3)</PresentationFormat>
  <Paragraphs>2381</Paragraphs>
  <Slides>172</Slides>
  <Notes>4</Notes>
  <HiddenSlides>26</HiddenSlides>
  <MMClips>0</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172</vt:i4>
      </vt:variant>
    </vt:vector>
  </HeadingPairs>
  <TitlesOfParts>
    <vt:vector size="177" baseType="lpstr">
      <vt:lpstr>Arial</vt:lpstr>
      <vt:lpstr>Calibri</vt:lpstr>
      <vt:lpstr>SCHUNKFagoPro-Regular</vt:lpstr>
      <vt:lpstr>Wingdings</vt:lpstr>
      <vt:lpstr>Larissa-Design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2017-06-22T13:57:14Z</dcterms:created>
  <dcterms:modified xsi:type="dcterms:W3CDTF">2019-04-10T09:56:07Z</dcterms:modified>
</cp:coreProperties>
</file>