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
  </p:notesMasterIdLst>
  <p:handoutMasterIdLst>
    <p:handoutMasterId r:id="rId10"/>
  </p:handoutMasterIdLst>
  <p:sldIdLst>
    <p:sldId id="279" r:id="rId2"/>
    <p:sldId id="269" r:id="rId3"/>
    <p:sldId id="281" r:id="rId4"/>
    <p:sldId id="262" r:id="rId5"/>
    <p:sldId id="274" r:id="rId6"/>
    <p:sldId id="275" r:id="rId7"/>
    <p:sldId id="283" r:id="rId8"/>
  </p:sldIdLst>
  <p:sldSz cx="9144000" cy="5143500" type="screen16x9"/>
  <p:notesSz cx="6797675" cy="9872663"/>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5" userDrawn="1">
          <p15:clr>
            <a:srgbClr val="A4A3A4"/>
          </p15:clr>
        </p15:guide>
        <p15:guide id="2" pos="3294" userDrawn="1">
          <p15:clr>
            <a:srgbClr val="A4A3A4"/>
          </p15:clr>
        </p15:guide>
        <p15:guide id="3" orient="horz" pos="1382" userDrawn="1">
          <p15:clr>
            <a:srgbClr val="A4A3A4"/>
          </p15:clr>
        </p15:guide>
        <p15:guide id="4" orient="horz" pos="1598" userDrawn="1">
          <p15:clr>
            <a:srgbClr val="A4A3A4"/>
          </p15:clr>
        </p15:guide>
        <p15:guide id="5" pos="5511" userDrawn="1">
          <p15:clr>
            <a:srgbClr val="A4A3A4"/>
          </p15:clr>
        </p15:guide>
        <p15:guide id="6" orient="horz" pos="1722" userDrawn="1">
          <p15:clr>
            <a:srgbClr val="A4A3A4"/>
          </p15:clr>
        </p15:guide>
        <p15:guide id="7" pos="249" userDrawn="1">
          <p15:clr>
            <a:srgbClr val="A4A3A4"/>
          </p15:clr>
        </p15:guide>
        <p15:guide id="8" orient="horz" pos="562" userDrawn="1">
          <p15:clr>
            <a:srgbClr val="A4A3A4"/>
          </p15:clr>
        </p15:guide>
        <p15:guide id="9" orient="horz" pos="2697" userDrawn="1">
          <p15:clr>
            <a:srgbClr val="A4A3A4"/>
          </p15:clr>
        </p15:guide>
        <p15:guide id="10" orient="horz" pos="2845" userDrawn="1">
          <p15:clr>
            <a:srgbClr val="A4A3A4"/>
          </p15:clr>
        </p15:guide>
        <p15:guide id="11" pos="2744" userDrawn="1">
          <p15:clr>
            <a:srgbClr val="A4A3A4"/>
          </p15:clr>
        </p15:guide>
        <p15:guide id="1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B"/>
    <a:srgbClr val="003D6A"/>
    <a:srgbClr val="009EE0"/>
    <a:srgbClr val="007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45" autoAdjust="0"/>
  </p:normalViewPr>
  <p:slideViewPr>
    <p:cSldViewPr>
      <p:cViewPr varScale="1">
        <p:scale>
          <a:sx n="159" d="100"/>
          <a:sy n="159" d="100"/>
        </p:scale>
        <p:origin x="156" y="222"/>
      </p:cViewPr>
      <p:guideLst>
        <p:guide orient="horz" pos="985"/>
        <p:guide pos="3294"/>
        <p:guide orient="horz" pos="1382"/>
        <p:guide orient="horz" pos="1598"/>
        <p:guide pos="5511"/>
        <p:guide orient="horz" pos="1722"/>
        <p:guide pos="249"/>
        <p:guide orient="horz" pos="562"/>
        <p:guide orient="horz" pos="2697"/>
        <p:guide orient="horz" pos="2845"/>
        <p:guide pos="27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4114"/>
    </p:cViewPr>
  </p:sorterViewPr>
  <p:notesViewPr>
    <p:cSldViewPr showGuides="1">
      <p:cViewPr varScale="1">
        <p:scale>
          <a:sx n="76" d="100"/>
          <a:sy n="76"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400" cy="49418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F052AB7C-84DC-4FEA-B5CC-0FF051FFA645}" type="datetimeFigureOut">
              <a:rPr lang="de-DE" smtClean="0"/>
              <a:t>19.04.2021</a:t>
            </a:fld>
            <a:endParaRPr lang="de-DE"/>
          </a:p>
        </p:txBody>
      </p:sp>
      <p:sp>
        <p:nvSpPr>
          <p:cNvPr id="4" name="Fußzeilenplatzhalter 3"/>
          <p:cNvSpPr>
            <a:spLocks noGrp="1"/>
          </p:cNvSpPr>
          <p:nvPr>
            <p:ph type="ftr" sz="quarter" idx="2"/>
          </p:nvPr>
        </p:nvSpPr>
        <p:spPr>
          <a:xfrm>
            <a:off x="1" y="9378477"/>
            <a:ext cx="2946400" cy="49418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378477"/>
            <a:ext cx="2946400" cy="494186"/>
          </a:xfrm>
          <a:prstGeom prst="rect">
            <a:avLst/>
          </a:prstGeom>
        </p:spPr>
        <p:txBody>
          <a:bodyPr vert="horz" lIns="91440" tIns="45720" rIns="91440" bIns="45720" rtlCol="0" anchor="b"/>
          <a:lstStyle>
            <a:lvl1pPr algn="r">
              <a:defRPr sz="1200"/>
            </a:lvl1pPr>
          </a:lstStyle>
          <a:p>
            <a:fld id="{96AC2059-A8CC-42A3-AC65-A15CE1949EB1}" type="slidenum">
              <a:rPr lang="de-DE" smtClean="0"/>
              <a:t>‹Nr.›</a:t>
            </a:fld>
            <a:endParaRPr lang="de-DE"/>
          </a:p>
        </p:txBody>
      </p:sp>
    </p:spTree>
    <p:extLst>
      <p:ext uri="{BB962C8B-B14F-4D97-AF65-F5344CB8AC3E}">
        <p14:creationId xmlns:p14="http://schemas.microsoft.com/office/powerpoint/2010/main" val="280429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2564ECA4-36CA-419D-931F-CE2C91F7EA5D}" type="datetimeFigureOut">
              <a:rPr lang="de-DE" smtClean="0"/>
              <a:t>19.04.2021</a:t>
            </a:fld>
            <a:endParaRPr lang="de-DE"/>
          </a:p>
        </p:txBody>
      </p:sp>
      <p:sp>
        <p:nvSpPr>
          <p:cNvPr id="4" name="Folienbildplatzhalt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89516"/>
            <a:ext cx="5438140" cy="4442698"/>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2877B75E-46DD-46CD-BFD7-01CE4A8660FC}" type="slidenum">
              <a:rPr lang="de-DE" smtClean="0"/>
              <a:t>‹Nr.›</a:t>
            </a:fld>
            <a:endParaRPr lang="de-DE"/>
          </a:p>
        </p:txBody>
      </p:sp>
    </p:spTree>
    <p:extLst>
      <p:ext uri="{BB962C8B-B14F-4D97-AF65-F5344CB8AC3E}">
        <p14:creationId xmlns:p14="http://schemas.microsoft.com/office/powerpoint/2010/main" val="359565160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877B75E-46DD-46CD-BFD7-01CE4A8660FC}" type="slidenum">
              <a:rPr lang="de-DE" smtClean="0"/>
              <a:t>1</a:t>
            </a:fld>
            <a:endParaRPr lang="de-DE"/>
          </a:p>
        </p:txBody>
      </p:sp>
    </p:spTree>
    <p:extLst>
      <p:ext uri="{BB962C8B-B14F-4D97-AF65-F5344CB8AC3E}">
        <p14:creationId xmlns:p14="http://schemas.microsoft.com/office/powerpoint/2010/main" val="121599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bschlusschart">
    <p:spTree>
      <p:nvGrpSpPr>
        <p:cNvPr id="1" name=""/>
        <p:cNvGrpSpPr/>
        <p:nvPr/>
      </p:nvGrpSpPr>
      <p:grpSpPr>
        <a:xfrm>
          <a:off x="0" y="0"/>
          <a:ext cx="0" cy="0"/>
          <a:chOff x="0" y="0"/>
          <a:chExt cx="0" cy="0"/>
        </a:xfrm>
      </p:grpSpPr>
      <p:sp>
        <p:nvSpPr>
          <p:cNvPr id="3" name="Rechteck 2"/>
          <p:cNvSpPr/>
          <p:nvPr userDrawn="1"/>
        </p:nvSpPr>
        <p:spPr>
          <a:xfrm>
            <a:off x="1" y="0"/>
            <a:ext cx="9143695" cy="51435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36868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Vertikaler Titel und Text">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7453"/>
            <a:ext cx="9144000" cy="4523419"/>
          </a:xfrm>
          <a:prstGeom prst="rect">
            <a:avLst/>
          </a:prstGeom>
        </p:spPr>
      </p:pic>
      <p:sp>
        <p:nvSpPr>
          <p:cNvPr id="10" name="Rechteck 9"/>
          <p:cNvSpPr/>
          <p:nvPr userDrawn="1"/>
        </p:nvSpPr>
        <p:spPr>
          <a:xfrm>
            <a:off x="304" y="4515966"/>
            <a:ext cx="9143696" cy="627535"/>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pic>
        <p:nvPicPr>
          <p:cNvPr id="8" name="Bild 4">
            <a:extLst>
              <a:ext uri="{FF2B5EF4-FFF2-40B4-BE49-F238E27FC236}">
                <a16:creationId xmlns:a16="http://schemas.microsoft.com/office/drawing/2014/main" id="{54945618-800C-40CF-B3D3-8E94214201B5}"/>
              </a:ext>
            </a:extLst>
          </p:cNvPr>
          <p:cNvPicPr>
            <a:picLocks noChangeAspect="1"/>
          </p:cNvPicPr>
          <p:nvPr userDrawn="1"/>
        </p:nvPicPr>
        <p:blipFill>
          <a:blip r:embed="rId3"/>
          <a:stretch>
            <a:fillRect/>
          </a:stretch>
        </p:blipFill>
        <p:spPr>
          <a:xfrm>
            <a:off x="0" y="4299418"/>
            <a:ext cx="9144000" cy="749300"/>
          </a:xfrm>
          <a:prstGeom prst="rect">
            <a:avLst/>
          </a:prstGeom>
        </p:spPr>
      </p:pic>
      <p:sp>
        <p:nvSpPr>
          <p:cNvPr id="11" name="Textfeld 10"/>
          <p:cNvSpPr txBox="1"/>
          <p:nvPr userDrawn="1"/>
        </p:nvSpPr>
        <p:spPr>
          <a:xfrm>
            <a:off x="539552" y="4749883"/>
            <a:ext cx="5699754" cy="273843"/>
          </a:xfrm>
          <a:prstGeom prst="rect">
            <a:avLst/>
          </a:prstGeom>
        </p:spPr>
        <p:txBody>
          <a:bodyPr vert="horz" lIns="68580" tIns="34290" rIns="68580" bIns="34290" rtlCol="0" anchor="ctr"/>
          <a:lstStyle/>
          <a:p>
            <a:pPr marL="0" marR="0" indent="0" algn="l" defTabSz="342900" rtl="0" eaLnBrk="1" fontAlgn="auto" latinLnBrk="0" hangingPunct="1">
              <a:lnSpc>
                <a:spcPct val="100000"/>
              </a:lnSpc>
              <a:spcBef>
                <a:spcPts val="0"/>
              </a:spcBef>
              <a:spcAft>
                <a:spcPts val="0"/>
              </a:spcAft>
              <a:buClrTx/>
              <a:buSzTx/>
              <a:buFontTx/>
              <a:buNone/>
              <a:tabLst/>
              <a:defRPr/>
            </a:pPr>
            <a:r>
              <a:rPr lang="de-DE" sz="900" kern="1200">
                <a:solidFill>
                  <a:schemeClr val="bg1"/>
                </a:solidFill>
                <a:latin typeface="+mn-lt"/>
                <a:ea typeface="+mn-ea"/>
                <a:cs typeface="+mn-cs"/>
              </a:rPr>
              <a:t>Compensating I Compensation unit XYZ I AGE-U</a:t>
            </a:r>
          </a:p>
        </p:txBody>
      </p:sp>
      <p:sp>
        <p:nvSpPr>
          <p:cNvPr id="14" name="Textfeld 13"/>
          <p:cNvSpPr txBox="1"/>
          <p:nvPr userDrawn="1"/>
        </p:nvSpPr>
        <p:spPr>
          <a:xfrm>
            <a:off x="4355976" y="894872"/>
            <a:ext cx="4788024" cy="458266"/>
          </a:xfrm>
          <a:prstGeom prst="rect">
            <a:avLst/>
          </a:prstGeom>
          <a:solidFill>
            <a:srgbClr val="009EE0"/>
          </a:solidFill>
        </p:spPr>
        <p:txBody>
          <a:bodyPr wrap="square" lIns="67500" tIns="67500" bIns="0" rtlCol="0" anchor="ctr" anchorCtr="0">
            <a:spAutoFit/>
          </a:bodyPr>
          <a:lstStyle/>
          <a:p>
            <a:pPr>
              <a:lnSpc>
                <a:spcPts val="3000"/>
              </a:lnSpc>
            </a:pPr>
            <a:r>
              <a:rPr lang="de-DE" sz="3000" b="1">
                <a:solidFill>
                  <a:schemeClr val="bg1"/>
                </a:solidFill>
              </a:rPr>
              <a:t>AGE-U</a:t>
            </a:r>
          </a:p>
        </p:txBody>
      </p:sp>
    </p:spTree>
    <p:extLst>
      <p:ext uri="{BB962C8B-B14F-4D97-AF65-F5344CB8AC3E}">
        <p14:creationId xmlns:p14="http://schemas.microsoft.com/office/powerpoint/2010/main" val="156590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tzte 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BC19C-A1E6-4489-9BC3-C001F2DEFA38}"/>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168D64DD-5E52-4094-B64C-864F594052A9}"/>
              </a:ext>
            </a:extLst>
          </p:cNvPr>
          <p:cNvSpPr>
            <a:spLocks noGrp="1"/>
          </p:cNvSpPr>
          <p:nvPr>
            <p:ph type="ftr" sz="quarter" idx="10"/>
          </p:nvPr>
        </p:nvSpPr>
        <p:spPr/>
        <p:txBody>
          <a:bodyPr/>
          <a:lstStyle/>
          <a:p>
            <a:r>
              <a:rPr lang="de-DE"/>
              <a:t>Titel, Verfasser, Datum</a:t>
            </a:r>
            <a:endParaRPr lang="de-DE" dirty="0"/>
          </a:p>
        </p:txBody>
      </p:sp>
      <p:pic>
        <p:nvPicPr>
          <p:cNvPr id="5" name="Grafik 4">
            <a:extLst>
              <a:ext uri="{FF2B5EF4-FFF2-40B4-BE49-F238E27FC236}">
                <a16:creationId xmlns:a16="http://schemas.microsoft.com/office/drawing/2014/main" id="{2CCAC922-7B04-487C-B885-EC290EAE3415}"/>
              </a:ext>
            </a:extLst>
          </p:cNvPr>
          <p:cNvPicPr>
            <a:picLocks noChangeAspect="1"/>
          </p:cNvPicPr>
          <p:nvPr userDrawn="1"/>
        </p:nvPicPr>
        <p:blipFill>
          <a:blip r:embed="rId3"/>
          <a:stretch>
            <a:fillRect/>
          </a:stretch>
        </p:blipFill>
        <p:spPr>
          <a:xfrm>
            <a:off x="-1" y="0"/>
            <a:ext cx="9184821" cy="5143500"/>
          </a:xfrm>
          <a:prstGeom prst="rect">
            <a:avLst/>
          </a:prstGeom>
        </p:spPr>
      </p:pic>
    </p:spTree>
    <p:custDataLst>
      <p:tags r:id="rId1"/>
    </p:custDataLst>
    <p:extLst>
      <p:ext uri="{BB962C8B-B14F-4D97-AF65-F5344CB8AC3E}">
        <p14:creationId xmlns:p14="http://schemas.microsoft.com/office/powerpoint/2010/main" val="3035996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3BCD97-0B87-4521-A781-F12B14A176C5}" type="datetimeFigureOut">
              <a:rPr lang="de-DE" smtClean="0"/>
              <a:t>19.04.2021</a:t>
            </a:fld>
            <a:endParaRPr lang="de-DE"/>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3EF583-D48F-4DF6-A67F-76FA2942B77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78" r:id="rId2"/>
    <p:sldLayoutId id="2147483680"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2.emf"/></Relationships>
</file>

<file path=ppt/slides/_rels/slide2.xml.rels><?xml version="1.0" encoding="UTF-8"?><Relationships xmlns="http://schemas.openxmlformats.org/package/2006/relationships"><Relationship Id="rId2" Type="http://schemas.openxmlformats.org/officeDocument/2006/relationships/image" Target="../media/IM0020853.PNG"/><Relationship Id="rId1" Type="http://schemas.openxmlformats.org/officeDocument/2006/relationships/slideLayout" Target="../slideLayouts/slideLayout2.xml"/></Relationships>
</file>

<file path=ppt/slides/_rels/slide3.xml.rels><?xml version="1.0" encoding="UTF-8"?><Relationships xmlns="http://schemas.openxmlformats.org/package/2006/relationships"><Relationship Id="rId3" Type="http://schemas.openxmlformats.org/officeDocument/2006/relationships/image" Target="../media/IM002085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Relationships xmlns="http://schemas.openxmlformats.org/package/2006/relationships"><Relationship Id="rId2" Type="http://schemas.openxmlformats.org/officeDocument/2006/relationships/image" Target="../media/IM002085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D2868B-D14E-4F2F-9669-F473840B3C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6" b="21487"/>
          <a:stretch/>
        </p:blipFill>
        <p:spPr>
          <a:xfrm>
            <a:off x="-1" y="-62987"/>
            <a:ext cx="9143999" cy="4506945"/>
          </a:xfrm>
          <a:prstGeom prst="rect">
            <a:avLst/>
          </a:prstGeom>
        </p:spPr>
      </p:pic>
      <p:sp>
        <p:nvSpPr>
          <p:cNvPr id="14" name="Rechteck 13">
            <a:extLst>
              <a:ext uri="{FF2B5EF4-FFF2-40B4-BE49-F238E27FC236}">
                <a16:creationId xmlns:a16="http://schemas.microsoft.com/office/drawing/2014/main" id="{7A5FA37D-1D79-4F74-AD50-91495DC049F3}"/>
              </a:ext>
            </a:extLst>
          </p:cNvPr>
          <p:cNvSpPr/>
          <p:nvPr/>
        </p:nvSpPr>
        <p:spPr>
          <a:xfrm>
            <a:off x="0" y="3069711"/>
            <a:ext cx="9144000" cy="1446256"/>
          </a:xfrm>
          <a:prstGeom prst="rect">
            <a:avLst/>
          </a:prstGeom>
          <a:solidFill>
            <a:srgbClr val="003D6A">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itel 1"/>
          <p:cNvSpPr txBox="1">
            <a:spLocks/>
          </p:cNvSpPr>
          <p:nvPr/>
        </p:nvSpPr>
        <p:spPr>
          <a:xfrm>
            <a:off x="1499052" y="3695176"/>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endParaRPr lang="de-DE" sz="1125">
              <a:solidFill>
                <a:srgbClr val="FFFFFF"/>
              </a:solidFill>
            </a:endParaRPr>
          </a:p>
        </p:txBody>
      </p:sp>
      <p:sp>
        <p:nvSpPr>
          <p:cNvPr id="9" name="Titel 1"/>
          <p:cNvSpPr txBox="1">
            <a:spLocks/>
          </p:cNvSpPr>
          <p:nvPr/>
        </p:nvSpPr>
        <p:spPr>
          <a:xfrm>
            <a:off x="1499051" y="3147814"/>
            <a:ext cx="6858000" cy="86465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lnSpc>
                <a:spcPts val="2400"/>
              </a:lnSpc>
              <a:spcBef>
                <a:spcPct val="0"/>
              </a:spcBef>
              <a:spcAft>
                <a:spcPts val="900"/>
              </a:spcAft>
              <a:defRPr/>
            </a:pPr>
            <a:r>
              <a:rPr lang="de-DE" sz="2250">
                <a:solidFill>
                  <a:srgbClr val="FFFFFF"/>
                </a:solidFill>
              </a:rPr>
              <a:t>Product presentation</a:t>
            </a:r>
          </a:p>
          <a:p>
            <a:pPr marL="63104">
              <a:lnSpc>
                <a:spcPts val="2400"/>
              </a:lnSpc>
              <a:spcBef>
                <a:spcPct val="0"/>
              </a:spcBef>
              <a:spcAft>
                <a:spcPts val="900"/>
              </a:spcAft>
              <a:defRPr/>
            </a:pPr>
            <a:r>
              <a:rPr lang="de-DE" sz="2250">
                <a:solidFill>
                  <a:srgbClr val="FFFFFF"/>
                </a:solidFill>
              </a:rPr>
              <a:t>AGE-U</a:t>
            </a:r>
          </a:p>
        </p:txBody>
      </p:sp>
      <p:sp>
        <p:nvSpPr>
          <p:cNvPr id="13" name="Titel 1"/>
          <p:cNvSpPr txBox="1">
            <a:spLocks/>
          </p:cNvSpPr>
          <p:nvPr/>
        </p:nvSpPr>
        <p:spPr>
          <a:xfrm>
            <a:off x="1499052" y="3934369"/>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r>
              <a:rPr lang="de-DE" sz="1100">
                <a:solidFill>
                  <a:srgbClr val="FFFFFF"/>
                </a:solidFill>
              </a:rPr>
              <a:t>Compensation unit XYZ </a:t>
            </a:r>
          </a:p>
        </p:txBody>
      </p:sp>
      <p:pic>
        <p:nvPicPr>
          <p:cNvPr id="15" name="Bild 4">
            <a:extLst>
              <a:ext uri="{FF2B5EF4-FFF2-40B4-BE49-F238E27FC236}">
                <a16:creationId xmlns:a16="http://schemas.microsoft.com/office/drawing/2014/main" id="{40319A0D-5EB0-47B6-84E3-27DC1BA37582}"/>
              </a:ext>
            </a:extLst>
          </p:cNvPr>
          <p:cNvPicPr>
            <a:picLocks noChangeAspect="1"/>
          </p:cNvPicPr>
          <p:nvPr/>
        </p:nvPicPr>
        <p:blipFill>
          <a:blip r:embed="rId4"/>
          <a:stretch>
            <a:fillRect/>
          </a:stretch>
        </p:blipFill>
        <p:spPr>
          <a:xfrm>
            <a:off x="0" y="4299418"/>
            <a:ext cx="9144000" cy="749300"/>
          </a:xfrm>
          <a:prstGeom prst="rect">
            <a:avLst/>
          </a:prstGeom>
        </p:spPr>
      </p:pic>
      <p:pic>
        <p:nvPicPr>
          <p:cNvPr id="16" name="Grafik 15">
            <a:extLst>
              <a:ext uri="{FF2B5EF4-FFF2-40B4-BE49-F238E27FC236}">
                <a16:creationId xmlns:a16="http://schemas.microsoft.com/office/drawing/2014/main" id="{016886E3-0441-4342-8829-7D875E608D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2807" y="4872302"/>
            <a:ext cx="1346200" cy="89566"/>
          </a:xfrm>
          <a:prstGeom prst="rect">
            <a:avLst/>
          </a:prstGeom>
        </p:spPr>
      </p:pic>
    </p:spTree>
    <p:extLst>
      <p:ext uri="{BB962C8B-B14F-4D97-AF65-F5344CB8AC3E}">
        <p14:creationId xmlns:p14="http://schemas.microsoft.com/office/powerpoint/2010/main" val="156665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Compensation unit XYZ </a:t>
            </a:r>
          </a:p>
        </p:txBody>
      </p:sp>
      <p:sp>
        <p:nvSpPr>
          <p:cNvPr id="36" name="Textfeld 35"/>
          <p:cNvSpPr txBox="1"/>
          <p:nvPr/>
        </p:nvSpPr>
        <p:spPr>
          <a:xfrm>
            <a:off x="4283967" y="2473319"/>
            <a:ext cx="4464745" cy="559961"/>
          </a:xfrm>
          <a:prstGeom prst="rect">
            <a:avLst/>
          </a:prstGeom>
          <a:noFill/>
        </p:spPr>
        <p:txBody>
          <a:bodyPr wrap="square" rtlCol="0">
            <a:spAutoFit/>
          </a:bodyPr>
          <a:lstStyle/>
          <a:p>
            <a:r>
              <a:rPr lang="de-DE" sz="1013" b="1" noProof="1">
                <a:solidFill>
                  <a:srgbClr val="003D6A"/>
                </a:solidFill>
              </a:rPr>
              <a:t>The world's first angular adjustment unit for robots for simultaneous rotational and angular adjustment.</a:t>
            </a:r>
            <a:endParaRPr lang="de-DE" sz="1013" b="1">
              <a:solidFill>
                <a:srgbClr val="003D6A"/>
              </a:solidFill>
            </a:endParaRPr>
          </a:p>
          <a:p>
            <a:endParaRPr lang="de-DE" sz="1013" b="1">
              <a:solidFill>
                <a:srgbClr val="00446B"/>
              </a:solidFill>
            </a:endParaRPr>
          </a:p>
          <a:p>
            <a:r>
              <a:rPr lang="de-DE" sz="1013" b="1">
                <a:solidFill>
                  <a:srgbClr val="00446B"/>
                </a:solidFill>
              </a:rPr>
              <a:t>Compensation in all 6 degrees of freedom</a:t>
            </a:r>
            <a:endParaRPr lang="de-DE" sz="1013" b="1">
              <a:solidFill>
                <a:srgbClr val="003D6A"/>
              </a:solidFill>
            </a:endParaRPr>
          </a:p>
        </p:txBody>
      </p:sp>
      <p:sp>
        <p:nvSpPr>
          <p:cNvPr id="18" name="Textfeld 17"/>
          <p:cNvSpPr txBox="1"/>
          <p:nvPr/>
        </p:nvSpPr>
        <p:spPr>
          <a:xfrm>
            <a:off x="4283967" y="1510293"/>
            <a:ext cx="4464745" cy="963026"/>
          </a:xfrm>
          <a:prstGeom prst="rect">
            <a:avLst/>
          </a:prstGeom>
          <a:noFill/>
        </p:spPr>
        <p:txBody>
          <a:bodyPr wrap="square" rtlCol="0">
            <a:noAutofit/>
          </a:bodyPr>
          <a:lstStyle/>
          <a:p>
            <a:r>
              <a:rPr lang="de-DE" sz="1200" b="1">
                <a:solidFill>
                  <a:srgbClr val="003D6A"/>
                </a:solidFill>
              </a:rPr>
              <a:t>Compensation unit with rotation and angle compensation for adaptation of end effector to the position of the component</a:t>
            </a:r>
          </a:p>
        </p:txBody>
      </p:sp>
      <p:pic>
        <p:nvPicPr>
          <p:cNvPr id="6" name="Grafik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67544" y="1403299"/>
            <a:ext cx="3240000" cy="2700000"/>
          </a:xfrm>
          <a:prstGeom prst="rect">
            <a:avLst/>
          </a:prstGeom>
        </p:spPr>
      </p:pic>
    </p:spTree>
    <p:extLst>
      <p:ext uri="{BB962C8B-B14F-4D97-AF65-F5344CB8AC3E}">
        <p14:creationId xmlns:p14="http://schemas.microsoft.com/office/powerpoint/2010/main" val="213493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feld 7"/>
          <p:cNvSpPr txBox="1"/>
          <p:nvPr/>
        </p:nvSpPr>
        <p:spPr>
          <a:xfrm>
            <a:off x="3203848" y="356095"/>
            <a:ext cx="5940000" cy="455701"/>
          </a:xfrm>
          <a:prstGeom prst="rect">
            <a:avLst/>
          </a:prstGeom>
          <a:solidFill>
            <a:srgbClr val="003D6A"/>
          </a:solidFill>
        </p:spPr>
        <p:txBody>
          <a:bodyPr wrap="square" lIns="67500" tIns="67500" bIns="0" rtlCol="0" anchor="ctr" anchorCtr="0">
            <a:spAutoFit/>
          </a:bodyPr>
          <a:lstStyle/>
          <a:p>
            <a:pPr>
              <a:lnSpc>
                <a:spcPts val="3000"/>
              </a:lnSpc>
            </a:pPr>
            <a:r>
              <a:rPr lang="de-DE" sz="2900" b="1">
                <a:solidFill>
                  <a:schemeClr val="bg1"/>
                </a:solidFill>
              </a:rPr>
              <a:t>Flexible. Compact. Robust.</a:t>
            </a:r>
          </a:p>
        </p:txBody>
      </p:sp>
      <p:sp>
        <p:nvSpPr>
          <p:cNvPr id="55" name="Textfeld 54"/>
          <p:cNvSpPr txBox="1"/>
          <p:nvPr/>
        </p:nvSpPr>
        <p:spPr>
          <a:xfrm>
            <a:off x="4284367" y="1544545"/>
            <a:ext cx="4464345" cy="2054409"/>
          </a:xfrm>
          <a:prstGeom prst="rect">
            <a:avLst/>
          </a:prstGeom>
          <a:noFill/>
        </p:spPr>
        <p:txBody>
          <a:bodyPr wrap="square" rtlCol="0">
            <a:spAutoFit/>
          </a:bodyPr>
          <a:lstStyle/>
          <a:p>
            <a:pPr marL="214313" indent="-270000">
              <a:spcAft>
                <a:spcPts val="900"/>
              </a:spcAft>
              <a:buSzPct val="200000"/>
              <a:buBlip>
                <a:blip r:embed="rId2"/>
              </a:buBlip>
            </a:pPr>
            <a:endParaRPr lang="de-DE" sz="1050" i="1">
              <a:solidFill>
                <a:prstClr val="black"/>
              </a:solidFill>
            </a:endParaRPr>
          </a:p>
          <a:p>
            <a:pPr marL="214313" indent="-270000">
              <a:spcAft>
                <a:spcPts val="900"/>
              </a:spcAft>
              <a:buSzPct val="200000"/>
              <a:buBlip>
                <a:blip r:embed="rId2"/>
              </a:buBlip>
            </a:pPr>
            <a:endParaRPr lang="de-DE" sz="1200" b="1">
              <a:solidFill>
                <a:srgbClr val="003D6A"/>
              </a:solidFill>
            </a:endParaRPr>
          </a:p>
        </p:txBody>
      </p:sp>
      <p:pic>
        <p:nvPicPr>
          <p:cNvPr id="5" name="Grafik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7544" y="1404000"/>
            <a:ext cx="3240000" cy="2700000"/>
          </a:xfrm>
          <a:prstGeom prst="rect">
            <a:avLst/>
          </a:prstGeom>
        </p:spPr>
      </p:pic>
    </p:spTree>
    <p:extLst>
      <p:ext uri="{BB962C8B-B14F-4D97-AF65-F5344CB8AC3E}">
        <p14:creationId xmlns:p14="http://schemas.microsoft.com/office/powerpoint/2010/main" val="152113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3"/>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Principle of function</a:t>
            </a:r>
          </a:p>
        </p:txBody>
      </p:sp>
      <p:grpSp>
        <p:nvGrpSpPr>
          <p:cNvPr id="5" name="Gruppieren 4"/>
          <p:cNvGrpSpPr/>
          <p:nvPr/>
        </p:nvGrpSpPr>
        <p:grpSpPr>
          <a:xfrm>
            <a:off x="4324131" y="3057161"/>
            <a:ext cx="4424221" cy="276999"/>
            <a:chOff x="336317" y="1167083"/>
            <a:chExt cx="6035933" cy="369332"/>
          </a:xfrm>
        </p:grpSpPr>
        <p:sp>
          <p:nvSpPr>
            <p:cNvPr id="6" name="Textfeld 5"/>
            <p:cNvSpPr txBox="1"/>
            <p:nvPr/>
          </p:nvSpPr>
          <p:spPr>
            <a:xfrm>
              <a:off x="576734" y="1167083"/>
              <a:ext cx="5795516" cy="369332"/>
            </a:xfrm>
            <a:prstGeom prst="rect">
              <a:avLst/>
            </a:prstGeom>
            <a:noFill/>
          </p:spPr>
          <p:txBody>
            <a:bodyPr wrap="square" rtlCol="0">
              <a:spAutoFit/>
            </a:bodyPr>
            <a:lstStyle/>
            <a:p>
              <a:pPr>
                <a:spcAft>
                  <a:spcPts val="450"/>
                </a:spcAft>
                <a:buSzPct val="130000"/>
              </a:pPr>
              <a:r>
                <a:rPr lang="de-DE" sz="1200" b="1">
                  <a:solidFill>
                    <a:srgbClr val="003D6A"/>
                  </a:solidFill>
                </a:rPr>
                <a:t>Integrated piston stroke monitoring</a:t>
              </a:r>
            </a:p>
          </p:txBody>
        </p:sp>
        <p:grpSp>
          <p:nvGrpSpPr>
            <p:cNvPr id="7" name="Gruppieren 6"/>
            <p:cNvGrpSpPr/>
            <p:nvPr/>
          </p:nvGrpSpPr>
          <p:grpSpPr>
            <a:xfrm>
              <a:off x="336317" y="1170870"/>
              <a:ext cx="318475" cy="338554"/>
              <a:chOff x="329531" y="779735"/>
              <a:chExt cx="318475" cy="338554"/>
            </a:xfrm>
          </p:grpSpPr>
          <p:sp>
            <p:nvSpPr>
              <p:cNvPr id="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0" name="Textfeld 9"/>
              <p:cNvSpPr txBox="1"/>
              <p:nvPr/>
            </p:nvSpPr>
            <p:spPr>
              <a:xfrm>
                <a:off x="329531" y="779735"/>
                <a:ext cx="318475" cy="338554"/>
              </a:xfrm>
              <a:prstGeom prst="rect">
                <a:avLst/>
              </a:prstGeom>
              <a:noFill/>
            </p:spPr>
            <p:txBody>
              <a:bodyPr wrap="square" rtlCol="0">
                <a:spAutoFit/>
              </a:bodyPr>
              <a:lstStyle/>
              <a:p>
                <a:r>
                  <a:rPr lang="de-DE" sz="1050" b="1">
                    <a:solidFill>
                      <a:schemeClr val="bg1"/>
                    </a:solidFill>
                  </a:rPr>
                  <a:t>3</a:t>
                </a:r>
              </a:p>
            </p:txBody>
          </p:sp>
        </p:grpSp>
      </p:grpSp>
      <p:grpSp>
        <p:nvGrpSpPr>
          <p:cNvPr id="11" name="Gruppieren 10"/>
          <p:cNvGrpSpPr/>
          <p:nvPr/>
        </p:nvGrpSpPr>
        <p:grpSpPr>
          <a:xfrm>
            <a:off x="4322710" y="2832546"/>
            <a:ext cx="4425642" cy="276999"/>
            <a:chOff x="327553" y="867597"/>
            <a:chExt cx="6207953" cy="369332"/>
          </a:xfrm>
        </p:grpSpPr>
        <p:sp>
          <p:nvSpPr>
            <p:cNvPr id="12" name="Textfeld 11"/>
            <p:cNvSpPr txBox="1"/>
            <p:nvPr/>
          </p:nvSpPr>
          <p:spPr>
            <a:xfrm>
              <a:off x="576736" y="867597"/>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Locking piston</a:t>
              </a:r>
            </a:p>
          </p:txBody>
        </p:sp>
        <p:grpSp>
          <p:nvGrpSpPr>
            <p:cNvPr id="13" name="Gruppieren 12"/>
            <p:cNvGrpSpPr/>
            <p:nvPr/>
          </p:nvGrpSpPr>
          <p:grpSpPr>
            <a:xfrm>
              <a:off x="327553" y="879794"/>
              <a:ext cx="318475" cy="338554"/>
              <a:chOff x="320767" y="788145"/>
              <a:chExt cx="318475" cy="338554"/>
            </a:xfrm>
          </p:grpSpPr>
          <p:sp>
            <p:nvSpPr>
              <p:cNvPr id="1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5" name="Textfeld 14"/>
              <p:cNvSpPr txBox="1"/>
              <p:nvPr/>
            </p:nvSpPr>
            <p:spPr>
              <a:xfrm>
                <a:off x="320767" y="788145"/>
                <a:ext cx="318475" cy="338554"/>
              </a:xfrm>
              <a:prstGeom prst="rect">
                <a:avLst/>
              </a:prstGeom>
              <a:noFill/>
            </p:spPr>
            <p:txBody>
              <a:bodyPr wrap="square" rtlCol="0">
                <a:spAutoFit/>
              </a:bodyPr>
              <a:lstStyle/>
              <a:p>
                <a:r>
                  <a:rPr lang="de-DE" sz="1050" b="1">
                    <a:solidFill>
                      <a:schemeClr val="bg1"/>
                    </a:solidFill>
                  </a:rPr>
                  <a:t>2</a:t>
                </a:r>
              </a:p>
            </p:txBody>
          </p:sp>
        </p:grpSp>
      </p:grpSp>
      <p:grpSp>
        <p:nvGrpSpPr>
          <p:cNvPr id="16" name="Gruppieren 15"/>
          <p:cNvGrpSpPr/>
          <p:nvPr/>
        </p:nvGrpSpPr>
        <p:grpSpPr>
          <a:xfrm>
            <a:off x="4322620" y="2600786"/>
            <a:ext cx="4425732" cy="276999"/>
            <a:chOff x="327425" y="558584"/>
            <a:chExt cx="6208081" cy="369332"/>
          </a:xfrm>
        </p:grpSpPr>
        <p:sp>
          <p:nvSpPr>
            <p:cNvPr id="17" name="Textfeld 16"/>
            <p:cNvSpPr txBox="1"/>
            <p:nvPr/>
          </p:nvSpPr>
          <p:spPr>
            <a:xfrm>
              <a:off x="576734" y="558584"/>
              <a:ext cx="5958772" cy="369332"/>
            </a:xfrm>
            <a:prstGeom prst="rect">
              <a:avLst/>
            </a:prstGeom>
            <a:noFill/>
          </p:spPr>
          <p:txBody>
            <a:bodyPr wrap="square" rtlCol="0">
              <a:spAutoFit/>
            </a:bodyPr>
            <a:lstStyle/>
            <a:p>
              <a:pPr>
                <a:spcAft>
                  <a:spcPts val="450"/>
                </a:spcAft>
                <a:buSzPct val="130000"/>
              </a:pPr>
              <a:r>
                <a:rPr lang="de-DE" sz="1200" b="1">
                  <a:solidFill>
                    <a:srgbClr val="003D6A"/>
                  </a:solidFill>
                </a:rPr>
                <a:t>Housing</a:t>
              </a:r>
            </a:p>
          </p:txBody>
        </p:sp>
        <p:grpSp>
          <p:nvGrpSpPr>
            <p:cNvPr id="18" name="Gruppieren 17"/>
            <p:cNvGrpSpPr/>
            <p:nvPr/>
          </p:nvGrpSpPr>
          <p:grpSpPr>
            <a:xfrm>
              <a:off x="327425" y="565360"/>
              <a:ext cx="318475" cy="338554"/>
              <a:chOff x="320639" y="782724"/>
              <a:chExt cx="318475" cy="338554"/>
            </a:xfrm>
          </p:grpSpPr>
          <p:sp>
            <p:nvSpPr>
              <p:cNvPr id="1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0" name="Textfeld 19"/>
              <p:cNvSpPr txBox="1"/>
              <p:nvPr/>
            </p:nvSpPr>
            <p:spPr>
              <a:xfrm>
                <a:off x="320639" y="782724"/>
                <a:ext cx="318475" cy="338554"/>
              </a:xfrm>
              <a:prstGeom prst="rect">
                <a:avLst/>
              </a:prstGeom>
              <a:noFill/>
            </p:spPr>
            <p:txBody>
              <a:bodyPr wrap="square" rtlCol="0">
                <a:spAutoFit/>
              </a:bodyPr>
              <a:lstStyle/>
              <a:p>
                <a:r>
                  <a:rPr lang="de-DE" sz="1050" b="1">
                    <a:solidFill>
                      <a:schemeClr val="bg1"/>
                    </a:solidFill>
                  </a:rPr>
                  <a:t>1</a:t>
                </a:r>
              </a:p>
            </p:txBody>
          </p:sp>
        </p:grpSp>
      </p:grpSp>
      <p:grpSp>
        <p:nvGrpSpPr>
          <p:cNvPr id="21" name="Gruppieren 20"/>
          <p:cNvGrpSpPr/>
          <p:nvPr/>
        </p:nvGrpSpPr>
        <p:grpSpPr>
          <a:xfrm>
            <a:off x="4320351" y="3285153"/>
            <a:ext cx="4428001" cy="276999"/>
            <a:chOff x="331161" y="1471075"/>
            <a:chExt cx="6041089" cy="369332"/>
          </a:xfrm>
        </p:grpSpPr>
        <p:sp>
          <p:nvSpPr>
            <p:cNvPr id="22" name="Textfeld 21"/>
            <p:cNvSpPr txBox="1"/>
            <p:nvPr/>
          </p:nvSpPr>
          <p:spPr>
            <a:xfrm>
              <a:off x="576735" y="1471075"/>
              <a:ext cx="5795515" cy="369332"/>
            </a:xfrm>
            <a:prstGeom prst="rect">
              <a:avLst/>
            </a:prstGeom>
            <a:noFill/>
          </p:spPr>
          <p:txBody>
            <a:bodyPr wrap="square" rtlCol="0">
              <a:spAutoFit/>
            </a:bodyPr>
            <a:lstStyle/>
            <a:p>
              <a:pPr>
                <a:spcAft>
                  <a:spcPts val="450"/>
                </a:spcAft>
                <a:buSzPct val="130000"/>
              </a:pPr>
              <a:r>
                <a:rPr lang="de-DE" sz="1200" b="1">
                  <a:solidFill>
                    <a:srgbClr val="003D6A"/>
                  </a:solidFill>
                </a:rPr>
                <a:t>Spring for pre-clamping </a:t>
              </a:r>
            </a:p>
          </p:txBody>
        </p:sp>
        <p:grpSp>
          <p:nvGrpSpPr>
            <p:cNvPr id="23" name="Gruppieren 22"/>
            <p:cNvGrpSpPr/>
            <p:nvPr/>
          </p:nvGrpSpPr>
          <p:grpSpPr>
            <a:xfrm>
              <a:off x="331161" y="1478071"/>
              <a:ext cx="318475" cy="338555"/>
              <a:chOff x="316755" y="787279"/>
              <a:chExt cx="318475" cy="338555"/>
            </a:xfrm>
          </p:grpSpPr>
          <p:sp>
            <p:nvSpPr>
              <p:cNvPr id="2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5" name="Textfeld 24"/>
              <p:cNvSpPr txBox="1"/>
              <p:nvPr/>
            </p:nvSpPr>
            <p:spPr>
              <a:xfrm>
                <a:off x="316755" y="787279"/>
                <a:ext cx="318475" cy="338555"/>
              </a:xfrm>
              <a:prstGeom prst="rect">
                <a:avLst/>
              </a:prstGeom>
              <a:noFill/>
            </p:spPr>
            <p:txBody>
              <a:bodyPr wrap="square" rtlCol="0">
                <a:spAutoFit/>
              </a:bodyPr>
              <a:lstStyle/>
              <a:p>
                <a:r>
                  <a:rPr lang="de-DE" sz="1050" b="1">
                    <a:solidFill>
                      <a:schemeClr val="bg1"/>
                    </a:solidFill>
                  </a:rPr>
                  <a:t>4</a:t>
                </a:r>
              </a:p>
            </p:txBody>
          </p:sp>
        </p:grpSp>
      </p:grpSp>
      <p:sp>
        <p:nvSpPr>
          <p:cNvPr id="59" name="Textfeld 58"/>
          <p:cNvSpPr txBox="1"/>
          <p:nvPr/>
        </p:nvSpPr>
        <p:spPr>
          <a:xfrm>
            <a:off x="4283968" y="1723768"/>
            <a:ext cx="4464745" cy="828000"/>
          </a:xfrm>
          <a:prstGeom prst="rect">
            <a:avLst/>
          </a:prstGeom>
          <a:noFill/>
        </p:spPr>
        <p:txBody>
          <a:bodyPr wrap="square" rtlCol="0">
            <a:normAutofit/>
          </a:bodyPr>
          <a:lstStyle/>
          <a:p>
            <a:r>
              <a:rPr lang="de-DE" sz="1100">
                <a:solidFill>
                  <a:srgbClr val="003D6A"/>
                </a:solidFill>
              </a:rPr>
              <a:t>The compensation unit enables compensation of angle and rotation. Workpieces can be gripped despite positional offset and locational uncertainty. The flexibility of the unit can be pressurized with compressed air and adjusted via the air connection. The unit can be locked centrally and rigidly at maximum pressure.</a:t>
            </a:r>
          </a:p>
          <a:p>
            <a:r>
              <a:rPr lang="de-DE" sz="1100">
                <a:solidFill>
                  <a:srgbClr val="003D6A"/>
                </a:solidFill>
              </a:rPr>
              <a:t/>
            </a:r>
          </a:p>
          <a:p>
            <a:r>
              <a:rPr lang="de-DE" sz="1100">
                <a:solidFill>
                  <a:srgbClr val="003D6A"/>
                </a:solidFill>
              </a:rPr>
              <a:t/>
            </a:r>
          </a:p>
          <a:p>
            <a:r>
              <a:rPr lang="de-DE" sz="1100">
                <a:solidFill>
                  <a:srgbClr val="003D6A"/>
                </a:solidFill>
              </a:rPr>
              <a:t/>
            </a:r>
          </a:p>
        </p:txBody>
      </p:sp>
      <p:pic>
        <p:nvPicPr>
          <p:cNvPr id="60" name="Grafik 5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58847" y="1461784"/>
            <a:ext cx="3240000" cy="2700000"/>
          </a:xfrm>
          <a:prstGeom prst="rect">
            <a:avLst/>
          </a:prstGeom>
        </p:spPr>
      </p:pic>
      <p:sp>
        <p:nvSpPr>
          <p:cNvPr id="2" name="Textfeld 1">
            <a:extLst>
              <a:ext uri="{FF2B5EF4-FFF2-40B4-BE49-F238E27FC236}">
                <a16:creationId xmlns:a16="http://schemas.microsoft.com/office/drawing/2014/main" id="{E7F25F82-6531-4C55-B053-3A1B9BCD98AF}"/>
              </a:ext>
            </a:extLst>
          </p:cNvPr>
          <p:cNvSpPr txBox="1"/>
          <p:nvPr/>
        </p:nvSpPr>
        <p:spPr>
          <a:xfrm>
            <a:off x="4283968" y="1512000"/>
            <a:ext cx="4464745" cy="276999"/>
          </a:xfrm>
          <a:prstGeom prst="rect">
            <a:avLst/>
          </a:prstGeom>
          <a:noFill/>
        </p:spPr>
        <p:txBody>
          <a:bodyPr wrap="square" rtlCol="0">
            <a:spAutoFit/>
          </a:bodyPr>
          <a:lstStyle/>
          <a:p>
            <a:r>
              <a:rPr lang="de-DE" sz="1200" b="1">
                <a:solidFill>
                  <a:srgbClr val="00446B"/>
                </a:solidFill>
              </a:rPr>
              <a:t>Functional description</a:t>
            </a:r>
          </a:p>
        </p:txBody>
      </p:sp>
    </p:spTree>
    <p:extLst>
      <p:ext uri="{BB962C8B-B14F-4D97-AF65-F5344CB8AC3E}">
        <p14:creationId xmlns:p14="http://schemas.microsoft.com/office/powerpoint/2010/main" val="270257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Advantages – Your benefits</a:t>
            </a:r>
          </a:p>
        </p:txBody>
      </p:sp>
      <p:sp>
        <p:nvSpPr>
          <p:cNvPr id="26" name="Textfeld 25"/>
          <p:cNvSpPr txBox="1"/>
          <p:nvPr/>
        </p:nvSpPr>
        <p:spPr>
          <a:xfrm>
            <a:off x="179912" y="1491630"/>
            <a:ext cx="3960000" cy="3096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Deflection both while in rotation and at an angle </a:t>
            </a:r>
            <a:r>
              <a:rPr lang="de-DE" sz="1200">
                <a:solidFill>
                  <a:srgbClr val="003D6A"/>
                </a:solidFill>
              </a:rPr>
              <a:t>compensate for inaccuracies in the position of the workpiece and saves time, cost and effort by simplifying robot programming</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Centric reset </a:t>
            </a:r>
            <a:r>
              <a:rPr lang="de-DE" sz="1200">
                <a:solidFill>
                  <a:srgbClr val="003D6A"/>
                </a:solidFill>
              </a:rPr>
              <a:t>allows components to be placed in a defined position</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Spring-supported reset of the unit </a:t>
            </a:r>
            <a:r>
              <a:rPr lang="de-DE" sz="1200">
                <a:solidFill>
                  <a:srgbClr val="003D6A"/>
                </a:solidFill>
              </a:rPr>
              <a:t>can be adjusted via compressed air for optimum deflection</a:t>
            </a:r>
          </a:p>
        </p:txBody>
      </p:sp>
      <p:sp>
        <p:nvSpPr>
          <p:cNvPr id="6" name="Textfeld 5"/>
          <p:cNvSpPr txBox="1"/>
          <p:nvPr/>
        </p:nvSpPr>
        <p:spPr>
          <a:xfrm>
            <a:off x="4140351" y="1491630"/>
            <a:ext cx="4320000" cy="2592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ISO mounting pattern </a:t>
            </a:r>
            <a:r>
              <a:rPr lang="de-DE" sz="1200">
                <a:solidFill>
                  <a:srgbClr val="003D6A"/>
                </a:solidFill>
              </a:rPr>
              <a:t>equipped with ISO standard both robot-side and tool-side A direct screw connection to conventional robot types is possible without an additional adapter plate</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Monitoring of locking </a:t>
            </a:r>
            <a:r>
              <a:rPr lang="de-DE" sz="1200">
                <a:solidFill>
                  <a:srgbClr val="003D6A"/>
                </a:solidFill>
              </a:rPr>
              <a:t>increases the process reliability and simplifies commissioning</a:t>
            </a:r>
          </a:p>
        </p:txBody>
      </p:sp>
    </p:spTree>
    <p:extLst>
      <p:ext uri="{BB962C8B-B14F-4D97-AF65-F5344CB8AC3E}">
        <p14:creationId xmlns:p14="http://schemas.microsoft.com/office/powerpoint/2010/main" val="389194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Technical data</a:t>
            </a:r>
          </a:p>
        </p:txBody>
      </p:sp>
      <p:graphicFrame>
        <p:nvGraphicFramePr>
          <p:cNvPr id="5" name="Inhaltsplatzhalter 13"/>
          <p:cNvGraphicFramePr>
            <a:graphicFrameLocks/>
          </p:cNvGraphicFramePr>
          <p:nvPr>
            <p:extLst>
              <p:ext uri="{D42A27DB-BD31-4B8C-83A1-F6EECF244321}">
                <p14:modId xmlns:p14="http://schemas.microsoft.com/office/powerpoint/2010/main" val="365516082"/>
              </p:ext>
            </p:extLst>
          </p:nvPr>
        </p:nvGraphicFramePr>
        <p:xfrm>
          <a:off x="395535" y="1347614"/>
          <a:ext cx="8353177" cy="938880"/>
        </p:xfrm>
        <a:graphic>
          <a:graphicData uri="http://schemas.openxmlformats.org/drawingml/2006/table">
            <a:tbl>
              <a:tblPr firstRow="1" bandRow="1">
                <a:effectLst/>
                <a:tableStyleId>{2D5ABB26-0587-4C30-8999-92F81FD0307C}</a:tableStyleId>
              </a:tblPr>
              <a:tblGrid>
                <a:gridCol xmlns:rel="http://schemas.openxmlformats.org/package/2006/relationships" xmlns:f="http://www.f.com" w="1392196"/>
                <a:gridCol xmlns:rel="http://schemas.openxmlformats.org/package/2006/relationships" xmlns:f="http://www.f.com" w="1392196"/>
                <a:gridCol xmlns:rel="http://schemas.openxmlformats.org/package/2006/relationships" xmlns:f="http://www.f.com" w="1392196"/>
                <a:gridCol xmlns:rel="http://schemas.openxmlformats.org/package/2006/relationships" xmlns:f="http://www.f.com" w="1392196"/>
                <a:gridCol xmlns:rel="http://schemas.openxmlformats.org/package/2006/relationships" xmlns:f="http://www.f.com" w="1392196"/>
                <a:gridCol xmlns:rel="http://schemas.openxmlformats.org/package/2006/relationships" xmlns:f="http://www.f.com" w="1392196"/>
              </a:tblGrid>
              <a:tr xmlns:rel="http://schemas.openxmlformats.org/package/2006/relationships" xmlns:f="http://www.f.com" h="253080">
                <a:tc gridSpan="6">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200" b="1" kern="1200">
                          <a:solidFill>
                            <a:srgbClr val="003D6A"/>
                          </a:solidFill>
                          <a:latin typeface="+mn-lt"/>
                          <a:ea typeface="+mn-ea"/>
                          <a:cs typeface="+mn-cs"/>
                        </a:rPr>
                        <a:t>Technical data overview</a:t>
                      </a:r>
                    </a:p>
                  </a:txBody>
                  <a:tcPr marL="54000" marR="140400" marT="35100" marB="35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c hMerge="1"/>
                <a:tc hMerge="1"/>
                <a:tc hMerge="1"/>
                <a:tc hMerge="1"/>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Size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Compensation XY</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Compensation Z</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Angular deflection</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Deflection rotatory</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50" b="0" kern="1200">
                          <a:solidFill>
                            <a:srgbClr val="003D6A"/>
                          </a:solidFill>
                          <a:latin typeface="+mn-lt"/>
                          <a:ea typeface="+mn-ea"/>
                          <a:cs typeface="+mn-cs"/>
                        </a:rPr>
                        <a:t>Weight</a:t>
                      </a:r>
                    </a:p>
                  </a:txBody>
                  <a:tcPr marL="54000" marR="54000" marT="34290" marB="34290" anchor="b">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[mm]</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[mm]</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[kg]</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50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2.7</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6.1</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3</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8</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0.6</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5927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txBox="1">
            <a:spLocks/>
          </p:cNvSpPr>
          <p:nvPr/>
        </p:nvSpPr>
        <p:spPr>
          <a:xfrm>
            <a:off x="4841877" y="3569400"/>
            <a:ext cx="2034381" cy="1457921"/>
          </a:xfrm>
          <a:prstGeom prst="rect">
            <a:avLst/>
          </a:prstGeom>
          <a:ln>
            <a:noFill/>
          </a:ln>
        </p:spPr>
        <p:txBody>
          <a:bodyPr vert="horz" lIns="91434" tIns="45717" rIns="91434" bIns="45717" rtlCol="0">
            <a:noAutofit/>
          </a:bodyPr>
          <a:lstStyle>
            <a:lvl1pPr marL="0" indent="0" algn="l" defTabSz="914400" rtl="0" eaLnBrk="1" latinLnBrk="0" hangingPunct="1">
              <a:spcBef>
                <a:spcPct val="20000"/>
              </a:spcBef>
              <a:buFont typeface="Arial" pitchFamily="34" charset="0"/>
              <a:buNone/>
              <a:defRPr sz="20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tabLst>
                <a:tab pos="4214543" algn="l"/>
              </a:tabLst>
            </a:pPr>
            <a:endParaRPr lang="de-DE" dirty="0"/>
          </a:p>
        </p:txBody>
      </p:sp>
    </p:spTree>
    <p:custDataLst>
      <p:tags r:id="rId1"/>
    </p:custDataLst>
    <p:extLst>
      <p:ext uri="{BB962C8B-B14F-4D97-AF65-F5344CB8AC3E}">
        <p14:creationId xmlns:p14="http://schemas.microsoft.com/office/powerpoint/2010/main" val="677047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Words>
  <Application>Microsoft Office PowerPoint</Application>
  <PresentationFormat>Bildschirmpräsentation (16:9)</PresentationFormat>
  <Paragraphs>60</Paragraphs>
  <Slides>7</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Wingdings</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2017-06-22T13:57:14Z</dcterms:created>
  <dcterms:modified xsi:type="dcterms:W3CDTF">2021-04-19T13:28:49Z</dcterms:modified>
</cp:coreProperties>
</file>