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0" r:id="rId8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30" y="138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25.03.2019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25.03.2019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7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569975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Collaborating long-stroke gripper I Co-act EGL-C</a:t>
            </a:r>
            <a:endParaRPr lang="de-DE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Co-act EGL-C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25.03.2019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734" y="3926421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>
                <a:solidFill>
                  <a:srgbClr val="FFFFFF"/>
                </a:solidFill>
              </a:rPr>
              <a:t>Product presentation</a:t>
            </a:r>
            <a:endParaRPr lang="de-DE" sz="3000" dirty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>
                <a:solidFill>
                  <a:srgbClr val="FFFFFF"/>
                </a:solidFill>
              </a:rPr>
              <a:t>Co-act EGL-C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>
                <a:solidFill>
                  <a:srgbClr val="FFFFFF"/>
                </a:solidFill>
              </a:rPr>
              <a:t>Collaborating long-stroke gripper </a:t>
            </a:r>
            <a:endParaRPr lang="de-DE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600" b="1">
                <a:solidFill>
                  <a:schemeClr val="bg1"/>
                </a:solidFill>
              </a:rPr>
              <a:t>Collaborating long-stroke gripper 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8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noProof="1">
                <a:solidFill>
                  <a:srgbClr val="003D6A"/>
                </a:solidFill>
              </a:rPr>
              <a:t>The world’s first certified industrial long-stroke gripper for collaborative operation.</a:t>
            </a:r>
            <a:endParaRPr lang="de-DE" b="1">
              <a:solidFill>
                <a:srgbClr val="003D6A"/>
              </a:solidFill>
            </a:endParaRPr>
          </a:p>
          <a:p>
            <a:endParaRPr lang="de-DE" b="1">
              <a:solidFill>
                <a:srgbClr val="00446B"/>
              </a:solidFill>
            </a:endParaRPr>
          </a:p>
          <a:p>
            <a:r>
              <a:rPr lang="de-DE" b="1">
                <a:solidFill>
                  <a:srgbClr val="00446B"/>
                </a:solidFill>
              </a:rPr>
              <a:t>Secure gripping with up to 450 N of gripping force</a:t>
            </a:r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13724"/>
            <a:ext cx="3888432" cy="1284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b="1" dirty="0">
                <a:solidFill>
                  <a:srgbClr val="003D6A"/>
                </a:solidFill>
              </a:rPr>
              <a:t>Electric 2-finger parallel gripper certified for collaborative operation with actuation via 24 V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6673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400" b="1" dirty="0">
                <a:solidFill>
                  <a:schemeClr val="bg1"/>
                </a:solidFill>
              </a:rPr>
              <a:t>Collaborative. Powerful. Certified.</a:t>
            </a:r>
            <a:endParaRPr lang="de-DE" sz="3900" b="1" dirty="0">
              <a:solidFill>
                <a:schemeClr val="bg1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5220072" y="2080671"/>
            <a:ext cx="35880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360000">
              <a:spcAft>
                <a:spcPts val="1200"/>
              </a:spcAft>
              <a:buSzPct val="200000"/>
              <a:buBlip>
                <a:blip r:embed="rId2"/>
              </a:buBlip>
            </a:pPr>
            <a:endParaRPr lang="de-DE" sz="1400" i="1">
              <a:solidFill>
                <a:prstClr val="black"/>
              </a:solidFill>
            </a:endParaRPr>
          </a:p>
          <a:p>
            <a:pPr marL="285750" indent="-360000">
              <a:spcAft>
                <a:spcPts val="1200"/>
              </a:spcAft>
              <a:buSzPct val="200000"/>
              <a:buBlip>
                <a:blip r:embed="rId2"/>
              </a:buBlip>
            </a:pPr>
            <a:endParaRPr lang="de-DE" sz="16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3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Principle of function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220073" y="4253523"/>
            <a:ext cx="3923928" cy="338554"/>
            <a:chOff x="363001" y="1167083"/>
            <a:chExt cx="4015045" cy="338554"/>
          </a:xfrm>
        </p:grpSpPr>
        <p:sp>
          <p:nvSpPr>
            <p:cNvPr id="6" name="Textfeld 5"/>
            <p:cNvSpPr txBox="1"/>
            <p:nvPr/>
          </p:nvSpPr>
          <p:spPr>
            <a:xfrm>
              <a:off x="576736" y="1167083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>
                  <a:solidFill>
                    <a:srgbClr val="003D6A"/>
                  </a:solidFill>
                </a:rPr>
                <a:t>LED strip light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63001" y="1182472"/>
              <a:ext cx="318475" cy="307777"/>
              <a:chOff x="356215" y="791337"/>
              <a:chExt cx="318475" cy="30777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5220072" y="3954037"/>
            <a:ext cx="3816425" cy="338554"/>
            <a:chOff x="363001" y="867597"/>
            <a:chExt cx="4015045" cy="338554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>
                  <a:solidFill>
                    <a:srgbClr val="003D6A"/>
                  </a:solidFill>
                </a:rPr>
                <a:t>Collision protection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63001" y="882986"/>
              <a:ext cx="318475" cy="307777"/>
              <a:chOff x="356215" y="791337"/>
              <a:chExt cx="318475" cy="307777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5220073" y="3645024"/>
            <a:ext cx="3816424" cy="338554"/>
            <a:chOff x="363001" y="558584"/>
            <a:chExt cx="4015045" cy="338554"/>
          </a:xfrm>
        </p:grpSpPr>
        <p:sp>
          <p:nvSpPr>
            <p:cNvPr id="17" name="Textfeld 16"/>
            <p:cNvSpPr txBox="1"/>
            <p:nvPr/>
          </p:nvSpPr>
          <p:spPr>
            <a:xfrm>
              <a:off x="576736" y="558584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>
                  <a:solidFill>
                    <a:srgbClr val="003D6A"/>
                  </a:solidFill>
                </a:rPr>
                <a:t>Force-measuring jaws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63001" y="573973"/>
              <a:ext cx="318475" cy="307777"/>
              <a:chOff x="356215" y="791337"/>
              <a:chExt cx="318475" cy="307777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56215" y="791337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5220072" y="4557515"/>
            <a:ext cx="3923929" cy="338554"/>
            <a:chOff x="363001" y="1471075"/>
            <a:chExt cx="4015045" cy="338554"/>
          </a:xfrm>
        </p:grpSpPr>
        <p:sp>
          <p:nvSpPr>
            <p:cNvPr id="22" name="Textfeld 21"/>
            <p:cNvSpPr txBox="1"/>
            <p:nvPr/>
          </p:nvSpPr>
          <p:spPr>
            <a:xfrm>
              <a:off x="576736" y="1471075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>
                  <a:solidFill>
                    <a:srgbClr val="003D6A"/>
                  </a:solidFill>
                </a:rPr>
                <a:t>Flange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63001" y="1486464"/>
              <a:ext cx="318475" cy="307777"/>
              <a:chOff x="348595" y="795672"/>
              <a:chExt cx="318475" cy="307777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48595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5220072" y="4859256"/>
            <a:ext cx="3816425" cy="338554"/>
            <a:chOff x="363001" y="1772816"/>
            <a:chExt cx="4015045" cy="338554"/>
          </a:xfrm>
        </p:grpSpPr>
        <p:sp>
          <p:nvSpPr>
            <p:cNvPr id="27" name="Textfeld 26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 dirty="0">
                  <a:solidFill>
                    <a:srgbClr val="003D6A"/>
                  </a:solidFill>
                </a:rPr>
                <a:t>Stroke measuring system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5148064" y="201372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solidFill>
                  <a:srgbClr val="003D6A"/>
                </a:solidFill>
              </a:rPr>
              <a:t>Functional description</a:t>
            </a: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5148064" y="2298358"/>
            <a:ext cx="3995936" cy="12026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/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" y="2097743"/>
            <a:ext cx="4320000" cy="36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5220072" y="5157192"/>
            <a:ext cx="3816425" cy="338554"/>
            <a:chOff x="363001" y="1772816"/>
            <a:chExt cx="4015045" cy="338554"/>
          </a:xfrm>
        </p:grpSpPr>
        <p:sp>
          <p:nvSpPr>
            <p:cNvPr id="37" name="Textfeld 36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>
                  <a:solidFill>
                    <a:srgbClr val="003D6A"/>
                  </a:solidFill>
                </a:rPr>
                <a:t>Drive with gear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41" name="Gruppieren 40"/>
          <p:cNvGrpSpPr/>
          <p:nvPr/>
        </p:nvGrpSpPr>
        <p:grpSpPr>
          <a:xfrm>
            <a:off x="5220072" y="5445224"/>
            <a:ext cx="3816425" cy="338554"/>
            <a:chOff x="363001" y="1772816"/>
            <a:chExt cx="4015045" cy="338554"/>
          </a:xfrm>
        </p:grpSpPr>
        <p:sp>
          <p:nvSpPr>
            <p:cNvPr id="42" name="Textfeld 41"/>
            <p:cNvSpPr txBox="1"/>
            <p:nvPr/>
          </p:nvSpPr>
          <p:spPr>
            <a:xfrm>
              <a:off x="576736" y="1772816"/>
              <a:ext cx="3801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30000"/>
              </a:pPr>
              <a:r>
                <a:rPr lang="de-DE" sz="1600" b="1">
                  <a:solidFill>
                    <a:srgbClr val="003D6A"/>
                  </a:solidFill>
                </a:rPr>
                <a:t>Electronics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363001" y="1788205"/>
              <a:ext cx="318475" cy="307777"/>
              <a:chOff x="356437" y="795672"/>
              <a:chExt cx="318475" cy="307777"/>
            </a:xfrm>
          </p:grpSpPr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356437" y="795672"/>
                <a:ext cx="318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Advantages – Your benefits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4"/>
            <a:ext cx="4320000" cy="4465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Certified gripping unit </a:t>
            </a:r>
            <a:r>
              <a:rPr lang="de-DE" sz="1600" dirty="0">
                <a:solidFill>
                  <a:srgbClr val="003D6A"/>
                </a:solidFill>
                <a:effectLst/>
              </a:rPr>
              <a:t>saves effort for safety assessment of the application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Safe gripping for workpiece weights of up to 2.25 kg </a:t>
            </a:r>
            <a:r>
              <a:rPr lang="de-DE" sz="1600" dirty="0">
                <a:solidFill>
                  <a:srgbClr val="003D6A"/>
                </a:solidFill>
                <a:effectLst/>
              </a:rPr>
              <a:t>guaranteed by integrated force and distance measurement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Pre-assembled gripping unit with robot interface </a:t>
            </a:r>
            <a:r>
              <a:rPr lang="de-DE" sz="1600" dirty="0">
                <a:solidFill>
                  <a:srgbClr val="003D6A"/>
                </a:solidFill>
                <a:effectLst/>
              </a:rPr>
              <a:t>for a easy and fast integration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04528" y="1988840"/>
            <a:ext cx="4031968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Integrated status display </a:t>
            </a:r>
            <a:r>
              <a:rPr lang="de-DE" sz="1600">
                <a:solidFill>
                  <a:srgbClr val="003D6A"/>
                </a:solidFill>
              </a:rPr>
              <a:t>to the visibility of the application state at the operator’s eye level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>
                <a:solidFill>
                  <a:srgbClr val="003D6A"/>
                </a:solidFill>
              </a:rPr>
              <a:t>Actuation via various bus systems </a:t>
            </a:r>
            <a:r>
              <a:rPr lang="de-DE" sz="1600">
                <a:solidFill>
                  <a:srgbClr val="003D6A"/>
                </a:solidFill>
              </a:rPr>
              <a:t>for easy commissioning and rapid integration into existing systems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>
                <a:solidFill>
                  <a:schemeClr val="bg1"/>
                </a:solidFill>
              </a:rPr>
              <a:t>Technical data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6200000">
            <a:off x="8082398" y="5715261"/>
            <a:ext cx="183110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kern="12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40121" y="6063210"/>
            <a:ext cx="2572039" cy="7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>
                <a:solidFill>
                  <a:schemeClr val="bg1"/>
                </a:solidFill>
              </a:rPr>
              <a:t>Jens Lehmann, German goalkeeper legend, SCHUNK brand ambassador since 2012 for safe, precise gripping and holding.</a:t>
            </a:r>
            <a:endParaRPr lang="de-DE" sz="1050">
              <a:solidFill>
                <a:schemeClr val="bg1"/>
              </a:solidFill>
            </a:endParaRPr>
          </a:p>
          <a:p>
            <a:r>
              <a:rPr lang="de-DE" sz="1050" b="1">
                <a:solidFill>
                  <a:schemeClr val="bg1"/>
                </a:solidFill>
              </a:rPr>
              <a:t>schunk.com/Lehmann</a:t>
            </a:r>
          </a:p>
        </p:txBody>
      </p:sp>
    </p:spTree>
    <p:extLst>
      <p:ext uri="{BB962C8B-B14F-4D97-AF65-F5344CB8AC3E}">
        <p14:creationId xmlns:p14="http://schemas.microsoft.com/office/powerpoint/2010/main" val="63405110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Bildschirmpräsentation (4:3)</PresentationFormat>
  <Paragraphs>37</Paragraphs>
  <Slides>7</Slides>
  <Notes>1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2019-03-25T13:34:13Z</dcterms:modified>
</cp:coreProperties>
</file>