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2-Finger-Parallelgreifer I Kleinteilegreifer I EGI</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EGI</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23307.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2330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2330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EGI</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Kleinteilegreifer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Kleinteilegreifer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Der elektrische Greifer mit der einfachsten Inbetriebnahme und zuverlässigsten Greifkrafterhaltung am Markt</a:t>
            </a:r>
            <a:endParaRPr lang="de-DE" sz="1013" b="1">
              <a:solidFill>
                <a:srgbClr val="003D6A"/>
              </a:solidFill>
            </a:endParaRPr>
          </a:p>
          <a:p>
            <a:endParaRPr lang="de-DE" sz="1013" b="1">
              <a:solidFill>
                <a:srgbClr val="00446B"/>
              </a:solidFill>
            </a:endParaRPr>
          </a:p>
          <a:p>
            <a:r>
              <a:rPr lang="de-DE" sz="1013" b="1">
                <a:solidFill>
                  <a:srgbClr val="00446B"/>
                </a:solidFill>
              </a:rPr>
              <a:t>Über 90 % Greifkrafterhalt bei Spannungsabfall</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Servoelektrischer 2-Finger-Parallelgreifer mit feinfühliger Greifkraftregelung und großem Hub</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Intelligent. Sensibel. Zuverlässig.</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70000" indent="-270000">
              <a:spcAft>
                <a:spcPts val="900"/>
              </a:spcAft>
              <a:buSzPct val="140000"/>
              <a:buBlip>
                <a:blip r:embed="rId2"/>
              </a:buBlip>
            </a:pPr>
            <a:r>
              <a:rPr lang="de-DE" sz="1200" b="1">
                <a:solidFill>
                  <a:srgbClr val="003D6A"/>
                </a:solidFill>
              </a:rPr>
              <a:t>Neue Baugröße EGI 40</a:t>
            </a:r>
            <a:endParaRPr lang="de-DE" sz="1050" i="1"/>
          </a:p>
          <a:p>
            <a:pPr marL="270000" indent="-270000">
              <a:spcAft>
                <a:spcPts val="900"/>
              </a:spcAft>
              <a:buSzPct val="140000"/>
              <a:buBlip>
                <a:blip r:embed="rId2"/>
              </a:buBlip>
            </a:pPr>
            <a:r>
              <a:rPr lang="de-DE" sz="1200" b="1">
                <a:solidFill>
                  <a:srgbClr val="003D6A"/>
                </a:solidFill>
              </a:rPr>
              <a:t>Verfügbare Schnittstellen: PROFINET, EtherNet/IP und EtherCAT</a:t>
            </a:r>
          </a:p>
          <a:p>
            <a:pPr marL="270000" indent="-270000">
              <a:spcAft>
                <a:spcPts val="900"/>
              </a:spcAft>
              <a:buSzPct val="140000"/>
              <a:buBlip>
                <a:blip r:embed="rId2"/>
              </a:buBlip>
            </a:pPr>
            <a:r>
              <a:rPr lang="de-DE" sz="1200" b="1">
                <a:solidFill>
                  <a:srgbClr val="003D6A"/>
                </a:solidFill>
              </a:rPr>
              <a:t>Großer Hub und fein einstellbare Greifkraft</a:t>
            </a:r>
          </a:p>
          <a:p>
            <a:pPr marL="270000" indent="-270000">
              <a:spcAft>
                <a:spcPts val="900"/>
              </a:spcAft>
              <a:buSzPct val="140000"/>
              <a:buBlip>
                <a:blip r:embed="rId2"/>
              </a:buBlip>
            </a:pPr>
            <a:r>
              <a:rPr lang="de-DE" sz="1200" b="1">
                <a:solidFill>
                  <a:srgbClr val="003D6A"/>
                </a:solidFill>
              </a:rPr>
              <a:t>Neu entwickelte Greifkrafterhaltung bei Baugröße 80</a:t>
            </a:r>
          </a:p>
          <a:p>
            <a:pPr marL="270000" indent="-270000">
              <a:spcAft>
                <a:spcPts val="900"/>
              </a:spcAft>
              <a:buSzPct val="140000"/>
              <a:buBlip>
                <a:blip r:embed="rId2"/>
              </a:buBlip>
            </a:pPr>
            <a:r>
              <a:rPr lang="de-DE" sz="1200" b="1">
                <a:solidFill>
                  <a:srgbClr val="003D6A"/>
                </a:solidFill>
              </a:rPr>
              <a:t>Integrierter Webserver bei Varianten mit PROFINET und Ethernet/IP</a:t>
            </a:r>
            <a:endParaRPr lang="de-DE" sz="1050">
              <a:solidFill>
                <a:prstClr val="black"/>
              </a:solidFill>
            </a:endParaRPr>
          </a:p>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Antrieb</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Encoder</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Integrierte Elektronik</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Bremse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Kinematik</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000">
                <a:solidFill>
                  <a:srgbClr val="003D6A"/>
                </a:solidFill>
              </a:rPr>
              <a:t>Der bürstenlose Servomotor treibt über das Kegelradgetriebe den Zahnriemen an. Die auf den Profilschienenführungen montierten Grundbacken sind mit dem Zahnriemen verbunden. Über das Getriebe und den Zahnriemen wird die Rotationsbewegung in eine Linearbewegung der Grundbacken überführt. Eine in Baugröße 80 verbaute Bremse realisiert die Greifkrafterhaltung.</a:t>
            </a:r>
          </a:p>
          <a:p>
            <a:r>
              <a:rPr lang="de-DE" sz="1000">
                <a:solidFill>
                  <a:srgbClr val="003D6A"/>
                </a:solidFill>
              </a:rPr>
              <a:t/>
            </a:r>
          </a:p>
          <a:p>
            <a:r>
              <a:rPr lang="de-DE" sz="1000">
                <a:solidFill>
                  <a:srgbClr val="003D6A"/>
                </a:solidFill>
              </a:rPr>
              <a:t/>
            </a:r>
          </a:p>
          <a:p>
            <a:r>
              <a:rPr lang="de-DE" sz="10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Fingeranschluss</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grpSp>
        <p:nvGrpSpPr>
          <p:cNvPr id="41" name="Gruppieren 40"/>
          <p:cNvGrpSpPr/>
          <p:nvPr/>
        </p:nvGrpSpPr>
        <p:grpSpPr>
          <a:xfrm>
            <a:off x="4326310" y="3950935"/>
            <a:ext cx="4422042" cy="276999"/>
            <a:chOff x="332602" y="1772816"/>
            <a:chExt cx="6202904" cy="369332"/>
          </a:xfrm>
        </p:grpSpPr>
        <p:sp>
          <p:nvSpPr>
            <p:cNvPr id="42" name="Textfeld 41"/>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Elektrischer Anschluss</a:t>
              </a:r>
            </a:p>
          </p:txBody>
        </p:sp>
        <p:grpSp>
          <p:nvGrpSpPr>
            <p:cNvPr id="43" name="Gruppieren 42"/>
            <p:cNvGrpSpPr/>
            <p:nvPr/>
          </p:nvGrpSpPr>
          <p:grpSpPr>
            <a:xfrm>
              <a:off x="332602" y="1782196"/>
              <a:ext cx="318475" cy="338555"/>
              <a:chOff x="326038" y="789663"/>
              <a:chExt cx="318475" cy="338555"/>
            </a:xfrm>
          </p:grpSpPr>
          <p:sp>
            <p:nvSpPr>
              <p:cNvPr id="4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5" name="Textfeld 44"/>
              <p:cNvSpPr txBox="1"/>
              <p:nvPr/>
            </p:nvSpPr>
            <p:spPr>
              <a:xfrm>
                <a:off x="326038" y="789663"/>
                <a:ext cx="318475" cy="338555"/>
              </a:xfrm>
              <a:prstGeom prst="rect">
                <a:avLst/>
              </a:prstGeom>
              <a:noFill/>
            </p:spPr>
            <p:txBody>
              <a:bodyPr wrap="square" rtlCol="0">
                <a:spAutoFit/>
              </a:bodyPr>
              <a:lstStyle/>
              <a:p>
                <a:r>
                  <a:rPr lang="de-DE" sz="1050" b="1">
                    <a:solidFill>
                      <a:schemeClr val="bg1"/>
                    </a:solidFill>
                  </a:rPr>
                  <a:t>7</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Greifkraftregelung </a:t>
            </a:r>
            <a:r>
              <a:rPr lang="de-DE" sz="1200">
                <a:solidFill>
                  <a:srgbClr val="003D6A"/>
                </a:solidFill>
              </a:rPr>
              <a:t>für feinfühliges Greifen empfindlicher Werkstücke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Großer und frei programmierbarer Hub </a:t>
            </a:r>
            <a:r>
              <a:rPr lang="de-DE" sz="1200">
                <a:solidFill>
                  <a:srgbClr val="003D6A"/>
                </a:solidFill>
              </a:rPr>
              <a:t>für flexible Werkstückhandhabung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Nahezu vollständige Greifkrafterhaltung mit geringem Nachlaufweg </a:t>
            </a:r>
            <a:r>
              <a:rPr lang="de-DE" sz="1200">
                <a:solidFill>
                  <a:srgbClr val="003D6A"/>
                </a:solidFill>
              </a:rPr>
              <a:t>für hohe Prozesssicherheit</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Browserbasierter integrierter Webserver </a:t>
            </a:r>
            <a:r>
              <a:rPr lang="de-DE" sz="1200">
                <a:solidFill>
                  <a:srgbClr val="003D6A"/>
                </a:solidFill>
              </a:rPr>
              <a:t>zur einfachen und intuitiven Inbetriebnahme, Parametrierung und Funktionsprüfung des Greifers (nur bei PROFINET und EtherNet/IP)</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Komplette Integration der Regel- und Leistungselektronik </a:t>
            </a:r>
            <a:r>
              <a:rPr lang="de-DE" sz="1200">
                <a:solidFill>
                  <a:srgbClr val="003D6A"/>
                </a:solidFill>
              </a:rPr>
              <a:t>zum Aufbau eines dezentralen Steuerungssystems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Anschlussstecker in Industrie-Standard </a:t>
            </a:r>
            <a:r>
              <a:rPr lang="de-DE" sz="1200">
                <a:solidFill>
                  <a:srgbClr val="003D6A"/>
                </a:solidFill>
              </a:rPr>
              <a:t>für einen einfachen elektrischen Anschluss</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tblGrid>
              <a:tr xmlns:rel="http://schemas.openxmlformats.org/package/2006/relationships" xmlns:f="http://www.f.com" h="253080">
                <a:tc gridSpan="8">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Hub pro Backe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Min. Greifkraft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Greifkraft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zulässige Fingerlänge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Empfohlenes Werkstückgewicht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Eigenmasse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Nennspannung</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[V]</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0.35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57.5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1.55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