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tiff" ContentType="image/tiff"/>
  <Default Extension="tif" ContentType="image/tiff"/>
  <Default Extension="avi" ContentType="video/x-msvideo"/>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88"/>
  </p:notesMasterIdLst>
  <p:handoutMasterIdLst>
    <p:handoutMasterId r:id="rId189"/>
  </p:handoutMasterIdLst>
  <p:sldIdLst>
    <p:sldId id="279" r:id="rId2"/>
    <p:sldId id="269" r:id="rId3"/>
    <p:sldId id="281" r:id="rId4"/>
    <p:sldId id="262" r:id="rId5"/>
    <p:sldId id="274" r:id="rId6"/>
    <p:sldId id="283" r:id="rId7"/>
    <p:sldId id="282" r:id="rId8"/>
    <p:sldId id="326" r:id="rId9"/>
    <p:sldId id="286" r:id="rId10"/>
    <p:sldId id="325" r:id="rId11"/>
    <p:sldId id="285" r:id="rId12"/>
    <p:sldId id="322" r:id="rId13"/>
    <p:sldId id="284" r:id="rId14"/>
    <p:sldId id="287" r:id="rId15"/>
    <p:sldId id="275" r:id="rId16"/>
    <p:sldId id="327" r:id="rId17"/>
    <p:sldId id="328" r:id="rId18"/>
    <p:sldId id="329" r:id="rId19"/>
    <p:sldId id="330" r:id="rId20"/>
    <p:sldId id="331" r:id="rId21"/>
    <p:sldId id="351" r:id="rId22"/>
    <p:sldId id="352" r:id="rId23"/>
    <p:sldId id="353" r:id="rId24"/>
    <p:sldId id="354" r:id="rId25"/>
    <p:sldId id="355" r:id="rId26"/>
    <p:sldId id="359" r:id="rId27"/>
    <p:sldId id="362" r:id="rId28"/>
    <p:sldId id="360" r:id="rId29"/>
    <p:sldId id="363" r:id="rId30"/>
    <p:sldId id="364" r:id="rId31"/>
    <p:sldId id="365" r:id="rId32"/>
    <p:sldId id="366" r:id="rId33"/>
    <p:sldId id="367" r:id="rId34"/>
    <p:sldId id="323" r:id="rId35"/>
    <p:sldId id="324" r:id="rId36"/>
    <p:sldId id="368" r:id="rId37"/>
    <p:sldId id="369" r:id="rId38"/>
    <p:sldId id="370" r:id="rId39"/>
    <p:sldId id="371" r:id="rId40"/>
    <p:sldId id="372" r:id="rId41"/>
    <p:sldId id="373" r:id="rId42"/>
    <p:sldId id="374" r:id="rId43"/>
    <p:sldId id="375" r:id="rId44"/>
    <p:sldId id="376" r:id="rId45"/>
    <p:sldId id="377" r:id="rId46"/>
    <p:sldId id="347" r:id="rId47"/>
    <p:sldId id="455" r:id="rId48"/>
    <p:sldId id="494" r:id="rId49"/>
    <p:sldId id="457" r:id="rId50"/>
    <p:sldId id="498" r:id="rId51"/>
    <p:sldId id="499" r:id="rId52"/>
    <p:sldId id="500" r:id="rId53"/>
    <p:sldId id="458" r:id="rId54"/>
    <p:sldId id="501" r:id="rId55"/>
    <p:sldId id="502" r:id="rId56"/>
    <p:sldId id="503" r:id="rId57"/>
    <p:sldId id="459" r:id="rId58"/>
    <p:sldId id="504" r:id="rId59"/>
    <p:sldId id="505" r:id="rId60"/>
    <p:sldId id="506" r:id="rId61"/>
    <p:sldId id="460" r:id="rId62"/>
    <p:sldId id="461" r:id="rId63"/>
    <p:sldId id="462" r:id="rId64"/>
    <p:sldId id="463" r:id="rId65"/>
    <p:sldId id="465" r:id="rId66"/>
    <p:sldId id="466" r:id="rId67"/>
    <p:sldId id="467" r:id="rId68"/>
    <p:sldId id="468" r:id="rId69"/>
    <p:sldId id="469" r:id="rId70"/>
    <p:sldId id="470" r:id="rId71"/>
    <p:sldId id="471" r:id="rId72"/>
    <p:sldId id="472" r:id="rId73"/>
    <p:sldId id="473" r:id="rId74"/>
    <p:sldId id="474" r:id="rId75"/>
    <p:sldId id="475" r:id="rId76"/>
    <p:sldId id="476" r:id="rId77"/>
    <p:sldId id="477" r:id="rId78"/>
    <p:sldId id="478" r:id="rId79"/>
    <p:sldId id="495" r:id="rId80"/>
    <p:sldId id="479" r:id="rId81"/>
    <p:sldId id="480" r:id="rId82"/>
    <p:sldId id="481" r:id="rId83"/>
    <p:sldId id="482" r:id="rId84"/>
    <p:sldId id="496" r:id="rId85"/>
    <p:sldId id="497" r:id="rId86"/>
    <p:sldId id="484" r:id="rId87"/>
    <p:sldId id="485" r:id="rId88"/>
    <p:sldId id="486" r:id="rId89"/>
    <p:sldId id="487" r:id="rId90"/>
    <p:sldId id="488" r:id="rId91"/>
    <p:sldId id="489" r:id="rId92"/>
    <p:sldId id="492" r:id="rId93"/>
    <p:sldId id="490" r:id="rId94"/>
    <p:sldId id="493" r:id="rId95"/>
    <p:sldId id="491" r:id="rId96"/>
    <p:sldId id="378" r:id="rId97"/>
    <p:sldId id="379" r:id="rId98"/>
    <p:sldId id="380" r:id="rId99"/>
    <p:sldId id="381" r:id="rId100"/>
    <p:sldId id="382" r:id="rId101"/>
    <p:sldId id="383" r:id="rId102"/>
    <p:sldId id="384" r:id="rId103"/>
    <p:sldId id="385" r:id="rId104"/>
    <p:sldId id="386" r:id="rId105"/>
    <p:sldId id="387" r:id="rId106"/>
    <p:sldId id="388" r:id="rId107"/>
    <p:sldId id="389" r:id="rId108"/>
    <p:sldId id="390" r:id="rId109"/>
    <p:sldId id="391" r:id="rId110"/>
    <p:sldId id="392" r:id="rId111"/>
    <p:sldId id="393" r:id="rId112"/>
    <p:sldId id="394" r:id="rId113"/>
    <p:sldId id="395" r:id="rId114"/>
    <p:sldId id="396" r:id="rId115"/>
    <p:sldId id="397" r:id="rId116"/>
    <p:sldId id="398" r:id="rId117"/>
    <p:sldId id="399" r:id="rId118"/>
    <p:sldId id="400" r:id="rId119"/>
    <p:sldId id="401" r:id="rId120"/>
    <p:sldId id="402" r:id="rId121"/>
    <p:sldId id="403" r:id="rId122"/>
    <p:sldId id="404" r:id="rId123"/>
    <p:sldId id="405" r:id="rId124"/>
    <p:sldId id="406" r:id="rId125"/>
    <p:sldId id="407" r:id="rId126"/>
    <p:sldId id="409" r:id="rId127"/>
    <p:sldId id="408" r:id="rId128"/>
    <p:sldId id="410" r:id="rId129"/>
    <p:sldId id="411" r:id="rId130"/>
    <p:sldId id="412" r:id="rId131"/>
    <p:sldId id="413" r:id="rId132"/>
    <p:sldId id="414" r:id="rId133"/>
    <p:sldId id="415" r:id="rId134"/>
    <p:sldId id="416" r:id="rId135"/>
    <p:sldId id="417" r:id="rId136"/>
    <p:sldId id="418" r:id="rId137"/>
    <p:sldId id="419" r:id="rId138"/>
    <p:sldId id="420" r:id="rId139"/>
    <p:sldId id="421" r:id="rId140"/>
    <p:sldId id="422" r:id="rId141"/>
    <p:sldId id="288" r:id="rId142"/>
    <p:sldId id="423" r:id="rId143"/>
    <p:sldId id="424" r:id="rId144"/>
    <p:sldId id="425" r:id="rId145"/>
    <p:sldId id="453" r:id="rId146"/>
    <p:sldId id="426" r:id="rId147"/>
    <p:sldId id="293" r:id="rId148"/>
    <p:sldId id="427" r:id="rId149"/>
    <p:sldId id="428" r:id="rId150"/>
    <p:sldId id="429" r:id="rId151"/>
    <p:sldId id="430" r:id="rId152"/>
    <p:sldId id="294" r:id="rId153"/>
    <p:sldId id="295" r:id="rId154"/>
    <p:sldId id="296" r:id="rId155"/>
    <p:sldId id="431" r:id="rId156"/>
    <p:sldId id="432" r:id="rId157"/>
    <p:sldId id="433" r:id="rId158"/>
    <p:sldId id="434" r:id="rId159"/>
    <p:sldId id="435" r:id="rId160"/>
    <p:sldId id="436" r:id="rId161"/>
    <p:sldId id="437" r:id="rId162"/>
    <p:sldId id="438" r:id="rId163"/>
    <p:sldId id="439" r:id="rId164"/>
    <p:sldId id="356" r:id="rId165"/>
    <p:sldId id="349" r:id="rId166"/>
    <p:sldId id="440" r:id="rId167"/>
    <p:sldId id="350" r:id="rId168"/>
    <p:sldId id="441" r:id="rId169"/>
    <p:sldId id="442" r:id="rId170"/>
    <p:sldId id="443" r:id="rId171"/>
    <p:sldId id="444" r:id="rId172"/>
    <p:sldId id="348" r:id="rId173"/>
    <p:sldId id="445" r:id="rId174"/>
    <p:sldId id="446" r:id="rId175"/>
    <p:sldId id="507" r:id="rId176"/>
    <p:sldId id="454" r:id="rId177"/>
    <p:sldId id="447" r:id="rId178"/>
    <p:sldId id="448" r:id="rId179"/>
    <p:sldId id="449" r:id="rId180"/>
    <p:sldId id="450" r:id="rId181"/>
    <p:sldId id="451" r:id="rId182"/>
    <p:sldId id="452" r:id="rId183"/>
    <p:sldId id="289" r:id="rId184"/>
    <p:sldId id="290" r:id="rId185"/>
    <p:sldId id="291" r:id="rId186"/>
    <p:sldId id="280" r:id="rId187"/>
  </p:sldIdLst>
  <p:sldSz cx="9144000" cy="6858000" type="screen4x3"/>
  <p:notesSz cx="6797675" cy="9872663"/>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17" userDrawn="1">
          <p15:clr>
            <a:srgbClr val="A4A3A4"/>
          </p15:clr>
        </p15:guide>
        <p15:guide id="2" pos="3294" userDrawn="1">
          <p15:clr>
            <a:srgbClr val="A4A3A4"/>
          </p15:clr>
        </p15:guide>
        <p15:guide id="3" orient="horz" pos="1842" userDrawn="1">
          <p15:clr>
            <a:srgbClr val="A4A3A4"/>
          </p15:clr>
        </p15:guide>
        <p15:guide id="4" orient="horz" pos="2131" userDrawn="1">
          <p15:clr>
            <a:srgbClr val="A4A3A4"/>
          </p15:clr>
        </p15:guide>
        <p15:guide id="5" pos="3606" userDrawn="1">
          <p15:clr>
            <a:srgbClr val="A4A3A4"/>
          </p15:clr>
        </p15:guide>
        <p15:guide id="6" orient="horz" pos="2296" userDrawn="1">
          <p15:clr>
            <a:srgbClr val="A4A3A4"/>
          </p15:clr>
        </p15:guide>
        <p15:guide id="7" pos="431" userDrawn="1">
          <p15:clr>
            <a:srgbClr val="A4A3A4"/>
          </p15:clr>
        </p15:guide>
        <p15:guide id="8" orient="horz" pos="749" userDrawn="1">
          <p15:clr>
            <a:srgbClr val="A4A3A4"/>
          </p15:clr>
        </p15:guide>
        <p15:guide id="9" orient="horz" pos="3596" userDrawn="1">
          <p15:clr>
            <a:srgbClr val="A4A3A4"/>
          </p15:clr>
        </p15:guide>
        <p15:guide id="10" orient="horz" pos="3793" userDrawn="1">
          <p15:clr>
            <a:srgbClr val="A4A3A4"/>
          </p15:clr>
        </p15:guide>
        <p15:guide id="11" pos="1655" userDrawn="1">
          <p15:clr>
            <a:srgbClr val="A4A3A4"/>
          </p15:clr>
        </p15:guide>
        <p15:guide id="12" pos="288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D6A"/>
    <a:srgbClr val="00446B"/>
    <a:srgbClr val="009EE0"/>
    <a:srgbClr val="007DE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Helle Formatvorlage 1 - Akz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3B4B98B0-60AC-42C2-AFA5-B58CD77FA1E5}" styleName="Helle Formatvorlage 1 - Akz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Keine Formatvorlage, kein Raster">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D113A9D2-9D6B-4929-AA2D-F23B5EE8CBE7}" styleName="Designformatvorlage 2 - Akz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412" autoAdjust="0"/>
  </p:normalViewPr>
  <p:slideViewPr>
    <p:cSldViewPr>
      <p:cViewPr varScale="1">
        <p:scale>
          <a:sx n="79" d="100"/>
          <a:sy n="79" d="100"/>
        </p:scale>
        <p:origin x="1085" y="82"/>
      </p:cViewPr>
      <p:guideLst>
        <p:guide orient="horz" pos="1317"/>
        <p:guide pos="3294"/>
        <p:guide orient="horz" pos="1842"/>
        <p:guide orient="horz" pos="2131"/>
        <p:guide pos="3606"/>
        <p:guide orient="horz" pos="2296"/>
        <p:guide pos="431"/>
        <p:guide orient="horz" pos="749"/>
        <p:guide orient="horz" pos="3596"/>
        <p:guide orient="horz" pos="3793"/>
        <p:guide pos="1655"/>
        <p:guide pos="2880"/>
      </p:guideLst>
    </p:cSldViewPr>
  </p:slideViewPr>
  <p:notesTextViewPr>
    <p:cViewPr>
      <p:scale>
        <a:sx n="100" d="100"/>
        <a:sy n="100" d="100"/>
      </p:scale>
      <p:origin x="0" y="0"/>
    </p:cViewPr>
  </p:notesTextViewPr>
  <p:sorterViewPr>
    <p:cViewPr>
      <p:scale>
        <a:sx n="200" d="100"/>
        <a:sy n="200" d="100"/>
      </p:scale>
      <p:origin x="0" y="0"/>
    </p:cViewPr>
  </p:sorterViewPr>
  <p:notesViewPr>
    <p:cSldViewPr showGuides="1">
      <p:cViewPr varScale="1">
        <p:scale>
          <a:sx n="76" d="100"/>
          <a:sy n="76" d="100"/>
        </p:scale>
        <p:origin x="3306" y="108"/>
      </p:cViewPr>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75" Type="http://schemas.openxmlformats.org/officeDocument/2006/relationships/slide" Target="slides/slide174.xml"/><Relationship Id="rId170" Type="http://schemas.openxmlformats.org/officeDocument/2006/relationships/slide" Target="slides/slide169.xml"/><Relationship Id="rId191" Type="http://schemas.openxmlformats.org/officeDocument/2006/relationships/viewProps" Target="view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181" Type="http://schemas.openxmlformats.org/officeDocument/2006/relationships/slide" Target="slides/slide180.xml"/><Relationship Id="rId186" Type="http://schemas.openxmlformats.org/officeDocument/2006/relationships/slide" Target="slides/slide185.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slide" Target="slides/slide170.xml"/><Relationship Id="rId176" Type="http://schemas.openxmlformats.org/officeDocument/2006/relationships/slide" Target="slides/slide175.xml"/><Relationship Id="rId192" Type="http://schemas.openxmlformats.org/officeDocument/2006/relationships/theme" Target="theme/theme1.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82" Type="http://schemas.openxmlformats.org/officeDocument/2006/relationships/slide" Target="slides/slide181.xml"/><Relationship Id="rId187" Type="http://schemas.openxmlformats.org/officeDocument/2006/relationships/slide" Target="slides/slide186.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77" Type="http://schemas.openxmlformats.org/officeDocument/2006/relationships/slide" Target="slides/slide176.xml"/><Relationship Id="rId172" Type="http://schemas.openxmlformats.org/officeDocument/2006/relationships/slide" Target="slides/slide171.xml"/><Relationship Id="rId193" Type="http://schemas.openxmlformats.org/officeDocument/2006/relationships/tableStyles" Target="tableStyle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183" Type="http://schemas.openxmlformats.org/officeDocument/2006/relationships/slide" Target="slides/slide182.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handoutMaster" Target="handoutMasters/handoutMaster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0" Type="http://schemas.openxmlformats.org/officeDocument/2006/relationships/presProps" Target="presProp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6" Type="http://schemas.openxmlformats.org/officeDocument/2006/relationships/slide" Target="slides/slide25.xml"/></Relationships>
</file>

<file path=ppt/charts/_rels/chart1.xml.rels><?xml version="1.0" encoding="UTF-8" standalone="yes"?>
<Relationships xmlns="http://schemas.openxmlformats.org/package/2006/relationships"><Relationship Id="rId3" Type="http://schemas.openxmlformats.org/officeDocument/2006/relationships/oleObject" Target="file:///\\emea.ads.local\SCHUNK\POOL\DEBCM_GS_Komponenten\MPC_MPG-basis\Markteinf&#252;hrung\Darstellung%20Segmentierung.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emea.ads.local\SCHUNK\POOL\DEBCM_GS_Komponenten\MPC_MPG-basis\Markteinf&#252;hrung\Darstellung%20Segmentierung.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10.149.1.154\vol1\Daten\TV-GREIF\Verkaufsleitung\Daten\Produktspezifisch\Komponenten\MHZ2\Lastenheft\LH-Erstellung\SCHUNK_MHZ2_Preise_Zahlen.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emea.ads.local\data\DELFN\Users\U003156\Documents\WBA_Co-act-Greifer_BJ_2018.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file:///\\emea.ads.local\data\DELFN\Users\U003156\Documents\WBA_Co-act-Greifer_BJ_2018.xlsx" TargetMode="External"/><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pivotSource>
    <c:name>[Darstellung Segmentierung.xlsx]Tabelle1!PivotTable3</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Listenpreis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de-DE"/>
        </a:p>
      </c:txPr>
    </c:title>
    <c:autoTitleDeleted val="0"/>
    <c:pivotFmts>
      <c:pivotFmt>
        <c:idx val="0"/>
        <c:spPr>
          <a:solidFill>
            <a:srgbClr val="003D6A"/>
          </a:solidFill>
          <a:ln>
            <a:solidFill>
              <a:srgbClr val="003D6A"/>
            </a:solidFill>
          </a:ln>
          <a:effectLst/>
        </c:spPr>
        <c:marker>
          <c:symbol val="none"/>
        </c:marker>
      </c:pivotFmt>
      <c:pivotFmt>
        <c:idx val="1"/>
        <c:spPr>
          <a:solidFill>
            <a:srgbClr val="009EE0"/>
          </a:solidFill>
          <a:ln>
            <a:solidFill>
              <a:srgbClr val="009EE0"/>
            </a:solidFill>
          </a:ln>
          <a:effectLst/>
        </c:spPr>
      </c:pivotFmt>
      <c:pivotFmt>
        <c:idx val="2"/>
        <c:spPr>
          <a:solidFill>
            <a:srgbClr val="009EE0"/>
          </a:solidFill>
          <a:ln>
            <a:solidFill>
              <a:srgbClr val="009EE0"/>
            </a:solidFill>
          </a:ln>
          <a:effectLst/>
        </c:spPr>
      </c:pivotFmt>
      <c:pivotFmt>
        <c:idx val="3"/>
        <c:spPr>
          <a:solidFill>
            <a:srgbClr val="009EE0"/>
          </a:solidFill>
          <a:ln>
            <a:solidFill>
              <a:srgbClr val="009EE0"/>
            </a:solidFill>
          </a:ln>
          <a:effectLst/>
        </c:spPr>
      </c:pivotFmt>
      <c:pivotFmt>
        <c:idx val="4"/>
        <c:spPr>
          <a:solidFill>
            <a:srgbClr val="009EE0"/>
          </a:solidFill>
          <a:ln>
            <a:solidFill>
              <a:srgbClr val="009EE0"/>
            </a:solidFill>
          </a:ln>
          <a:effectLst/>
        </c:spPr>
      </c:pivotFmt>
      <c:pivotFmt>
        <c:idx val="5"/>
        <c:spPr>
          <a:solidFill>
            <a:srgbClr val="009EE0"/>
          </a:solidFill>
          <a:ln>
            <a:solidFill>
              <a:srgbClr val="009EE0"/>
            </a:solidFill>
          </a:ln>
          <a:effectLst/>
        </c:spPr>
      </c:pivotFmt>
      <c:pivotFmt>
        <c:idx val="6"/>
        <c:spPr>
          <a:solidFill>
            <a:srgbClr val="009EE0"/>
          </a:solidFill>
          <a:ln>
            <a:solidFill>
              <a:srgbClr val="009EE0"/>
            </a:solidFill>
          </a:ln>
          <a:effectLst/>
        </c:spPr>
      </c:pivotFmt>
      <c:pivotFmt>
        <c:idx val="7"/>
        <c:spPr>
          <a:solidFill>
            <a:srgbClr val="003D6A"/>
          </a:solidFill>
          <a:ln>
            <a:solidFill>
              <a:srgbClr val="003D6A"/>
            </a:solidFill>
          </a:ln>
          <a:effectLst/>
        </c:spPr>
        <c:marker>
          <c:symbol val="none"/>
        </c:marker>
      </c:pivotFmt>
      <c:pivotFmt>
        <c:idx val="8"/>
        <c:spPr>
          <a:solidFill>
            <a:srgbClr val="009EE0"/>
          </a:solidFill>
          <a:ln>
            <a:solidFill>
              <a:srgbClr val="009EE0"/>
            </a:solidFill>
          </a:ln>
          <a:effectLst/>
        </c:spPr>
      </c:pivotFmt>
      <c:pivotFmt>
        <c:idx val="9"/>
        <c:spPr>
          <a:solidFill>
            <a:srgbClr val="009EE0"/>
          </a:solidFill>
          <a:ln>
            <a:solidFill>
              <a:srgbClr val="009EE0"/>
            </a:solidFill>
          </a:ln>
          <a:effectLst/>
        </c:spPr>
      </c:pivotFmt>
      <c:pivotFmt>
        <c:idx val="10"/>
        <c:spPr>
          <a:solidFill>
            <a:srgbClr val="009EE0"/>
          </a:solidFill>
          <a:ln>
            <a:solidFill>
              <a:srgbClr val="009EE0"/>
            </a:solidFill>
          </a:ln>
          <a:effectLst/>
        </c:spPr>
      </c:pivotFmt>
      <c:pivotFmt>
        <c:idx val="11"/>
        <c:spPr>
          <a:solidFill>
            <a:srgbClr val="009EE0"/>
          </a:solidFill>
          <a:ln>
            <a:solidFill>
              <a:srgbClr val="009EE0"/>
            </a:solidFill>
          </a:ln>
          <a:effectLst/>
        </c:spPr>
      </c:pivotFmt>
      <c:pivotFmt>
        <c:idx val="12"/>
        <c:spPr>
          <a:solidFill>
            <a:srgbClr val="009EE0"/>
          </a:solidFill>
          <a:ln>
            <a:solidFill>
              <a:srgbClr val="009EE0"/>
            </a:solidFill>
          </a:ln>
          <a:effectLst/>
        </c:spPr>
      </c:pivotFmt>
      <c:pivotFmt>
        <c:idx val="13"/>
        <c:spPr>
          <a:solidFill>
            <a:srgbClr val="009EE0"/>
          </a:solidFill>
          <a:ln>
            <a:solidFill>
              <a:srgbClr val="009EE0"/>
            </a:solidFill>
          </a:ln>
          <a:effectLst/>
        </c:spPr>
      </c:pivotFmt>
      <c:pivotFmt>
        <c:idx val="14"/>
        <c:spPr>
          <a:solidFill>
            <a:srgbClr val="003D6A"/>
          </a:solidFill>
          <a:ln>
            <a:solidFill>
              <a:srgbClr val="003D6A"/>
            </a:solidFill>
          </a:ln>
          <a:effectLst/>
        </c:spPr>
        <c:marker>
          <c:symbol val="none"/>
        </c:marker>
      </c:pivotFmt>
      <c:pivotFmt>
        <c:idx val="15"/>
        <c:spPr>
          <a:solidFill>
            <a:srgbClr val="009EE0"/>
          </a:solidFill>
          <a:ln>
            <a:solidFill>
              <a:srgbClr val="009EE0"/>
            </a:solidFill>
          </a:ln>
          <a:effectLst/>
        </c:spPr>
      </c:pivotFmt>
      <c:pivotFmt>
        <c:idx val="16"/>
        <c:spPr>
          <a:solidFill>
            <a:srgbClr val="009EE0"/>
          </a:solidFill>
          <a:ln>
            <a:solidFill>
              <a:srgbClr val="009EE0"/>
            </a:solidFill>
          </a:ln>
          <a:effectLst/>
        </c:spPr>
      </c:pivotFmt>
      <c:pivotFmt>
        <c:idx val="17"/>
        <c:spPr>
          <a:solidFill>
            <a:srgbClr val="009EE0"/>
          </a:solidFill>
          <a:ln>
            <a:solidFill>
              <a:srgbClr val="009EE0"/>
            </a:solidFill>
          </a:ln>
          <a:effectLst/>
        </c:spPr>
      </c:pivotFmt>
      <c:pivotFmt>
        <c:idx val="18"/>
        <c:spPr>
          <a:solidFill>
            <a:srgbClr val="009EE0"/>
          </a:solidFill>
          <a:ln>
            <a:solidFill>
              <a:srgbClr val="009EE0"/>
            </a:solidFill>
          </a:ln>
          <a:effectLst/>
        </c:spPr>
      </c:pivotFmt>
      <c:pivotFmt>
        <c:idx val="19"/>
        <c:spPr>
          <a:solidFill>
            <a:srgbClr val="009EE0"/>
          </a:solidFill>
          <a:ln>
            <a:solidFill>
              <a:srgbClr val="009EE0"/>
            </a:solidFill>
          </a:ln>
          <a:effectLst/>
        </c:spPr>
      </c:pivotFmt>
      <c:pivotFmt>
        <c:idx val="20"/>
        <c:spPr>
          <a:solidFill>
            <a:srgbClr val="009EE0"/>
          </a:solidFill>
          <a:ln>
            <a:solidFill>
              <a:srgbClr val="009EE0"/>
            </a:solidFill>
          </a:ln>
          <a:effectLst/>
        </c:spPr>
      </c:pivotFmt>
    </c:pivotFmts>
    <c:plotArea>
      <c:layout/>
      <c:barChart>
        <c:barDir val="col"/>
        <c:grouping val="clustered"/>
        <c:varyColors val="0"/>
        <c:ser>
          <c:idx val="0"/>
          <c:order val="0"/>
          <c:tx>
            <c:strRef>
              <c:f>Tabelle1!$AB$4</c:f>
              <c:strCache>
                <c:ptCount val="1"/>
                <c:pt idx="0">
                  <c:v>Ergebnis</c:v>
                </c:pt>
              </c:strCache>
            </c:strRef>
          </c:tx>
          <c:spPr>
            <a:solidFill>
              <a:srgbClr val="003D6A"/>
            </a:solidFill>
            <a:ln>
              <a:solidFill>
                <a:srgbClr val="003D6A"/>
              </a:solidFill>
            </a:ln>
            <a:effectLst/>
          </c:spPr>
          <c:invertIfNegative val="0"/>
          <c:dPt>
            <c:idx val="1"/>
            <c:invertIfNegative val="0"/>
            <c:bubble3D val="0"/>
            <c:spPr>
              <a:solidFill>
                <a:srgbClr val="009EE0"/>
              </a:solidFill>
              <a:ln>
                <a:solidFill>
                  <a:srgbClr val="009EE0"/>
                </a:solidFill>
              </a:ln>
              <a:effectLst/>
            </c:spPr>
            <c:extLst>
              <c:ext xmlns:c16="http://schemas.microsoft.com/office/drawing/2014/chart" uri="{C3380CC4-5D6E-409C-BE32-E72D297353CC}">
                <c16:uniqueId val="{00000001-99F9-443F-B312-620CD7DF5BC9}"/>
              </c:ext>
            </c:extLst>
          </c:dPt>
          <c:dPt>
            <c:idx val="3"/>
            <c:invertIfNegative val="0"/>
            <c:bubble3D val="0"/>
            <c:spPr>
              <a:solidFill>
                <a:srgbClr val="009EE0"/>
              </a:solidFill>
              <a:ln>
                <a:solidFill>
                  <a:srgbClr val="009EE0"/>
                </a:solidFill>
              </a:ln>
              <a:effectLst/>
            </c:spPr>
            <c:extLst>
              <c:ext xmlns:c16="http://schemas.microsoft.com/office/drawing/2014/chart" uri="{C3380CC4-5D6E-409C-BE32-E72D297353CC}">
                <c16:uniqueId val="{00000003-99F9-443F-B312-620CD7DF5BC9}"/>
              </c:ext>
            </c:extLst>
          </c:dPt>
          <c:dPt>
            <c:idx val="6"/>
            <c:invertIfNegative val="0"/>
            <c:bubble3D val="0"/>
            <c:spPr>
              <a:solidFill>
                <a:srgbClr val="009EE0"/>
              </a:solidFill>
              <a:ln>
                <a:solidFill>
                  <a:srgbClr val="009EE0"/>
                </a:solidFill>
              </a:ln>
              <a:effectLst/>
            </c:spPr>
            <c:extLst>
              <c:ext xmlns:c16="http://schemas.microsoft.com/office/drawing/2014/chart" uri="{C3380CC4-5D6E-409C-BE32-E72D297353CC}">
                <c16:uniqueId val="{00000005-99F9-443F-B312-620CD7DF5BC9}"/>
              </c:ext>
            </c:extLst>
          </c:dPt>
          <c:dPt>
            <c:idx val="8"/>
            <c:invertIfNegative val="0"/>
            <c:bubble3D val="0"/>
            <c:spPr>
              <a:solidFill>
                <a:srgbClr val="009EE0"/>
              </a:solidFill>
              <a:ln>
                <a:solidFill>
                  <a:srgbClr val="009EE0"/>
                </a:solidFill>
              </a:ln>
              <a:effectLst/>
            </c:spPr>
            <c:extLst>
              <c:ext xmlns:c16="http://schemas.microsoft.com/office/drawing/2014/chart" uri="{C3380CC4-5D6E-409C-BE32-E72D297353CC}">
                <c16:uniqueId val="{00000007-99F9-443F-B312-620CD7DF5BC9}"/>
              </c:ext>
            </c:extLst>
          </c:dPt>
          <c:dPt>
            <c:idx val="10"/>
            <c:invertIfNegative val="0"/>
            <c:bubble3D val="0"/>
            <c:spPr>
              <a:solidFill>
                <a:srgbClr val="009EE0"/>
              </a:solidFill>
              <a:ln>
                <a:solidFill>
                  <a:srgbClr val="009EE0"/>
                </a:solidFill>
              </a:ln>
              <a:effectLst/>
            </c:spPr>
            <c:extLst>
              <c:ext xmlns:c16="http://schemas.microsoft.com/office/drawing/2014/chart" uri="{C3380CC4-5D6E-409C-BE32-E72D297353CC}">
                <c16:uniqueId val="{00000009-99F9-443F-B312-620CD7DF5BC9}"/>
              </c:ext>
            </c:extLst>
          </c:dPt>
          <c:dPt>
            <c:idx val="11"/>
            <c:invertIfNegative val="0"/>
            <c:bubble3D val="0"/>
            <c:spPr>
              <a:solidFill>
                <a:srgbClr val="009EE0"/>
              </a:solidFill>
              <a:ln>
                <a:solidFill>
                  <a:srgbClr val="009EE0"/>
                </a:solidFill>
              </a:ln>
              <a:effectLst/>
            </c:spPr>
            <c:extLst>
              <c:ext xmlns:c16="http://schemas.microsoft.com/office/drawing/2014/chart" uri="{C3380CC4-5D6E-409C-BE32-E72D297353CC}">
                <c16:uniqueId val="{0000000B-99F9-443F-B312-620CD7DF5BC9}"/>
              </c:ext>
            </c:extLst>
          </c:dPt>
          <c:cat>
            <c:multiLvlStrRef>
              <c:f>Tabelle1!$AA$5:$AA$27</c:f>
              <c:multiLvlStrCache>
                <c:ptCount val="12"/>
                <c:lvl>
                  <c:pt idx="0">
                    <c:v>MPG-plus 20</c:v>
                  </c:pt>
                  <c:pt idx="1">
                    <c:v>MPC 025</c:v>
                  </c:pt>
                  <c:pt idx="2">
                    <c:v>MPG-plus 25</c:v>
                  </c:pt>
                  <c:pt idx="3">
                    <c:v>MPC 040</c:v>
                  </c:pt>
                  <c:pt idx="4">
                    <c:v>MPG-plus 32</c:v>
                  </c:pt>
                  <c:pt idx="5">
                    <c:v>MPG-plus 40</c:v>
                  </c:pt>
                  <c:pt idx="6">
                    <c:v>MPC 075</c:v>
                  </c:pt>
                  <c:pt idx="7">
                    <c:v>MPG-plus 50</c:v>
                  </c:pt>
                  <c:pt idx="8">
                    <c:v>MPC 100</c:v>
                  </c:pt>
                  <c:pt idx="9">
                    <c:v>MPG-plus 64</c:v>
                  </c:pt>
                  <c:pt idx="10">
                    <c:v>MPC 120</c:v>
                  </c:pt>
                  <c:pt idx="11">
                    <c:v>MPC 150</c:v>
                  </c:pt>
                </c:lvl>
                <c:lvl>
                  <c:pt idx="0">
                    <c:v>2</c:v>
                  </c:pt>
                  <c:pt idx="1">
                    <c:v>2,5</c:v>
                  </c:pt>
                  <c:pt idx="2">
                    <c:v>3</c:v>
                  </c:pt>
                  <c:pt idx="3">
                    <c:v>4</c:v>
                  </c:pt>
                  <c:pt idx="5">
                    <c:v>6</c:v>
                  </c:pt>
                  <c:pt idx="6">
                    <c:v>7,5</c:v>
                  </c:pt>
                  <c:pt idx="7">
                    <c:v>8</c:v>
                  </c:pt>
                  <c:pt idx="8">
                    <c:v>10</c:v>
                  </c:pt>
                  <c:pt idx="10">
                    <c:v>12</c:v>
                  </c:pt>
                  <c:pt idx="11">
                    <c:v>15</c:v>
                  </c:pt>
                </c:lvl>
              </c:multiLvlStrCache>
            </c:multiLvlStrRef>
          </c:cat>
          <c:val>
            <c:numRef>
              <c:f>Tabelle1!$AB$5:$AB$27</c:f>
              <c:numCache>
                <c:formatCode>General</c:formatCode>
                <c:ptCount val="12"/>
                <c:pt idx="0">
                  <c:v>225</c:v>
                </c:pt>
                <c:pt idx="1">
                  <c:v>100</c:v>
                </c:pt>
                <c:pt idx="2">
                  <c:v>240</c:v>
                </c:pt>
                <c:pt idx="3">
                  <c:v>120</c:v>
                </c:pt>
                <c:pt idx="4">
                  <c:v>250</c:v>
                </c:pt>
                <c:pt idx="5">
                  <c:v>260</c:v>
                </c:pt>
                <c:pt idx="6">
                  <c:v>145</c:v>
                </c:pt>
                <c:pt idx="7">
                  <c:v>299</c:v>
                </c:pt>
                <c:pt idx="8">
                  <c:v>165</c:v>
                </c:pt>
                <c:pt idx="9">
                  <c:v>362</c:v>
                </c:pt>
                <c:pt idx="10">
                  <c:v>190</c:v>
                </c:pt>
                <c:pt idx="11">
                  <c:v>220</c:v>
                </c:pt>
              </c:numCache>
            </c:numRef>
          </c:val>
          <c:extLst>
            <c:ext xmlns:c16="http://schemas.microsoft.com/office/drawing/2014/chart" uri="{C3380CC4-5D6E-409C-BE32-E72D297353CC}">
              <c16:uniqueId val="{0000000C-99F9-443F-B312-620CD7DF5BC9}"/>
            </c:ext>
          </c:extLst>
        </c:ser>
        <c:dLbls>
          <c:showLegendKey val="0"/>
          <c:showVal val="0"/>
          <c:showCatName val="0"/>
          <c:showSerName val="0"/>
          <c:showPercent val="0"/>
          <c:showBubbleSize val="0"/>
        </c:dLbls>
        <c:gapWidth val="219"/>
        <c:overlap val="-27"/>
        <c:axId val="207164624"/>
        <c:axId val="207165008"/>
      </c:barChart>
      <c:catAx>
        <c:axId val="20716462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Hub pro Backe [mm]</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de-DE"/>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e-DE"/>
          </a:p>
        </c:txPr>
        <c:crossAx val="207165008"/>
        <c:crosses val="autoZero"/>
        <c:auto val="1"/>
        <c:lblAlgn val="ctr"/>
        <c:lblOffset val="100"/>
        <c:noMultiLvlLbl val="0"/>
      </c:catAx>
      <c:valAx>
        <c:axId val="2071650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de-DE"/>
                  <a:t>Listenpreis</a:t>
                </a:r>
                <a:r>
                  <a:rPr lang="de-DE" baseline="0"/>
                  <a:t> [€]</a:t>
                </a:r>
                <a:endParaRPr lang="de-DE"/>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de-DE"/>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e-DE"/>
          </a:p>
        </c:txPr>
        <c:crossAx val="20716462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de-DE"/>
    </a:p>
  </c:txPr>
  <c:externalData r:id="rId3">
    <c:autoUpdate val="0"/>
  </c:externalData>
  <c:extLst>
    <c:ext xmlns:c14="http://schemas.microsoft.com/office/drawing/2007/8/2/chart" uri="{781A3756-C4B2-4CAC-9D66-4F8BD8637D16}">
      <c14:pivotOptions>
        <c14:dropZoneFilter val="1"/>
        <c14:dropZoneCategories val="1"/>
        <c14:dropZoneData val="1"/>
      </c14:pivotOptions>
    </c:ext>
  </c:extLst>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pivotSource>
    <c:name>[Darstellung Segmentierung.xlsx]Tabelle1!PivotTable1</c:name>
    <c:fmtId val="9"/>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Schließkraft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de-DE"/>
        </a:p>
      </c:txPr>
    </c:title>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chemeClr val="accent1"/>
          </a:solidFill>
          <a:ln>
            <a:noFill/>
          </a:ln>
          <a:effectLst/>
        </c:spPr>
        <c:marker>
          <c:symbol val="none"/>
        </c:marker>
      </c:pivotFmt>
      <c:pivotFmt>
        <c:idx val="5"/>
        <c:spPr>
          <a:solidFill>
            <a:schemeClr val="accent1"/>
          </a:solidFill>
          <a:ln>
            <a:noFill/>
          </a:ln>
          <a:effectLst/>
        </c:spPr>
        <c:marker>
          <c:symbol val="none"/>
        </c:marker>
      </c:pivotFmt>
      <c:pivotFmt>
        <c:idx val="6"/>
        <c:spPr>
          <a:solidFill>
            <a:schemeClr val="accent1"/>
          </a:solidFill>
          <a:ln>
            <a:noFill/>
          </a:ln>
          <a:effectLst/>
        </c:spPr>
        <c:marker>
          <c:symbol val="none"/>
        </c:marker>
      </c:pivotFmt>
      <c:pivotFmt>
        <c:idx val="7"/>
        <c:spPr>
          <a:solidFill>
            <a:schemeClr val="accent1"/>
          </a:solidFill>
          <a:ln>
            <a:noFill/>
          </a:ln>
          <a:effectLst/>
        </c:spPr>
        <c:marker>
          <c:symbol val="none"/>
        </c:marker>
      </c:pivotFmt>
      <c:pivotFmt>
        <c:idx val="8"/>
        <c:spPr>
          <a:solidFill>
            <a:schemeClr val="accent1"/>
          </a:solidFill>
          <a:ln>
            <a:noFill/>
          </a:ln>
          <a:effectLst/>
        </c:spPr>
        <c:marker>
          <c:symbol val="none"/>
        </c:marker>
      </c:pivotFmt>
      <c:pivotFmt>
        <c:idx val="9"/>
        <c:spPr>
          <a:solidFill>
            <a:schemeClr val="accent1"/>
          </a:solidFill>
          <a:ln>
            <a:noFill/>
          </a:ln>
          <a:effectLst/>
        </c:spPr>
        <c:marker>
          <c:symbol val="none"/>
        </c:marker>
      </c:pivotFmt>
      <c:pivotFmt>
        <c:idx val="1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de-DE"/>
            </a:p>
          </c:txPr>
          <c:showLegendKey val="0"/>
          <c:showVal val="1"/>
          <c:showCatName val="0"/>
          <c:showSerName val="0"/>
          <c:showPercent val="0"/>
          <c:showBubbleSize val="0"/>
          <c:extLst>
            <c:ext xmlns:c15="http://schemas.microsoft.com/office/drawing/2012/chart" uri="{CE6537A1-D6FC-4f65-9D91-7224C49458BB}"/>
          </c:extLst>
        </c:dLbl>
      </c:pivotFmt>
      <c:pivotFmt>
        <c:idx val="11"/>
        <c:spPr>
          <a:solidFill>
            <a:srgbClr val="003D6A"/>
          </a:solidFill>
          <a:ln>
            <a:solidFill>
              <a:srgbClr val="003D6A"/>
            </a:solidFill>
          </a:ln>
          <a:effectLst/>
        </c:spPr>
      </c:pivotFmt>
      <c:pivotFmt>
        <c:idx val="12"/>
        <c:spPr>
          <a:solidFill>
            <a:srgbClr val="003D6A"/>
          </a:solidFill>
          <a:ln>
            <a:solidFill>
              <a:srgbClr val="003D6A"/>
            </a:solidFill>
          </a:ln>
          <a:effectLst/>
        </c:spPr>
      </c:pivotFmt>
      <c:pivotFmt>
        <c:idx val="13"/>
        <c:spPr>
          <a:solidFill>
            <a:srgbClr val="003D6A"/>
          </a:solidFill>
          <a:ln>
            <a:solidFill>
              <a:srgbClr val="003D6A"/>
            </a:solidFill>
          </a:ln>
          <a:effectLst/>
        </c:spPr>
      </c:pivotFmt>
      <c:pivotFmt>
        <c:idx val="14"/>
        <c:spPr>
          <a:solidFill>
            <a:srgbClr val="003D6A"/>
          </a:solidFill>
          <a:ln>
            <a:solidFill>
              <a:srgbClr val="003D6A"/>
            </a:solidFill>
          </a:ln>
          <a:effectLst/>
        </c:spPr>
      </c:pivotFmt>
      <c:pivotFmt>
        <c:idx val="15"/>
        <c:spPr>
          <a:solidFill>
            <a:srgbClr val="003D6A"/>
          </a:solidFill>
          <a:ln>
            <a:solidFill>
              <a:srgbClr val="003D6A"/>
            </a:solidFill>
          </a:ln>
          <a:effectLst/>
        </c:spPr>
      </c:pivotFmt>
      <c:pivotFmt>
        <c:idx val="16"/>
        <c:spPr>
          <a:solidFill>
            <a:srgbClr val="003D6A"/>
          </a:solidFill>
          <a:ln>
            <a:solidFill>
              <a:srgbClr val="003D6A"/>
            </a:solidFill>
          </a:ln>
          <a:effectLst/>
        </c:spPr>
      </c:pivotFmt>
      <c:pivotFmt>
        <c:idx val="17"/>
        <c:spPr>
          <a:solidFill>
            <a:srgbClr val="009EE0"/>
          </a:solidFill>
          <a:ln>
            <a:solidFill>
              <a:srgbClr val="009EE0"/>
            </a:solidFill>
          </a:ln>
          <a:effectLst/>
        </c:spPr>
      </c:pivotFmt>
      <c:pivotFmt>
        <c:idx val="18"/>
        <c:spPr>
          <a:solidFill>
            <a:srgbClr val="009EE0"/>
          </a:solidFill>
          <a:ln>
            <a:solidFill>
              <a:srgbClr val="009EE0"/>
            </a:solidFill>
          </a:ln>
          <a:effectLst/>
        </c:spPr>
      </c:pivotFmt>
      <c:pivotFmt>
        <c:idx val="19"/>
        <c:spPr>
          <a:solidFill>
            <a:srgbClr val="009EE0"/>
          </a:solidFill>
          <a:ln>
            <a:solidFill>
              <a:srgbClr val="009EE0"/>
            </a:solidFill>
          </a:ln>
          <a:effectLst/>
        </c:spPr>
      </c:pivotFmt>
      <c:pivotFmt>
        <c:idx val="20"/>
        <c:spPr>
          <a:solidFill>
            <a:srgbClr val="009EE0"/>
          </a:solidFill>
          <a:ln>
            <a:solidFill>
              <a:srgbClr val="009EE0"/>
            </a:solidFill>
          </a:ln>
          <a:effectLst/>
        </c:spPr>
      </c:pivotFmt>
      <c:pivotFmt>
        <c:idx val="21"/>
        <c:spPr>
          <a:solidFill>
            <a:srgbClr val="009EE0"/>
          </a:solidFill>
          <a:ln>
            <a:solidFill>
              <a:srgbClr val="009EE0"/>
            </a:solidFill>
          </a:ln>
          <a:effectLst/>
        </c:spPr>
      </c:pivotFmt>
      <c:pivotFmt>
        <c:idx val="22"/>
        <c:spPr>
          <a:solidFill>
            <a:srgbClr val="009EE0"/>
          </a:solidFill>
          <a:ln>
            <a:solidFill>
              <a:srgbClr val="009EE0"/>
            </a:solidFill>
          </a:ln>
          <a:effectLst/>
        </c:spPr>
      </c:pivotFmt>
      <c:pivotFmt>
        <c:idx val="2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de-DE"/>
            </a:p>
          </c:txPr>
          <c:showLegendKey val="0"/>
          <c:showVal val="1"/>
          <c:showCatName val="0"/>
          <c:showSerName val="0"/>
          <c:showPercent val="0"/>
          <c:showBubbleSize val="0"/>
          <c:extLst>
            <c:ext xmlns:c15="http://schemas.microsoft.com/office/drawing/2012/chart" uri="{CE6537A1-D6FC-4f65-9D91-7224C49458BB}"/>
          </c:extLst>
        </c:dLbl>
      </c:pivotFmt>
      <c:pivotFmt>
        <c:idx val="24"/>
        <c:spPr>
          <a:solidFill>
            <a:srgbClr val="003D6A"/>
          </a:solidFill>
          <a:ln>
            <a:solidFill>
              <a:srgbClr val="003D6A"/>
            </a:solidFill>
          </a:ln>
          <a:effectLst/>
        </c:spPr>
      </c:pivotFmt>
      <c:pivotFmt>
        <c:idx val="25"/>
        <c:spPr>
          <a:solidFill>
            <a:srgbClr val="009EE0"/>
          </a:solidFill>
          <a:ln>
            <a:solidFill>
              <a:srgbClr val="009EE0"/>
            </a:solidFill>
          </a:ln>
          <a:effectLst/>
        </c:spPr>
      </c:pivotFmt>
      <c:pivotFmt>
        <c:idx val="26"/>
        <c:spPr>
          <a:solidFill>
            <a:srgbClr val="003D6A"/>
          </a:solidFill>
          <a:ln>
            <a:solidFill>
              <a:srgbClr val="003D6A"/>
            </a:solidFill>
          </a:ln>
          <a:effectLst/>
        </c:spPr>
      </c:pivotFmt>
      <c:pivotFmt>
        <c:idx val="27"/>
        <c:spPr>
          <a:solidFill>
            <a:srgbClr val="009EE0"/>
          </a:solidFill>
          <a:ln>
            <a:solidFill>
              <a:srgbClr val="009EE0"/>
            </a:solidFill>
          </a:ln>
          <a:effectLst/>
        </c:spPr>
      </c:pivotFmt>
      <c:pivotFmt>
        <c:idx val="28"/>
        <c:spPr>
          <a:solidFill>
            <a:srgbClr val="003D6A"/>
          </a:solidFill>
          <a:ln>
            <a:solidFill>
              <a:srgbClr val="003D6A"/>
            </a:solidFill>
          </a:ln>
          <a:effectLst/>
        </c:spPr>
      </c:pivotFmt>
      <c:pivotFmt>
        <c:idx val="29"/>
        <c:spPr>
          <a:solidFill>
            <a:srgbClr val="003D6A"/>
          </a:solidFill>
          <a:ln>
            <a:solidFill>
              <a:srgbClr val="003D6A"/>
            </a:solidFill>
          </a:ln>
          <a:effectLst/>
        </c:spPr>
      </c:pivotFmt>
      <c:pivotFmt>
        <c:idx val="30"/>
        <c:spPr>
          <a:solidFill>
            <a:srgbClr val="009EE0"/>
          </a:solidFill>
          <a:ln>
            <a:solidFill>
              <a:srgbClr val="009EE0"/>
            </a:solidFill>
          </a:ln>
          <a:effectLst/>
        </c:spPr>
      </c:pivotFmt>
      <c:pivotFmt>
        <c:idx val="31"/>
        <c:spPr>
          <a:solidFill>
            <a:srgbClr val="003D6A"/>
          </a:solidFill>
          <a:ln>
            <a:solidFill>
              <a:srgbClr val="003D6A"/>
            </a:solidFill>
          </a:ln>
          <a:effectLst/>
        </c:spPr>
      </c:pivotFmt>
      <c:pivotFmt>
        <c:idx val="32"/>
        <c:spPr>
          <a:solidFill>
            <a:srgbClr val="009EE0"/>
          </a:solidFill>
          <a:ln>
            <a:solidFill>
              <a:srgbClr val="009EE0"/>
            </a:solidFill>
          </a:ln>
          <a:effectLst/>
        </c:spPr>
      </c:pivotFmt>
      <c:pivotFmt>
        <c:idx val="33"/>
        <c:spPr>
          <a:solidFill>
            <a:srgbClr val="003D6A"/>
          </a:solidFill>
          <a:ln>
            <a:solidFill>
              <a:srgbClr val="003D6A"/>
            </a:solidFill>
          </a:ln>
          <a:effectLst/>
        </c:spPr>
      </c:pivotFmt>
      <c:pivotFmt>
        <c:idx val="34"/>
        <c:spPr>
          <a:solidFill>
            <a:srgbClr val="009EE0"/>
          </a:solidFill>
          <a:ln>
            <a:solidFill>
              <a:srgbClr val="009EE0"/>
            </a:solidFill>
          </a:ln>
          <a:effectLst/>
        </c:spPr>
      </c:pivotFmt>
      <c:pivotFmt>
        <c:idx val="35"/>
        <c:spPr>
          <a:solidFill>
            <a:srgbClr val="009EE0"/>
          </a:solidFill>
          <a:ln>
            <a:solidFill>
              <a:srgbClr val="009EE0"/>
            </a:solidFill>
          </a:ln>
          <a:effectLst/>
        </c:spPr>
      </c:pivotFmt>
      <c:pivotFmt>
        <c:idx val="3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de-DE"/>
            </a:p>
          </c:txPr>
          <c:showLegendKey val="0"/>
          <c:showVal val="1"/>
          <c:showCatName val="0"/>
          <c:showSerName val="0"/>
          <c:showPercent val="0"/>
          <c:showBubbleSize val="0"/>
          <c:extLst>
            <c:ext xmlns:c15="http://schemas.microsoft.com/office/drawing/2012/chart" uri="{CE6537A1-D6FC-4f65-9D91-7224C49458BB}"/>
          </c:extLst>
        </c:dLbl>
      </c:pivotFmt>
      <c:pivotFmt>
        <c:idx val="37"/>
        <c:spPr>
          <a:solidFill>
            <a:srgbClr val="003D6A"/>
          </a:solidFill>
          <a:ln>
            <a:solidFill>
              <a:srgbClr val="003D6A"/>
            </a:solidFill>
          </a:ln>
          <a:effectLst/>
        </c:spPr>
      </c:pivotFmt>
      <c:pivotFmt>
        <c:idx val="38"/>
        <c:spPr>
          <a:solidFill>
            <a:srgbClr val="009EE0"/>
          </a:solidFill>
          <a:ln>
            <a:solidFill>
              <a:srgbClr val="009EE0"/>
            </a:solidFill>
          </a:ln>
          <a:effectLst/>
        </c:spPr>
      </c:pivotFmt>
      <c:pivotFmt>
        <c:idx val="39"/>
        <c:spPr>
          <a:solidFill>
            <a:srgbClr val="003D6A"/>
          </a:solidFill>
          <a:ln>
            <a:solidFill>
              <a:srgbClr val="003D6A"/>
            </a:solidFill>
          </a:ln>
          <a:effectLst/>
        </c:spPr>
      </c:pivotFmt>
      <c:pivotFmt>
        <c:idx val="40"/>
        <c:spPr>
          <a:solidFill>
            <a:srgbClr val="009EE0"/>
          </a:solidFill>
          <a:ln>
            <a:solidFill>
              <a:srgbClr val="009EE0"/>
            </a:solidFill>
          </a:ln>
          <a:effectLst/>
        </c:spPr>
      </c:pivotFmt>
      <c:pivotFmt>
        <c:idx val="41"/>
        <c:spPr>
          <a:solidFill>
            <a:srgbClr val="003D6A"/>
          </a:solidFill>
          <a:ln>
            <a:solidFill>
              <a:srgbClr val="003D6A"/>
            </a:solidFill>
          </a:ln>
          <a:effectLst/>
        </c:spPr>
      </c:pivotFmt>
      <c:pivotFmt>
        <c:idx val="42"/>
        <c:spPr>
          <a:solidFill>
            <a:srgbClr val="003D6A"/>
          </a:solidFill>
          <a:ln>
            <a:solidFill>
              <a:srgbClr val="003D6A"/>
            </a:solidFill>
          </a:ln>
          <a:effectLst/>
        </c:spPr>
      </c:pivotFmt>
      <c:pivotFmt>
        <c:idx val="43"/>
        <c:spPr>
          <a:solidFill>
            <a:srgbClr val="009EE0"/>
          </a:solidFill>
          <a:ln>
            <a:solidFill>
              <a:srgbClr val="009EE0"/>
            </a:solidFill>
          </a:ln>
          <a:effectLst/>
        </c:spPr>
      </c:pivotFmt>
      <c:pivotFmt>
        <c:idx val="44"/>
        <c:spPr>
          <a:solidFill>
            <a:srgbClr val="003D6A"/>
          </a:solidFill>
          <a:ln>
            <a:solidFill>
              <a:srgbClr val="003D6A"/>
            </a:solidFill>
          </a:ln>
          <a:effectLst/>
        </c:spPr>
      </c:pivotFmt>
      <c:pivotFmt>
        <c:idx val="45"/>
        <c:spPr>
          <a:solidFill>
            <a:srgbClr val="009EE0"/>
          </a:solidFill>
          <a:ln>
            <a:solidFill>
              <a:srgbClr val="009EE0"/>
            </a:solidFill>
          </a:ln>
          <a:effectLst/>
        </c:spPr>
      </c:pivotFmt>
      <c:pivotFmt>
        <c:idx val="46"/>
        <c:spPr>
          <a:solidFill>
            <a:srgbClr val="003D6A"/>
          </a:solidFill>
          <a:ln>
            <a:solidFill>
              <a:srgbClr val="003D6A"/>
            </a:solidFill>
          </a:ln>
          <a:effectLst/>
        </c:spPr>
      </c:pivotFmt>
      <c:pivotFmt>
        <c:idx val="47"/>
        <c:spPr>
          <a:solidFill>
            <a:srgbClr val="009EE0"/>
          </a:solidFill>
          <a:ln>
            <a:solidFill>
              <a:srgbClr val="009EE0"/>
            </a:solidFill>
          </a:ln>
          <a:effectLst/>
        </c:spPr>
      </c:pivotFmt>
      <c:pivotFmt>
        <c:idx val="48"/>
        <c:spPr>
          <a:solidFill>
            <a:srgbClr val="009EE0"/>
          </a:solidFill>
          <a:ln>
            <a:solidFill>
              <a:srgbClr val="009EE0"/>
            </a:solidFill>
          </a:ln>
          <a:effectLst/>
        </c:spPr>
      </c:pivotFmt>
    </c:pivotFmts>
    <c:plotArea>
      <c:layout/>
      <c:barChart>
        <c:barDir val="col"/>
        <c:grouping val="clustered"/>
        <c:varyColors val="0"/>
        <c:ser>
          <c:idx val="0"/>
          <c:order val="0"/>
          <c:tx>
            <c:strRef>
              <c:f>Tabelle1!$P$4</c:f>
              <c:strCache>
                <c:ptCount val="1"/>
                <c:pt idx="0">
                  <c:v>Ergebnis</c:v>
                </c:pt>
              </c:strCache>
            </c:strRef>
          </c:tx>
          <c:spPr>
            <a:solidFill>
              <a:schemeClr val="accent1"/>
            </a:solidFill>
            <a:ln>
              <a:noFill/>
            </a:ln>
            <a:effectLst/>
          </c:spPr>
          <c:invertIfNegative val="0"/>
          <c:dPt>
            <c:idx val="0"/>
            <c:invertIfNegative val="0"/>
            <c:bubble3D val="0"/>
            <c:spPr>
              <a:solidFill>
                <a:srgbClr val="003D6A"/>
              </a:solidFill>
              <a:ln>
                <a:solidFill>
                  <a:srgbClr val="003D6A"/>
                </a:solidFill>
              </a:ln>
              <a:effectLst/>
            </c:spPr>
            <c:extLst>
              <c:ext xmlns:c16="http://schemas.microsoft.com/office/drawing/2014/chart" uri="{C3380CC4-5D6E-409C-BE32-E72D297353CC}">
                <c16:uniqueId val="{00000001-11F9-4C8D-B526-E613FACA9195}"/>
              </c:ext>
            </c:extLst>
          </c:dPt>
          <c:dPt>
            <c:idx val="1"/>
            <c:invertIfNegative val="0"/>
            <c:bubble3D val="0"/>
            <c:spPr>
              <a:solidFill>
                <a:srgbClr val="009EE0"/>
              </a:solidFill>
              <a:ln>
                <a:solidFill>
                  <a:srgbClr val="009EE0"/>
                </a:solidFill>
              </a:ln>
              <a:effectLst/>
            </c:spPr>
            <c:extLst>
              <c:ext xmlns:c16="http://schemas.microsoft.com/office/drawing/2014/chart" uri="{C3380CC4-5D6E-409C-BE32-E72D297353CC}">
                <c16:uniqueId val="{00000003-11F9-4C8D-B526-E613FACA9195}"/>
              </c:ext>
            </c:extLst>
          </c:dPt>
          <c:dPt>
            <c:idx val="2"/>
            <c:invertIfNegative val="0"/>
            <c:bubble3D val="0"/>
            <c:spPr>
              <a:solidFill>
                <a:srgbClr val="003D6A"/>
              </a:solidFill>
              <a:ln>
                <a:solidFill>
                  <a:srgbClr val="003D6A"/>
                </a:solidFill>
              </a:ln>
              <a:effectLst/>
            </c:spPr>
            <c:extLst>
              <c:ext xmlns:c16="http://schemas.microsoft.com/office/drawing/2014/chart" uri="{C3380CC4-5D6E-409C-BE32-E72D297353CC}">
                <c16:uniqueId val="{00000005-11F9-4C8D-B526-E613FACA9195}"/>
              </c:ext>
            </c:extLst>
          </c:dPt>
          <c:dPt>
            <c:idx val="3"/>
            <c:invertIfNegative val="0"/>
            <c:bubble3D val="0"/>
            <c:spPr>
              <a:solidFill>
                <a:srgbClr val="009EE0"/>
              </a:solidFill>
              <a:ln>
                <a:solidFill>
                  <a:srgbClr val="009EE0"/>
                </a:solidFill>
              </a:ln>
              <a:effectLst/>
            </c:spPr>
            <c:extLst>
              <c:ext xmlns:c16="http://schemas.microsoft.com/office/drawing/2014/chart" uri="{C3380CC4-5D6E-409C-BE32-E72D297353CC}">
                <c16:uniqueId val="{00000007-11F9-4C8D-B526-E613FACA9195}"/>
              </c:ext>
            </c:extLst>
          </c:dPt>
          <c:dPt>
            <c:idx val="4"/>
            <c:invertIfNegative val="0"/>
            <c:bubble3D val="0"/>
            <c:spPr>
              <a:solidFill>
                <a:srgbClr val="003D6A"/>
              </a:solidFill>
              <a:ln>
                <a:solidFill>
                  <a:srgbClr val="003D6A"/>
                </a:solidFill>
              </a:ln>
              <a:effectLst/>
            </c:spPr>
            <c:extLst>
              <c:ext xmlns:c16="http://schemas.microsoft.com/office/drawing/2014/chart" uri="{C3380CC4-5D6E-409C-BE32-E72D297353CC}">
                <c16:uniqueId val="{00000009-11F9-4C8D-B526-E613FACA9195}"/>
              </c:ext>
            </c:extLst>
          </c:dPt>
          <c:dPt>
            <c:idx val="5"/>
            <c:invertIfNegative val="0"/>
            <c:bubble3D val="0"/>
            <c:spPr>
              <a:solidFill>
                <a:srgbClr val="003D6A"/>
              </a:solidFill>
              <a:ln>
                <a:solidFill>
                  <a:srgbClr val="003D6A"/>
                </a:solidFill>
              </a:ln>
              <a:effectLst/>
            </c:spPr>
            <c:extLst>
              <c:ext xmlns:c16="http://schemas.microsoft.com/office/drawing/2014/chart" uri="{C3380CC4-5D6E-409C-BE32-E72D297353CC}">
                <c16:uniqueId val="{0000000B-11F9-4C8D-B526-E613FACA9195}"/>
              </c:ext>
            </c:extLst>
          </c:dPt>
          <c:dPt>
            <c:idx val="6"/>
            <c:invertIfNegative val="0"/>
            <c:bubble3D val="0"/>
            <c:spPr>
              <a:solidFill>
                <a:srgbClr val="009EE0"/>
              </a:solidFill>
              <a:ln>
                <a:solidFill>
                  <a:srgbClr val="009EE0"/>
                </a:solidFill>
              </a:ln>
              <a:effectLst/>
            </c:spPr>
            <c:extLst>
              <c:ext xmlns:c16="http://schemas.microsoft.com/office/drawing/2014/chart" uri="{C3380CC4-5D6E-409C-BE32-E72D297353CC}">
                <c16:uniqueId val="{0000000D-11F9-4C8D-B526-E613FACA9195}"/>
              </c:ext>
            </c:extLst>
          </c:dPt>
          <c:dPt>
            <c:idx val="7"/>
            <c:invertIfNegative val="0"/>
            <c:bubble3D val="0"/>
            <c:spPr>
              <a:solidFill>
                <a:srgbClr val="003D6A"/>
              </a:solidFill>
              <a:ln>
                <a:solidFill>
                  <a:srgbClr val="003D6A"/>
                </a:solidFill>
              </a:ln>
              <a:effectLst/>
            </c:spPr>
            <c:extLst>
              <c:ext xmlns:c16="http://schemas.microsoft.com/office/drawing/2014/chart" uri="{C3380CC4-5D6E-409C-BE32-E72D297353CC}">
                <c16:uniqueId val="{0000000F-11F9-4C8D-B526-E613FACA9195}"/>
              </c:ext>
            </c:extLst>
          </c:dPt>
          <c:dPt>
            <c:idx val="8"/>
            <c:invertIfNegative val="0"/>
            <c:bubble3D val="0"/>
            <c:spPr>
              <a:solidFill>
                <a:srgbClr val="009EE0"/>
              </a:solidFill>
              <a:ln>
                <a:solidFill>
                  <a:srgbClr val="009EE0"/>
                </a:solidFill>
              </a:ln>
              <a:effectLst/>
            </c:spPr>
            <c:extLst>
              <c:ext xmlns:c16="http://schemas.microsoft.com/office/drawing/2014/chart" uri="{C3380CC4-5D6E-409C-BE32-E72D297353CC}">
                <c16:uniqueId val="{00000011-11F9-4C8D-B526-E613FACA9195}"/>
              </c:ext>
            </c:extLst>
          </c:dPt>
          <c:dPt>
            <c:idx val="9"/>
            <c:invertIfNegative val="0"/>
            <c:bubble3D val="0"/>
            <c:spPr>
              <a:solidFill>
                <a:srgbClr val="003D6A"/>
              </a:solidFill>
              <a:ln>
                <a:solidFill>
                  <a:srgbClr val="003D6A"/>
                </a:solidFill>
              </a:ln>
              <a:effectLst/>
            </c:spPr>
            <c:extLst>
              <c:ext xmlns:c16="http://schemas.microsoft.com/office/drawing/2014/chart" uri="{C3380CC4-5D6E-409C-BE32-E72D297353CC}">
                <c16:uniqueId val="{00000013-11F9-4C8D-B526-E613FACA9195}"/>
              </c:ext>
            </c:extLst>
          </c:dPt>
          <c:dPt>
            <c:idx val="10"/>
            <c:invertIfNegative val="0"/>
            <c:bubble3D val="0"/>
            <c:spPr>
              <a:solidFill>
                <a:srgbClr val="009EE0"/>
              </a:solidFill>
              <a:ln>
                <a:solidFill>
                  <a:srgbClr val="009EE0"/>
                </a:solidFill>
              </a:ln>
              <a:effectLst/>
            </c:spPr>
            <c:extLst>
              <c:ext xmlns:c16="http://schemas.microsoft.com/office/drawing/2014/chart" uri="{C3380CC4-5D6E-409C-BE32-E72D297353CC}">
                <c16:uniqueId val="{00000015-11F9-4C8D-B526-E613FACA9195}"/>
              </c:ext>
            </c:extLst>
          </c:dPt>
          <c:dPt>
            <c:idx val="11"/>
            <c:invertIfNegative val="0"/>
            <c:bubble3D val="0"/>
            <c:spPr>
              <a:solidFill>
                <a:srgbClr val="009EE0"/>
              </a:solidFill>
              <a:ln>
                <a:solidFill>
                  <a:srgbClr val="009EE0"/>
                </a:solidFill>
              </a:ln>
              <a:effectLst/>
            </c:spPr>
            <c:extLst>
              <c:ext xmlns:c16="http://schemas.microsoft.com/office/drawing/2014/chart" uri="{C3380CC4-5D6E-409C-BE32-E72D297353CC}">
                <c16:uniqueId val="{00000017-11F9-4C8D-B526-E613FACA9195}"/>
              </c:ext>
            </c:extLst>
          </c:dPt>
          <c:cat>
            <c:multiLvlStrRef>
              <c:f>Tabelle1!$O$5:$O$27</c:f>
              <c:multiLvlStrCache>
                <c:ptCount val="12"/>
                <c:lvl>
                  <c:pt idx="0">
                    <c:v>MPG-plus 20</c:v>
                  </c:pt>
                  <c:pt idx="1">
                    <c:v>MPC 025</c:v>
                  </c:pt>
                  <c:pt idx="2">
                    <c:v>MPG-plus 25</c:v>
                  </c:pt>
                  <c:pt idx="3">
                    <c:v>MPC 040</c:v>
                  </c:pt>
                  <c:pt idx="4">
                    <c:v>MPG-plus 32</c:v>
                  </c:pt>
                  <c:pt idx="5">
                    <c:v>MPG-plus 40</c:v>
                  </c:pt>
                  <c:pt idx="6">
                    <c:v>MPC 075</c:v>
                  </c:pt>
                  <c:pt idx="7">
                    <c:v>MPG-plus 50</c:v>
                  </c:pt>
                  <c:pt idx="8">
                    <c:v>MPC 100</c:v>
                  </c:pt>
                  <c:pt idx="9">
                    <c:v>MPG-plus 64</c:v>
                  </c:pt>
                  <c:pt idx="10">
                    <c:v>MPC 120</c:v>
                  </c:pt>
                  <c:pt idx="11">
                    <c:v>MPC 150</c:v>
                  </c:pt>
                </c:lvl>
                <c:lvl>
                  <c:pt idx="0">
                    <c:v>2</c:v>
                  </c:pt>
                  <c:pt idx="1">
                    <c:v>2,5</c:v>
                  </c:pt>
                  <c:pt idx="2">
                    <c:v>3</c:v>
                  </c:pt>
                  <c:pt idx="3">
                    <c:v>4</c:v>
                  </c:pt>
                  <c:pt idx="5">
                    <c:v>6</c:v>
                  </c:pt>
                  <c:pt idx="6">
                    <c:v>7,5</c:v>
                  </c:pt>
                  <c:pt idx="7">
                    <c:v>8</c:v>
                  </c:pt>
                  <c:pt idx="8">
                    <c:v>10</c:v>
                  </c:pt>
                  <c:pt idx="10">
                    <c:v>12</c:v>
                  </c:pt>
                  <c:pt idx="11">
                    <c:v>15</c:v>
                  </c:pt>
                </c:lvl>
              </c:multiLvlStrCache>
            </c:multiLvlStrRef>
          </c:cat>
          <c:val>
            <c:numRef>
              <c:f>Tabelle1!$P$5:$P$27</c:f>
              <c:numCache>
                <c:formatCode>General</c:formatCode>
                <c:ptCount val="12"/>
                <c:pt idx="0">
                  <c:v>34</c:v>
                </c:pt>
                <c:pt idx="1">
                  <c:v>16</c:v>
                </c:pt>
                <c:pt idx="2">
                  <c:v>38</c:v>
                </c:pt>
                <c:pt idx="3">
                  <c:v>50</c:v>
                </c:pt>
                <c:pt idx="4">
                  <c:v>80</c:v>
                </c:pt>
                <c:pt idx="5">
                  <c:v>135</c:v>
                </c:pt>
                <c:pt idx="6">
                  <c:v>110</c:v>
                </c:pt>
                <c:pt idx="7">
                  <c:v>215</c:v>
                </c:pt>
                <c:pt idx="8">
                  <c:v>170</c:v>
                </c:pt>
                <c:pt idx="9">
                  <c:v>300</c:v>
                </c:pt>
                <c:pt idx="10">
                  <c:v>240</c:v>
                </c:pt>
                <c:pt idx="11">
                  <c:v>370</c:v>
                </c:pt>
              </c:numCache>
            </c:numRef>
          </c:val>
          <c:extLst>
            <c:ext xmlns:c16="http://schemas.microsoft.com/office/drawing/2014/chart" uri="{C3380CC4-5D6E-409C-BE32-E72D297353CC}">
              <c16:uniqueId val="{00000018-11F9-4C8D-B526-E613FACA9195}"/>
            </c:ext>
          </c:extLst>
        </c:ser>
        <c:dLbls>
          <c:showLegendKey val="0"/>
          <c:showVal val="0"/>
          <c:showCatName val="0"/>
          <c:showSerName val="0"/>
          <c:showPercent val="0"/>
          <c:showBubbleSize val="0"/>
        </c:dLbls>
        <c:gapWidth val="219"/>
        <c:overlap val="-27"/>
        <c:axId val="207885000"/>
        <c:axId val="207885384"/>
      </c:barChart>
      <c:catAx>
        <c:axId val="2078850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Hub pro Backe [mm]</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de-DE"/>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e-DE"/>
          </a:p>
        </c:txPr>
        <c:crossAx val="207885384"/>
        <c:crosses val="autoZero"/>
        <c:auto val="1"/>
        <c:lblAlgn val="ctr"/>
        <c:lblOffset val="100"/>
        <c:noMultiLvlLbl val="0"/>
      </c:catAx>
      <c:valAx>
        <c:axId val="20788538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Schließkraft [N]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de-DE"/>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de-DE"/>
          </a:p>
        </c:txPr>
        <c:crossAx val="20788500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de-DE"/>
    </a:p>
  </c:txPr>
  <c:externalData r:id="rId3">
    <c:autoUpdate val="0"/>
  </c:externalData>
  <c:extLst>
    <c:ext xmlns:c14="http://schemas.microsoft.com/office/drawing/2007/8/2/chart" uri="{781A3756-C4B2-4CAC-9D66-4F8BD8637D16}">
      <c14:pivotOptions>
        <c14:dropZoneFilter val="1"/>
        <c14:dropZoneCategories val="1"/>
        <c14:dropZoneData val="1"/>
      </c14:pivotOptions>
    </c:ext>
  </c:extLst>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74DD-4AFD-8524-C68C3E2450C8}"/>
              </c:ext>
            </c:extLst>
          </c:dPt>
          <c:dPt>
            <c:idx val="1"/>
            <c:bubble3D val="0"/>
            <c:spPr>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74DD-4AFD-8524-C68C3E2450C8}"/>
              </c:ext>
            </c:extLst>
          </c:dPt>
          <c:dPt>
            <c:idx val="2"/>
            <c:bubble3D val="0"/>
            <c:spPr>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5-74DD-4AFD-8524-C68C3E2450C8}"/>
              </c:ext>
            </c:extLst>
          </c:dPt>
          <c:dPt>
            <c:idx val="3"/>
            <c:bubble3D val="0"/>
            <c:spPr>
              <a:gradFill rotWithShape="1">
                <a:gsLst>
                  <a:gs pos="0">
                    <a:schemeClr val="accent4">
                      <a:shade val="51000"/>
                      <a:satMod val="130000"/>
                    </a:schemeClr>
                  </a:gs>
                  <a:gs pos="80000">
                    <a:schemeClr val="accent4">
                      <a:shade val="93000"/>
                      <a:satMod val="130000"/>
                    </a:schemeClr>
                  </a:gs>
                  <a:gs pos="100000">
                    <a:schemeClr val="accent4">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7-74DD-4AFD-8524-C68C3E2450C8}"/>
              </c:ext>
            </c:extLst>
          </c:dPt>
          <c:dPt>
            <c:idx val="4"/>
            <c:bubble3D val="0"/>
            <c:spPr>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9-74DD-4AFD-8524-C68C3E2450C8}"/>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de-DE"/>
              </a:p>
            </c:txPr>
            <c:showLegendKey val="0"/>
            <c:showVal val="1"/>
            <c:showCatName val="0"/>
            <c:showSerName val="0"/>
            <c:showPercent val="0"/>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'Stückzahlen_MPG-basis'!$B$37:$B$41</c:f>
              <c:strCache>
                <c:ptCount val="5"/>
                <c:pt idx="0">
                  <c:v>Deutschland</c:v>
                </c:pt>
                <c:pt idx="1">
                  <c:v>Rest of Europe</c:v>
                </c:pt>
                <c:pt idx="2">
                  <c:v>Asien/Pazifik</c:v>
                </c:pt>
                <c:pt idx="3">
                  <c:v>Americas</c:v>
                </c:pt>
                <c:pt idx="4">
                  <c:v>Weitere Regionen</c:v>
                </c:pt>
              </c:strCache>
            </c:strRef>
          </c:cat>
          <c:val>
            <c:numRef>
              <c:f>'Stückzahlen_MPG-basis'!$D$37:$D$41</c:f>
              <c:numCache>
                <c:formatCode>0%</c:formatCode>
                <c:ptCount val="5"/>
                <c:pt idx="0">
                  <c:v>0.15</c:v>
                </c:pt>
                <c:pt idx="1">
                  <c:v>0.15</c:v>
                </c:pt>
                <c:pt idx="2">
                  <c:v>0.5</c:v>
                </c:pt>
                <c:pt idx="3">
                  <c:v>0.18</c:v>
                </c:pt>
                <c:pt idx="4">
                  <c:v>0.02</c:v>
                </c:pt>
              </c:numCache>
            </c:numRef>
          </c:val>
          <c:extLst>
            <c:ext xmlns:c16="http://schemas.microsoft.com/office/drawing/2014/chart" uri="{C3380CC4-5D6E-409C-BE32-E72D297353CC}">
              <c16:uniqueId val="{0000000A-74DD-4AFD-8524-C68C3E2450C8}"/>
            </c:ext>
          </c:extLst>
        </c:ser>
        <c:dLbls>
          <c:showLegendKey val="0"/>
          <c:showVal val="0"/>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de-DE"/>
        </a:p>
      </c:txPr>
    </c:legend>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de-DE"/>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tx>
            <c:strRef>
              <c:f>Tabelle2!$C$13</c:f>
              <c:strCache>
                <c:ptCount val="1"/>
                <c:pt idx="0">
                  <c:v>Weiss CRG 30-50</c:v>
                </c:pt>
              </c:strCache>
            </c:strRef>
          </c:tx>
          <c:spPr>
            <a:ln w="25400" cap="rnd">
              <a:noFill/>
              <a:round/>
            </a:ln>
            <a:effectLst/>
          </c:spPr>
          <c:marker>
            <c:symbol val="diamond"/>
            <c:size val="6"/>
            <c:spPr>
              <a:solidFill>
                <a:schemeClr val="lt1"/>
              </a:solidFill>
              <a:ln w="15875">
                <a:solidFill>
                  <a:schemeClr val="accent1"/>
                </a:solidFill>
                <a:round/>
              </a:ln>
              <a:effectLst/>
            </c:spPr>
          </c:marker>
          <c:xVal>
            <c:numRef>
              <c:f>Tabelle2!$C$14</c:f>
              <c:numCache>
                <c:formatCode>General</c:formatCode>
                <c:ptCount val="1"/>
                <c:pt idx="0">
                  <c:v>30</c:v>
                </c:pt>
              </c:numCache>
            </c:numRef>
          </c:xVal>
          <c:yVal>
            <c:numRef>
              <c:f>Tabelle2!$C$15</c:f>
              <c:numCache>
                <c:formatCode>General</c:formatCode>
                <c:ptCount val="1"/>
                <c:pt idx="0">
                  <c:v>50</c:v>
                </c:pt>
              </c:numCache>
            </c:numRef>
          </c:yVal>
          <c:smooth val="0"/>
          <c:extLst>
            <c:ext xmlns:c16="http://schemas.microsoft.com/office/drawing/2014/chart" uri="{C3380CC4-5D6E-409C-BE32-E72D297353CC}">
              <c16:uniqueId val="{00000000-9B38-4B1B-B4E7-A9B251DAFB56}"/>
            </c:ext>
          </c:extLst>
        </c:ser>
        <c:ser>
          <c:idx val="1"/>
          <c:order val="1"/>
          <c:tx>
            <c:strRef>
              <c:f>Tabelle2!$D$13</c:f>
              <c:strCache>
                <c:ptCount val="1"/>
                <c:pt idx="0">
                  <c:v>Weiss CRG 200-85</c:v>
                </c:pt>
              </c:strCache>
            </c:strRef>
          </c:tx>
          <c:spPr>
            <a:ln w="25400" cap="rnd">
              <a:noFill/>
              <a:round/>
            </a:ln>
            <a:effectLst/>
          </c:spPr>
          <c:marker>
            <c:symbol val="square"/>
            <c:size val="6"/>
            <c:spPr>
              <a:solidFill>
                <a:schemeClr val="lt1"/>
              </a:solidFill>
              <a:ln w="15875">
                <a:solidFill>
                  <a:schemeClr val="accent2"/>
                </a:solidFill>
                <a:round/>
              </a:ln>
              <a:effectLst/>
            </c:spPr>
          </c:marker>
          <c:xVal>
            <c:numRef>
              <c:f>Tabelle2!$D$14</c:f>
              <c:numCache>
                <c:formatCode>General</c:formatCode>
                <c:ptCount val="1"/>
                <c:pt idx="0">
                  <c:v>200</c:v>
                </c:pt>
              </c:numCache>
            </c:numRef>
          </c:xVal>
          <c:yVal>
            <c:numRef>
              <c:f>Tabelle2!$D$15</c:f>
              <c:numCache>
                <c:formatCode>General</c:formatCode>
                <c:ptCount val="1"/>
                <c:pt idx="0">
                  <c:v>85</c:v>
                </c:pt>
              </c:numCache>
            </c:numRef>
          </c:yVal>
          <c:smooth val="0"/>
          <c:extLst>
            <c:ext xmlns:c16="http://schemas.microsoft.com/office/drawing/2014/chart" uri="{C3380CC4-5D6E-409C-BE32-E72D297353CC}">
              <c16:uniqueId val="{00000001-9B38-4B1B-B4E7-A9B251DAFB56}"/>
            </c:ext>
          </c:extLst>
        </c:ser>
        <c:ser>
          <c:idx val="2"/>
          <c:order val="2"/>
          <c:tx>
            <c:strRef>
              <c:f>Tabelle2!$E$13</c:f>
              <c:strCache>
                <c:ptCount val="1"/>
                <c:pt idx="0">
                  <c:v>Robotiq Hand-E</c:v>
                </c:pt>
              </c:strCache>
            </c:strRef>
          </c:tx>
          <c:spPr>
            <a:ln w="25400" cap="rnd">
              <a:noFill/>
              <a:round/>
            </a:ln>
            <a:effectLst/>
          </c:spPr>
          <c:marker>
            <c:symbol val="triangle"/>
            <c:size val="6"/>
            <c:spPr>
              <a:solidFill>
                <a:schemeClr val="lt1"/>
              </a:solidFill>
              <a:ln w="15875">
                <a:solidFill>
                  <a:schemeClr val="accent3"/>
                </a:solidFill>
                <a:round/>
              </a:ln>
              <a:effectLst/>
            </c:spPr>
          </c:marker>
          <c:xVal>
            <c:numRef>
              <c:f>Tabelle2!$E$14</c:f>
              <c:numCache>
                <c:formatCode>General</c:formatCode>
                <c:ptCount val="1"/>
                <c:pt idx="0">
                  <c:v>130</c:v>
                </c:pt>
              </c:numCache>
            </c:numRef>
          </c:xVal>
          <c:yVal>
            <c:numRef>
              <c:f>Tabelle2!$E$15</c:f>
              <c:numCache>
                <c:formatCode>General</c:formatCode>
                <c:ptCount val="1"/>
                <c:pt idx="0">
                  <c:v>50</c:v>
                </c:pt>
              </c:numCache>
            </c:numRef>
          </c:yVal>
          <c:smooth val="0"/>
          <c:extLst>
            <c:ext xmlns:c16="http://schemas.microsoft.com/office/drawing/2014/chart" uri="{C3380CC4-5D6E-409C-BE32-E72D297353CC}">
              <c16:uniqueId val="{00000002-9B38-4B1B-B4E7-A9B251DAFB56}"/>
            </c:ext>
          </c:extLst>
        </c:ser>
        <c:ser>
          <c:idx val="3"/>
          <c:order val="3"/>
          <c:tx>
            <c:strRef>
              <c:f>Tabelle2!$F$13</c:f>
              <c:strCache>
                <c:ptCount val="1"/>
                <c:pt idx="0">
                  <c:v>Robotiq 2F-85</c:v>
                </c:pt>
              </c:strCache>
            </c:strRef>
          </c:tx>
          <c:spPr>
            <a:ln w="25400" cap="rnd">
              <a:noFill/>
              <a:round/>
            </a:ln>
            <a:effectLst/>
          </c:spPr>
          <c:marker>
            <c:symbol val="x"/>
            <c:size val="6"/>
            <c:spPr>
              <a:noFill/>
              <a:ln w="15875">
                <a:solidFill>
                  <a:schemeClr val="accent4"/>
                </a:solidFill>
                <a:round/>
              </a:ln>
              <a:effectLst/>
            </c:spPr>
          </c:marker>
          <c:xVal>
            <c:numRef>
              <c:f>Tabelle2!$F$14</c:f>
              <c:numCache>
                <c:formatCode>General</c:formatCode>
                <c:ptCount val="1"/>
                <c:pt idx="0">
                  <c:v>235</c:v>
                </c:pt>
              </c:numCache>
            </c:numRef>
          </c:xVal>
          <c:yVal>
            <c:numRef>
              <c:f>Tabelle2!$F$15</c:f>
              <c:numCache>
                <c:formatCode>General</c:formatCode>
                <c:ptCount val="1"/>
                <c:pt idx="0">
                  <c:v>85</c:v>
                </c:pt>
              </c:numCache>
            </c:numRef>
          </c:yVal>
          <c:smooth val="0"/>
          <c:extLst>
            <c:ext xmlns:c16="http://schemas.microsoft.com/office/drawing/2014/chart" uri="{C3380CC4-5D6E-409C-BE32-E72D297353CC}">
              <c16:uniqueId val="{00000003-9B38-4B1B-B4E7-A9B251DAFB56}"/>
            </c:ext>
          </c:extLst>
        </c:ser>
        <c:ser>
          <c:idx val="4"/>
          <c:order val="4"/>
          <c:tx>
            <c:strRef>
              <c:f>Tabelle2!$G$13</c:f>
              <c:strCache>
                <c:ptCount val="1"/>
                <c:pt idx="0">
                  <c:v>Robotiq 2F-140</c:v>
                </c:pt>
              </c:strCache>
            </c:strRef>
          </c:tx>
          <c:spPr>
            <a:ln w="25400" cap="rnd">
              <a:noFill/>
              <a:round/>
            </a:ln>
            <a:effectLst/>
          </c:spPr>
          <c:marker>
            <c:symbol val="star"/>
            <c:size val="6"/>
            <c:spPr>
              <a:noFill/>
              <a:ln w="15875">
                <a:solidFill>
                  <a:schemeClr val="accent5"/>
                </a:solidFill>
                <a:round/>
              </a:ln>
              <a:effectLst/>
            </c:spPr>
          </c:marker>
          <c:xVal>
            <c:numRef>
              <c:f>Tabelle2!$G$14</c:f>
              <c:numCache>
                <c:formatCode>General</c:formatCode>
                <c:ptCount val="1"/>
                <c:pt idx="0">
                  <c:v>125</c:v>
                </c:pt>
              </c:numCache>
            </c:numRef>
          </c:xVal>
          <c:yVal>
            <c:numRef>
              <c:f>Tabelle2!$G$15</c:f>
              <c:numCache>
                <c:formatCode>General</c:formatCode>
                <c:ptCount val="1"/>
                <c:pt idx="0">
                  <c:v>140</c:v>
                </c:pt>
              </c:numCache>
            </c:numRef>
          </c:yVal>
          <c:smooth val="0"/>
          <c:extLst>
            <c:ext xmlns:c16="http://schemas.microsoft.com/office/drawing/2014/chart" uri="{C3380CC4-5D6E-409C-BE32-E72D297353CC}">
              <c16:uniqueId val="{00000004-9B38-4B1B-B4E7-A9B251DAFB56}"/>
            </c:ext>
          </c:extLst>
        </c:ser>
        <c:ser>
          <c:idx val="5"/>
          <c:order val="5"/>
          <c:tx>
            <c:strRef>
              <c:f>Tabelle2!$H$13</c:f>
              <c:strCache>
                <c:ptCount val="1"/>
                <c:pt idx="0">
                  <c:v>OnRobot RG2</c:v>
                </c:pt>
              </c:strCache>
            </c:strRef>
          </c:tx>
          <c:spPr>
            <a:ln w="25400" cap="rnd">
              <a:noFill/>
              <a:round/>
            </a:ln>
            <a:effectLst/>
          </c:spPr>
          <c:marker>
            <c:symbol val="circle"/>
            <c:size val="6"/>
            <c:spPr>
              <a:solidFill>
                <a:schemeClr val="lt1"/>
              </a:solidFill>
              <a:ln w="15875">
                <a:solidFill>
                  <a:schemeClr val="accent6"/>
                </a:solidFill>
                <a:round/>
              </a:ln>
              <a:effectLst/>
            </c:spPr>
          </c:marker>
          <c:xVal>
            <c:numRef>
              <c:f>Tabelle2!$H$14</c:f>
              <c:numCache>
                <c:formatCode>General</c:formatCode>
                <c:ptCount val="1"/>
                <c:pt idx="0">
                  <c:v>40</c:v>
                </c:pt>
              </c:numCache>
            </c:numRef>
          </c:xVal>
          <c:yVal>
            <c:numRef>
              <c:f>Tabelle2!$H$15</c:f>
              <c:numCache>
                <c:formatCode>General</c:formatCode>
                <c:ptCount val="1"/>
                <c:pt idx="0">
                  <c:v>110</c:v>
                </c:pt>
              </c:numCache>
            </c:numRef>
          </c:yVal>
          <c:smooth val="0"/>
          <c:extLst>
            <c:ext xmlns:c16="http://schemas.microsoft.com/office/drawing/2014/chart" uri="{C3380CC4-5D6E-409C-BE32-E72D297353CC}">
              <c16:uniqueId val="{00000005-9B38-4B1B-B4E7-A9B251DAFB56}"/>
            </c:ext>
          </c:extLst>
        </c:ser>
        <c:ser>
          <c:idx val="6"/>
          <c:order val="6"/>
          <c:tx>
            <c:strRef>
              <c:f>Tabelle2!$I$13</c:f>
              <c:strCache>
                <c:ptCount val="1"/>
                <c:pt idx="0">
                  <c:v>OnRobot RG6</c:v>
                </c:pt>
              </c:strCache>
            </c:strRef>
          </c:tx>
          <c:spPr>
            <a:ln w="25400" cap="rnd">
              <a:noFill/>
              <a:round/>
            </a:ln>
            <a:effectLst/>
          </c:spPr>
          <c:marker>
            <c:symbol val="plus"/>
            <c:size val="6"/>
            <c:spPr>
              <a:noFill/>
              <a:ln w="15875">
                <a:solidFill>
                  <a:schemeClr val="accent1">
                    <a:lumMod val="60000"/>
                  </a:schemeClr>
                </a:solidFill>
                <a:round/>
              </a:ln>
              <a:effectLst/>
            </c:spPr>
          </c:marker>
          <c:xVal>
            <c:numRef>
              <c:f>Tabelle2!$I$14</c:f>
              <c:numCache>
                <c:formatCode>General</c:formatCode>
                <c:ptCount val="1"/>
                <c:pt idx="0">
                  <c:v>120</c:v>
                </c:pt>
              </c:numCache>
            </c:numRef>
          </c:xVal>
          <c:yVal>
            <c:numRef>
              <c:f>Tabelle2!$I$15</c:f>
              <c:numCache>
                <c:formatCode>General</c:formatCode>
                <c:ptCount val="1"/>
                <c:pt idx="0">
                  <c:v>160</c:v>
                </c:pt>
              </c:numCache>
            </c:numRef>
          </c:yVal>
          <c:smooth val="0"/>
          <c:extLst>
            <c:ext xmlns:c16="http://schemas.microsoft.com/office/drawing/2014/chart" uri="{C3380CC4-5D6E-409C-BE32-E72D297353CC}">
              <c16:uniqueId val="{00000006-9B38-4B1B-B4E7-A9B251DAFB56}"/>
            </c:ext>
          </c:extLst>
        </c:ser>
        <c:ser>
          <c:idx val="7"/>
          <c:order val="7"/>
          <c:tx>
            <c:strRef>
              <c:f>Tabelle2!$J$13</c:f>
              <c:strCache>
                <c:ptCount val="1"/>
                <c:pt idx="0">
                  <c:v>Zimmer HRC-01</c:v>
                </c:pt>
              </c:strCache>
            </c:strRef>
          </c:tx>
          <c:spPr>
            <a:ln w="25400" cap="rnd">
              <a:noFill/>
              <a:round/>
            </a:ln>
            <a:effectLst/>
          </c:spPr>
          <c:marker>
            <c:symbol val="dot"/>
            <c:size val="6"/>
            <c:spPr>
              <a:solidFill>
                <a:schemeClr val="lt1"/>
              </a:solidFill>
              <a:ln w="15875">
                <a:solidFill>
                  <a:schemeClr val="accent2">
                    <a:lumMod val="60000"/>
                  </a:schemeClr>
                </a:solidFill>
                <a:round/>
              </a:ln>
              <a:effectLst/>
            </c:spPr>
          </c:marker>
          <c:xVal>
            <c:numRef>
              <c:f>Tabelle2!$J$14</c:f>
              <c:numCache>
                <c:formatCode>General</c:formatCode>
                <c:ptCount val="1"/>
                <c:pt idx="0">
                  <c:v>120</c:v>
                </c:pt>
              </c:numCache>
            </c:numRef>
          </c:xVal>
          <c:yVal>
            <c:numRef>
              <c:f>Tabelle2!$J$15</c:f>
              <c:numCache>
                <c:formatCode>General</c:formatCode>
                <c:ptCount val="1"/>
                <c:pt idx="0">
                  <c:v>120</c:v>
                </c:pt>
              </c:numCache>
            </c:numRef>
          </c:yVal>
          <c:smooth val="0"/>
          <c:extLst>
            <c:ext xmlns:c16="http://schemas.microsoft.com/office/drawing/2014/chart" uri="{C3380CC4-5D6E-409C-BE32-E72D297353CC}">
              <c16:uniqueId val="{00000007-9B38-4B1B-B4E7-A9B251DAFB56}"/>
            </c:ext>
          </c:extLst>
        </c:ser>
        <c:ser>
          <c:idx val="8"/>
          <c:order val="8"/>
          <c:tx>
            <c:strRef>
              <c:f>Tabelle2!$K$13</c:f>
              <c:strCache>
                <c:ptCount val="1"/>
                <c:pt idx="0">
                  <c:v>Zimmer HRC-03</c:v>
                </c:pt>
              </c:strCache>
            </c:strRef>
          </c:tx>
          <c:spPr>
            <a:ln w="25400" cap="rnd">
              <a:noFill/>
              <a:round/>
            </a:ln>
            <a:effectLst/>
          </c:spPr>
          <c:marker>
            <c:symbol val="dash"/>
            <c:size val="6"/>
            <c:spPr>
              <a:solidFill>
                <a:schemeClr val="lt1"/>
              </a:solidFill>
              <a:ln w="15875">
                <a:solidFill>
                  <a:schemeClr val="accent3">
                    <a:lumMod val="60000"/>
                  </a:schemeClr>
                </a:solidFill>
                <a:round/>
              </a:ln>
              <a:effectLst/>
            </c:spPr>
          </c:marker>
          <c:xVal>
            <c:numRef>
              <c:f>Tabelle2!$K$14</c:f>
              <c:numCache>
                <c:formatCode>General</c:formatCode>
                <c:ptCount val="1"/>
                <c:pt idx="0">
                  <c:v>190</c:v>
                </c:pt>
              </c:numCache>
            </c:numRef>
          </c:xVal>
          <c:yVal>
            <c:numRef>
              <c:f>Tabelle2!$K$15</c:f>
              <c:numCache>
                <c:formatCode>General</c:formatCode>
                <c:ptCount val="1"/>
                <c:pt idx="0">
                  <c:v>20</c:v>
                </c:pt>
              </c:numCache>
            </c:numRef>
          </c:yVal>
          <c:smooth val="0"/>
          <c:extLst>
            <c:ext xmlns:c16="http://schemas.microsoft.com/office/drawing/2014/chart" uri="{C3380CC4-5D6E-409C-BE32-E72D297353CC}">
              <c16:uniqueId val="{00000008-9B38-4B1B-B4E7-A9B251DAFB56}"/>
            </c:ext>
          </c:extLst>
        </c:ser>
        <c:ser>
          <c:idx val="9"/>
          <c:order val="9"/>
          <c:tx>
            <c:strRef>
              <c:f>Tabelle2!$L$13</c:f>
              <c:strCache>
                <c:ptCount val="1"/>
                <c:pt idx="0">
                  <c:v>Zimmer HRC-04</c:v>
                </c:pt>
              </c:strCache>
            </c:strRef>
          </c:tx>
          <c:spPr>
            <a:ln w="25400" cap="rnd">
              <a:noFill/>
              <a:round/>
            </a:ln>
            <a:effectLst/>
          </c:spPr>
          <c:marker>
            <c:symbol val="diamond"/>
            <c:size val="6"/>
            <c:spPr>
              <a:solidFill>
                <a:schemeClr val="lt1"/>
              </a:solidFill>
              <a:ln w="15875">
                <a:solidFill>
                  <a:schemeClr val="accent4">
                    <a:lumMod val="60000"/>
                  </a:schemeClr>
                </a:solidFill>
                <a:round/>
              </a:ln>
              <a:effectLst/>
            </c:spPr>
          </c:marker>
          <c:xVal>
            <c:numRef>
              <c:f>Tabelle2!$L$14</c:f>
              <c:numCache>
                <c:formatCode>General</c:formatCode>
                <c:ptCount val="1"/>
                <c:pt idx="0">
                  <c:v>130</c:v>
                </c:pt>
              </c:numCache>
            </c:numRef>
          </c:xVal>
          <c:yVal>
            <c:numRef>
              <c:f>Tabelle2!$L$15</c:f>
              <c:numCache>
                <c:formatCode>General</c:formatCode>
                <c:ptCount val="1"/>
                <c:pt idx="0">
                  <c:v>12</c:v>
                </c:pt>
              </c:numCache>
            </c:numRef>
          </c:yVal>
          <c:smooth val="0"/>
          <c:extLst>
            <c:ext xmlns:c16="http://schemas.microsoft.com/office/drawing/2014/chart" uri="{C3380CC4-5D6E-409C-BE32-E72D297353CC}">
              <c16:uniqueId val="{00000009-9B38-4B1B-B4E7-A9B251DAFB56}"/>
            </c:ext>
          </c:extLst>
        </c:ser>
        <c:ser>
          <c:idx val="10"/>
          <c:order val="10"/>
          <c:tx>
            <c:strRef>
              <c:f>Tabelle2!$M$13</c:f>
              <c:strCache>
                <c:ptCount val="1"/>
                <c:pt idx="0">
                  <c:v>Dahl DAG-M</c:v>
                </c:pt>
              </c:strCache>
            </c:strRef>
          </c:tx>
          <c:spPr>
            <a:ln w="25400" cap="rnd">
              <a:noFill/>
              <a:round/>
            </a:ln>
            <a:effectLst/>
          </c:spPr>
          <c:marker>
            <c:symbol val="square"/>
            <c:size val="6"/>
            <c:spPr>
              <a:solidFill>
                <a:schemeClr val="lt1"/>
              </a:solidFill>
              <a:ln w="15875">
                <a:solidFill>
                  <a:schemeClr val="accent5">
                    <a:lumMod val="60000"/>
                  </a:schemeClr>
                </a:solidFill>
                <a:round/>
              </a:ln>
              <a:effectLst/>
            </c:spPr>
          </c:marker>
          <c:xVal>
            <c:numRef>
              <c:f>Tabelle2!$M$14</c:f>
              <c:numCache>
                <c:formatCode>General</c:formatCode>
                <c:ptCount val="1"/>
                <c:pt idx="0">
                  <c:v>120</c:v>
                </c:pt>
              </c:numCache>
            </c:numRef>
          </c:xVal>
          <c:yVal>
            <c:numRef>
              <c:f>Tabelle2!$M$15</c:f>
              <c:numCache>
                <c:formatCode>General</c:formatCode>
                <c:ptCount val="1"/>
                <c:pt idx="0">
                  <c:v>60</c:v>
                </c:pt>
              </c:numCache>
            </c:numRef>
          </c:yVal>
          <c:smooth val="0"/>
          <c:extLst>
            <c:ext xmlns:c16="http://schemas.microsoft.com/office/drawing/2014/chart" uri="{C3380CC4-5D6E-409C-BE32-E72D297353CC}">
              <c16:uniqueId val="{0000000A-9B38-4B1B-B4E7-A9B251DAFB56}"/>
            </c:ext>
          </c:extLst>
        </c:ser>
        <c:ser>
          <c:idx val="11"/>
          <c:order val="11"/>
          <c:tx>
            <c:strRef>
              <c:f>Tabelle2!$N$45</c:f>
              <c:strCache>
                <c:ptCount val="1"/>
                <c:pt idx="0">
                  <c:v>Co-act EGP-C 25</c:v>
                </c:pt>
              </c:strCache>
            </c:strRef>
          </c:tx>
          <c:spPr>
            <a:ln w="25400" cap="rnd">
              <a:noFill/>
              <a:round/>
            </a:ln>
            <a:effectLst/>
          </c:spPr>
          <c:marker>
            <c:symbol val="triangle"/>
            <c:size val="6"/>
            <c:spPr>
              <a:solidFill>
                <a:schemeClr val="lt1"/>
              </a:solidFill>
              <a:ln w="15875">
                <a:solidFill>
                  <a:schemeClr val="accent6">
                    <a:lumMod val="60000"/>
                  </a:schemeClr>
                </a:solidFill>
                <a:round/>
              </a:ln>
              <a:effectLst/>
            </c:spPr>
          </c:marker>
          <c:xVal>
            <c:numRef>
              <c:f>Tabelle2!$P$45</c:f>
              <c:numCache>
                <c:formatCode>General</c:formatCode>
                <c:ptCount val="1"/>
                <c:pt idx="0">
                  <c:v>40</c:v>
                </c:pt>
              </c:numCache>
            </c:numRef>
          </c:xVal>
          <c:yVal>
            <c:numRef>
              <c:f>Tabelle2!$O$45</c:f>
              <c:numCache>
                <c:formatCode>General</c:formatCode>
                <c:ptCount val="1"/>
                <c:pt idx="0">
                  <c:v>6</c:v>
                </c:pt>
              </c:numCache>
            </c:numRef>
          </c:yVal>
          <c:smooth val="0"/>
          <c:extLst>
            <c:ext xmlns:c16="http://schemas.microsoft.com/office/drawing/2014/chart" uri="{C3380CC4-5D6E-409C-BE32-E72D297353CC}">
              <c16:uniqueId val="{0000000B-9B38-4B1B-B4E7-A9B251DAFB56}"/>
            </c:ext>
          </c:extLst>
        </c:ser>
        <c:ser>
          <c:idx val="12"/>
          <c:order val="12"/>
          <c:tx>
            <c:strRef>
              <c:f>Tabelle2!$N$46</c:f>
              <c:strCache>
                <c:ptCount val="1"/>
                <c:pt idx="0">
                  <c:v>Co-act EGP-C 40</c:v>
                </c:pt>
              </c:strCache>
            </c:strRef>
          </c:tx>
          <c:spPr>
            <a:ln w="25400" cap="rnd">
              <a:noFill/>
              <a:round/>
            </a:ln>
            <a:effectLst/>
          </c:spPr>
          <c:marker>
            <c:symbol val="x"/>
            <c:size val="6"/>
            <c:spPr>
              <a:noFill/>
              <a:ln w="15875">
                <a:solidFill>
                  <a:schemeClr val="accent1">
                    <a:lumMod val="80000"/>
                    <a:lumOff val="20000"/>
                  </a:schemeClr>
                </a:solidFill>
                <a:round/>
              </a:ln>
              <a:effectLst/>
            </c:spPr>
          </c:marker>
          <c:xVal>
            <c:numRef>
              <c:f>Tabelle2!$P$46</c:f>
              <c:numCache>
                <c:formatCode>General</c:formatCode>
                <c:ptCount val="1"/>
                <c:pt idx="0">
                  <c:v>140</c:v>
                </c:pt>
              </c:numCache>
            </c:numRef>
          </c:xVal>
          <c:yVal>
            <c:numRef>
              <c:f>Tabelle2!$O$46</c:f>
              <c:numCache>
                <c:formatCode>General</c:formatCode>
                <c:ptCount val="1"/>
                <c:pt idx="0">
                  <c:v>12</c:v>
                </c:pt>
              </c:numCache>
            </c:numRef>
          </c:yVal>
          <c:smooth val="0"/>
          <c:extLst>
            <c:ext xmlns:c16="http://schemas.microsoft.com/office/drawing/2014/chart" uri="{C3380CC4-5D6E-409C-BE32-E72D297353CC}">
              <c16:uniqueId val="{0000000C-9B38-4B1B-B4E7-A9B251DAFB56}"/>
            </c:ext>
          </c:extLst>
        </c:ser>
        <c:ser>
          <c:idx val="13"/>
          <c:order val="13"/>
          <c:tx>
            <c:strRef>
              <c:f>Tabelle2!$N$47</c:f>
              <c:strCache>
                <c:ptCount val="1"/>
                <c:pt idx="0">
                  <c:v>Co-act EGP-C 50</c:v>
                </c:pt>
              </c:strCache>
            </c:strRef>
          </c:tx>
          <c:spPr>
            <a:ln w="25400" cap="rnd">
              <a:noFill/>
              <a:round/>
            </a:ln>
            <a:effectLst/>
          </c:spPr>
          <c:marker>
            <c:symbol val="star"/>
            <c:size val="6"/>
            <c:spPr>
              <a:noFill/>
              <a:ln w="15875">
                <a:solidFill>
                  <a:schemeClr val="accent2">
                    <a:lumMod val="80000"/>
                    <a:lumOff val="20000"/>
                  </a:schemeClr>
                </a:solidFill>
                <a:round/>
              </a:ln>
              <a:effectLst/>
            </c:spPr>
          </c:marker>
          <c:xVal>
            <c:numRef>
              <c:f>Tabelle2!$P$47</c:f>
              <c:numCache>
                <c:formatCode>General</c:formatCode>
                <c:ptCount val="1"/>
                <c:pt idx="0">
                  <c:v>215</c:v>
                </c:pt>
              </c:numCache>
            </c:numRef>
          </c:xVal>
          <c:yVal>
            <c:numRef>
              <c:f>Tabelle2!$O$47</c:f>
              <c:numCache>
                <c:formatCode>General</c:formatCode>
                <c:ptCount val="1"/>
                <c:pt idx="0">
                  <c:v>16</c:v>
                </c:pt>
              </c:numCache>
            </c:numRef>
          </c:yVal>
          <c:smooth val="0"/>
          <c:extLst>
            <c:ext xmlns:c16="http://schemas.microsoft.com/office/drawing/2014/chart" uri="{C3380CC4-5D6E-409C-BE32-E72D297353CC}">
              <c16:uniqueId val="{0000000D-9B38-4B1B-B4E7-A9B251DAFB56}"/>
            </c:ext>
          </c:extLst>
        </c:ser>
        <c:ser>
          <c:idx val="14"/>
          <c:order val="14"/>
          <c:tx>
            <c:strRef>
              <c:f>Tabelle2!$N$48</c:f>
              <c:strCache>
                <c:ptCount val="1"/>
                <c:pt idx="0">
                  <c:v>Co-act EGP-C 64</c:v>
                </c:pt>
              </c:strCache>
            </c:strRef>
          </c:tx>
          <c:spPr>
            <a:ln w="25400" cap="rnd">
              <a:noFill/>
              <a:round/>
            </a:ln>
            <a:effectLst/>
          </c:spPr>
          <c:marker>
            <c:symbol val="circle"/>
            <c:size val="6"/>
            <c:spPr>
              <a:solidFill>
                <a:schemeClr val="lt1"/>
              </a:solidFill>
              <a:ln w="15875">
                <a:solidFill>
                  <a:schemeClr val="accent3">
                    <a:lumMod val="80000"/>
                    <a:lumOff val="20000"/>
                  </a:schemeClr>
                </a:solidFill>
                <a:round/>
              </a:ln>
              <a:effectLst/>
            </c:spPr>
          </c:marker>
          <c:xVal>
            <c:numRef>
              <c:f>Tabelle2!$P$48</c:f>
              <c:numCache>
                <c:formatCode>General</c:formatCode>
                <c:ptCount val="1"/>
                <c:pt idx="0">
                  <c:v>230</c:v>
                </c:pt>
              </c:numCache>
            </c:numRef>
          </c:xVal>
          <c:yVal>
            <c:numRef>
              <c:f>Tabelle2!$O$48</c:f>
              <c:numCache>
                <c:formatCode>General</c:formatCode>
                <c:ptCount val="1"/>
                <c:pt idx="0">
                  <c:v>20</c:v>
                </c:pt>
              </c:numCache>
            </c:numRef>
          </c:yVal>
          <c:smooth val="0"/>
          <c:extLst>
            <c:ext xmlns:c16="http://schemas.microsoft.com/office/drawing/2014/chart" uri="{C3380CC4-5D6E-409C-BE32-E72D297353CC}">
              <c16:uniqueId val="{0000000E-9B38-4B1B-B4E7-A9B251DAFB56}"/>
            </c:ext>
          </c:extLst>
        </c:ser>
        <c:ser>
          <c:idx val="15"/>
          <c:order val="15"/>
          <c:tx>
            <c:strRef>
              <c:f>Tabelle2!$N$49</c:f>
              <c:strCache>
                <c:ptCount val="1"/>
                <c:pt idx="0">
                  <c:v>Co-act EGL-C 90</c:v>
                </c:pt>
              </c:strCache>
            </c:strRef>
          </c:tx>
          <c:spPr>
            <a:ln w="25400" cap="rnd">
              <a:noFill/>
              <a:round/>
            </a:ln>
            <a:effectLst/>
          </c:spPr>
          <c:marker>
            <c:symbol val="plus"/>
            <c:size val="6"/>
            <c:spPr>
              <a:noFill/>
              <a:ln w="15875">
                <a:solidFill>
                  <a:schemeClr val="accent4">
                    <a:lumMod val="80000"/>
                    <a:lumOff val="20000"/>
                  </a:schemeClr>
                </a:solidFill>
                <a:round/>
              </a:ln>
              <a:effectLst/>
            </c:spPr>
          </c:marker>
          <c:xVal>
            <c:numRef>
              <c:f>Tabelle2!$P$49</c:f>
              <c:numCache>
                <c:formatCode>General</c:formatCode>
                <c:ptCount val="1"/>
                <c:pt idx="0">
                  <c:v>450</c:v>
                </c:pt>
              </c:numCache>
            </c:numRef>
          </c:xVal>
          <c:yVal>
            <c:numRef>
              <c:f>Tabelle2!$O$49</c:f>
              <c:numCache>
                <c:formatCode>General</c:formatCode>
                <c:ptCount val="1"/>
                <c:pt idx="0">
                  <c:v>85</c:v>
                </c:pt>
              </c:numCache>
            </c:numRef>
          </c:yVal>
          <c:smooth val="0"/>
          <c:extLst>
            <c:ext xmlns:c16="http://schemas.microsoft.com/office/drawing/2014/chart" uri="{C3380CC4-5D6E-409C-BE32-E72D297353CC}">
              <c16:uniqueId val="{0000000F-9B38-4B1B-B4E7-A9B251DAFB56}"/>
            </c:ext>
          </c:extLst>
        </c:ser>
        <c:dLbls>
          <c:showLegendKey val="0"/>
          <c:showVal val="0"/>
          <c:showCatName val="0"/>
          <c:showSerName val="0"/>
          <c:showPercent val="0"/>
          <c:showBubbleSize val="0"/>
        </c:dLbls>
        <c:axId val="237903336"/>
        <c:axId val="208317168"/>
      </c:scatterChart>
      <c:valAx>
        <c:axId val="237903336"/>
        <c:scaling>
          <c:orientation val="minMax"/>
        </c:scaling>
        <c:delete val="0"/>
        <c:axPos val="b"/>
        <c:majorGridlines>
          <c:spPr>
            <a:ln w="9525" cap="flat" cmpd="sng" algn="ctr">
              <a:solidFill>
                <a:schemeClr val="dk1">
                  <a:lumMod val="15000"/>
                  <a:lumOff val="85000"/>
                </a:schemeClr>
              </a:solidFill>
              <a:round/>
            </a:ln>
            <a:effectLst/>
          </c:spPr>
        </c:majorGridlines>
        <c:title>
          <c:tx>
            <c:rich>
              <a:bodyPr rot="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r>
                  <a:rPr lang="de-DE"/>
                  <a:t>Greifkraft [N]</a:t>
                </a:r>
              </a:p>
            </c:rich>
          </c:tx>
          <c:overlay val="0"/>
          <c:spPr>
            <a:noFill/>
            <a:ln>
              <a:noFill/>
            </a:ln>
            <a:effectLst/>
          </c:spPr>
          <c:txPr>
            <a:bodyPr rot="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endParaRPr lang="de-DE"/>
            </a:p>
          </c:txPr>
        </c:title>
        <c:numFmt formatCode="General" sourceLinked="1"/>
        <c:majorTickMark val="none"/>
        <c:minorTickMark val="none"/>
        <c:tickLblPos val="nextTo"/>
        <c:spPr>
          <a:noFill/>
          <a:ln w="9525" cap="flat" cmpd="sng" algn="ctr">
            <a:solidFill>
              <a:schemeClr val="dk1">
                <a:lumMod val="15000"/>
                <a:lumOff val="8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de-DE"/>
          </a:p>
        </c:txPr>
        <c:crossAx val="208317168"/>
        <c:crosses val="autoZero"/>
        <c:crossBetween val="midCat"/>
      </c:valAx>
      <c:valAx>
        <c:axId val="208317168"/>
        <c:scaling>
          <c:orientation val="minMax"/>
        </c:scaling>
        <c:delete val="0"/>
        <c:axPos val="l"/>
        <c:majorGridlines>
          <c:spPr>
            <a:ln w="9525" cap="flat" cmpd="sng" algn="ctr">
              <a:solidFill>
                <a:schemeClr val="dk1">
                  <a:lumMod val="15000"/>
                  <a:lumOff val="85000"/>
                </a:schemeClr>
              </a:solidFill>
              <a:round/>
            </a:ln>
            <a:effectLst/>
          </c:spPr>
        </c:majorGridlines>
        <c:title>
          <c:tx>
            <c:rich>
              <a:bodyPr rot="-540000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r>
                  <a:rPr lang="de-DE"/>
                  <a:t>Gesamthub [mm]</a:t>
                </a:r>
              </a:p>
            </c:rich>
          </c:tx>
          <c:overlay val="0"/>
          <c:spPr>
            <a:noFill/>
            <a:ln>
              <a:noFill/>
            </a:ln>
            <a:effectLst/>
          </c:spPr>
          <c:txPr>
            <a:bodyPr rot="-540000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endParaRPr lang="de-DE"/>
            </a:p>
          </c:txPr>
        </c:title>
        <c:numFmt formatCode="General" sourceLinked="1"/>
        <c:majorTickMark val="none"/>
        <c:minorTickMark val="none"/>
        <c:tickLblPos val="nextTo"/>
        <c:spPr>
          <a:noFill/>
          <a:ln w="9525" cap="flat" cmpd="sng" algn="ctr">
            <a:solidFill>
              <a:schemeClr val="dk1">
                <a:lumMod val="15000"/>
                <a:lumOff val="8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de-DE"/>
          </a:p>
        </c:txPr>
        <c:crossAx val="237903336"/>
        <c:crosses val="autoZero"/>
        <c:crossBetween val="midCat"/>
      </c:valAx>
      <c:spPr>
        <a:pattFill prst="ltDnDiag">
          <a:fgClr>
            <a:schemeClr val="dk1">
              <a:lumMod val="15000"/>
              <a:lumOff val="85000"/>
            </a:schemeClr>
          </a:fgClr>
          <a:bgClr>
            <a:schemeClr val="lt1"/>
          </a:bgClr>
        </a:patt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de-DE"/>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solidFill>
        <a:schemeClr val="dk1">
          <a:lumMod val="15000"/>
          <a:lumOff val="85000"/>
        </a:schemeClr>
      </a:solidFill>
      <a:round/>
    </a:ln>
    <a:effectLst/>
  </c:spPr>
  <c:txPr>
    <a:bodyPr/>
    <a:lstStyle/>
    <a:p>
      <a:pPr>
        <a:defRPr/>
      </a:pPr>
      <a:endParaRPr lang="de-DE"/>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de-D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tx>
            <c:strRef>
              <c:f>Tabelle2!$C$13</c:f>
              <c:strCache>
                <c:ptCount val="1"/>
                <c:pt idx="0">
                  <c:v>Weiss CRG 30-50</c:v>
                </c:pt>
              </c:strCache>
            </c:strRef>
          </c:tx>
          <c:spPr>
            <a:ln w="25400" cap="rnd">
              <a:noFill/>
              <a:round/>
            </a:ln>
            <a:effectLst/>
          </c:spPr>
          <c:marker>
            <c:symbol val="diamond"/>
            <c:size val="6"/>
            <c:spPr>
              <a:solidFill>
                <a:schemeClr val="lt1"/>
              </a:solidFill>
              <a:ln w="15875">
                <a:solidFill>
                  <a:schemeClr val="accent1"/>
                </a:solidFill>
                <a:round/>
              </a:ln>
              <a:effectLst/>
            </c:spPr>
          </c:marker>
          <c:xVal>
            <c:numRef>
              <c:f>Tabelle2!$C$14</c:f>
              <c:numCache>
                <c:formatCode>General</c:formatCode>
                <c:ptCount val="1"/>
                <c:pt idx="0">
                  <c:v>30</c:v>
                </c:pt>
              </c:numCache>
            </c:numRef>
          </c:xVal>
          <c:yVal>
            <c:numRef>
              <c:f>Tabelle2!$C$15</c:f>
              <c:numCache>
                <c:formatCode>General</c:formatCode>
                <c:ptCount val="1"/>
                <c:pt idx="0">
                  <c:v>50</c:v>
                </c:pt>
              </c:numCache>
            </c:numRef>
          </c:yVal>
          <c:smooth val="0"/>
          <c:extLst>
            <c:ext xmlns:c16="http://schemas.microsoft.com/office/drawing/2014/chart" uri="{C3380CC4-5D6E-409C-BE32-E72D297353CC}">
              <c16:uniqueId val="{00000000-9B38-4B1B-B4E7-A9B251DAFB56}"/>
            </c:ext>
          </c:extLst>
        </c:ser>
        <c:ser>
          <c:idx val="1"/>
          <c:order val="1"/>
          <c:tx>
            <c:strRef>
              <c:f>Tabelle2!$D$13</c:f>
              <c:strCache>
                <c:ptCount val="1"/>
                <c:pt idx="0">
                  <c:v>Weiss CRG 200-85</c:v>
                </c:pt>
              </c:strCache>
            </c:strRef>
          </c:tx>
          <c:spPr>
            <a:ln w="25400" cap="rnd">
              <a:noFill/>
              <a:round/>
            </a:ln>
            <a:effectLst/>
          </c:spPr>
          <c:marker>
            <c:symbol val="square"/>
            <c:size val="6"/>
            <c:spPr>
              <a:solidFill>
                <a:schemeClr val="lt1"/>
              </a:solidFill>
              <a:ln w="15875">
                <a:solidFill>
                  <a:schemeClr val="accent2"/>
                </a:solidFill>
                <a:round/>
              </a:ln>
              <a:effectLst/>
            </c:spPr>
          </c:marker>
          <c:xVal>
            <c:numRef>
              <c:f>Tabelle2!$D$14</c:f>
              <c:numCache>
                <c:formatCode>General</c:formatCode>
                <c:ptCount val="1"/>
                <c:pt idx="0">
                  <c:v>200</c:v>
                </c:pt>
              </c:numCache>
            </c:numRef>
          </c:xVal>
          <c:yVal>
            <c:numRef>
              <c:f>Tabelle2!$D$15</c:f>
              <c:numCache>
                <c:formatCode>General</c:formatCode>
                <c:ptCount val="1"/>
                <c:pt idx="0">
                  <c:v>85</c:v>
                </c:pt>
              </c:numCache>
            </c:numRef>
          </c:yVal>
          <c:smooth val="0"/>
          <c:extLst>
            <c:ext xmlns:c16="http://schemas.microsoft.com/office/drawing/2014/chart" uri="{C3380CC4-5D6E-409C-BE32-E72D297353CC}">
              <c16:uniqueId val="{00000001-9B38-4B1B-B4E7-A9B251DAFB56}"/>
            </c:ext>
          </c:extLst>
        </c:ser>
        <c:ser>
          <c:idx val="2"/>
          <c:order val="2"/>
          <c:tx>
            <c:strRef>
              <c:f>Tabelle2!$E$13</c:f>
              <c:strCache>
                <c:ptCount val="1"/>
                <c:pt idx="0">
                  <c:v>Robotiq Hand-E</c:v>
                </c:pt>
              </c:strCache>
            </c:strRef>
          </c:tx>
          <c:spPr>
            <a:ln w="25400" cap="rnd">
              <a:noFill/>
              <a:round/>
            </a:ln>
            <a:effectLst/>
          </c:spPr>
          <c:marker>
            <c:symbol val="triangle"/>
            <c:size val="6"/>
            <c:spPr>
              <a:solidFill>
                <a:schemeClr val="lt1"/>
              </a:solidFill>
              <a:ln w="15875">
                <a:solidFill>
                  <a:schemeClr val="accent3"/>
                </a:solidFill>
                <a:round/>
              </a:ln>
              <a:effectLst/>
            </c:spPr>
          </c:marker>
          <c:xVal>
            <c:numRef>
              <c:f>Tabelle2!$E$14</c:f>
              <c:numCache>
                <c:formatCode>General</c:formatCode>
                <c:ptCount val="1"/>
                <c:pt idx="0">
                  <c:v>130</c:v>
                </c:pt>
              </c:numCache>
            </c:numRef>
          </c:xVal>
          <c:yVal>
            <c:numRef>
              <c:f>Tabelle2!$E$15</c:f>
              <c:numCache>
                <c:formatCode>General</c:formatCode>
                <c:ptCount val="1"/>
                <c:pt idx="0">
                  <c:v>50</c:v>
                </c:pt>
              </c:numCache>
            </c:numRef>
          </c:yVal>
          <c:smooth val="0"/>
          <c:extLst>
            <c:ext xmlns:c16="http://schemas.microsoft.com/office/drawing/2014/chart" uri="{C3380CC4-5D6E-409C-BE32-E72D297353CC}">
              <c16:uniqueId val="{00000002-9B38-4B1B-B4E7-A9B251DAFB56}"/>
            </c:ext>
          </c:extLst>
        </c:ser>
        <c:ser>
          <c:idx val="3"/>
          <c:order val="3"/>
          <c:tx>
            <c:strRef>
              <c:f>Tabelle2!$F$13</c:f>
              <c:strCache>
                <c:ptCount val="1"/>
                <c:pt idx="0">
                  <c:v>Robotiq 2F-85</c:v>
                </c:pt>
              </c:strCache>
            </c:strRef>
          </c:tx>
          <c:spPr>
            <a:ln w="25400" cap="rnd">
              <a:noFill/>
              <a:round/>
            </a:ln>
            <a:effectLst/>
          </c:spPr>
          <c:marker>
            <c:symbol val="x"/>
            <c:size val="6"/>
            <c:spPr>
              <a:noFill/>
              <a:ln w="15875">
                <a:solidFill>
                  <a:schemeClr val="accent4"/>
                </a:solidFill>
                <a:round/>
              </a:ln>
              <a:effectLst/>
            </c:spPr>
          </c:marker>
          <c:xVal>
            <c:numRef>
              <c:f>Tabelle2!$F$14</c:f>
              <c:numCache>
                <c:formatCode>General</c:formatCode>
                <c:ptCount val="1"/>
                <c:pt idx="0">
                  <c:v>235</c:v>
                </c:pt>
              </c:numCache>
            </c:numRef>
          </c:xVal>
          <c:yVal>
            <c:numRef>
              <c:f>Tabelle2!$F$15</c:f>
              <c:numCache>
                <c:formatCode>General</c:formatCode>
                <c:ptCount val="1"/>
                <c:pt idx="0">
                  <c:v>85</c:v>
                </c:pt>
              </c:numCache>
            </c:numRef>
          </c:yVal>
          <c:smooth val="0"/>
          <c:extLst>
            <c:ext xmlns:c16="http://schemas.microsoft.com/office/drawing/2014/chart" uri="{C3380CC4-5D6E-409C-BE32-E72D297353CC}">
              <c16:uniqueId val="{00000003-9B38-4B1B-B4E7-A9B251DAFB56}"/>
            </c:ext>
          </c:extLst>
        </c:ser>
        <c:ser>
          <c:idx val="4"/>
          <c:order val="4"/>
          <c:tx>
            <c:strRef>
              <c:f>Tabelle2!$G$13</c:f>
              <c:strCache>
                <c:ptCount val="1"/>
                <c:pt idx="0">
                  <c:v>Robotiq 2F-140</c:v>
                </c:pt>
              </c:strCache>
            </c:strRef>
          </c:tx>
          <c:spPr>
            <a:ln w="25400" cap="rnd">
              <a:noFill/>
              <a:round/>
            </a:ln>
            <a:effectLst/>
          </c:spPr>
          <c:marker>
            <c:symbol val="star"/>
            <c:size val="6"/>
            <c:spPr>
              <a:noFill/>
              <a:ln w="15875">
                <a:solidFill>
                  <a:schemeClr val="accent5"/>
                </a:solidFill>
                <a:round/>
              </a:ln>
              <a:effectLst/>
            </c:spPr>
          </c:marker>
          <c:xVal>
            <c:numRef>
              <c:f>Tabelle2!$G$14</c:f>
              <c:numCache>
                <c:formatCode>General</c:formatCode>
                <c:ptCount val="1"/>
                <c:pt idx="0">
                  <c:v>125</c:v>
                </c:pt>
              </c:numCache>
            </c:numRef>
          </c:xVal>
          <c:yVal>
            <c:numRef>
              <c:f>Tabelle2!$G$15</c:f>
              <c:numCache>
                <c:formatCode>General</c:formatCode>
                <c:ptCount val="1"/>
                <c:pt idx="0">
                  <c:v>140</c:v>
                </c:pt>
              </c:numCache>
            </c:numRef>
          </c:yVal>
          <c:smooth val="0"/>
          <c:extLst>
            <c:ext xmlns:c16="http://schemas.microsoft.com/office/drawing/2014/chart" uri="{C3380CC4-5D6E-409C-BE32-E72D297353CC}">
              <c16:uniqueId val="{00000004-9B38-4B1B-B4E7-A9B251DAFB56}"/>
            </c:ext>
          </c:extLst>
        </c:ser>
        <c:ser>
          <c:idx val="5"/>
          <c:order val="5"/>
          <c:tx>
            <c:strRef>
              <c:f>Tabelle2!$H$13</c:f>
              <c:strCache>
                <c:ptCount val="1"/>
                <c:pt idx="0">
                  <c:v>OnRobot RG2</c:v>
                </c:pt>
              </c:strCache>
            </c:strRef>
          </c:tx>
          <c:spPr>
            <a:ln w="25400" cap="rnd">
              <a:noFill/>
              <a:round/>
            </a:ln>
            <a:effectLst/>
          </c:spPr>
          <c:marker>
            <c:symbol val="circle"/>
            <c:size val="6"/>
            <c:spPr>
              <a:solidFill>
                <a:schemeClr val="lt1"/>
              </a:solidFill>
              <a:ln w="15875">
                <a:solidFill>
                  <a:schemeClr val="accent6"/>
                </a:solidFill>
                <a:round/>
              </a:ln>
              <a:effectLst/>
            </c:spPr>
          </c:marker>
          <c:xVal>
            <c:numRef>
              <c:f>Tabelle2!$H$14</c:f>
              <c:numCache>
                <c:formatCode>General</c:formatCode>
                <c:ptCount val="1"/>
                <c:pt idx="0">
                  <c:v>40</c:v>
                </c:pt>
              </c:numCache>
            </c:numRef>
          </c:xVal>
          <c:yVal>
            <c:numRef>
              <c:f>Tabelle2!$H$15</c:f>
              <c:numCache>
                <c:formatCode>General</c:formatCode>
                <c:ptCount val="1"/>
                <c:pt idx="0">
                  <c:v>110</c:v>
                </c:pt>
              </c:numCache>
            </c:numRef>
          </c:yVal>
          <c:smooth val="0"/>
          <c:extLst>
            <c:ext xmlns:c16="http://schemas.microsoft.com/office/drawing/2014/chart" uri="{C3380CC4-5D6E-409C-BE32-E72D297353CC}">
              <c16:uniqueId val="{00000005-9B38-4B1B-B4E7-A9B251DAFB56}"/>
            </c:ext>
          </c:extLst>
        </c:ser>
        <c:ser>
          <c:idx val="6"/>
          <c:order val="6"/>
          <c:tx>
            <c:strRef>
              <c:f>Tabelle2!$I$13</c:f>
              <c:strCache>
                <c:ptCount val="1"/>
                <c:pt idx="0">
                  <c:v>OnRobot RG6</c:v>
                </c:pt>
              </c:strCache>
            </c:strRef>
          </c:tx>
          <c:spPr>
            <a:ln w="25400" cap="rnd">
              <a:noFill/>
              <a:round/>
            </a:ln>
            <a:effectLst/>
          </c:spPr>
          <c:marker>
            <c:symbol val="plus"/>
            <c:size val="6"/>
            <c:spPr>
              <a:noFill/>
              <a:ln w="15875">
                <a:solidFill>
                  <a:schemeClr val="accent1">
                    <a:lumMod val="60000"/>
                  </a:schemeClr>
                </a:solidFill>
                <a:round/>
              </a:ln>
              <a:effectLst/>
            </c:spPr>
          </c:marker>
          <c:xVal>
            <c:numRef>
              <c:f>Tabelle2!$I$14</c:f>
              <c:numCache>
                <c:formatCode>General</c:formatCode>
                <c:ptCount val="1"/>
                <c:pt idx="0">
                  <c:v>120</c:v>
                </c:pt>
              </c:numCache>
            </c:numRef>
          </c:xVal>
          <c:yVal>
            <c:numRef>
              <c:f>Tabelle2!$I$15</c:f>
              <c:numCache>
                <c:formatCode>General</c:formatCode>
                <c:ptCount val="1"/>
                <c:pt idx="0">
                  <c:v>160</c:v>
                </c:pt>
              </c:numCache>
            </c:numRef>
          </c:yVal>
          <c:smooth val="0"/>
          <c:extLst>
            <c:ext xmlns:c16="http://schemas.microsoft.com/office/drawing/2014/chart" uri="{C3380CC4-5D6E-409C-BE32-E72D297353CC}">
              <c16:uniqueId val="{00000006-9B38-4B1B-B4E7-A9B251DAFB56}"/>
            </c:ext>
          </c:extLst>
        </c:ser>
        <c:ser>
          <c:idx val="7"/>
          <c:order val="7"/>
          <c:tx>
            <c:strRef>
              <c:f>Tabelle2!$J$13</c:f>
              <c:strCache>
                <c:ptCount val="1"/>
                <c:pt idx="0">
                  <c:v>Zimmer HRC-01</c:v>
                </c:pt>
              </c:strCache>
            </c:strRef>
          </c:tx>
          <c:spPr>
            <a:ln w="25400" cap="rnd">
              <a:noFill/>
              <a:round/>
            </a:ln>
            <a:effectLst/>
          </c:spPr>
          <c:marker>
            <c:symbol val="dot"/>
            <c:size val="6"/>
            <c:spPr>
              <a:solidFill>
                <a:schemeClr val="lt1"/>
              </a:solidFill>
              <a:ln w="15875">
                <a:solidFill>
                  <a:schemeClr val="accent2">
                    <a:lumMod val="60000"/>
                  </a:schemeClr>
                </a:solidFill>
                <a:round/>
              </a:ln>
              <a:effectLst/>
            </c:spPr>
          </c:marker>
          <c:xVal>
            <c:numRef>
              <c:f>Tabelle2!$J$14</c:f>
              <c:numCache>
                <c:formatCode>General</c:formatCode>
                <c:ptCount val="1"/>
                <c:pt idx="0">
                  <c:v>120</c:v>
                </c:pt>
              </c:numCache>
            </c:numRef>
          </c:xVal>
          <c:yVal>
            <c:numRef>
              <c:f>Tabelle2!$J$15</c:f>
              <c:numCache>
                <c:formatCode>General</c:formatCode>
                <c:ptCount val="1"/>
                <c:pt idx="0">
                  <c:v>120</c:v>
                </c:pt>
              </c:numCache>
            </c:numRef>
          </c:yVal>
          <c:smooth val="0"/>
          <c:extLst>
            <c:ext xmlns:c16="http://schemas.microsoft.com/office/drawing/2014/chart" uri="{C3380CC4-5D6E-409C-BE32-E72D297353CC}">
              <c16:uniqueId val="{00000007-9B38-4B1B-B4E7-A9B251DAFB56}"/>
            </c:ext>
          </c:extLst>
        </c:ser>
        <c:ser>
          <c:idx val="8"/>
          <c:order val="8"/>
          <c:tx>
            <c:strRef>
              <c:f>Tabelle2!$K$13</c:f>
              <c:strCache>
                <c:ptCount val="1"/>
                <c:pt idx="0">
                  <c:v>Zimmer HRC-03</c:v>
                </c:pt>
              </c:strCache>
            </c:strRef>
          </c:tx>
          <c:spPr>
            <a:ln w="25400" cap="rnd">
              <a:noFill/>
              <a:round/>
            </a:ln>
            <a:effectLst/>
          </c:spPr>
          <c:marker>
            <c:symbol val="dash"/>
            <c:size val="6"/>
            <c:spPr>
              <a:solidFill>
                <a:schemeClr val="lt1"/>
              </a:solidFill>
              <a:ln w="15875">
                <a:solidFill>
                  <a:schemeClr val="accent3">
                    <a:lumMod val="60000"/>
                  </a:schemeClr>
                </a:solidFill>
                <a:round/>
              </a:ln>
              <a:effectLst/>
            </c:spPr>
          </c:marker>
          <c:xVal>
            <c:numRef>
              <c:f>Tabelle2!$K$14</c:f>
              <c:numCache>
                <c:formatCode>General</c:formatCode>
                <c:ptCount val="1"/>
                <c:pt idx="0">
                  <c:v>190</c:v>
                </c:pt>
              </c:numCache>
            </c:numRef>
          </c:xVal>
          <c:yVal>
            <c:numRef>
              <c:f>Tabelle2!$K$15</c:f>
              <c:numCache>
                <c:formatCode>General</c:formatCode>
                <c:ptCount val="1"/>
                <c:pt idx="0">
                  <c:v>20</c:v>
                </c:pt>
              </c:numCache>
            </c:numRef>
          </c:yVal>
          <c:smooth val="0"/>
          <c:extLst>
            <c:ext xmlns:c16="http://schemas.microsoft.com/office/drawing/2014/chart" uri="{C3380CC4-5D6E-409C-BE32-E72D297353CC}">
              <c16:uniqueId val="{00000008-9B38-4B1B-B4E7-A9B251DAFB56}"/>
            </c:ext>
          </c:extLst>
        </c:ser>
        <c:ser>
          <c:idx val="9"/>
          <c:order val="9"/>
          <c:tx>
            <c:strRef>
              <c:f>Tabelle2!$L$13</c:f>
              <c:strCache>
                <c:ptCount val="1"/>
                <c:pt idx="0">
                  <c:v>Zimmer HRC-04</c:v>
                </c:pt>
              </c:strCache>
            </c:strRef>
          </c:tx>
          <c:spPr>
            <a:ln w="25400" cap="rnd">
              <a:noFill/>
              <a:round/>
            </a:ln>
            <a:effectLst/>
          </c:spPr>
          <c:marker>
            <c:symbol val="diamond"/>
            <c:size val="6"/>
            <c:spPr>
              <a:solidFill>
                <a:schemeClr val="lt1"/>
              </a:solidFill>
              <a:ln w="15875">
                <a:solidFill>
                  <a:schemeClr val="accent4">
                    <a:lumMod val="60000"/>
                  </a:schemeClr>
                </a:solidFill>
                <a:round/>
              </a:ln>
              <a:effectLst/>
            </c:spPr>
          </c:marker>
          <c:xVal>
            <c:numRef>
              <c:f>Tabelle2!$L$14</c:f>
              <c:numCache>
                <c:formatCode>General</c:formatCode>
                <c:ptCount val="1"/>
                <c:pt idx="0">
                  <c:v>130</c:v>
                </c:pt>
              </c:numCache>
            </c:numRef>
          </c:xVal>
          <c:yVal>
            <c:numRef>
              <c:f>Tabelle2!$L$15</c:f>
              <c:numCache>
                <c:formatCode>General</c:formatCode>
                <c:ptCount val="1"/>
                <c:pt idx="0">
                  <c:v>12</c:v>
                </c:pt>
              </c:numCache>
            </c:numRef>
          </c:yVal>
          <c:smooth val="0"/>
          <c:extLst>
            <c:ext xmlns:c16="http://schemas.microsoft.com/office/drawing/2014/chart" uri="{C3380CC4-5D6E-409C-BE32-E72D297353CC}">
              <c16:uniqueId val="{00000009-9B38-4B1B-B4E7-A9B251DAFB56}"/>
            </c:ext>
          </c:extLst>
        </c:ser>
        <c:ser>
          <c:idx val="10"/>
          <c:order val="10"/>
          <c:tx>
            <c:strRef>
              <c:f>Tabelle2!$M$13</c:f>
              <c:strCache>
                <c:ptCount val="1"/>
                <c:pt idx="0">
                  <c:v>Dahl DAG-M</c:v>
                </c:pt>
              </c:strCache>
            </c:strRef>
          </c:tx>
          <c:spPr>
            <a:ln w="25400" cap="rnd">
              <a:noFill/>
              <a:round/>
            </a:ln>
            <a:effectLst/>
          </c:spPr>
          <c:marker>
            <c:symbol val="square"/>
            <c:size val="6"/>
            <c:spPr>
              <a:solidFill>
                <a:schemeClr val="lt1"/>
              </a:solidFill>
              <a:ln w="15875">
                <a:solidFill>
                  <a:schemeClr val="accent5">
                    <a:lumMod val="60000"/>
                  </a:schemeClr>
                </a:solidFill>
                <a:round/>
              </a:ln>
              <a:effectLst/>
            </c:spPr>
          </c:marker>
          <c:xVal>
            <c:numRef>
              <c:f>Tabelle2!$M$14</c:f>
              <c:numCache>
                <c:formatCode>General</c:formatCode>
                <c:ptCount val="1"/>
                <c:pt idx="0">
                  <c:v>120</c:v>
                </c:pt>
              </c:numCache>
            </c:numRef>
          </c:xVal>
          <c:yVal>
            <c:numRef>
              <c:f>Tabelle2!$M$15</c:f>
              <c:numCache>
                <c:formatCode>General</c:formatCode>
                <c:ptCount val="1"/>
                <c:pt idx="0">
                  <c:v>60</c:v>
                </c:pt>
              </c:numCache>
            </c:numRef>
          </c:yVal>
          <c:smooth val="0"/>
          <c:extLst>
            <c:ext xmlns:c16="http://schemas.microsoft.com/office/drawing/2014/chart" uri="{C3380CC4-5D6E-409C-BE32-E72D297353CC}">
              <c16:uniqueId val="{0000000A-9B38-4B1B-B4E7-A9B251DAFB56}"/>
            </c:ext>
          </c:extLst>
        </c:ser>
        <c:ser>
          <c:idx val="11"/>
          <c:order val="11"/>
          <c:tx>
            <c:strRef>
              <c:f>Tabelle2!$N$45</c:f>
              <c:strCache>
                <c:ptCount val="1"/>
                <c:pt idx="0">
                  <c:v>Co-act EGP-C 25</c:v>
                </c:pt>
              </c:strCache>
            </c:strRef>
          </c:tx>
          <c:spPr>
            <a:ln w="25400" cap="rnd">
              <a:noFill/>
              <a:round/>
            </a:ln>
            <a:effectLst/>
          </c:spPr>
          <c:marker>
            <c:symbol val="triangle"/>
            <c:size val="6"/>
            <c:spPr>
              <a:solidFill>
                <a:schemeClr val="lt1"/>
              </a:solidFill>
              <a:ln w="15875">
                <a:solidFill>
                  <a:schemeClr val="accent6">
                    <a:lumMod val="60000"/>
                  </a:schemeClr>
                </a:solidFill>
                <a:round/>
              </a:ln>
              <a:effectLst/>
            </c:spPr>
          </c:marker>
          <c:xVal>
            <c:numRef>
              <c:f>Tabelle2!$P$45</c:f>
              <c:numCache>
                <c:formatCode>General</c:formatCode>
                <c:ptCount val="1"/>
                <c:pt idx="0">
                  <c:v>40</c:v>
                </c:pt>
              </c:numCache>
            </c:numRef>
          </c:xVal>
          <c:yVal>
            <c:numRef>
              <c:f>Tabelle2!$O$45</c:f>
              <c:numCache>
                <c:formatCode>General</c:formatCode>
                <c:ptCount val="1"/>
                <c:pt idx="0">
                  <c:v>6</c:v>
                </c:pt>
              </c:numCache>
            </c:numRef>
          </c:yVal>
          <c:smooth val="0"/>
          <c:extLst>
            <c:ext xmlns:c16="http://schemas.microsoft.com/office/drawing/2014/chart" uri="{C3380CC4-5D6E-409C-BE32-E72D297353CC}">
              <c16:uniqueId val="{0000000B-9B38-4B1B-B4E7-A9B251DAFB56}"/>
            </c:ext>
          </c:extLst>
        </c:ser>
        <c:ser>
          <c:idx val="12"/>
          <c:order val="12"/>
          <c:tx>
            <c:strRef>
              <c:f>Tabelle2!$N$46</c:f>
              <c:strCache>
                <c:ptCount val="1"/>
                <c:pt idx="0">
                  <c:v>Co-act EGP-C 40</c:v>
                </c:pt>
              </c:strCache>
            </c:strRef>
          </c:tx>
          <c:spPr>
            <a:ln w="25400" cap="rnd">
              <a:noFill/>
              <a:round/>
            </a:ln>
            <a:effectLst/>
          </c:spPr>
          <c:marker>
            <c:symbol val="x"/>
            <c:size val="6"/>
            <c:spPr>
              <a:noFill/>
              <a:ln w="15875">
                <a:solidFill>
                  <a:schemeClr val="accent1">
                    <a:lumMod val="80000"/>
                    <a:lumOff val="20000"/>
                  </a:schemeClr>
                </a:solidFill>
                <a:round/>
              </a:ln>
              <a:effectLst/>
            </c:spPr>
          </c:marker>
          <c:xVal>
            <c:numRef>
              <c:f>Tabelle2!$P$46</c:f>
              <c:numCache>
                <c:formatCode>General</c:formatCode>
                <c:ptCount val="1"/>
                <c:pt idx="0">
                  <c:v>140</c:v>
                </c:pt>
              </c:numCache>
            </c:numRef>
          </c:xVal>
          <c:yVal>
            <c:numRef>
              <c:f>Tabelle2!$O$46</c:f>
              <c:numCache>
                <c:formatCode>General</c:formatCode>
                <c:ptCount val="1"/>
                <c:pt idx="0">
                  <c:v>12</c:v>
                </c:pt>
              </c:numCache>
            </c:numRef>
          </c:yVal>
          <c:smooth val="0"/>
          <c:extLst>
            <c:ext xmlns:c16="http://schemas.microsoft.com/office/drawing/2014/chart" uri="{C3380CC4-5D6E-409C-BE32-E72D297353CC}">
              <c16:uniqueId val="{0000000C-9B38-4B1B-B4E7-A9B251DAFB56}"/>
            </c:ext>
          </c:extLst>
        </c:ser>
        <c:ser>
          <c:idx val="13"/>
          <c:order val="13"/>
          <c:tx>
            <c:strRef>
              <c:f>Tabelle2!$N$47</c:f>
              <c:strCache>
                <c:ptCount val="1"/>
                <c:pt idx="0">
                  <c:v>Co-act EGP-C 50</c:v>
                </c:pt>
              </c:strCache>
            </c:strRef>
          </c:tx>
          <c:spPr>
            <a:ln w="25400" cap="rnd">
              <a:noFill/>
              <a:round/>
            </a:ln>
            <a:effectLst/>
          </c:spPr>
          <c:marker>
            <c:symbol val="star"/>
            <c:size val="6"/>
            <c:spPr>
              <a:noFill/>
              <a:ln w="15875">
                <a:solidFill>
                  <a:schemeClr val="accent2">
                    <a:lumMod val="80000"/>
                    <a:lumOff val="20000"/>
                  </a:schemeClr>
                </a:solidFill>
                <a:round/>
              </a:ln>
              <a:effectLst/>
            </c:spPr>
          </c:marker>
          <c:xVal>
            <c:numRef>
              <c:f>Tabelle2!$P$47</c:f>
              <c:numCache>
                <c:formatCode>General</c:formatCode>
                <c:ptCount val="1"/>
                <c:pt idx="0">
                  <c:v>215</c:v>
                </c:pt>
              </c:numCache>
            </c:numRef>
          </c:xVal>
          <c:yVal>
            <c:numRef>
              <c:f>Tabelle2!$O$47</c:f>
              <c:numCache>
                <c:formatCode>General</c:formatCode>
                <c:ptCount val="1"/>
                <c:pt idx="0">
                  <c:v>16</c:v>
                </c:pt>
              </c:numCache>
            </c:numRef>
          </c:yVal>
          <c:smooth val="0"/>
          <c:extLst>
            <c:ext xmlns:c16="http://schemas.microsoft.com/office/drawing/2014/chart" uri="{C3380CC4-5D6E-409C-BE32-E72D297353CC}">
              <c16:uniqueId val="{0000000D-9B38-4B1B-B4E7-A9B251DAFB56}"/>
            </c:ext>
          </c:extLst>
        </c:ser>
        <c:ser>
          <c:idx val="14"/>
          <c:order val="14"/>
          <c:tx>
            <c:strRef>
              <c:f>Tabelle2!$N$48</c:f>
              <c:strCache>
                <c:ptCount val="1"/>
                <c:pt idx="0">
                  <c:v>Co-act EGP-C 64</c:v>
                </c:pt>
              </c:strCache>
            </c:strRef>
          </c:tx>
          <c:spPr>
            <a:ln w="25400" cap="rnd">
              <a:noFill/>
              <a:round/>
            </a:ln>
            <a:effectLst/>
          </c:spPr>
          <c:marker>
            <c:symbol val="circle"/>
            <c:size val="6"/>
            <c:spPr>
              <a:solidFill>
                <a:schemeClr val="lt1"/>
              </a:solidFill>
              <a:ln w="15875">
                <a:solidFill>
                  <a:schemeClr val="accent3">
                    <a:lumMod val="80000"/>
                    <a:lumOff val="20000"/>
                  </a:schemeClr>
                </a:solidFill>
                <a:round/>
              </a:ln>
              <a:effectLst/>
            </c:spPr>
          </c:marker>
          <c:xVal>
            <c:numRef>
              <c:f>Tabelle2!$P$48</c:f>
              <c:numCache>
                <c:formatCode>General</c:formatCode>
                <c:ptCount val="1"/>
                <c:pt idx="0">
                  <c:v>230</c:v>
                </c:pt>
              </c:numCache>
            </c:numRef>
          </c:xVal>
          <c:yVal>
            <c:numRef>
              <c:f>Tabelle2!$O$48</c:f>
              <c:numCache>
                <c:formatCode>General</c:formatCode>
                <c:ptCount val="1"/>
                <c:pt idx="0">
                  <c:v>20</c:v>
                </c:pt>
              </c:numCache>
            </c:numRef>
          </c:yVal>
          <c:smooth val="0"/>
          <c:extLst>
            <c:ext xmlns:c16="http://schemas.microsoft.com/office/drawing/2014/chart" uri="{C3380CC4-5D6E-409C-BE32-E72D297353CC}">
              <c16:uniqueId val="{0000000E-9B38-4B1B-B4E7-A9B251DAFB56}"/>
            </c:ext>
          </c:extLst>
        </c:ser>
        <c:ser>
          <c:idx val="15"/>
          <c:order val="15"/>
          <c:tx>
            <c:strRef>
              <c:f>Tabelle2!$N$49</c:f>
              <c:strCache>
                <c:ptCount val="1"/>
                <c:pt idx="0">
                  <c:v>Co-act EGL-C 90</c:v>
                </c:pt>
              </c:strCache>
            </c:strRef>
          </c:tx>
          <c:spPr>
            <a:ln w="25400" cap="rnd">
              <a:noFill/>
              <a:round/>
            </a:ln>
            <a:effectLst/>
          </c:spPr>
          <c:marker>
            <c:symbol val="plus"/>
            <c:size val="6"/>
            <c:spPr>
              <a:noFill/>
              <a:ln w="15875">
                <a:solidFill>
                  <a:schemeClr val="accent4">
                    <a:lumMod val="80000"/>
                    <a:lumOff val="20000"/>
                  </a:schemeClr>
                </a:solidFill>
                <a:round/>
              </a:ln>
              <a:effectLst/>
            </c:spPr>
          </c:marker>
          <c:xVal>
            <c:numRef>
              <c:f>Tabelle2!$P$49</c:f>
              <c:numCache>
                <c:formatCode>General</c:formatCode>
                <c:ptCount val="1"/>
                <c:pt idx="0">
                  <c:v>450</c:v>
                </c:pt>
              </c:numCache>
            </c:numRef>
          </c:xVal>
          <c:yVal>
            <c:numRef>
              <c:f>Tabelle2!$O$49</c:f>
              <c:numCache>
                <c:formatCode>General</c:formatCode>
                <c:ptCount val="1"/>
                <c:pt idx="0">
                  <c:v>85</c:v>
                </c:pt>
              </c:numCache>
            </c:numRef>
          </c:yVal>
          <c:smooth val="0"/>
          <c:extLst>
            <c:ext xmlns:c16="http://schemas.microsoft.com/office/drawing/2014/chart" uri="{C3380CC4-5D6E-409C-BE32-E72D297353CC}">
              <c16:uniqueId val="{0000000F-9B38-4B1B-B4E7-A9B251DAFB56}"/>
            </c:ext>
          </c:extLst>
        </c:ser>
        <c:dLbls>
          <c:showLegendKey val="0"/>
          <c:showVal val="0"/>
          <c:showCatName val="0"/>
          <c:showSerName val="0"/>
          <c:showPercent val="0"/>
          <c:showBubbleSize val="0"/>
        </c:dLbls>
        <c:axId val="205238832"/>
        <c:axId val="205239224"/>
      </c:scatterChart>
      <c:valAx>
        <c:axId val="205238832"/>
        <c:scaling>
          <c:orientation val="minMax"/>
        </c:scaling>
        <c:delete val="0"/>
        <c:axPos val="b"/>
        <c:majorGridlines>
          <c:spPr>
            <a:ln w="9525" cap="flat" cmpd="sng" algn="ctr">
              <a:solidFill>
                <a:schemeClr val="dk1">
                  <a:lumMod val="15000"/>
                  <a:lumOff val="85000"/>
                </a:schemeClr>
              </a:solidFill>
              <a:round/>
            </a:ln>
            <a:effectLst/>
          </c:spPr>
        </c:majorGridlines>
        <c:title>
          <c:tx>
            <c:rich>
              <a:bodyPr rot="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r>
                  <a:rPr lang="de-DE"/>
                  <a:t>Greifkraft [N]</a:t>
                </a:r>
              </a:p>
            </c:rich>
          </c:tx>
          <c:overlay val="0"/>
          <c:spPr>
            <a:noFill/>
            <a:ln>
              <a:noFill/>
            </a:ln>
            <a:effectLst/>
          </c:spPr>
          <c:txPr>
            <a:bodyPr rot="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endParaRPr lang="de-DE"/>
            </a:p>
          </c:txPr>
        </c:title>
        <c:numFmt formatCode="General" sourceLinked="1"/>
        <c:majorTickMark val="none"/>
        <c:minorTickMark val="none"/>
        <c:tickLblPos val="nextTo"/>
        <c:spPr>
          <a:noFill/>
          <a:ln w="9525" cap="flat" cmpd="sng" algn="ctr">
            <a:solidFill>
              <a:schemeClr val="dk1">
                <a:lumMod val="15000"/>
                <a:lumOff val="8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de-DE"/>
          </a:p>
        </c:txPr>
        <c:crossAx val="205239224"/>
        <c:crosses val="autoZero"/>
        <c:crossBetween val="midCat"/>
      </c:valAx>
      <c:valAx>
        <c:axId val="205239224"/>
        <c:scaling>
          <c:orientation val="minMax"/>
        </c:scaling>
        <c:delete val="0"/>
        <c:axPos val="l"/>
        <c:majorGridlines>
          <c:spPr>
            <a:ln w="9525" cap="flat" cmpd="sng" algn="ctr">
              <a:solidFill>
                <a:schemeClr val="dk1">
                  <a:lumMod val="15000"/>
                  <a:lumOff val="85000"/>
                </a:schemeClr>
              </a:solidFill>
              <a:round/>
            </a:ln>
            <a:effectLst/>
          </c:spPr>
        </c:majorGridlines>
        <c:title>
          <c:tx>
            <c:rich>
              <a:bodyPr rot="-540000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r>
                  <a:rPr lang="de-DE"/>
                  <a:t>Gesamthub [mm]</a:t>
                </a:r>
              </a:p>
            </c:rich>
          </c:tx>
          <c:overlay val="0"/>
          <c:spPr>
            <a:noFill/>
            <a:ln>
              <a:noFill/>
            </a:ln>
            <a:effectLst/>
          </c:spPr>
          <c:txPr>
            <a:bodyPr rot="-540000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endParaRPr lang="de-DE"/>
            </a:p>
          </c:txPr>
        </c:title>
        <c:numFmt formatCode="General" sourceLinked="1"/>
        <c:majorTickMark val="none"/>
        <c:minorTickMark val="none"/>
        <c:tickLblPos val="nextTo"/>
        <c:spPr>
          <a:noFill/>
          <a:ln w="9525" cap="flat" cmpd="sng" algn="ctr">
            <a:solidFill>
              <a:schemeClr val="dk1">
                <a:lumMod val="15000"/>
                <a:lumOff val="8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de-DE"/>
          </a:p>
        </c:txPr>
        <c:crossAx val="205238832"/>
        <c:crosses val="autoZero"/>
        <c:crossBetween val="midCat"/>
      </c:valAx>
      <c:spPr>
        <a:pattFill prst="ltDnDiag">
          <a:fgClr>
            <a:schemeClr val="dk1">
              <a:lumMod val="15000"/>
              <a:lumOff val="85000"/>
            </a:schemeClr>
          </a:fgClr>
          <a:bgClr>
            <a:schemeClr val="lt1"/>
          </a:bgClr>
        </a:patt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de-DE"/>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solidFill>
        <a:schemeClr val="dk1">
          <a:lumMod val="15000"/>
          <a:lumOff val="85000"/>
        </a:schemeClr>
      </a:solidFill>
      <a:round/>
    </a:ln>
    <a:effectLst/>
  </c:spPr>
  <c:txPr>
    <a:bodyPr/>
    <a:lstStyle/>
    <a:p>
      <a:pPr>
        <a:defRPr/>
      </a:pPr>
      <a:endParaRPr lang="de-DE"/>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charts/style4.xml><?xml version="1.0" encoding="utf-8"?>
<cs:chartStyle xmlns:cs="http://schemas.microsoft.com/office/drawing/2012/chartStyle" xmlns:a="http://schemas.openxmlformats.org/drawingml/2006/main" id="250">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alpha val="54000"/>
          </a:schemeClr>
        </a:solidFill>
        <a:round/>
      </a:ln>
    </cs:spPr>
    <cs:defRPr sz="1197"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1197" kern="1200"/>
  </cs:chartArea>
  <cs:dataLabel>
    <cs:lnRef idx="0"/>
    <cs:fillRef idx="0"/>
    <cs:effectRef idx="0"/>
    <cs:fontRef idx="minor">
      <a:schemeClr val="dk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tx1"/>
    </cs:fontRef>
    <cs:spPr>
      <a:ln w="9525" cap="rnd">
        <a:solidFill>
          <a:schemeClr val="phClr">
            <a:alpha val="50000"/>
          </a:scheme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64"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15000"/>
            <a:lumOff val="8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spPr>
      <a:ln w="9525" cap="flat" cmpd="sng" algn="ctr">
        <a:solidFill>
          <a:schemeClr val="dk1">
            <a:lumMod val="15000"/>
            <a:lumOff val="85000"/>
            <a:alpha val="54000"/>
          </a:schemeClr>
        </a:solidFill>
        <a:round/>
      </a:ln>
    </cs:spPr>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2128"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spPr>
      <a:ln w="9525" cap="flat" cmpd="sng" algn="ctr">
        <a:solidFill>
          <a:schemeClr val="dk1">
            <a:lumMod val="15000"/>
            <a:lumOff val="85000"/>
            <a:alpha val="54000"/>
          </a:schemeClr>
        </a:solidFill>
        <a:round/>
      </a:ln>
    </cs:spPr>
    <cs:defRPr sz="1197"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harts/style5.xml><?xml version="1.0" encoding="utf-8"?>
<cs:chartStyle xmlns:cs="http://schemas.microsoft.com/office/drawing/2012/chartStyle" xmlns:a="http://schemas.openxmlformats.org/drawingml/2006/main" id="250">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alpha val="54000"/>
          </a:schemeClr>
        </a:solidFill>
        <a:round/>
      </a:ln>
    </cs:spPr>
    <cs:defRPr sz="1197"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1197" kern="1200"/>
  </cs:chartArea>
  <cs:dataLabel>
    <cs:lnRef idx="0"/>
    <cs:fillRef idx="0"/>
    <cs:effectRef idx="0"/>
    <cs:fontRef idx="minor">
      <a:schemeClr val="dk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tx1"/>
    </cs:fontRef>
    <cs:spPr>
      <a:ln w="9525" cap="rnd">
        <a:solidFill>
          <a:schemeClr val="phClr">
            <a:alpha val="50000"/>
          </a:scheme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64"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15000"/>
            <a:lumOff val="8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spPr>
      <a:ln w="9525" cap="flat" cmpd="sng" algn="ctr">
        <a:solidFill>
          <a:schemeClr val="dk1">
            <a:lumMod val="15000"/>
            <a:lumOff val="85000"/>
            <a:alpha val="54000"/>
          </a:schemeClr>
        </a:solidFill>
        <a:round/>
      </a:ln>
    </cs:spPr>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2128"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spPr>
      <a:ln w="9525" cap="flat" cmpd="sng" algn="ctr">
        <a:solidFill>
          <a:schemeClr val="dk1">
            <a:lumMod val="15000"/>
            <a:lumOff val="85000"/>
            <a:alpha val="54000"/>
          </a:schemeClr>
        </a:solidFill>
        <a:round/>
      </a:ln>
    </cs:spPr>
    <cs:defRPr sz="1197"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1" y="0"/>
            <a:ext cx="2946400" cy="494186"/>
          </a:xfrm>
          <a:prstGeom prst="rect">
            <a:avLst/>
          </a:prstGeom>
        </p:spPr>
        <p:txBody>
          <a:bodyPr vert="horz" lIns="91440" tIns="45720" rIns="91440" bIns="45720" rtlCol="0"/>
          <a:lstStyle>
            <a:lvl1pPr algn="l">
              <a:defRPr sz="1200"/>
            </a:lvl1pPr>
          </a:lstStyle>
          <a:p>
            <a:endParaRPr lang="de-DE" dirty="0"/>
          </a:p>
        </p:txBody>
      </p:sp>
      <p:sp>
        <p:nvSpPr>
          <p:cNvPr id="3" name="Datumsplatzhalter 2"/>
          <p:cNvSpPr>
            <a:spLocks noGrp="1"/>
          </p:cNvSpPr>
          <p:nvPr>
            <p:ph type="dt" sz="quarter" idx="1"/>
          </p:nvPr>
        </p:nvSpPr>
        <p:spPr>
          <a:xfrm>
            <a:off x="3849688" y="0"/>
            <a:ext cx="2946400" cy="494186"/>
          </a:xfrm>
          <a:prstGeom prst="rect">
            <a:avLst/>
          </a:prstGeom>
        </p:spPr>
        <p:txBody>
          <a:bodyPr vert="horz" lIns="91440" tIns="45720" rIns="91440" bIns="45720" rtlCol="0"/>
          <a:lstStyle>
            <a:lvl1pPr algn="r">
              <a:defRPr sz="1200"/>
            </a:lvl1pPr>
          </a:lstStyle>
          <a:p>
            <a:fld id="{F052AB7C-84DC-4FEA-B5CC-0FF051FFA645}" type="datetimeFigureOut">
              <a:rPr lang="de-DE" smtClean="0"/>
              <a:t>20.03.2019</a:t>
            </a:fld>
            <a:endParaRPr lang="de-DE" dirty="0"/>
          </a:p>
        </p:txBody>
      </p:sp>
      <p:sp>
        <p:nvSpPr>
          <p:cNvPr id="4" name="Fußzeilenplatzhalter 3"/>
          <p:cNvSpPr>
            <a:spLocks noGrp="1"/>
          </p:cNvSpPr>
          <p:nvPr>
            <p:ph type="ftr" sz="quarter" idx="2"/>
          </p:nvPr>
        </p:nvSpPr>
        <p:spPr>
          <a:xfrm>
            <a:off x="1" y="9378477"/>
            <a:ext cx="2946400" cy="494186"/>
          </a:xfrm>
          <a:prstGeom prst="rect">
            <a:avLst/>
          </a:prstGeom>
        </p:spPr>
        <p:txBody>
          <a:bodyPr vert="horz" lIns="91440" tIns="45720" rIns="91440" bIns="45720" rtlCol="0" anchor="b"/>
          <a:lstStyle>
            <a:lvl1pPr algn="l">
              <a:defRPr sz="1200"/>
            </a:lvl1pPr>
          </a:lstStyle>
          <a:p>
            <a:endParaRPr lang="de-DE" dirty="0"/>
          </a:p>
        </p:txBody>
      </p:sp>
      <p:sp>
        <p:nvSpPr>
          <p:cNvPr id="5" name="Foliennummernplatzhalter 4"/>
          <p:cNvSpPr>
            <a:spLocks noGrp="1"/>
          </p:cNvSpPr>
          <p:nvPr>
            <p:ph type="sldNum" sz="quarter" idx="3"/>
          </p:nvPr>
        </p:nvSpPr>
        <p:spPr>
          <a:xfrm>
            <a:off x="3849688" y="9378477"/>
            <a:ext cx="2946400" cy="494186"/>
          </a:xfrm>
          <a:prstGeom prst="rect">
            <a:avLst/>
          </a:prstGeom>
        </p:spPr>
        <p:txBody>
          <a:bodyPr vert="horz" lIns="91440" tIns="45720" rIns="91440" bIns="45720" rtlCol="0" anchor="b"/>
          <a:lstStyle>
            <a:lvl1pPr algn="r">
              <a:defRPr sz="1200"/>
            </a:lvl1pPr>
          </a:lstStyle>
          <a:p>
            <a:fld id="{96AC2059-A8CC-42A3-AC65-A15CE1949EB1}" type="slidenum">
              <a:rPr lang="de-DE" smtClean="0"/>
              <a:t>‹Nr.›</a:t>
            </a:fld>
            <a:endParaRPr lang="de-DE" dirty="0"/>
          </a:p>
        </p:txBody>
      </p:sp>
    </p:spTree>
    <p:extLst>
      <p:ext uri="{BB962C8B-B14F-4D97-AF65-F5344CB8AC3E}">
        <p14:creationId xmlns:p14="http://schemas.microsoft.com/office/powerpoint/2010/main" val="280429778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45659" cy="493633"/>
          </a:xfrm>
          <a:prstGeom prst="rect">
            <a:avLst/>
          </a:prstGeom>
        </p:spPr>
        <p:txBody>
          <a:bodyPr vert="horz" lIns="91440" tIns="45720" rIns="91440" bIns="45720" rtlCol="0"/>
          <a:lstStyle>
            <a:lvl1pPr algn="l">
              <a:defRPr sz="1200"/>
            </a:lvl1pPr>
          </a:lstStyle>
          <a:p>
            <a:endParaRPr lang="de-DE" dirty="0"/>
          </a:p>
        </p:txBody>
      </p:sp>
      <p:sp>
        <p:nvSpPr>
          <p:cNvPr id="3" name="Datumsplatzhalter 2"/>
          <p:cNvSpPr>
            <a:spLocks noGrp="1"/>
          </p:cNvSpPr>
          <p:nvPr>
            <p:ph type="dt" idx="1"/>
          </p:nvPr>
        </p:nvSpPr>
        <p:spPr>
          <a:xfrm>
            <a:off x="3850443" y="0"/>
            <a:ext cx="2945659" cy="493633"/>
          </a:xfrm>
          <a:prstGeom prst="rect">
            <a:avLst/>
          </a:prstGeom>
        </p:spPr>
        <p:txBody>
          <a:bodyPr vert="horz" lIns="91440" tIns="45720" rIns="91440" bIns="45720" rtlCol="0"/>
          <a:lstStyle>
            <a:lvl1pPr algn="r">
              <a:defRPr sz="1200"/>
            </a:lvl1pPr>
          </a:lstStyle>
          <a:p>
            <a:fld id="{2564ECA4-36CA-419D-931F-CE2C91F7EA5D}" type="datetimeFigureOut">
              <a:rPr lang="de-DE" smtClean="0"/>
              <a:t>20.03.2019</a:t>
            </a:fld>
            <a:endParaRPr lang="de-DE" dirty="0"/>
          </a:p>
        </p:txBody>
      </p:sp>
      <p:sp>
        <p:nvSpPr>
          <p:cNvPr id="4" name="Folienbildplatzhalter 3"/>
          <p:cNvSpPr>
            <a:spLocks noGrp="1" noRot="1" noChangeAspect="1"/>
          </p:cNvSpPr>
          <p:nvPr>
            <p:ph type="sldImg" idx="2"/>
          </p:nvPr>
        </p:nvSpPr>
        <p:spPr>
          <a:xfrm>
            <a:off x="930275" y="739775"/>
            <a:ext cx="4937125" cy="3703638"/>
          </a:xfrm>
          <a:prstGeom prst="rect">
            <a:avLst/>
          </a:prstGeom>
          <a:noFill/>
          <a:ln w="12700">
            <a:solidFill>
              <a:prstClr val="black"/>
            </a:solidFill>
          </a:ln>
        </p:spPr>
        <p:txBody>
          <a:bodyPr vert="horz" lIns="91440" tIns="45720" rIns="91440" bIns="45720" rtlCol="0" anchor="ctr"/>
          <a:lstStyle/>
          <a:p>
            <a:endParaRPr lang="de-DE" dirty="0"/>
          </a:p>
        </p:txBody>
      </p:sp>
      <p:sp>
        <p:nvSpPr>
          <p:cNvPr id="5" name="Notizenplatzhalter 4"/>
          <p:cNvSpPr>
            <a:spLocks noGrp="1"/>
          </p:cNvSpPr>
          <p:nvPr>
            <p:ph type="body" sz="quarter" idx="3"/>
          </p:nvPr>
        </p:nvSpPr>
        <p:spPr>
          <a:xfrm>
            <a:off x="679768" y="4689516"/>
            <a:ext cx="5438140" cy="4442698"/>
          </a:xfrm>
          <a:prstGeom prst="rect">
            <a:avLst/>
          </a:prstGeom>
        </p:spPr>
        <p:txBody>
          <a:bodyPr vert="horz" lIns="91440" tIns="45720" rIns="91440" bIns="45720" rtlCol="0">
            <a:normAutofit/>
          </a:body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0" y="9377316"/>
            <a:ext cx="2945659" cy="493633"/>
          </a:xfrm>
          <a:prstGeom prst="rect">
            <a:avLst/>
          </a:prstGeom>
        </p:spPr>
        <p:txBody>
          <a:bodyPr vert="horz" lIns="91440" tIns="45720" rIns="91440" bIns="45720" rtlCol="0" anchor="b"/>
          <a:lstStyle>
            <a:lvl1pPr algn="l">
              <a:defRPr sz="1200"/>
            </a:lvl1pPr>
          </a:lstStyle>
          <a:p>
            <a:endParaRPr lang="de-DE" dirty="0"/>
          </a:p>
        </p:txBody>
      </p:sp>
      <p:sp>
        <p:nvSpPr>
          <p:cNvPr id="7" name="Foliennummernplatzhalter 6"/>
          <p:cNvSpPr>
            <a:spLocks noGrp="1"/>
          </p:cNvSpPr>
          <p:nvPr>
            <p:ph type="sldNum" sz="quarter" idx="5"/>
          </p:nvPr>
        </p:nvSpPr>
        <p:spPr>
          <a:xfrm>
            <a:off x="3850443" y="9377316"/>
            <a:ext cx="2945659" cy="493633"/>
          </a:xfrm>
          <a:prstGeom prst="rect">
            <a:avLst/>
          </a:prstGeom>
        </p:spPr>
        <p:txBody>
          <a:bodyPr vert="horz" lIns="91440" tIns="45720" rIns="91440" bIns="45720" rtlCol="0" anchor="b"/>
          <a:lstStyle>
            <a:lvl1pPr algn="r">
              <a:defRPr sz="1200"/>
            </a:lvl1pPr>
          </a:lstStyle>
          <a:p>
            <a:fld id="{2877B75E-46DD-46CD-BFD7-01CE4A8660FC}" type="slidenum">
              <a:rPr lang="de-DE" smtClean="0"/>
              <a:t>‹Nr.›</a:t>
            </a:fld>
            <a:endParaRPr lang="de-DE" dirty="0"/>
          </a:p>
        </p:txBody>
      </p:sp>
    </p:spTree>
    <p:extLst>
      <p:ext uri="{BB962C8B-B14F-4D97-AF65-F5344CB8AC3E}">
        <p14:creationId xmlns:p14="http://schemas.microsoft.com/office/powerpoint/2010/main" val="3595651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285750" indent="-285750">
              <a:buFont typeface="Arial" panose="020B0604020202020204" pitchFamily="34" charset="0"/>
              <a:buChar char="•"/>
            </a:pPr>
            <a:r>
              <a:rPr lang="de-DE" b="1" dirty="0">
                <a:solidFill>
                  <a:srgbClr val="00446B"/>
                </a:solidFill>
              </a:rPr>
              <a:t>Schmierstofftaschen in der Vielzahnführung </a:t>
            </a:r>
            <a:r>
              <a:rPr lang="de-DE" dirty="0">
                <a:solidFill>
                  <a:srgbClr val="00446B"/>
                </a:solidFill>
              </a:rPr>
              <a:t>(keine neue Vielzahnführung)</a:t>
            </a:r>
          </a:p>
          <a:p>
            <a:pPr marL="742950" lvl="1" indent="-285750">
              <a:buFont typeface="Calibri" panose="020F0502020204030204" pitchFamily="34" charset="0"/>
              <a:buChar char="→"/>
            </a:pPr>
            <a:r>
              <a:rPr lang="de-DE" dirty="0">
                <a:solidFill>
                  <a:srgbClr val="00446B"/>
                </a:solidFill>
              </a:rPr>
              <a:t>Höhere Lebensdauer</a:t>
            </a:r>
          </a:p>
          <a:p>
            <a:pPr marL="285750" indent="-285750">
              <a:buFont typeface="Arial" panose="020B0604020202020204" pitchFamily="34" charset="0"/>
              <a:buChar char="•"/>
            </a:pPr>
            <a:r>
              <a:rPr lang="de-DE" b="1" dirty="0">
                <a:solidFill>
                  <a:srgbClr val="00446B"/>
                </a:solidFill>
              </a:rPr>
              <a:t>Höhere Greifkraft</a:t>
            </a:r>
          </a:p>
          <a:p>
            <a:pPr marL="742950" lvl="1" indent="-285750">
              <a:buFont typeface="Calibri" panose="020F0502020204030204" pitchFamily="34" charset="0"/>
              <a:buChar char="→"/>
            </a:pPr>
            <a:r>
              <a:rPr lang="de-DE" dirty="0">
                <a:solidFill>
                  <a:srgbClr val="00446B"/>
                </a:solidFill>
              </a:rPr>
              <a:t>Bei der Vermessung der Baugrößen 300 und 380 erzielten die Greifer deutlich höhere Greifkräfte, als aktuell beim PGN-plus angegeben. Die Katalogangaben des PGN-plus-P 300 und 380 orientieren sich an den gemessen Werten und sind folglich höher als beim PGN-plus. </a:t>
            </a:r>
          </a:p>
          <a:p>
            <a:pPr marL="285750" indent="-285750">
              <a:buFont typeface="Arial" panose="020B0604020202020204" pitchFamily="34" charset="0"/>
              <a:buChar char="•"/>
            </a:pPr>
            <a:r>
              <a:rPr lang="de-DE" b="1" dirty="0">
                <a:solidFill>
                  <a:srgbClr val="00446B"/>
                </a:solidFill>
              </a:rPr>
              <a:t>Befestigungsmöglichkeiten unter dem Abdeckblech</a:t>
            </a:r>
          </a:p>
          <a:p>
            <a:pPr marL="742950" lvl="1" indent="-285750">
              <a:buFont typeface="Calibri" panose="020F0502020204030204" pitchFamily="34" charset="0"/>
              <a:buChar char="→"/>
            </a:pPr>
            <a:r>
              <a:rPr lang="de-DE" dirty="0">
                <a:solidFill>
                  <a:srgbClr val="00446B"/>
                </a:solidFill>
              </a:rPr>
              <a:t>Zur Montage kundenspezifischer Anbauten</a:t>
            </a:r>
          </a:p>
          <a:p>
            <a:pPr marL="285750" indent="-285750">
              <a:buFont typeface="Arial" panose="020B0604020202020204" pitchFamily="34" charset="0"/>
              <a:buChar char="•"/>
            </a:pPr>
            <a:r>
              <a:rPr lang="de-DE" b="1" dirty="0">
                <a:solidFill>
                  <a:srgbClr val="00446B"/>
                </a:solidFill>
              </a:rPr>
              <a:t>Optimiertes Schaltnockenkonzept mit Einstell- und Klemmspindel</a:t>
            </a:r>
          </a:p>
          <a:p>
            <a:pPr marL="742950" lvl="1" indent="-285750">
              <a:buFont typeface="Calibri" panose="020F0502020204030204" pitchFamily="34" charset="0"/>
              <a:buChar char="→"/>
            </a:pPr>
            <a:r>
              <a:rPr lang="de-DE" dirty="0">
                <a:solidFill>
                  <a:srgbClr val="00446B"/>
                </a:solidFill>
              </a:rPr>
              <a:t>Einfaches Einstellen der Schaltnocken</a:t>
            </a:r>
          </a:p>
          <a:p>
            <a:pPr marL="285750" indent="-285750">
              <a:buFont typeface="Arial" panose="020B0604020202020204" pitchFamily="34" charset="0"/>
              <a:buChar char="•"/>
            </a:pPr>
            <a:r>
              <a:rPr lang="de-DE" b="1" dirty="0">
                <a:solidFill>
                  <a:srgbClr val="00446B"/>
                </a:solidFill>
              </a:rPr>
              <a:t>Neues SD-Konzept</a:t>
            </a:r>
          </a:p>
          <a:p>
            <a:pPr marL="742950" lvl="1" indent="-285750">
              <a:buFont typeface="Calibri" panose="020F0502020204030204" pitchFamily="34" charset="0"/>
              <a:buChar char="→"/>
            </a:pPr>
            <a:r>
              <a:rPr lang="de-DE" dirty="0">
                <a:solidFill>
                  <a:srgbClr val="00446B"/>
                </a:solidFill>
              </a:rPr>
              <a:t>Optimierte Dichtwirkung und einfachere Montage</a:t>
            </a:r>
          </a:p>
          <a:p>
            <a:pPr marL="285750" indent="-285750">
              <a:buFont typeface="Arial" panose="020B0604020202020204" pitchFamily="34" charset="0"/>
              <a:buChar char="•"/>
            </a:pPr>
            <a:r>
              <a:rPr lang="de-DE" b="1" dirty="0">
                <a:solidFill>
                  <a:srgbClr val="00446B"/>
                </a:solidFill>
              </a:rPr>
              <a:t>Dynamische Phase</a:t>
            </a:r>
          </a:p>
          <a:p>
            <a:pPr marL="742950" lvl="1" indent="-285750">
              <a:buFont typeface="Calibri" panose="020F0502020204030204" pitchFamily="34" charset="0"/>
              <a:buChar char="→"/>
            </a:pPr>
            <a:r>
              <a:rPr lang="de-DE" dirty="0">
                <a:solidFill>
                  <a:srgbClr val="00446B"/>
                </a:solidFill>
              </a:rPr>
              <a:t>Hoher Wiedererkennungswert der PGN-plus-P Baureihe </a:t>
            </a:r>
            <a:endParaRPr lang="de-DE" dirty="0"/>
          </a:p>
        </p:txBody>
      </p:sp>
      <p:sp>
        <p:nvSpPr>
          <p:cNvPr id="4" name="Foliennummernplatzhalter 3"/>
          <p:cNvSpPr>
            <a:spLocks noGrp="1"/>
          </p:cNvSpPr>
          <p:nvPr>
            <p:ph type="sldNum" sz="quarter" idx="10"/>
          </p:nvPr>
        </p:nvSpPr>
        <p:spPr/>
        <p:txBody>
          <a:bodyPr/>
          <a:lstStyle/>
          <a:p>
            <a:fld id="{2877B75E-46DD-46CD-BFD7-01CE4A8660FC}" type="slidenum">
              <a:rPr lang="de-DE" smtClean="0"/>
              <a:t>10</a:t>
            </a:fld>
            <a:endParaRPr lang="de-DE" dirty="0"/>
          </a:p>
        </p:txBody>
      </p:sp>
    </p:spTree>
    <p:extLst>
      <p:ext uri="{BB962C8B-B14F-4D97-AF65-F5344CB8AC3E}">
        <p14:creationId xmlns:p14="http://schemas.microsoft.com/office/powerpoint/2010/main" val="2874793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Zum Vergleich: MPG hat einen Deutschland-Anteil von &gt;</a:t>
            </a:r>
            <a:r>
              <a:rPr lang="de-DE" baseline="0" dirty="0"/>
              <a:t> 50%</a:t>
            </a:r>
            <a:endParaRPr lang="de-DE" dirty="0"/>
          </a:p>
        </p:txBody>
      </p:sp>
      <p:sp>
        <p:nvSpPr>
          <p:cNvPr id="4" name="Foliennummernplatzhalter 3"/>
          <p:cNvSpPr>
            <a:spLocks noGrp="1"/>
          </p:cNvSpPr>
          <p:nvPr>
            <p:ph type="sldNum" sz="quarter" idx="10"/>
          </p:nvPr>
        </p:nvSpPr>
        <p:spPr/>
        <p:txBody>
          <a:bodyPr/>
          <a:lstStyle/>
          <a:p>
            <a:fld id="{2877B75E-46DD-46CD-BFD7-01CE4A8660FC}" type="slidenum">
              <a:rPr lang="de-DE" smtClean="0">
                <a:solidFill>
                  <a:prstClr val="black"/>
                </a:solidFill>
              </a:rPr>
              <a:pPr/>
              <a:t>26</a:t>
            </a:fld>
            <a:endParaRPr lang="de-DE" dirty="0">
              <a:solidFill>
                <a:prstClr val="black"/>
              </a:solidFill>
            </a:endParaRPr>
          </a:p>
        </p:txBody>
      </p:sp>
    </p:spTree>
    <p:extLst>
      <p:ext uri="{BB962C8B-B14F-4D97-AF65-F5344CB8AC3E}">
        <p14:creationId xmlns:p14="http://schemas.microsoft.com/office/powerpoint/2010/main" val="1084384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Tree>
    <p:extLst>
      <p:ext uri="{BB962C8B-B14F-4D97-AF65-F5344CB8AC3E}">
        <p14:creationId xmlns:p14="http://schemas.microsoft.com/office/powerpoint/2010/main" val="25583548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Tree>
    <p:extLst>
      <p:ext uri="{BB962C8B-B14F-4D97-AF65-F5344CB8AC3E}">
        <p14:creationId xmlns:p14="http://schemas.microsoft.com/office/powerpoint/2010/main" val="39155988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Tree>
    <p:extLst>
      <p:ext uri="{BB962C8B-B14F-4D97-AF65-F5344CB8AC3E}">
        <p14:creationId xmlns:p14="http://schemas.microsoft.com/office/powerpoint/2010/main" val="2723453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10"/>
          </p:nvPr>
        </p:nvSpPr>
        <p:spPr/>
        <p:txBody>
          <a:bodyPr/>
          <a:lstStyle/>
          <a:p>
            <a:fld id="{2877B75E-46DD-46CD-BFD7-01CE4A8660FC}" type="slidenum">
              <a:rPr lang="de-DE" smtClean="0"/>
              <a:t>127</a:t>
            </a:fld>
            <a:endParaRPr lang="de-DE" dirty="0"/>
          </a:p>
        </p:txBody>
      </p:sp>
    </p:spTree>
    <p:extLst>
      <p:ext uri="{BB962C8B-B14F-4D97-AF65-F5344CB8AC3E}">
        <p14:creationId xmlns:p14="http://schemas.microsoft.com/office/powerpoint/2010/main" val="25073831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normAutofit/>
          </a:bodyPr>
          <a:lstStyle/>
          <a:p>
            <a:endParaRPr lang="de-DE" dirty="0"/>
          </a:p>
        </p:txBody>
      </p:sp>
      <p:sp>
        <p:nvSpPr>
          <p:cNvPr id="4" name="Foliennummernplatzhalter 3"/>
          <p:cNvSpPr>
            <a:spLocks noGrp="1"/>
          </p:cNvSpPr>
          <p:nvPr>
            <p:ph type="sldNum" sz="quarter" idx="10"/>
          </p:nvPr>
        </p:nvSpPr>
        <p:spPr/>
        <p:txBody>
          <a:bodyPr/>
          <a:lstStyle/>
          <a:p>
            <a:fld id="{22E218C4-41A8-684B-AF4F-B9D499E35F6B}" type="slidenum">
              <a:rPr lang="de-DE" smtClean="0"/>
              <a:pPr/>
              <a:t>186</a:t>
            </a:fld>
            <a:endParaRPr lang="de-DE" dirty="0"/>
          </a:p>
        </p:txBody>
      </p:sp>
    </p:spTree>
    <p:extLst>
      <p:ext uri="{BB962C8B-B14F-4D97-AF65-F5344CB8AC3E}">
        <p14:creationId xmlns:p14="http://schemas.microsoft.com/office/powerpoint/2010/main" val="39321770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Abschlusschart">
    <p:spTree>
      <p:nvGrpSpPr>
        <p:cNvPr id="1" name=""/>
        <p:cNvGrpSpPr/>
        <p:nvPr/>
      </p:nvGrpSpPr>
      <p:grpSpPr>
        <a:xfrm>
          <a:off x="0" y="0"/>
          <a:ext cx="0" cy="0"/>
          <a:chOff x="0" y="0"/>
          <a:chExt cx="0" cy="0"/>
        </a:xfrm>
      </p:grpSpPr>
      <p:sp>
        <p:nvSpPr>
          <p:cNvPr id="3" name="Rechteck 2"/>
          <p:cNvSpPr/>
          <p:nvPr userDrawn="1"/>
        </p:nvSpPr>
        <p:spPr>
          <a:xfrm>
            <a:off x="0" y="0"/>
            <a:ext cx="9143695" cy="6858000"/>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sp>
        <p:nvSpPr>
          <p:cNvPr id="12" name="Textfeld 11"/>
          <p:cNvSpPr txBox="1"/>
          <p:nvPr userDrawn="1"/>
        </p:nvSpPr>
        <p:spPr>
          <a:xfrm>
            <a:off x="304" y="6317852"/>
            <a:ext cx="9143390" cy="307777"/>
          </a:xfrm>
          <a:prstGeom prst="rect">
            <a:avLst/>
          </a:prstGeom>
          <a:noFill/>
        </p:spPr>
        <p:txBody>
          <a:bodyPr wrap="square" rtlCol="0">
            <a:spAutoFit/>
          </a:bodyPr>
          <a:lstStyle/>
          <a:p>
            <a:pPr lvl="0" algn="ctr"/>
            <a:r>
              <a:rPr lang="de-DE" sz="1400" dirty="0">
                <a:solidFill>
                  <a:srgbClr val="FFFFFF"/>
                </a:solidFill>
                <a:latin typeface="Calibri"/>
                <a:cs typeface="Calibri"/>
              </a:rPr>
              <a:t>www.schunk.com</a:t>
            </a:r>
          </a:p>
        </p:txBody>
      </p:sp>
      <p:pic>
        <p:nvPicPr>
          <p:cNvPr id="6" name="Bild 5" descr="LOGOBALKEN_NEU.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330912"/>
            <a:ext cx="9143391" cy="1584854"/>
          </a:xfrm>
          <a:prstGeom prst="rect">
            <a:avLst/>
          </a:prstGeom>
        </p:spPr>
      </p:pic>
      <p:pic>
        <p:nvPicPr>
          <p:cNvPr id="7" name="Bild 6" descr="TOOLS_RS_NEU.png"/>
          <p:cNvPicPr>
            <a:picLocks noChangeAspect="1"/>
          </p:cNvPicPr>
          <p:nvPr userDrawn="1"/>
        </p:nvPicPr>
        <p:blipFill>
          <a:blip cstate="print">
            <a:extLst>
              <a:ext uri="{28A0092B-C50C-407E-A947-70E740481C1C}">
                <a14:useLocalDpi xmlns:a14="http://schemas.microsoft.com/office/drawing/2010/main" val="0"/>
              </a:ext>
            </a:extLst>
          </a:blip>
          <a:stretch>
            <a:fillRect/>
          </a:stretch>
        </p:blipFill>
        <p:spPr>
          <a:xfrm>
            <a:off x="3614734" y="4457701"/>
            <a:ext cx="1913922" cy="1913922"/>
          </a:xfrm>
          <a:prstGeom prst="rect">
            <a:avLst/>
          </a:prstGeom>
        </p:spPr>
      </p:pic>
    </p:spTree>
    <p:extLst>
      <p:ext uri="{BB962C8B-B14F-4D97-AF65-F5344CB8AC3E}">
        <p14:creationId xmlns:p14="http://schemas.microsoft.com/office/powerpoint/2010/main" val="36868597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1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2-Finger-Parallelgreifer I Universalgreifer I PGN-plus-P</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dirty="0">
                <a:solidFill>
                  <a:schemeClr val="bg1"/>
                </a:solidFill>
              </a:rPr>
              <a:t>PGN-plus-P</a:t>
            </a:r>
          </a:p>
        </p:txBody>
      </p:sp>
    </p:spTree>
    <p:extLst>
      <p:ext uri="{BB962C8B-B14F-4D97-AF65-F5344CB8AC3E}">
        <p14:creationId xmlns:p14="http://schemas.microsoft.com/office/powerpoint/2010/main" val="1565901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2-Finger-Parallelgreifer I Kleinteilegreifer I MPC</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MPC</a:t>
            </a:r>
            <a:endParaRPr lang="de-DE" sz="4000" b="1" dirty="0">
              <a:solidFill>
                <a:schemeClr val="bg1"/>
              </a:solidFill>
            </a:endParaRPr>
          </a:p>
        </p:txBody>
      </p:sp>
    </p:spTree>
    <p:extLst>
      <p:ext uri="{BB962C8B-B14F-4D97-AF65-F5344CB8AC3E}">
        <p14:creationId xmlns:p14="http://schemas.microsoft.com/office/powerpoint/2010/main" val="485181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dirty="0">
                <a:solidFill>
                  <a:schemeClr val="bg1"/>
                </a:solidFill>
                <a:latin typeface="+mn-lt"/>
                <a:ea typeface="+mn-ea"/>
                <a:cs typeface="+mn-cs"/>
              </a:rPr>
              <a:t>Greifsysteme I Zubehör I SDV-P</a:t>
            </a: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SDV-P</a:t>
            </a:r>
            <a:endParaRPr lang="de-DE" sz="4000" b="1" dirty="0">
              <a:solidFill>
                <a:schemeClr val="bg1"/>
              </a:solidFill>
            </a:endParaRPr>
          </a:p>
        </p:txBody>
      </p:sp>
    </p:spTree>
    <p:extLst>
      <p:ext uri="{BB962C8B-B14F-4D97-AF65-F5344CB8AC3E}">
        <p14:creationId xmlns:p14="http://schemas.microsoft.com/office/powerpoint/2010/main" val="2080511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2-Finger-Parallelgreifer I Dichte Greifer I DPG-plus</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DPG-plus</a:t>
            </a:r>
            <a:endParaRPr lang="de-DE" sz="4000" b="1" dirty="0">
              <a:solidFill>
                <a:schemeClr val="bg1"/>
              </a:solidFill>
            </a:endParaRPr>
          </a:p>
        </p:txBody>
      </p:sp>
    </p:spTree>
    <p:extLst>
      <p:ext uri="{BB962C8B-B14F-4D97-AF65-F5344CB8AC3E}">
        <p14:creationId xmlns:p14="http://schemas.microsoft.com/office/powerpoint/2010/main" val="214908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5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solidFill>
                <a:prstClr val="white"/>
              </a:solidFill>
            </a:endParaRPr>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Tree>
    <p:extLst>
      <p:ext uri="{BB962C8B-B14F-4D97-AF65-F5344CB8AC3E}">
        <p14:creationId xmlns:p14="http://schemas.microsoft.com/office/powerpoint/2010/main" val="677900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6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2-Finger-Parallelgreifer I Kleinteilegreifer I EGI</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EGI</a:t>
            </a:r>
            <a:endParaRPr lang="de-DE" sz="4000" b="1" dirty="0">
              <a:solidFill>
                <a:schemeClr val="bg1"/>
              </a:solidFill>
            </a:endParaRPr>
          </a:p>
        </p:txBody>
      </p:sp>
    </p:spTree>
    <p:extLst>
      <p:ext uri="{BB962C8B-B14F-4D97-AF65-F5344CB8AC3E}">
        <p14:creationId xmlns:p14="http://schemas.microsoft.com/office/powerpoint/2010/main" val="380619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7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2-Finger-Parallelgreifer I Universalgreifer I PGN-plus-E</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PGN-plus-E</a:t>
            </a:r>
            <a:endParaRPr lang="de-DE" sz="4000" b="1" dirty="0">
              <a:solidFill>
                <a:schemeClr val="bg1"/>
              </a:solidFill>
            </a:endParaRPr>
          </a:p>
        </p:txBody>
      </p:sp>
    </p:spTree>
    <p:extLst>
      <p:ext uri="{BB962C8B-B14F-4D97-AF65-F5344CB8AC3E}">
        <p14:creationId xmlns:p14="http://schemas.microsoft.com/office/powerpoint/2010/main" val="3884581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8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2-Finger-Parallelgreifer I Kleinteilegreifer I EGP</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EGP</a:t>
            </a:r>
            <a:endParaRPr lang="de-DE" sz="4000" b="1" dirty="0">
              <a:solidFill>
                <a:schemeClr val="bg1"/>
              </a:solidFill>
            </a:endParaRPr>
          </a:p>
        </p:txBody>
      </p:sp>
    </p:spTree>
    <p:extLst>
      <p:ext uri="{BB962C8B-B14F-4D97-AF65-F5344CB8AC3E}">
        <p14:creationId xmlns:p14="http://schemas.microsoft.com/office/powerpoint/2010/main" val="1211913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9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Sensorik I MMS 22-IO-Link</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MMS 22-IO-Link</a:t>
            </a:r>
            <a:endParaRPr lang="de-DE" sz="4000" b="1" dirty="0">
              <a:solidFill>
                <a:schemeClr val="bg1"/>
              </a:solidFill>
            </a:endParaRPr>
          </a:p>
        </p:txBody>
      </p:sp>
    </p:spTree>
    <p:extLst>
      <p:ext uri="{BB962C8B-B14F-4D97-AF65-F5344CB8AC3E}">
        <p14:creationId xmlns:p14="http://schemas.microsoft.com/office/powerpoint/2010/main" val="1206480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0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Magnetgreifer I Magnetgreifer I EMH</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EMH</a:t>
            </a:r>
            <a:endParaRPr lang="de-DE" sz="4000" b="1" dirty="0">
              <a:solidFill>
                <a:schemeClr val="bg1"/>
              </a:solidFill>
            </a:endParaRPr>
          </a:p>
        </p:txBody>
      </p:sp>
    </p:spTree>
    <p:extLst>
      <p:ext uri="{BB962C8B-B14F-4D97-AF65-F5344CB8AC3E}">
        <p14:creationId xmlns:p14="http://schemas.microsoft.com/office/powerpoint/2010/main" val="4224001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2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dirty="0">
                <a:solidFill>
                  <a:schemeClr val="bg1"/>
                </a:solidFill>
                <a:latin typeface="+mn-lt"/>
                <a:ea typeface="+mn-ea"/>
                <a:cs typeface="+mn-cs"/>
              </a:rPr>
              <a:t>2-Finger-Parallelgreifer I Kollaborierender Kleinteilegreifer I Co-act EGP-C</a:t>
            </a: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dirty="0">
                <a:solidFill>
                  <a:schemeClr val="bg1"/>
                </a:solidFill>
              </a:rPr>
              <a:t>Co-act EGP-C</a:t>
            </a:r>
          </a:p>
        </p:txBody>
      </p:sp>
    </p:spTree>
    <p:extLst>
      <p:ext uri="{BB962C8B-B14F-4D97-AF65-F5344CB8AC3E}">
        <p14:creationId xmlns:p14="http://schemas.microsoft.com/office/powerpoint/2010/main" val="21526978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1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2-Finger-Parallelgreifer I Kollaborierender Großhubgreifer I Co-act EGL-C</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Co-act EGL-C</a:t>
            </a:r>
            <a:endParaRPr lang="de-DE" sz="4000" b="1" dirty="0">
              <a:solidFill>
                <a:schemeClr val="bg1"/>
              </a:solidFill>
            </a:endParaRPr>
          </a:p>
        </p:txBody>
      </p:sp>
    </p:spTree>
    <p:extLst>
      <p:ext uri="{BB962C8B-B14F-4D97-AF65-F5344CB8AC3E}">
        <p14:creationId xmlns:p14="http://schemas.microsoft.com/office/powerpoint/2010/main" val="113910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Linearmodul I Linearachse I ELP</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ELP</a:t>
            </a:r>
            <a:endParaRPr lang="de-DE" sz="4000" b="1" dirty="0">
              <a:solidFill>
                <a:schemeClr val="bg1"/>
              </a:solidFill>
            </a:endParaRPr>
          </a:p>
        </p:txBody>
      </p:sp>
    </p:spTree>
    <p:extLst>
      <p:ext uri="{BB962C8B-B14F-4D97-AF65-F5344CB8AC3E}">
        <p14:creationId xmlns:p14="http://schemas.microsoft.com/office/powerpoint/2010/main" val="3361088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6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Schwenkeinheiten I Universalschwenkeinheit I ERP</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ERP</a:t>
            </a:r>
            <a:endParaRPr lang="de-DE" sz="4000" b="1" dirty="0">
              <a:solidFill>
                <a:schemeClr val="bg1"/>
              </a:solidFill>
            </a:endParaRPr>
          </a:p>
        </p:txBody>
      </p:sp>
    </p:spTree>
    <p:extLst>
      <p:ext uri="{BB962C8B-B14F-4D97-AF65-F5344CB8AC3E}">
        <p14:creationId xmlns:p14="http://schemas.microsoft.com/office/powerpoint/2010/main" val="19957643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7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Linearmodul I Linearachse I Beta</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dirty="0">
                <a:solidFill>
                  <a:schemeClr val="bg1"/>
                </a:solidFill>
              </a:rPr>
              <a:t>Beta</a:t>
            </a:r>
          </a:p>
        </p:txBody>
      </p:sp>
    </p:spTree>
    <p:extLst>
      <p:ext uri="{BB962C8B-B14F-4D97-AF65-F5344CB8AC3E}">
        <p14:creationId xmlns:p14="http://schemas.microsoft.com/office/powerpoint/2010/main" val="10540463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8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Wechseln I Schnellwechselsystem I SWS</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SWS</a:t>
            </a:r>
            <a:endParaRPr lang="de-DE" sz="4000" b="1" dirty="0">
              <a:solidFill>
                <a:schemeClr val="bg1"/>
              </a:solidFill>
            </a:endParaRPr>
          </a:p>
        </p:txBody>
      </p:sp>
    </p:spTree>
    <p:extLst>
      <p:ext uri="{BB962C8B-B14F-4D97-AF65-F5344CB8AC3E}">
        <p14:creationId xmlns:p14="http://schemas.microsoft.com/office/powerpoint/2010/main" val="8638966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9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Messen I 6-Achs Kraft-Momenten-Sensoren I FT-AXIA</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FT-AXIA</a:t>
            </a:r>
            <a:endParaRPr lang="de-DE" sz="4000" b="1" dirty="0">
              <a:solidFill>
                <a:schemeClr val="bg1"/>
              </a:solidFill>
            </a:endParaRPr>
          </a:p>
        </p:txBody>
      </p:sp>
    </p:spTree>
    <p:extLst>
      <p:ext uri="{BB962C8B-B14F-4D97-AF65-F5344CB8AC3E}">
        <p14:creationId xmlns:p14="http://schemas.microsoft.com/office/powerpoint/2010/main" val="2474036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0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Ausgleichen I Ausgleichseinheit XYZ I AGE-U</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AGE-U</a:t>
            </a:r>
            <a:endParaRPr lang="de-DE" sz="4000" b="1" dirty="0">
              <a:solidFill>
                <a:schemeClr val="bg1"/>
              </a:solidFill>
            </a:endParaRPr>
          </a:p>
        </p:txBody>
      </p:sp>
    </p:spTree>
    <p:extLst>
      <p:ext uri="{BB962C8B-B14F-4D97-AF65-F5344CB8AC3E}">
        <p14:creationId xmlns:p14="http://schemas.microsoft.com/office/powerpoint/2010/main" val="32115110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1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dirty="0">
                <a:solidFill>
                  <a:schemeClr val="bg1"/>
                </a:solidFill>
                <a:latin typeface="+mn-lt"/>
                <a:ea typeface="+mn-ea"/>
                <a:cs typeface="+mn-cs"/>
              </a:rPr>
              <a:t>End-</a:t>
            </a:r>
            <a:r>
              <a:rPr lang="de-DE" sz="1200" kern="1200" dirty="0" err="1">
                <a:solidFill>
                  <a:schemeClr val="bg1"/>
                </a:solidFill>
                <a:latin typeface="+mn-lt"/>
                <a:ea typeface="+mn-ea"/>
                <a:cs typeface="+mn-cs"/>
              </a:rPr>
              <a:t>of</a:t>
            </a:r>
            <a:r>
              <a:rPr lang="de-DE" sz="1200" kern="1200" dirty="0">
                <a:solidFill>
                  <a:schemeClr val="bg1"/>
                </a:solidFill>
                <a:latin typeface="+mn-lt"/>
                <a:ea typeface="+mn-ea"/>
                <a:cs typeface="+mn-cs"/>
              </a:rPr>
              <a:t>-Arm Baukasten für Universal Robots, 14.03.2019</a:t>
            </a: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dirty="0">
                <a:solidFill>
                  <a:schemeClr val="bg1"/>
                </a:solidFill>
              </a:rPr>
              <a:t>Universal </a:t>
            </a:r>
            <a:r>
              <a:rPr lang="de-DE" sz="4000" b="1" dirty="0" err="1">
                <a:solidFill>
                  <a:schemeClr val="bg1"/>
                </a:solidFill>
              </a:rPr>
              <a:t>Robots</a:t>
            </a:r>
            <a:endParaRPr lang="de-DE" sz="4000" b="1" dirty="0">
              <a:solidFill>
                <a:schemeClr val="bg1"/>
              </a:solidFill>
            </a:endParaRPr>
          </a:p>
        </p:txBody>
      </p:sp>
    </p:spTree>
    <p:extLst>
      <p:ext uri="{BB962C8B-B14F-4D97-AF65-F5344CB8AC3E}">
        <p14:creationId xmlns:p14="http://schemas.microsoft.com/office/powerpoint/2010/main" val="29387827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2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indent="0" algn="l" defTabSz="457200" rtl="0" eaLnBrk="1" fontAlgn="auto" latinLnBrk="0" hangingPunct="1">
              <a:lnSpc>
                <a:spcPct val="100000"/>
              </a:lnSpc>
              <a:spcBef>
                <a:spcPts val="0"/>
              </a:spcBef>
              <a:spcAft>
                <a:spcPts val="0"/>
              </a:spcAft>
              <a:buClrTx/>
              <a:buSzTx/>
              <a:buFontTx/>
              <a:buNone/>
              <a:tabLst/>
              <a:defRPr/>
            </a:pPr>
            <a:r>
              <a:rPr lang="de-DE" sz="1200" kern="1200">
                <a:solidFill>
                  <a:schemeClr val="bg1"/>
                </a:solidFill>
                <a:latin typeface="+mn-lt"/>
                <a:ea typeface="+mn-ea"/>
                <a:cs typeface="+mn-cs"/>
              </a:rPr>
              <a:t>Schwenkeinheiten I Universalschwenkeinheit I SRM</a:t>
            </a:r>
            <a:endParaRPr lang="de-DE" sz="1200" kern="1200" dirty="0">
              <a:solidFill>
                <a:schemeClr val="bg1"/>
              </a:solidFill>
              <a:latin typeface="+mn-lt"/>
              <a:ea typeface="+mn-ea"/>
              <a:cs typeface="+mn-cs"/>
            </a:endParaRPr>
          </a:p>
        </p:txBody>
      </p:sp>
      <p:sp>
        <p:nvSpPr>
          <p:cNvPr id="14" name="Textfeld 13"/>
          <p:cNvSpPr txBox="1"/>
          <p:nvPr userDrawn="1"/>
        </p:nvSpPr>
        <p:spPr>
          <a:xfrm>
            <a:off x="5229226" y="119316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a:solidFill>
                  <a:schemeClr val="bg1"/>
                </a:solidFill>
              </a:rPr>
              <a:t>SRM</a:t>
            </a:r>
            <a:endParaRPr lang="de-DE" sz="4000" b="1" dirty="0">
              <a:solidFill>
                <a:schemeClr val="bg1"/>
              </a:solidFill>
            </a:endParaRPr>
          </a:p>
        </p:txBody>
      </p:sp>
    </p:spTree>
    <p:extLst>
      <p:ext uri="{BB962C8B-B14F-4D97-AF65-F5344CB8AC3E}">
        <p14:creationId xmlns:p14="http://schemas.microsoft.com/office/powerpoint/2010/main" val="1515002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3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5699754" cy="365124"/>
          </a:xfrm>
          <a:prstGeom prst="rect">
            <a:avLst/>
          </a:prstGeom>
        </p:spPr>
        <p:txBody>
          <a:bodyPr vert="horz" lIns="91440" tIns="45720" rIns="91440" bIns="4572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lang="de-DE" sz="1200" dirty="0">
                <a:solidFill>
                  <a:srgbClr val="FFFFFF"/>
                </a:solidFill>
              </a:rPr>
              <a:t>Digital Products &amp; </a:t>
            </a:r>
            <a:r>
              <a:rPr lang="de-DE" sz="1200" dirty="0" err="1">
                <a:solidFill>
                  <a:srgbClr val="FFFFFF"/>
                </a:solidFill>
              </a:rPr>
              <a:t>product-related</a:t>
            </a:r>
            <a:r>
              <a:rPr lang="de-DE" sz="1200" dirty="0">
                <a:solidFill>
                  <a:srgbClr val="FFFFFF"/>
                </a:solidFill>
              </a:rPr>
              <a:t> Services</a:t>
            </a:r>
            <a:r>
              <a:rPr lang="de-DE" sz="1200" kern="1200" dirty="0">
                <a:solidFill>
                  <a:schemeClr val="bg1"/>
                </a:solidFill>
                <a:latin typeface="+mn-lt"/>
                <a:ea typeface="+mn-ea"/>
                <a:cs typeface="+mn-cs"/>
              </a:rPr>
              <a:t> I Mechatronics Concept Designer MCD</a:t>
            </a:r>
          </a:p>
        </p:txBody>
      </p:sp>
      <p:sp>
        <p:nvSpPr>
          <p:cNvPr id="14" name="Textfeld 13"/>
          <p:cNvSpPr txBox="1"/>
          <p:nvPr userDrawn="1"/>
        </p:nvSpPr>
        <p:spPr>
          <a:xfrm>
            <a:off x="5229226" y="1220252"/>
            <a:ext cx="3914774" cy="556840"/>
          </a:xfrm>
          <a:prstGeom prst="rect">
            <a:avLst/>
          </a:prstGeom>
          <a:solidFill>
            <a:srgbClr val="009EE0"/>
          </a:solidFill>
        </p:spPr>
        <p:txBody>
          <a:bodyPr wrap="square" lIns="90000" tIns="90000" bIns="0" rtlCol="0" anchor="ctr" anchorCtr="0">
            <a:spAutoFit/>
          </a:bodyPr>
          <a:lstStyle/>
          <a:p>
            <a:pPr>
              <a:lnSpc>
                <a:spcPts val="4000"/>
              </a:lnSpc>
            </a:pPr>
            <a:r>
              <a:rPr lang="de-DE" sz="1800" b="1" dirty="0">
                <a:solidFill>
                  <a:schemeClr val="bg1"/>
                </a:solidFill>
              </a:rPr>
              <a:t>Mechatronics Concept Designer MCD</a:t>
            </a:r>
          </a:p>
        </p:txBody>
      </p:sp>
    </p:spTree>
    <p:extLst>
      <p:ext uri="{BB962C8B-B14F-4D97-AF65-F5344CB8AC3E}">
        <p14:creationId xmlns:p14="http://schemas.microsoft.com/office/powerpoint/2010/main" val="36037417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4_Vertikaler Titel und Text">
    <p:spTree>
      <p:nvGrpSpPr>
        <p:cNvPr id="1" name=""/>
        <p:cNvGrpSpPr/>
        <p:nvPr/>
      </p:nvGrpSpPr>
      <p:grpSpPr>
        <a:xfrm>
          <a:off x="0" y="0"/>
          <a:ext cx="0" cy="0"/>
          <a:chOff x="0" y="0"/>
          <a:chExt cx="0" cy="0"/>
        </a:xfrm>
      </p:grpSpPr>
      <p:pic>
        <p:nvPicPr>
          <p:cNvPr id="7" name="Grafik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0" y="-9937"/>
            <a:ext cx="9144000" cy="6858000"/>
          </a:xfrm>
          <a:prstGeom prst="rect">
            <a:avLst/>
          </a:prstGeom>
        </p:spPr>
      </p:pic>
      <p:sp>
        <p:nvSpPr>
          <p:cNvPr id="10" name="Rechteck 9"/>
          <p:cNvSpPr/>
          <p:nvPr userDrawn="1"/>
        </p:nvSpPr>
        <p:spPr>
          <a:xfrm>
            <a:off x="304" y="6220359"/>
            <a:ext cx="9143696" cy="637641"/>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pic>
        <p:nvPicPr>
          <p:cNvPr id="9" name="Bild 4"/>
          <p:cNvPicPr>
            <a:picLocks noChangeAspect="1"/>
          </p:cNvPicPr>
          <p:nvPr userDrawn="1"/>
        </p:nvPicPr>
        <p:blipFill>
          <a:blip r:embed="rId3" cstate="print"/>
          <a:stretch>
            <a:fillRect/>
          </a:stretch>
        </p:blipFill>
        <p:spPr>
          <a:xfrm>
            <a:off x="0" y="6046520"/>
            <a:ext cx="9144000" cy="749300"/>
          </a:xfrm>
          <a:prstGeom prst="rect">
            <a:avLst/>
          </a:prstGeom>
        </p:spPr>
      </p:pic>
      <p:sp>
        <p:nvSpPr>
          <p:cNvPr id="11" name="Textfeld 10"/>
          <p:cNvSpPr txBox="1"/>
          <p:nvPr userDrawn="1"/>
        </p:nvSpPr>
        <p:spPr>
          <a:xfrm>
            <a:off x="600438" y="6442893"/>
            <a:ext cx="7067906" cy="365124"/>
          </a:xfrm>
          <a:prstGeom prst="rect">
            <a:avLst/>
          </a:prstGeom>
        </p:spPr>
        <p:txBody>
          <a:bodyPr vert="horz" lIns="91440" tIns="45720" rIns="91440" bIns="4572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lang="de-DE" sz="1200" dirty="0">
                <a:solidFill>
                  <a:srgbClr val="FFFFFF"/>
                </a:solidFill>
              </a:rPr>
              <a:t>Digital Products &amp; </a:t>
            </a:r>
            <a:r>
              <a:rPr lang="de-DE" sz="1200" dirty="0" err="1">
                <a:solidFill>
                  <a:srgbClr val="FFFFFF"/>
                </a:solidFill>
              </a:rPr>
              <a:t>product-related</a:t>
            </a:r>
            <a:r>
              <a:rPr lang="de-DE" sz="1200" dirty="0">
                <a:solidFill>
                  <a:srgbClr val="FFFFFF"/>
                </a:solidFill>
              </a:rPr>
              <a:t> Services </a:t>
            </a:r>
            <a:r>
              <a:rPr lang="de-DE" sz="1200" kern="1200" dirty="0">
                <a:solidFill>
                  <a:schemeClr val="bg1"/>
                </a:solidFill>
                <a:latin typeface="+mn-lt"/>
                <a:ea typeface="+mn-ea"/>
                <a:cs typeface="+mn-cs"/>
              </a:rPr>
              <a:t>I Allgemeine Informationen</a:t>
            </a:r>
          </a:p>
        </p:txBody>
      </p:sp>
      <p:sp>
        <p:nvSpPr>
          <p:cNvPr id="14" name="Textfeld 13"/>
          <p:cNvSpPr txBox="1"/>
          <p:nvPr userDrawn="1"/>
        </p:nvSpPr>
        <p:spPr>
          <a:xfrm>
            <a:off x="5229226" y="1220253"/>
            <a:ext cx="3914774" cy="556840"/>
          </a:xfrm>
          <a:prstGeom prst="rect">
            <a:avLst/>
          </a:prstGeom>
          <a:solidFill>
            <a:srgbClr val="009EE0"/>
          </a:solidFill>
        </p:spPr>
        <p:txBody>
          <a:bodyPr wrap="square" lIns="90000" tIns="90000" bIns="0" rtlCol="0" anchor="ctr" anchorCtr="0">
            <a:spAutoFit/>
          </a:bodyPr>
          <a:lstStyle/>
          <a:p>
            <a:pPr>
              <a:lnSpc>
                <a:spcPts val="4000"/>
              </a:lnSpc>
            </a:pPr>
            <a:r>
              <a:rPr lang="de-DE" sz="2400" b="1" dirty="0">
                <a:solidFill>
                  <a:schemeClr val="bg1"/>
                </a:solidFill>
              </a:rPr>
              <a:t>Allgemeine Informationen</a:t>
            </a:r>
          </a:p>
        </p:txBody>
      </p:sp>
    </p:spTree>
    <p:extLst>
      <p:ext uri="{BB962C8B-B14F-4D97-AF65-F5344CB8AC3E}">
        <p14:creationId xmlns:p14="http://schemas.microsoft.com/office/powerpoint/2010/main" val="16940901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Abschlussfolie">
    <p:spTree>
      <p:nvGrpSpPr>
        <p:cNvPr id="1" name=""/>
        <p:cNvGrpSpPr/>
        <p:nvPr/>
      </p:nvGrpSpPr>
      <p:grpSpPr>
        <a:xfrm>
          <a:off x="0" y="0"/>
          <a:ext cx="0" cy="0"/>
          <a:chOff x="0" y="0"/>
          <a:chExt cx="0" cy="0"/>
        </a:xfrm>
      </p:grpSpPr>
      <p:pic>
        <p:nvPicPr>
          <p:cNvPr id="3" name="Grafik 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381"/>
            <a:ext cx="9144000" cy="6857238"/>
          </a:xfrm>
          <a:prstGeom prst="rect">
            <a:avLst/>
          </a:prstGeom>
        </p:spPr>
      </p:pic>
    </p:spTree>
    <p:extLst>
      <p:ext uri="{BB962C8B-B14F-4D97-AF65-F5344CB8AC3E}">
        <p14:creationId xmlns:p14="http://schemas.microsoft.com/office/powerpoint/2010/main" val="16970415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Blauer Hintergrund">
    <p:bg>
      <p:bgRef idx="1001">
        <a:schemeClr val="bg1"/>
      </p:bgRef>
    </p:bg>
    <p:spTree>
      <p:nvGrpSpPr>
        <p:cNvPr id="1" name=""/>
        <p:cNvGrpSpPr/>
        <p:nvPr/>
      </p:nvGrpSpPr>
      <p:grpSpPr>
        <a:xfrm>
          <a:off x="0" y="0"/>
          <a:ext cx="0" cy="0"/>
          <a:chOff x="0" y="0"/>
          <a:chExt cx="0" cy="0"/>
        </a:xfrm>
      </p:grpSpPr>
      <p:pic>
        <p:nvPicPr>
          <p:cNvPr id="3" name="Grafik 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381"/>
            <a:ext cx="9144000" cy="6857238"/>
          </a:xfrm>
          <a:prstGeom prst="rect">
            <a:avLst/>
          </a:prstGeom>
        </p:spPr>
      </p:pic>
      <p:sp>
        <p:nvSpPr>
          <p:cNvPr id="18" name="Fußzeilenplatzhalter 17"/>
          <p:cNvSpPr>
            <a:spLocks noGrp="1"/>
          </p:cNvSpPr>
          <p:nvPr>
            <p:ph type="ftr" sz="quarter" idx="12"/>
          </p:nvPr>
        </p:nvSpPr>
        <p:spPr/>
        <p:txBody>
          <a:bodyPr/>
          <a:lstStyle/>
          <a:p>
            <a:pPr algn="l"/>
            <a:r>
              <a:rPr lang="de-DE"/>
              <a:t>Titel, Verfasser, Datum</a:t>
            </a:r>
            <a:endParaRPr lang="de-DE" dirty="0"/>
          </a:p>
        </p:txBody>
      </p:sp>
      <p:sp>
        <p:nvSpPr>
          <p:cNvPr id="5" name="Titel 1"/>
          <p:cNvSpPr>
            <a:spLocks noGrp="1"/>
          </p:cNvSpPr>
          <p:nvPr>
            <p:ph type="title" hasCustomPrompt="1"/>
          </p:nvPr>
        </p:nvSpPr>
        <p:spPr>
          <a:xfrm>
            <a:off x="561443" y="389470"/>
            <a:ext cx="8074557" cy="960702"/>
          </a:xfrm>
          <a:prstGeom prst="rect">
            <a:avLst/>
          </a:prstGeom>
        </p:spPr>
        <p:txBody>
          <a:bodyPr anchor="b"/>
          <a:lstStyle>
            <a:lvl1pPr algn="l">
              <a:defRPr sz="3200" b="1" i="0">
                <a:solidFill>
                  <a:schemeClr val="bg1"/>
                </a:solidFill>
                <a:latin typeface="Calibri"/>
                <a:cs typeface="Calibri"/>
              </a:defRPr>
            </a:lvl1pPr>
          </a:lstStyle>
          <a:p>
            <a:r>
              <a:rPr lang="de-DE" dirty="0"/>
              <a:t>Überschrift Powerpoint-Folie</a:t>
            </a:r>
          </a:p>
        </p:txBody>
      </p:sp>
      <p:sp>
        <p:nvSpPr>
          <p:cNvPr id="6" name="Textfeld 5"/>
          <p:cNvSpPr txBox="1"/>
          <p:nvPr userDrawn="1"/>
        </p:nvSpPr>
        <p:spPr>
          <a:xfrm>
            <a:off x="600438" y="6442893"/>
            <a:ext cx="3971562" cy="365124"/>
          </a:xfrm>
          <a:prstGeom prst="rect">
            <a:avLst/>
          </a:prstGeom>
        </p:spPr>
        <p:txBody>
          <a:bodyPr vert="horz" lIns="91440" tIns="45720" rIns="91440" bIns="45720" rtlCol="0" anchor="ctr"/>
          <a:lstStyle/>
          <a:p>
            <a:pPr defTabSz="457200">
              <a:defRPr/>
            </a:pPr>
            <a:r>
              <a:rPr lang="de-DE" sz="1200" dirty="0">
                <a:solidFill>
                  <a:prstClr val="white"/>
                </a:solidFill>
              </a:rPr>
              <a:t>Linearmodule I Linearachse I ELP</a:t>
            </a:r>
          </a:p>
        </p:txBody>
      </p:sp>
    </p:spTree>
    <p:extLst>
      <p:ext uri="{BB962C8B-B14F-4D97-AF65-F5344CB8AC3E}">
        <p14:creationId xmlns:p14="http://schemas.microsoft.com/office/powerpoint/2010/main" val="273989326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de-DE"/>
              <a:t>Titelmasterformat durch Klicken bearbeiten</a:t>
            </a:r>
          </a:p>
        </p:txBody>
      </p:sp>
      <p:sp>
        <p:nvSpPr>
          <p:cNvPr id="3" name="Textplatzhalt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3BCD97-0B87-4521-A781-F12B14A176C5}" type="datetimeFigureOut">
              <a:rPr lang="de-DE" smtClean="0"/>
              <a:t>20.03.2019</a:t>
            </a:fld>
            <a:endParaRPr lang="de-DE" dirty="0"/>
          </a:p>
        </p:txBody>
      </p:sp>
      <p:sp>
        <p:nvSpPr>
          <p:cNvPr id="5" name="Fußzeilenplatzhalt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de-DE" dirty="0"/>
          </a:p>
        </p:txBody>
      </p:sp>
      <p:sp>
        <p:nvSpPr>
          <p:cNvPr id="6" name="Foliennummernplatzhalt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3EF583-D48F-4DF6-A67F-76FA2942B778}" type="slidenum">
              <a:rPr lang="de-DE" smtClean="0"/>
              <a:t>‹Nr.›</a:t>
            </a:fld>
            <a:endParaRPr lang="de-DE" dirty="0"/>
          </a:p>
        </p:txBody>
      </p:sp>
    </p:spTree>
  </p:cSld>
  <p:clrMap bg1="lt1" tx1="dk1" bg2="lt2" tx2="dk2" accent1="accent1" accent2="accent2" accent3="accent3" accent4="accent4" accent5="accent5" accent6="accent6" hlink="hlink" folHlink="folHlink"/>
  <p:sldLayoutIdLst>
    <p:sldLayoutId id="2147483661" r:id="rId1"/>
    <p:sldLayoutId id="2147483678" r:id="rId2"/>
    <p:sldLayoutId id="2147483682" r:id="rId3"/>
    <p:sldLayoutId id="2147483683" r:id="rId4"/>
    <p:sldLayoutId id="2147483684" r:id="rId5"/>
    <p:sldLayoutId id="2147483696" r:id="rId6"/>
    <p:sldLayoutId id="2147483697" r:id="rId7"/>
    <p:sldLayoutId id="2147483698" r:id="rId8"/>
    <p:sldLayoutId id="2147483699" r:id="rId9"/>
    <p:sldLayoutId id="2147483700" r:id="rId10"/>
    <p:sldLayoutId id="2147483701" r:id="rId11"/>
    <p:sldLayoutId id="2147483703" r:id="rId12"/>
    <p:sldLayoutId id="2147483702"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79" r:id="rId24"/>
    <p:sldLayoutId id="2147483685" r:id="rId2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3.pn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emf"/><Relationship Id="rId1" Type="http://schemas.openxmlformats.org/officeDocument/2006/relationships/slideLayout" Target="../slideLayouts/slideLayout2.xml"/><Relationship Id="rId5" Type="http://schemas.openxmlformats.org/officeDocument/2006/relationships/image" Target="../media/image28.png"/><Relationship Id="rId4" Type="http://schemas.microsoft.com/office/2007/relationships/hdphoto" Target="../media/hdphoto4.wdp"/></Relationships>
</file>

<file path=ppt/slides/_rels/slide1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0.png"/><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3.xml"/><Relationship Id="rId5" Type="http://schemas.openxmlformats.org/officeDocument/2006/relationships/image" Target="../media/image38.jpeg"/><Relationship Id="rId4" Type="http://schemas.openxmlformats.org/officeDocument/2006/relationships/image" Target="../media/image37.jpeg"/></Relationships>
</file>

<file path=ppt/slides/_rels/slide22.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5.png"/><Relationship Id="rId7" Type="http://schemas.openxmlformats.org/officeDocument/2006/relationships/image" Target="../media/image42.png"/><Relationship Id="rId2" Type="http://schemas.openxmlformats.org/officeDocument/2006/relationships/image" Target="../media/image9.png"/><Relationship Id="rId1" Type="http://schemas.openxmlformats.org/officeDocument/2006/relationships/slideLayout" Target="../slideLayouts/slideLayout3.xml"/><Relationship Id="rId6" Type="http://schemas.openxmlformats.org/officeDocument/2006/relationships/image" Target="../media/image41.png"/><Relationship Id="rId5" Type="http://schemas.openxmlformats.org/officeDocument/2006/relationships/image" Target="../media/image40.png"/><Relationship Id="rId10" Type="http://schemas.openxmlformats.org/officeDocument/2006/relationships/image" Target="../media/image45.png"/><Relationship Id="rId4" Type="http://schemas.openxmlformats.org/officeDocument/2006/relationships/image" Target="../media/image39.png"/><Relationship Id="rId9" Type="http://schemas.openxmlformats.org/officeDocument/2006/relationships/image" Target="../media/image44.png"/></Relationships>
</file>

<file path=ppt/slides/_rels/slide2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35.png"/><Relationship Id="rId1" Type="http://schemas.openxmlformats.org/officeDocument/2006/relationships/slideLayout" Target="../slideLayouts/slideLayout3.xml"/><Relationship Id="rId4" Type="http://schemas.openxmlformats.org/officeDocument/2006/relationships/chart" Target="../charts/chart2.xml"/></Relationships>
</file>

<file path=ppt/slides/_rels/slide2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35.png"/><Relationship Id="rId1" Type="http://schemas.openxmlformats.org/officeDocument/2006/relationships/slideLayout" Target="../slideLayouts/slideLayout3.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38.jpeg"/></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chart" Target="../charts/chart3.xml"/></Relationships>
</file>

<file path=ppt/slides/_rels/slide2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3.emf"/><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51.tiff"/><Relationship Id="rId2" Type="http://schemas.openxmlformats.org/officeDocument/2006/relationships/image" Target="../media/image9.png"/><Relationship Id="rId1" Type="http://schemas.openxmlformats.org/officeDocument/2006/relationships/slideLayout" Target="../slideLayouts/slideLayout3.xml"/><Relationship Id="rId4" Type="http://schemas.openxmlformats.org/officeDocument/2006/relationships/image" Target="../media/image52.tiff"/></Relationships>
</file>

<file path=ppt/slides/_rels/slide2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3.emf"/><Relationship Id="rId1" Type="http://schemas.openxmlformats.org/officeDocument/2006/relationships/slideLayout" Target="../slideLayouts/slideLayout4.xml"/><Relationship Id="rId5" Type="http://schemas.openxmlformats.org/officeDocument/2006/relationships/image" Target="../media/image57.jpeg"/><Relationship Id="rId4" Type="http://schemas.openxmlformats.org/officeDocument/2006/relationships/image" Target="../media/image56.jpeg"/></Relationships>
</file>

<file path=ppt/slides/_rels/slide3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4.xml"/><Relationship Id="rId4" Type="http://schemas.openxmlformats.org/officeDocument/2006/relationships/image" Target="../media/image60.png"/></Relationships>
</file>

<file path=ppt/slides/_rels/slide36.xml.rels><?xml version="1.0" encoding="UTF-8" standalone="yes"?>
<Relationships xmlns="http://schemas.openxmlformats.org/package/2006/relationships"><Relationship Id="rId8" Type="http://schemas.openxmlformats.org/officeDocument/2006/relationships/image" Target="../media/image64.png"/><Relationship Id="rId3" Type="http://schemas.microsoft.com/office/2007/relationships/hdphoto" Target="../media/hdphoto7.wdp"/><Relationship Id="rId7" Type="http://schemas.microsoft.com/office/2007/relationships/hdphoto" Target="../media/hdphoto9.wdp"/><Relationship Id="rId2" Type="http://schemas.openxmlformats.org/officeDocument/2006/relationships/image" Target="../media/image61.png"/><Relationship Id="rId1" Type="http://schemas.openxmlformats.org/officeDocument/2006/relationships/slideLayout" Target="../slideLayouts/slideLayout4.xml"/><Relationship Id="rId6" Type="http://schemas.openxmlformats.org/officeDocument/2006/relationships/image" Target="../media/image63.png"/><Relationship Id="rId5" Type="http://schemas.microsoft.com/office/2007/relationships/hdphoto" Target="../media/hdphoto8.wdp"/><Relationship Id="rId4" Type="http://schemas.openxmlformats.org/officeDocument/2006/relationships/image" Target="../media/image62.png"/><Relationship Id="rId9" Type="http://schemas.microsoft.com/office/2007/relationships/hdphoto" Target="../media/hdphoto10.wdp"/></Relationships>
</file>

<file path=ppt/slides/_rels/slide37.xml.rels><?xml version="1.0" encoding="UTF-8" standalone="yes"?>
<Relationships xmlns="http://schemas.openxmlformats.org/package/2006/relationships"><Relationship Id="rId3" Type="http://schemas.openxmlformats.org/officeDocument/2006/relationships/image" Target="../media/image66.tiff"/><Relationship Id="rId2" Type="http://schemas.openxmlformats.org/officeDocument/2006/relationships/image" Target="../media/image65.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3.emf"/><Relationship Id="rId1" Type="http://schemas.openxmlformats.org/officeDocument/2006/relationships/slideLayout" Target="../slideLayouts/slideLayout5.xml"/><Relationship Id="rId5" Type="http://schemas.openxmlformats.org/officeDocument/2006/relationships/image" Target="../media/image71.png"/><Relationship Id="rId4" Type="http://schemas.openxmlformats.org/officeDocument/2006/relationships/image" Target="../media/image70.png"/></Relationships>
</file>

<file path=ppt/slides/_rels/slide4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3.emf"/><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3.emf"/><Relationship Id="rId1" Type="http://schemas.openxmlformats.org/officeDocument/2006/relationships/slideLayout" Target="../slideLayouts/slideLayout5.xml"/><Relationship Id="rId4" Type="http://schemas.openxmlformats.org/officeDocument/2006/relationships/image" Target="../media/image74.png"/></Relationships>
</file>

<file path=ppt/slides/_rels/slide4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3.emf"/><Relationship Id="rId1" Type="http://schemas.openxmlformats.org/officeDocument/2006/relationships/slideLayout" Target="../slideLayouts/slideLayout5.xml"/><Relationship Id="rId5" Type="http://schemas.openxmlformats.org/officeDocument/2006/relationships/image" Target="../media/image77.tif"/><Relationship Id="rId4" Type="http://schemas.openxmlformats.org/officeDocument/2006/relationships/image" Target="../media/image76.tif"/></Relationships>
</file>

<file path=ppt/slides/_rels/slide46.xml.rels><?xml version="1.0" encoding="UTF-8" standalone="yes"?>
<Relationships xmlns="http://schemas.openxmlformats.org/package/2006/relationships"><Relationship Id="rId3" Type="http://schemas.openxmlformats.org/officeDocument/2006/relationships/hyperlink" Target="http://www.sps-magazin.de/bilder/newsletter/ANL/2017/ANL-10/125790_hms-marktanteile-2017-Perspektive-2b-v2.jpg" TargetMode="External"/><Relationship Id="rId2" Type="http://schemas.openxmlformats.org/officeDocument/2006/relationships/image" Target="../media/image78.jpe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hyperlink" Target="http://www.sps-magazin.de/bilder/newsletter/ANL/2017/ANL-10/125790_hms-marktanteile-2017-Perspektive-2b-v2.jpg" TargetMode="External"/><Relationship Id="rId2" Type="http://schemas.openxmlformats.org/officeDocument/2006/relationships/image" Target="../media/image78.jpe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8" Type="http://schemas.openxmlformats.org/officeDocument/2006/relationships/image" Target="../media/image85.jpg"/><Relationship Id="rId3" Type="http://schemas.openxmlformats.org/officeDocument/2006/relationships/image" Target="../media/image80.jpeg"/><Relationship Id="rId7" Type="http://schemas.openxmlformats.org/officeDocument/2006/relationships/image" Target="../media/image84.jpeg"/><Relationship Id="rId12" Type="http://schemas.openxmlformats.org/officeDocument/2006/relationships/image" Target="../media/image89.jpeg"/><Relationship Id="rId2" Type="http://schemas.openxmlformats.org/officeDocument/2006/relationships/image" Target="../media/image79.jpeg"/><Relationship Id="rId1" Type="http://schemas.openxmlformats.org/officeDocument/2006/relationships/slideLayout" Target="../slideLayouts/slideLayout6.xml"/><Relationship Id="rId6" Type="http://schemas.openxmlformats.org/officeDocument/2006/relationships/image" Target="../media/image83.jpeg"/><Relationship Id="rId11" Type="http://schemas.openxmlformats.org/officeDocument/2006/relationships/image" Target="../media/image88.png"/><Relationship Id="rId5" Type="http://schemas.openxmlformats.org/officeDocument/2006/relationships/image" Target="../media/image82.jpeg"/><Relationship Id="rId10" Type="http://schemas.openxmlformats.org/officeDocument/2006/relationships/image" Target="../media/image87.png"/><Relationship Id="rId4" Type="http://schemas.openxmlformats.org/officeDocument/2006/relationships/image" Target="../media/image81.jpeg"/><Relationship Id="rId9" Type="http://schemas.openxmlformats.org/officeDocument/2006/relationships/image" Target="../media/image86.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8.xml"/></Relationships>
</file>

<file path=ppt/slides/_rels/slide6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68.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8.xml"/></Relationships>
</file>

<file path=ppt/slides/_rels/slide6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8.xml"/></Relationships>
</file>

<file path=ppt/slides/_rels/slide7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8.xml"/></Relationships>
</file>

<file path=ppt/slides/_rels/slide71.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9.xml"/></Relationships>
</file>

<file path=ppt/slides/_rels/slide72.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73.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9.xml"/></Relationships>
</file>

<file path=ppt/slides/_rels/slide7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9.xml"/></Relationships>
</file>

<file path=ppt/slides/_rels/slide7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9.xml"/></Relationships>
</file>

<file path=ppt/slides/_rels/slide76.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10.xml"/></Relationships>
</file>

<file path=ppt/slides/_rels/slide7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0.xml"/></Relationships>
</file>

<file path=ppt/slides/_rels/slide7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0.xml"/></Relationships>
</file>

<file path=ppt/slides/_rels/slide7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11.xml"/></Relationships>
</file>

<file path=ppt/slides/_rels/slide81.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png"/><Relationship Id="rId1" Type="http://schemas.openxmlformats.org/officeDocument/2006/relationships/slideLayout" Target="../slideLayouts/slideLayout11.xml"/></Relationships>
</file>

<file path=ppt/slides/_rels/slide82.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11.xml"/></Relationships>
</file>

<file path=ppt/slides/_rels/slide8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1.xml"/></Relationships>
</file>

<file path=ppt/slides/_rels/slide8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8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86.xml.rels><?xml version="1.0" encoding="UTF-8" standalone="yes"?>
<Relationships xmlns="http://schemas.openxmlformats.org/package/2006/relationships"><Relationship Id="rId2" Type="http://schemas.openxmlformats.org/officeDocument/2006/relationships/image" Target="../media/image99.tiff"/><Relationship Id="rId1" Type="http://schemas.openxmlformats.org/officeDocument/2006/relationships/slideLayout" Target="../slideLayouts/slideLayout12.xml"/></Relationships>
</file>

<file path=ppt/slides/_rels/slide87.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13.xml"/></Relationships>
</file>

<file path=ppt/slides/_rels/slide8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chart" Target="../charts/chart4.xml"/><Relationship Id="rId1" Type="http://schemas.openxmlformats.org/officeDocument/2006/relationships/slideLayout" Target="../slideLayouts/slideLayout13.xml"/><Relationship Id="rId4" Type="http://schemas.openxmlformats.org/officeDocument/2006/relationships/image" Target="../media/image99.tiff"/></Relationships>
</file>

<file path=ppt/slides/_rels/slide89.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chart" Target="../charts/chart5.xml"/><Relationship Id="rId1" Type="http://schemas.openxmlformats.org/officeDocument/2006/relationships/slideLayout" Target="../slideLayouts/slideLayout13.xml"/><Relationship Id="rId6" Type="http://schemas.openxmlformats.org/officeDocument/2006/relationships/image" Target="../media/image102.png"/><Relationship Id="rId5" Type="http://schemas.openxmlformats.org/officeDocument/2006/relationships/image" Target="../media/image101.png"/><Relationship Id="rId4" Type="http://schemas.openxmlformats.org/officeDocument/2006/relationships/image" Target="../media/image99.tiff"/></Relationships>
</file>

<file path=ppt/slides/_rels/slide90.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13.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2.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png"/><Relationship Id="rId1" Type="http://schemas.openxmlformats.org/officeDocument/2006/relationships/slideLayout" Target="../slideLayouts/slideLayout13.xml"/></Relationships>
</file>

<file path=ppt/slides/_rels/slide93.xml.rels><?xml version="1.0" encoding="UTF-8" standalone="yes"?>
<Relationships xmlns="http://schemas.openxmlformats.org/package/2006/relationships"><Relationship Id="rId3" Type="http://schemas.microsoft.com/office/2007/relationships/hdphoto" Target="../media/hdphoto11.wdp"/><Relationship Id="rId7" Type="http://schemas.openxmlformats.org/officeDocument/2006/relationships/image" Target="../media/image109.png"/><Relationship Id="rId2" Type="http://schemas.openxmlformats.org/officeDocument/2006/relationships/image" Target="../media/image106.png"/><Relationship Id="rId1" Type="http://schemas.openxmlformats.org/officeDocument/2006/relationships/slideLayout" Target="../slideLayouts/slideLayout13.xml"/><Relationship Id="rId6" Type="http://schemas.openxmlformats.org/officeDocument/2006/relationships/image" Target="../media/image108.png"/><Relationship Id="rId5" Type="http://schemas.microsoft.com/office/2007/relationships/hdphoto" Target="../media/hdphoto12.wdp"/><Relationship Id="rId4" Type="http://schemas.openxmlformats.org/officeDocument/2006/relationships/image" Target="../media/image107.png"/></Relationships>
</file>

<file path=ppt/slides/_rels/slide94.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13.xml"/></Relationships>
</file>

<file path=ppt/slides/_rels/slide9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3.xml"/></Relationships>
</file>

<file path=ppt/slides/_rels/slide96.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14.xml"/></Relationships>
</file>

<file path=ppt/slides/_rels/slide97.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98.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14.xml"/></Relationships>
</file>

<file path=ppt/slides/_rels/slide9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4.xml"/></Relationships>
</file>

<file path=ppt/slides/_rels/slide10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4.xml"/></Relationships>
</file>

<file path=ppt/slides/_rels/slide101.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114.jpeg"/></Relationships>
</file>

<file path=ppt/slides/_rels/slide102.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3.emf"/><Relationship Id="rId1" Type="http://schemas.openxmlformats.org/officeDocument/2006/relationships/slideLayout" Target="../slideLayouts/slideLayout14.xml"/></Relationships>
</file>

<file path=ppt/slides/_rels/slide103.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3.emf"/><Relationship Id="rId1" Type="http://schemas.openxmlformats.org/officeDocument/2006/relationships/slideLayout" Target="../slideLayouts/slideLayout14.xml"/></Relationships>
</file>

<file path=ppt/slides/_rels/slide104.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3.emf"/><Relationship Id="rId1" Type="http://schemas.openxmlformats.org/officeDocument/2006/relationships/slideLayout" Target="../slideLayouts/slideLayout14.xml"/></Relationships>
</file>

<file path=ppt/slides/_rels/slide105.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15.xml"/></Relationships>
</file>

<file path=ppt/slides/_rels/slide106.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107.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15.xml"/></Relationships>
</file>

<file path=ppt/slides/_rels/slide10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5.xml"/></Relationships>
</file>

<file path=ppt/slides/_rels/slide10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5.xml"/></Relationships>
</file>

<file path=ppt/slides/_rels/slide110.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3.emf"/><Relationship Id="rId1" Type="http://schemas.openxmlformats.org/officeDocument/2006/relationships/slideLayout" Target="../slideLayouts/slideLayout15.xml"/></Relationships>
</file>

<file path=ppt/slides/_rels/slide111.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3.emf"/><Relationship Id="rId1" Type="http://schemas.openxmlformats.org/officeDocument/2006/relationships/slideLayout" Target="../slideLayouts/slideLayout15.xml"/></Relationships>
</file>

<file path=ppt/slides/_rels/slide112.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16.xml"/></Relationships>
</file>

<file path=ppt/slides/_rels/slide113.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114.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16.xml"/></Relationships>
</file>

<file path=ppt/slides/_rels/slide11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6.xml"/></Relationships>
</file>

<file path=ppt/slides/_rels/slide11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6.xml"/></Relationships>
</file>

<file path=ppt/slides/_rels/slide117.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3.emf"/><Relationship Id="rId1" Type="http://schemas.openxmlformats.org/officeDocument/2006/relationships/slideLayout" Target="../slideLayouts/slideLayout16.xml"/><Relationship Id="rId6" Type="http://schemas.microsoft.com/office/2007/relationships/hdphoto" Target="../media/hdphoto14.wdp"/><Relationship Id="rId5" Type="http://schemas.openxmlformats.org/officeDocument/2006/relationships/image" Target="../media/image123.png"/><Relationship Id="rId4" Type="http://schemas.microsoft.com/office/2007/relationships/hdphoto" Target="../media/hdphoto13.wdp"/></Relationships>
</file>

<file path=ppt/slides/_rels/slide118.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119.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3.emf"/><Relationship Id="rId1" Type="http://schemas.openxmlformats.org/officeDocument/2006/relationships/slideLayout" Target="../slideLayouts/slideLayout16.xml"/></Relationships>
</file>

<file path=ppt/slides/_rels/slide120.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3.emf"/><Relationship Id="rId1" Type="http://schemas.openxmlformats.org/officeDocument/2006/relationships/slideLayout" Target="../slideLayouts/slideLayout16.xml"/></Relationships>
</file>

<file path=ppt/slides/_rels/slide121.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17.xml"/></Relationships>
</file>

<file path=ppt/slides/_rels/slide122.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123.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17.xml"/></Relationships>
</file>

<file path=ppt/slides/_rels/slide124.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127.png"/><Relationship Id="rId1" Type="http://schemas.openxmlformats.org/officeDocument/2006/relationships/slideLayout" Target="../slideLayouts/slideLayout17.xml"/></Relationships>
</file>

<file path=ppt/slides/_rels/slide125.xml.rels><?xml version="1.0" encoding="UTF-8" standalone="yes"?>
<Relationships xmlns="http://schemas.openxmlformats.org/package/2006/relationships"><Relationship Id="rId2" Type="http://schemas.openxmlformats.org/officeDocument/2006/relationships/image" Target="../media/image128.tiff"/><Relationship Id="rId1" Type="http://schemas.openxmlformats.org/officeDocument/2006/relationships/slideLayout" Target="../slideLayouts/slideLayout17.xml"/></Relationships>
</file>

<file path=ppt/slides/_rels/slide126.xml.rels><?xml version="1.0" encoding="UTF-8" standalone="yes"?>
<Relationships xmlns="http://schemas.openxmlformats.org/package/2006/relationships"><Relationship Id="rId2" Type="http://schemas.openxmlformats.org/officeDocument/2006/relationships/image" Target="../media/image129.tiff"/><Relationship Id="rId1" Type="http://schemas.openxmlformats.org/officeDocument/2006/relationships/slideLayout" Target="../slideLayouts/slideLayout17.xml"/></Relationships>
</file>

<file path=ppt/slides/_rels/slide127.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6.xml"/><Relationship Id="rId1" Type="http://schemas.openxmlformats.org/officeDocument/2006/relationships/slideLayout" Target="../slideLayouts/slideLayout17.xml"/><Relationship Id="rId6" Type="http://schemas.openxmlformats.org/officeDocument/2006/relationships/image" Target="../media/image132.png"/><Relationship Id="rId5" Type="http://schemas.openxmlformats.org/officeDocument/2006/relationships/image" Target="../media/image131.png"/><Relationship Id="rId4" Type="http://schemas.microsoft.com/office/2007/relationships/hdphoto" Target="../media/hdphoto16.wdp"/></Relationships>
</file>

<file path=ppt/slides/_rels/slide12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7.xml"/></Relationships>
</file>

<file path=ppt/slides/_rels/slide12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7.xml"/></Relationships>
</file>

<file path=ppt/slides/_rels/slide130.xml.rels><?xml version="1.0" encoding="UTF-8" standalone="yes"?>
<Relationships xmlns="http://schemas.openxmlformats.org/package/2006/relationships"><Relationship Id="rId2" Type="http://schemas.openxmlformats.org/officeDocument/2006/relationships/image" Target="../media/image133.PNG"/><Relationship Id="rId1" Type="http://schemas.openxmlformats.org/officeDocument/2006/relationships/slideLayout" Target="../slideLayouts/slideLayout18.xml"/></Relationships>
</file>

<file path=ppt/slides/_rels/slide131.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32.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18.xml"/></Relationships>
</file>

<file path=ppt/slides/_rels/slide133.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image" Target="../media/image9.png"/><Relationship Id="rId1" Type="http://schemas.openxmlformats.org/officeDocument/2006/relationships/slideLayout" Target="../slideLayouts/slideLayout18.xml"/><Relationship Id="rId5" Type="http://schemas.openxmlformats.org/officeDocument/2006/relationships/image" Target="../media/image136.png"/><Relationship Id="rId4" Type="http://schemas.microsoft.com/office/2007/relationships/hdphoto" Target="../media/hdphoto17.wdp"/></Relationships>
</file>

<file path=ppt/slides/_rels/slide134.xml.rels><?xml version="1.0" encoding="UTF-8" standalone="yes"?>
<Relationships xmlns="http://schemas.openxmlformats.org/package/2006/relationships"><Relationship Id="rId8" Type="http://schemas.microsoft.com/office/2007/relationships/hdphoto" Target="../media/hdphoto18.wdp"/><Relationship Id="rId3" Type="http://schemas.openxmlformats.org/officeDocument/2006/relationships/image" Target="../media/image135.png"/><Relationship Id="rId7" Type="http://schemas.openxmlformats.org/officeDocument/2006/relationships/image" Target="../media/image138.png"/><Relationship Id="rId2" Type="http://schemas.openxmlformats.org/officeDocument/2006/relationships/image" Target="../media/image9.png"/><Relationship Id="rId1" Type="http://schemas.openxmlformats.org/officeDocument/2006/relationships/slideLayout" Target="../slideLayouts/slideLayout18.xml"/><Relationship Id="rId6" Type="http://schemas.openxmlformats.org/officeDocument/2006/relationships/image" Target="../media/image137.png"/><Relationship Id="rId5" Type="http://schemas.openxmlformats.org/officeDocument/2006/relationships/image" Target="../media/image136.png"/><Relationship Id="rId4" Type="http://schemas.microsoft.com/office/2007/relationships/hdphoto" Target="../media/hdphoto17.wdp"/></Relationships>
</file>

<file path=ppt/slides/_rels/slide135.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3.emf"/><Relationship Id="rId1" Type="http://schemas.openxmlformats.org/officeDocument/2006/relationships/slideLayout" Target="../slideLayouts/slideLayout18.xml"/></Relationships>
</file>

<file path=ppt/slides/_rels/slide13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8.xml"/></Relationships>
</file>

<file path=ppt/slides/_rels/slide137.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19.xml"/></Relationships>
</file>

<file path=ppt/slides/_rels/slide138.xml.rels><?xml version="1.0" encoding="UTF-8" standalone="yes"?>
<Relationships xmlns="http://schemas.openxmlformats.org/package/2006/relationships"><Relationship Id="rId3" Type="http://schemas.openxmlformats.org/officeDocument/2006/relationships/image" Target="../media/image142.tiff"/><Relationship Id="rId2" Type="http://schemas.openxmlformats.org/officeDocument/2006/relationships/image" Target="../media/image141.png"/><Relationship Id="rId1" Type="http://schemas.openxmlformats.org/officeDocument/2006/relationships/slideLayout" Target="../slideLayouts/slideLayout19.xml"/><Relationship Id="rId4" Type="http://schemas.openxmlformats.org/officeDocument/2006/relationships/image" Target="../media/image143.png"/></Relationships>
</file>

<file path=ppt/slides/_rels/slide139.xml.rels><?xml version="1.0" encoding="UTF-8" standalone="yes"?>
<Relationships xmlns="http://schemas.openxmlformats.org/package/2006/relationships"><Relationship Id="rId2" Type="http://schemas.openxmlformats.org/officeDocument/2006/relationships/image" Target="../media/image144.PNG"/><Relationship Id="rId1" Type="http://schemas.openxmlformats.org/officeDocument/2006/relationships/slideLayout" Target="../slideLayouts/slideLayout19.xml"/></Relationships>
</file>

<file path=ppt/slides/_rels/slide140.xml.rels><?xml version="1.0" encoding="UTF-8" standalone="yes"?>
<Relationships xmlns="http://schemas.openxmlformats.org/package/2006/relationships"><Relationship Id="rId2" Type="http://schemas.openxmlformats.org/officeDocument/2006/relationships/image" Target="../media/image144.PNG"/><Relationship Id="rId1" Type="http://schemas.openxmlformats.org/officeDocument/2006/relationships/slideLayout" Target="../slideLayouts/slideLayout19.xml"/></Relationships>
</file>

<file path=ppt/slides/_rels/slide141.xml.rels><?xml version="1.0" encoding="UTF-8" standalone="yes"?>
<Relationships xmlns="http://schemas.openxmlformats.org/package/2006/relationships"><Relationship Id="rId2" Type="http://schemas.openxmlformats.org/officeDocument/2006/relationships/image" Target="../media/image144.PNG"/><Relationship Id="rId1" Type="http://schemas.openxmlformats.org/officeDocument/2006/relationships/slideLayout" Target="../slideLayouts/slideLayout19.xml"/></Relationships>
</file>

<file path=ppt/slides/_rels/slide142.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3.emf"/><Relationship Id="rId1" Type="http://schemas.openxmlformats.org/officeDocument/2006/relationships/slideLayout" Target="../slideLayouts/slideLayout19.xml"/><Relationship Id="rId6" Type="http://schemas.openxmlformats.org/officeDocument/2006/relationships/image" Target="../media/image148.png"/><Relationship Id="rId5" Type="http://schemas.openxmlformats.org/officeDocument/2006/relationships/image" Target="../media/image147.png"/><Relationship Id="rId4" Type="http://schemas.openxmlformats.org/officeDocument/2006/relationships/image" Target="../media/image146.png"/></Relationships>
</file>

<file path=ppt/slides/_rels/slide14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9.xml"/></Relationships>
</file>

<file path=ppt/slides/_rels/slide14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9.xml"/></Relationships>
</file>

<file path=ppt/slides/_rels/slide14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46.xml.rels><?xml version="1.0" encoding="UTF-8" standalone="yes"?>
<Relationships xmlns="http://schemas.openxmlformats.org/package/2006/relationships"><Relationship Id="rId2" Type="http://schemas.openxmlformats.org/officeDocument/2006/relationships/image" Target="../media/image149.PNG"/><Relationship Id="rId1" Type="http://schemas.openxmlformats.org/officeDocument/2006/relationships/slideLayout" Target="../slideLayouts/slideLayout20.xml"/></Relationships>
</file>

<file path=ppt/slides/_rels/slide147.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image" Target="../media/image150.png"/><Relationship Id="rId1" Type="http://schemas.openxmlformats.org/officeDocument/2006/relationships/slideLayout" Target="../slideLayouts/slideLayout20.xml"/><Relationship Id="rId4" Type="http://schemas.openxmlformats.org/officeDocument/2006/relationships/image" Target="../media/image152.png"/></Relationships>
</file>

<file path=ppt/slides/_rels/slide148.xml.rels><?xml version="1.0" encoding="UTF-8" standalone="yes"?>
<Relationships xmlns="http://schemas.openxmlformats.org/package/2006/relationships"><Relationship Id="rId2" Type="http://schemas.openxmlformats.org/officeDocument/2006/relationships/image" Target="../media/image153.PNG"/><Relationship Id="rId1" Type="http://schemas.openxmlformats.org/officeDocument/2006/relationships/slideLayout" Target="../slideLayouts/slideLayout20.xml"/></Relationships>
</file>

<file path=ppt/slides/_rels/slide149.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image" Target="../media/image9.png"/><Relationship Id="rId1" Type="http://schemas.openxmlformats.org/officeDocument/2006/relationships/slideLayout" Target="../slideLayouts/slideLayout20.xml"/><Relationship Id="rId5" Type="http://schemas.openxmlformats.org/officeDocument/2006/relationships/image" Target="../media/image156.png"/><Relationship Id="rId4" Type="http://schemas.openxmlformats.org/officeDocument/2006/relationships/image" Target="../media/image155.jpeg"/></Relationships>
</file>

<file path=ppt/slides/_rels/slide150.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image" Target="../media/image157.png"/><Relationship Id="rId1" Type="http://schemas.openxmlformats.org/officeDocument/2006/relationships/slideLayout" Target="../slideLayouts/slideLayout20.xml"/><Relationship Id="rId5" Type="http://schemas.openxmlformats.org/officeDocument/2006/relationships/image" Target="../media/image160.png"/><Relationship Id="rId4" Type="http://schemas.openxmlformats.org/officeDocument/2006/relationships/image" Target="../media/image159.png"/></Relationships>
</file>

<file path=ppt/slides/_rels/slide151.xml.rels><?xml version="1.0" encoding="UTF-8" standalone="yes"?>
<Relationships xmlns="http://schemas.openxmlformats.org/package/2006/relationships"><Relationship Id="rId3" Type="http://schemas.microsoft.com/office/2007/relationships/hdphoto" Target="../media/hdphoto19.wdp"/><Relationship Id="rId2" Type="http://schemas.openxmlformats.org/officeDocument/2006/relationships/image" Target="../media/image161.png"/><Relationship Id="rId1" Type="http://schemas.openxmlformats.org/officeDocument/2006/relationships/slideLayout" Target="../slideLayouts/slideLayout20.xml"/><Relationship Id="rId5" Type="http://schemas.microsoft.com/office/2007/relationships/hdphoto" Target="../media/hdphoto20.wdp"/><Relationship Id="rId4" Type="http://schemas.openxmlformats.org/officeDocument/2006/relationships/image" Target="../media/image162.png"/></Relationships>
</file>

<file path=ppt/slides/_rels/slide152.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image" Target="../media/image163.jpg"/><Relationship Id="rId1" Type="http://schemas.openxmlformats.org/officeDocument/2006/relationships/slideLayout" Target="../slideLayouts/slideLayout20.xml"/></Relationships>
</file>

<file path=ppt/slides/_rels/slide153.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image" Target="../media/image165.png"/><Relationship Id="rId1" Type="http://schemas.openxmlformats.org/officeDocument/2006/relationships/slideLayout" Target="../slideLayouts/slideLayout20.xml"/><Relationship Id="rId6" Type="http://schemas.openxmlformats.org/officeDocument/2006/relationships/image" Target="../media/image169.png"/><Relationship Id="rId5" Type="http://schemas.openxmlformats.org/officeDocument/2006/relationships/image" Target="../media/image168.png"/><Relationship Id="rId4" Type="http://schemas.openxmlformats.org/officeDocument/2006/relationships/image" Target="../media/image167.png"/></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0.xml"/></Relationships>
</file>

<file path=ppt/slides/_rels/slide15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0.xml"/></Relationships>
</file>

<file path=ppt/slides/_rels/slide157.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Layout" Target="../slideLayouts/slideLayout21.xml"/></Relationships>
</file>

<file path=ppt/slides/_rels/slide158.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image" Target="../media/image9.png"/><Relationship Id="rId1" Type="http://schemas.openxmlformats.org/officeDocument/2006/relationships/slideLayout" Target="../slideLayouts/slideLayout21.xml"/></Relationships>
</file>

<file path=ppt/slides/_rels/slide159.xml.rels><?xml version="1.0" encoding="UTF-8" standalone="yes"?>
<Relationships xmlns="http://schemas.openxmlformats.org/package/2006/relationships"><Relationship Id="rId2" Type="http://schemas.openxmlformats.org/officeDocument/2006/relationships/image" Target="../media/image171.PNG"/><Relationship Id="rId1" Type="http://schemas.openxmlformats.org/officeDocument/2006/relationships/slideLayout" Target="../slideLayouts/slideLayout21.xml"/></Relationships>
</file>

<file path=ppt/slides/_rels/slide16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6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62.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2.png"/><Relationship Id="rId1" Type="http://schemas.openxmlformats.org/officeDocument/2006/relationships/slideLayout" Target="../slideLayouts/slideLayout21.xml"/></Relationships>
</file>

<file path=ppt/slides/_rels/slide163.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6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73.png"/><Relationship Id="rId1" Type="http://schemas.openxmlformats.org/officeDocument/2006/relationships/slideLayout" Target="../slideLayouts/slideLayout21.xml"/></Relationships>
</file>

<file path=ppt/slides/_rels/slide165.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66.xml.rels><?xml version="1.0" encoding="UTF-8" standalone="yes"?>
<Relationships xmlns="http://schemas.openxmlformats.org/package/2006/relationships"><Relationship Id="rId3" Type="http://schemas.openxmlformats.org/officeDocument/2006/relationships/image" Target="../media/image176.jpe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67.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68.xml.rels><?xml version="1.0" encoding="UTF-8" standalone="yes"?>
<Relationships xmlns="http://schemas.openxmlformats.org/package/2006/relationships"><Relationship Id="rId3" Type="http://schemas.openxmlformats.org/officeDocument/2006/relationships/image" Target="../media/image178.jpe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69.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image" Target="../media/image3.emf"/><Relationship Id="rId1" Type="http://schemas.openxmlformats.org/officeDocument/2006/relationships/slideLayout" Target="../slideLayouts/slideLayout21.xml"/><Relationship Id="rId4" Type="http://schemas.openxmlformats.org/officeDocument/2006/relationships/image" Target="../media/image180.png"/></Relationships>
</file>

<file path=ppt/slides/_rels/slide170.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71.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72.xml.rels><?xml version="1.0" encoding="UTF-8" standalone="yes"?>
<Relationships xmlns="http://schemas.openxmlformats.org/package/2006/relationships"><Relationship Id="rId2" Type="http://schemas.openxmlformats.org/officeDocument/2006/relationships/image" Target="../media/image183.png"/><Relationship Id="rId1" Type="http://schemas.openxmlformats.org/officeDocument/2006/relationships/slideLayout" Target="../slideLayouts/slideLayout21.xml"/></Relationships>
</file>

<file path=ppt/slides/_rels/slide173.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74.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75.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image" Target="../media/image3.emf"/><Relationship Id="rId1" Type="http://schemas.openxmlformats.org/officeDocument/2006/relationships/slideLayout" Target="../slideLayouts/slideLayout21.xml"/></Relationships>
</file>

<file path=ppt/slides/_rels/slide17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77.xml.rels><?xml version="1.0" encoding="UTF-8" standalone="yes"?>
<Relationships xmlns="http://schemas.openxmlformats.org/package/2006/relationships"><Relationship Id="rId3" Type="http://schemas.microsoft.com/office/2007/relationships/media" Target="../media/media2.mp4"/><Relationship Id="rId7" Type="http://schemas.openxmlformats.org/officeDocument/2006/relationships/image" Target="../media/image188.png"/><Relationship Id="rId2" Type="http://schemas.openxmlformats.org/officeDocument/2006/relationships/video" Target="../media/media1.avi"/><Relationship Id="rId1" Type="http://schemas.microsoft.com/office/2007/relationships/media" Target="../media/media1.avi"/><Relationship Id="rId6" Type="http://schemas.openxmlformats.org/officeDocument/2006/relationships/image" Target="../media/image187.png"/><Relationship Id="rId5" Type="http://schemas.openxmlformats.org/officeDocument/2006/relationships/slideLayout" Target="../slideLayouts/slideLayout22.xml"/><Relationship Id="rId4" Type="http://schemas.openxmlformats.org/officeDocument/2006/relationships/video" Target="../media/media2.mp4"/></Relationships>
</file>

<file path=ppt/slides/_rels/slide178.xml.rels><?xml version="1.0" encoding="UTF-8" standalone="yes"?>
<Relationships xmlns="http://schemas.openxmlformats.org/package/2006/relationships"><Relationship Id="rId2" Type="http://schemas.openxmlformats.org/officeDocument/2006/relationships/image" Target="../media/image189.tiff"/><Relationship Id="rId1" Type="http://schemas.openxmlformats.org/officeDocument/2006/relationships/slideLayout" Target="../slideLayouts/slideLayout22.xml"/></Relationships>
</file>

<file path=ppt/slides/_rels/slide179.xml.rels><?xml version="1.0" encoding="UTF-8" standalone="yes"?>
<Relationships xmlns="http://schemas.openxmlformats.org/package/2006/relationships"><Relationship Id="rId3" Type="http://schemas.openxmlformats.org/officeDocument/2006/relationships/hyperlink" Target="https://www.youtube.com/watch?v=K_TAhAev7oM&amp;feature=youtu.be" TargetMode="External"/><Relationship Id="rId2" Type="http://schemas.openxmlformats.org/officeDocument/2006/relationships/image" Target="../media/image190.png"/><Relationship Id="rId1" Type="http://schemas.openxmlformats.org/officeDocument/2006/relationships/slideLayout" Target="../slideLayouts/slideLayout22.xml"/><Relationship Id="rId5" Type="http://schemas.openxmlformats.org/officeDocument/2006/relationships/image" Target="../media/image192.tiff"/><Relationship Id="rId4" Type="http://schemas.openxmlformats.org/officeDocument/2006/relationships/image" Target="../media/image191.png"/></Relationships>
</file>

<file path=ppt/slides/_rels/slide180.xml.rels><?xml version="1.0" encoding="UTF-8" standalone="yes"?>
<Relationships xmlns="http://schemas.openxmlformats.org/package/2006/relationships"><Relationship Id="rId2" Type="http://schemas.openxmlformats.org/officeDocument/2006/relationships/image" Target="../media/image192.tiff"/><Relationship Id="rId1" Type="http://schemas.openxmlformats.org/officeDocument/2006/relationships/slideLayout" Target="../slideLayouts/slideLayout22.xml"/></Relationships>
</file>

<file path=ppt/slides/_rels/slide18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82.xml.rels><?xml version="1.0" encoding="UTF-8" standalone="yes"?>
<Relationships xmlns="http://schemas.openxmlformats.org/package/2006/relationships"><Relationship Id="rId2" Type="http://schemas.openxmlformats.org/officeDocument/2006/relationships/image" Target="../media/image193.png"/><Relationship Id="rId1" Type="http://schemas.openxmlformats.org/officeDocument/2006/relationships/slideLayout" Target="../slideLayouts/slideLayout22.xml"/></Relationships>
</file>

<file path=ppt/slides/_rels/slide183.xml.rels><?xml version="1.0" encoding="UTF-8" standalone="yes"?>
<Relationships xmlns="http://schemas.openxmlformats.org/package/2006/relationships"><Relationship Id="rId3" Type="http://schemas.openxmlformats.org/officeDocument/2006/relationships/image" Target="../media/image195.png"/><Relationship Id="rId2" Type="http://schemas.openxmlformats.org/officeDocument/2006/relationships/image" Target="../media/image194.png"/><Relationship Id="rId1" Type="http://schemas.openxmlformats.org/officeDocument/2006/relationships/slideLayout" Target="../slideLayouts/slideLayout23.xml"/><Relationship Id="rId6" Type="http://schemas.openxmlformats.org/officeDocument/2006/relationships/image" Target="../media/image198.png"/><Relationship Id="rId5" Type="http://schemas.openxmlformats.org/officeDocument/2006/relationships/image" Target="../media/image197.png"/><Relationship Id="rId4" Type="http://schemas.openxmlformats.org/officeDocument/2006/relationships/image" Target="../media/image196.png"/></Relationships>
</file>

<file path=ppt/slides/_rels/slide184.xml.rels><?xml version="1.0" encoding="UTF-8" standalone="yes"?>
<Relationships xmlns="http://schemas.openxmlformats.org/package/2006/relationships"><Relationship Id="rId2" Type="http://schemas.openxmlformats.org/officeDocument/2006/relationships/image" Target="../media/image194.png"/><Relationship Id="rId1" Type="http://schemas.openxmlformats.org/officeDocument/2006/relationships/slideLayout" Target="../slideLayouts/slideLayout23.xml"/></Relationships>
</file>

<file path=ppt/slides/_rels/slide185.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195.png"/><Relationship Id="rId1" Type="http://schemas.openxmlformats.org/officeDocument/2006/relationships/slideLayout" Target="../slideLayouts/slideLayout23.xml"/><Relationship Id="rId4" Type="http://schemas.openxmlformats.org/officeDocument/2006/relationships/image" Target="../media/image197.png"/></Relationships>
</file>

<file path=ppt/slides/_rels/slide18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ild 1" descr="Meister_2.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0" y="978"/>
            <a:ext cx="9144000" cy="5643467"/>
          </a:xfrm>
          <a:prstGeom prst="rect">
            <a:avLst/>
          </a:prstGeom>
        </p:spPr>
      </p:pic>
      <p:sp>
        <p:nvSpPr>
          <p:cNvPr id="8" name="Rechteck 7"/>
          <p:cNvSpPr/>
          <p:nvPr/>
        </p:nvSpPr>
        <p:spPr>
          <a:xfrm>
            <a:off x="-304" y="5644445"/>
            <a:ext cx="9143695" cy="1213555"/>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sp>
        <p:nvSpPr>
          <p:cNvPr id="12" name="Titel 1"/>
          <p:cNvSpPr txBox="1">
            <a:spLocks/>
          </p:cNvSpPr>
          <p:nvPr/>
        </p:nvSpPr>
        <p:spPr>
          <a:xfrm>
            <a:off x="474734" y="4926900"/>
            <a:ext cx="4181931" cy="601129"/>
          </a:xfrm>
          <a:prstGeom prst="rect">
            <a:avLst/>
          </a:prstGeom>
          <a:noFill/>
          <a:ln>
            <a:noFill/>
          </a:ln>
          <a:effectLst>
            <a:outerShdw blurRad="431800" dist="38100" dir="2700000">
              <a:srgbClr val="000000">
                <a:alpha val="43000"/>
              </a:srgbClr>
            </a:outerShdw>
          </a:effectLst>
        </p:spPr>
        <p:txBody>
          <a:bodyPr wrap="square" anchor="ctr" anchorCtr="0">
            <a:noAutofit/>
          </a:bodyPr>
          <a:lstStyle/>
          <a:p>
            <a:pPr marL="84138" lvl="0">
              <a:spcBef>
                <a:spcPct val="0"/>
              </a:spcBef>
              <a:spcAft>
                <a:spcPts val="1200"/>
              </a:spcAft>
              <a:defRPr/>
            </a:pPr>
            <a:endParaRPr lang="de-DE" sz="1500" dirty="0">
              <a:solidFill>
                <a:srgbClr val="FFFFFF"/>
              </a:solidFill>
            </a:endParaRPr>
          </a:p>
        </p:txBody>
      </p:sp>
      <p:sp>
        <p:nvSpPr>
          <p:cNvPr id="9" name="Titel 1"/>
          <p:cNvSpPr txBox="1">
            <a:spLocks/>
          </p:cNvSpPr>
          <p:nvPr/>
        </p:nvSpPr>
        <p:spPr>
          <a:xfrm>
            <a:off x="481906" y="4052305"/>
            <a:ext cx="9144000" cy="1152879"/>
          </a:xfrm>
          <a:prstGeom prst="rect">
            <a:avLst/>
          </a:prstGeom>
          <a:noFill/>
          <a:ln>
            <a:noFill/>
          </a:ln>
          <a:effectLst>
            <a:outerShdw blurRad="431800" dist="38100" dir="2700000">
              <a:srgbClr val="000000">
                <a:alpha val="43000"/>
              </a:srgbClr>
            </a:outerShdw>
          </a:effectLst>
        </p:spPr>
        <p:txBody>
          <a:bodyPr wrap="square" anchor="ctr" anchorCtr="0">
            <a:noAutofit/>
          </a:bodyPr>
          <a:lstStyle/>
          <a:p>
            <a:pPr marL="84138" lvl="0">
              <a:lnSpc>
                <a:spcPts val="3200"/>
              </a:lnSpc>
              <a:spcBef>
                <a:spcPct val="0"/>
              </a:spcBef>
              <a:spcAft>
                <a:spcPts val="1200"/>
              </a:spcAft>
              <a:defRPr/>
            </a:pPr>
            <a:r>
              <a:rPr lang="de-DE" sz="3000" dirty="0">
                <a:solidFill>
                  <a:srgbClr val="FFFFFF"/>
                </a:solidFill>
              </a:rPr>
              <a:t>Neuheiten 2019</a:t>
            </a:r>
          </a:p>
          <a:p>
            <a:pPr marL="84138" lvl="0">
              <a:lnSpc>
                <a:spcPts val="3200"/>
              </a:lnSpc>
              <a:spcBef>
                <a:spcPct val="0"/>
              </a:spcBef>
              <a:spcAft>
                <a:spcPts val="1200"/>
              </a:spcAft>
              <a:defRPr/>
            </a:pPr>
            <a:r>
              <a:rPr lang="de-DE" sz="3000" dirty="0">
                <a:solidFill>
                  <a:srgbClr val="FFFFFF"/>
                </a:solidFill>
              </a:rPr>
              <a:t>Produktpräsentation Komponenten</a:t>
            </a:r>
          </a:p>
        </p:txBody>
      </p:sp>
      <p:pic>
        <p:nvPicPr>
          <p:cNvPr id="11" name="Bild 10"/>
          <p:cNvPicPr>
            <a:picLocks noChangeAspect="1"/>
          </p:cNvPicPr>
          <p:nvPr/>
        </p:nvPicPr>
        <p:blipFill>
          <a:blip r:embed="rId3"/>
          <a:stretch>
            <a:fillRect/>
          </a:stretch>
        </p:blipFill>
        <p:spPr>
          <a:xfrm>
            <a:off x="-610" y="5483469"/>
            <a:ext cx="9144000" cy="1320800"/>
          </a:xfrm>
          <a:prstGeom prst="rect">
            <a:avLst/>
          </a:prstGeom>
        </p:spPr>
      </p:pic>
      <p:sp>
        <p:nvSpPr>
          <p:cNvPr id="14" name="Titel 1">
            <a:extLst>
              <a:ext uri="{FF2B5EF4-FFF2-40B4-BE49-F238E27FC236}">
                <a16:creationId xmlns:a16="http://schemas.microsoft.com/office/drawing/2014/main" id="{D69BCC6F-F5F3-4809-8E64-A24A55BCAEF7}"/>
              </a:ext>
            </a:extLst>
          </p:cNvPr>
          <p:cNvSpPr txBox="1">
            <a:spLocks/>
          </p:cNvSpPr>
          <p:nvPr/>
        </p:nvSpPr>
        <p:spPr>
          <a:xfrm>
            <a:off x="474734" y="5079300"/>
            <a:ext cx="4181931" cy="601129"/>
          </a:xfrm>
          <a:prstGeom prst="rect">
            <a:avLst/>
          </a:prstGeom>
          <a:noFill/>
          <a:ln>
            <a:noFill/>
          </a:ln>
          <a:effectLst>
            <a:outerShdw blurRad="431800" dist="38100" dir="2700000">
              <a:srgbClr val="000000">
                <a:alpha val="43000"/>
              </a:srgbClr>
            </a:outerShdw>
          </a:effectLst>
        </p:spPr>
        <p:txBody>
          <a:bodyPr wrap="square" anchor="ctr" anchorCtr="0">
            <a:noAutofit/>
          </a:bodyPr>
          <a:lstStyle/>
          <a:p>
            <a:pPr marL="84138" lvl="0">
              <a:spcBef>
                <a:spcPct val="0"/>
              </a:spcBef>
              <a:spcAft>
                <a:spcPts val="1200"/>
              </a:spcAft>
              <a:defRPr/>
            </a:pPr>
            <a:r>
              <a:rPr lang="de-DE" sz="1500" dirty="0">
                <a:solidFill>
                  <a:srgbClr val="FFFFFF"/>
                </a:solidFill>
              </a:rPr>
              <a:t>März 2019</a:t>
            </a:r>
          </a:p>
        </p:txBody>
      </p:sp>
    </p:spTree>
    <p:extLst>
      <p:ext uri="{BB962C8B-B14F-4D97-AF65-F5344CB8AC3E}">
        <p14:creationId xmlns:p14="http://schemas.microsoft.com/office/powerpoint/2010/main" val="1566659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Universalgreifer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Die weltweit bewährtesten Greifer am Markt – mit Dauerschmierung in der Vielzahnführung.</a:t>
            </a:r>
            <a:endParaRPr lang="de-DE" b="1">
              <a:solidFill>
                <a:srgbClr val="003D6A"/>
              </a:solidFill>
            </a:endParaRPr>
          </a:p>
          <a:p>
            <a:endParaRPr lang="de-DE" b="1">
              <a:solidFill>
                <a:srgbClr val="00446B"/>
              </a:solidFill>
            </a:endParaRPr>
          </a:p>
          <a:p>
            <a:r>
              <a:rPr lang="de-DE" b="1">
                <a:solidFill>
                  <a:srgbClr val="00446B"/>
                </a:solidFill>
              </a:rPr>
              <a:t>Lebenslang wartungsfrei. Garantiert!</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Universeller 2-Finger-Parallelgreifer mit Dauerschmierung, großer Greifkraft und hoher Momentenaufnahme durch Vielzahn-Gleitführung</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2134939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Zuverlässig. Robust. Flexibel.</a:t>
            </a:r>
          </a:p>
        </p:txBody>
      </p:sp>
      <p:sp>
        <p:nvSpPr>
          <p:cNvPr id="55" name="Textfeld 54"/>
          <p:cNvSpPr txBox="1"/>
          <p:nvPr/>
        </p:nvSpPr>
        <p:spPr>
          <a:xfrm>
            <a:off x="5220072" y="2080671"/>
            <a:ext cx="3588025" cy="3693319"/>
          </a:xfrm>
          <a:prstGeom prst="rect">
            <a:avLst/>
          </a:prstGeom>
          <a:noFill/>
        </p:spPr>
        <p:txBody>
          <a:bodyPr wrap="square" rtlCol="0">
            <a:spAutoFit/>
          </a:bodyPr>
          <a:lstStyle/>
          <a:p>
            <a:pPr marL="360000" indent="-360000">
              <a:spcAft>
                <a:spcPts val="1200"/>
              </a:spcAft>
              <a:buSzPct val="140000"/>
              <a:buBlip>
                <a:blip r:embed="rId2"/>
              </a:buBlip>
            </a:pPr>
            <a:r>
              <a:rPr lang="de-DE" sz="1600" b="1" dirty="0">
                <a:solidFill>
                  <a:srgbClr val="003D6A"/>
                </a:solidFill>
              </a:rPr>
              <a:t>Perfektionierung der Vielzahngleitführung</a:t>
            </a:r>
            <a:endParaRPr lang="de-DE" sz="1400" i="1" dirty="0"/>
          </a:p>
          <a:p>
            <a:pPr marL="360000" lvl="0" indent="-360000">
              <a:spcAft>
                <a:spcPts val="1200"/>
              </a:spcAft>
              <a:buSzPct val="140000"/>
              <a:buBlip>
                <a:blip r:embed="rId2"/>
              </a:buBlip>
            </a:pPr>
            <a:r>
              <a:rPr lang="de-DE" sz="1600" b="1" dirty="0">
                <a:solidFill>
                  <a:srgbClr val="003D6A"/>
                </a:solidFill>
              </a:rPr>
              <a:t>Schmierstofftaschen in der gesamten Vielzahnführungskontur</a:t>
            </a:r>
          </a:p>
          <a:p>
            <a:pPr marL="360000" lvl="0" indent="-360000">
              <a:spcAft>
                <a:spcPts val="1200"/>
              </a:spcAft>
              <a:buSzPct val="140000"/>
              <a:buBlip>
                <a:blip r:embed="rId2"/>
              </a:buBlip>
            </a:pPr>
            <a:r>
              <a:rPr lang="de-DE" sz="1600" b="1" dirty="0">
                <a:solidFill>
                  <a:srgbClr val="003D6A"/>
                </a:solidFill>
              </a:rPr>
              <a:t>Staubdicht-Version SD</a:t>
            </a:r>
          </a:p>
          <a:p>
            <a:pPr marL="360000" lvl="0" indent="-360000">
              <a:spcAft>
                <a:spcPts val="1200"/>
              </a:spcAft>
              <a:buSzPct val="140000"/>
              <a:buBlip>
                <a:blip r:embed="rId2"/>
              </a:buBlip>
            </a:pPr>
            <a:r>
              <a:rPr lang="de-DE" sz="1600" b="1" dirty="0">
                <a:solidFill>
                  <a:srgbClr val="003D6A"/>
                </a:solidFill>
              </a:rPr>
              <a:t>ATEX-Version EX</a:t>
            </a:r>
          </a:p>
          <a:p>
            <a:pPr marL="360000" lvl="0" indent="-360000">
              <a:spcAft>
                <a:spcPts val="1200"/>
              </a:spcAft>
              <a:buSzPct val="140000"/>
              <a:buBlip>
                <a:blip r:embed="rId2"/>
              </a:buBlip>
            </a:pPr>
            <a:r>
              <a:rPr lang="de-DE" sz="1600" b="1" dirty="0">
                <a:solidFill>
                  <a:srgbClr val="003D6A"/>
                </a:solidFill>
              </a:rPr>
              <a:t>Portfolioerweiterung - Neue Baugrößen PGN-plus-P 160, 240, 300 und 380</a:t>
            </a:r>
            <a:endParaRPr lang="de-DE" sz="1400" dirty="0">
              <a:solidFill>
                <a:prstClr val="black"/>
              </a:solidFill>
            </a:endParaRPr>
          </a:p>
          <a:p>
            <a:pPr marL="285750" lvl="0" indent="-360000">
              <a:spcAft>
                <a:spcPts val="1200"/>
              </a:spcAft>
              <a:buSzPct val="200000"/>
              <a:buBlip>
                <a:blip r:embed="rId2"/>
              </a:buBlip>
            </a:pPr>
            <a:endParaRPr lang="de-DE" sz="1400" i="1" dirty="0">
              <a:solidFill>
                <a:prstClr val="black"/>
              </a:solidFill>
            </a:endParaRPr>
          </a:p>
          <a:p>
            <a:pPr marL="285750" indent="-360000">
              <a:spcAft>
                <a:spcPts val="1200"/>
              </a:spcAft>
              <a:buSzPct val="200000"/>
              <a:buBlip>
                <a:blip r:embed="rId2"/>
              </a:buBlip>
            </a:pPr>
            <a:endParaRPr lang="de-DE" sz="1600" b="1" dirty="0">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521134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Funktionsprinzip</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Halterung für Sensorik</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Grundbacke</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Vielzahn-Gleitführung</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Gehäuse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Zentrier- und Befestigungsmöglichkeiten</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Funktionsbeschreibung</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lnSpcReduction="10000"/>
          </a:bodyPr>
          <a:lstStyle/>
          <a:p>
            <a:r>
              <a:rPr lang="de-DE" sz="1600">
                <a:solidFill>
                  <a:srgbClr val="003D6A"/>
                </a:solidFill>
              </a:rPr>
              <a:t>Der Kolben wird über Druckluft nach oben bzw. unten bewegt.</a:t>
            </a:r>
          </a:p>
          <a:p>
            <a:r>
              <a:rPr lang="de-DE" sz="1600">
                <a:solidFill>
                  <a:srgbClr val="003D6A"/>
                </a:solidFill>
              </a:rPr>
              <a:t>Die schrägen Wirkflächen des Keilhakens erzeugen dabei eine synchrone parallele Backenbewegung.</a:t>
            </a: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292650" y="1396870"/>
            <a:ext cx="3127222" cy="2842634"/>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Keilhakenprinzip</a:t>
              </a:r>
              <a:endParaRPr lang="de-DE" sz="1600" b="1" dirty="0">
                <a:solidFill>
                  <a:srgbClr val="003D6A"/>
                </a:solidFill>
              </a:endParaRP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grpSp>
        <p:nvGrpSpPr>
          <p:cNvPr id="41" name="Gruppieren 40"/>
          <p:cNvGrpSpPr/>
          <p:nvPr/>
        </p:nvGrpSpPr>
        <p:grpSpPr>
          <a:xfrm>
            <a:off x="5220072" y="5445224"/>
            <a:ext cx="3816425" cy="338554"/>
            <a:chOff x="363001" y="1772816"/>
            <a:chExt cx="4015045" cy="338554"/>
          </a:xfrm>
        </p:grpSpPr>
        <p:sp>
          <p:nvSpPr>
            <p:cNvPr id="42" name="Textfeld 41"/>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Kolben</a:t>
              </a:r>
            </a:p>
          </p:txBody>
        </p:sp>
        <p:grpSp>
          <p:nvGrpSpPr>
            <p:cNvPr id="43" name="Gruppieren 42"/>
            <p:cNvGrpSpPr/>
            <p:nvPr/>
          </p:nvGrpSpPr>
          <p:grpSpPr>
            <a:xfrm>
              <a:off x="363001" y="1788205"/>
              <a:ext cx="318475" cy="307777"/>
              <a:chOff x="356437" y="795672"/>
              <a:chExt cx="318475" cy="307777"/>
            </a:xfrm>
          </p:grpSpPr>
          <p:sp>
            <p:nvSpPr>
              <p:cNvPr id="4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5" name="Textfeld 44"/>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7</a:t>
                </a:r>
              </a:p>
            </p:txBody>
          </p:sp>
        </p:grpSp>
      </p:grpSp>
      <p:pic>
        <p:nvPicPr>
          <p:cNvPr id="2" name="Grafik 1">
            <a:extLst>
              <a:ext uri="{FF2B5EF4-FFF2-40B4-BE49-F238E27FC236}">
                <a16:creationId xmlns:a16="http://schemas.microsoft.com/office/drawing/2014/main" id="{0C8E044C-A383-4001-BE96-9CE98708767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097" b="95699" l="2965" r="99095">
                        <a14:foregroundMark x1="10151" y1="52204" x2="1106" y2="41129"/>
                        <a14:foregroundMark x1="1106" y1="41129" x2="3568" y2="26720"/>
                        <a14:foregroundMark x1="3568" y1="26720" x2="91759" y2="4086"/>
                        <a14:foregroundMark x1="91759" y1="4086" x2="95276" y2="28710"/>
                        <a14:foregroundMark x1="95276" y1="28710" x2="90251" y2="35699"/>
                        <a14:foregroundMark x1="90251" y1="35699" x2="91005" y2="42849"/>
                        <a14:foregroundMark x1="91005" y1="42849" x2="85427" y2="47688"/>
                        <a14:foregroundMark x1="85427" y1="47688" x2="78945" y2="50000"/>
                        <a14:foregroundMark x1="78945" y1="50000" x2="78693" y2="83011"/>
                        <a14:foregroundMark x1="78693" y1="83011" x2="73417" y2="88172"/>
                        <a14:foregroundMark x1="73417" y1="88172" x2="57940" y2="94301"/>
                        <a14:foregroundMark x1="57940" y1="94301" x2="50503" y2="95161"/>
                        <a14:foregroundMark x1="50503" y1="95161" x2="23719" y2="90054"/>
                        <a14:foregroundMark x1="23719" y1="90054" x2="20352" y2="83011"/>
                        <a14:foregroundMark x1="20352" y1="83011" x2="16884" y2="50860"/>
                        <a14:foregroundMark x1="39497" y1="20430" x2="58945" y2="16237"/>
                        <a14:foregroundMark x1="58945" y1="16237" x2="65729" y2="13602"/>
                        <a14:foregroundMark x1="8442" y1="24194" x2="3015" y2="28495"/>
                        <a14:foregroundMark x1="3015" y1="28495" x2="7688" y2="50968"/>
                        <a14:foregroundMark x1="27538" y1="43871" x2="31156" y2="42366"/>
                        <a14:foregroundMark x1="52060" y1="50000" x2="58794" y2="50215"/>
                        <a14:foregroundMark x1="58794" y1="50215" x2="63367" y2="49839"/>
                        <a14:foregroundMark x1="65075" y1="7366" x2="91558" y2="3226"/>
                        <a14:foregroundMark x1="91558" y1="3226" x2="94573" y2="10323"/>
                        <a14:foregroundMark x1="94573" y1="10323" x2="95678" y2="30860"/>
                        <a14:foregroundMark x1="95980" y1="27097" x2="97387" y2="29839"/>
                        <a14:foregroundMark x1="70251" y1="6398" x2="90503" y2="2097"/>
                        <a14:foregroundMark x1="97538" y1="38763" x2="98442" y2="46237"/>
                        <a14:foregroundMark x1="98442" y1="46237" x2="97638" y2="49731"/>
                        <a14:foregroundMark x1="34020" y1="92366" x2="41256" y2="95054"/>
                        <a14:foregroundMark x1="41256" y1="95054" x2="47739" y2="94946"/>
                        <a14:foregroundMark x1="47739" y1="94946" x2="54724" y2="95699"/>
                        <a14:foregroundMark x1="54724" y1="95699" x2="59095" y2="95538"/>
                        <a14:foregroundMark x1="98543" y1="26667" x2="99095" y2="31398"/>
                      </a14:backgroundRemoval>
                    </a14:imgEffect>
                  </a14:imgLayer>
                </a14:imgProps>
              </a:ext>
            </a:extLst>
          </a:blip>
          <a:stretch>
            <a:fillRect/>
          </a:stretch>
        </p:blipFill>
        <p:spPr>
          <a:xfrm>
            <a:off x="2161971" y="3592445"/>
            <a:ext cx="2710703" cy="2533622"/>
          </a:xfrm>
          <a:prstGeom prst="rect">
            <a:avLst/>
          </a:prstGeom>
        </p:spPr>
      </p:pic>
      <p:grpSp>
        <p:nvGrpSpPr>
          <p:cNvPr id="46" name="Gruppieren 45">
            <a:extLst>
              <a:ext uri="{FF2B5EF4-FFF2-40B4-BE49-F238E27FC236}">
                <a16:creationId xmlns:a16="http://schemas.microsoft.com/office/drawing/2014/main" id="{98EE4644-5302-40DC-85C7-D6DC7E7C0581}"/>
              </a:ext>
            </a:extLst>
          </p:cNvPr>
          <p:cNvGrpSpPr/>
          <p:nvPr/>
        </p:nvGrpSpPr>
        <p:grpSpPr>
          <a:xfrm>
            <a:off x="5220072" y="5715546"/>
            <a:ext cx="3816425" cy="338554"/>
            <a:chOff x="363001" y="1772816"/>
            <a:chExt cx="4015045" cy="338554"/>
          </a:xfrm>
        </p:grpSpPr>
        <p:sp>
          <p:nvSpPr>
            <p:cNvPr id="47" name="Textfeld 46">
              <a:extLst>
                <a:ext uri="{FF2B5EF4-FFF2-40B4-BE49-F238E27FC236}">
                  <a16:creationId xmlns:a16="http://schemas.microsoft.com/office/drawing/2014/main" id="{C0250C3C-F0C7-418E-A133-B247A7E3EB56}"/>
                </a:ext>
              </a:extLst>
            </p:cNvPr>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Feder zur Greifkrafterhaltung</a:t>
              </a:r>
            </a:p>
          </p:txBody>
        </p:sp>
        <p:grpSp>
          <p:nvGrpSpPr>
            <p:cNvPr id="48" name="Gruppieren 47">
              <a:extLst>
                <a:ext uri="{FF2B5EF4-FFF2-40B4-BE49-F238E27FC236}">
                  <a16:creationId xmlns:a16="http://schemas.microsoft.com/office/drawing/2014/main" id="{31E661EE-33D0-4B6C-B03F-11F172A4B4C7}"/>
                </a:ext>
              </a:extLst>
            </p:cNvPr>
            <p:cNvGrpSpPr/>
            <p:nvPr/>
          </p:nvGrpSpPr>
          <p:grpSpPr>
            <a:xfrm>
              <a:off x="363001" y="1788205"/>
              <a:ext cx="318475" cy="307777"/>
              <a:chOff x="356437" y="795672"/>
              <a:chExt cx="318475" cy="307777"/>
            </a:xfrm>
          </p:grpSpPr>
          <p:sp>
            <p:nvSpPr>
              <p:cNvPr id="49" name="Oval 8">
                <a:extLst>
                  <a:ext uri="{FF2B5EF4-FFF2-40B4-BE49-F238E27FC236}">
                    <a16:creationId xmlns:a16="http://schemas.microsoft.com/office/drawing/2014/main" id="{B31D7023-1479-4163-B29A-04988D9CDD31}"/>
                  </a:ext>
                </a:extLst>
              </p:cNvPr>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50" name="Textfeld 49">
                <a:extLst>
                  <a:ext uri="{FF2B5EF4-FFF2-40B4-BE49-F238E27FC236}">
                    <a16:creationId xmlns:a16="http://schemas.microsoft.com/office/drawing/2014/main" id="{FAA55C8A-9610-4A4B-B914-46F7430FC01A}"/>
                  </a:ext>
                </a:extLst>
              </p:cNvPr>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8</a:t>
                </a:r>
              </a:p>
            </p:txBody>
          </p:sp>
        </p:grpSp>
      </p:grpSp>
    </p:spTree>
    <p:extLst>
      <p:ext uri="{BB962C8B-B14F-4D97-AF65-F5344CB8AC3E}">
        <p14:creationId xmlns:p14="http://schemas.microsoft.com/office/powerpoint/2010/main" val="2702573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Vorteile – Ihr Nutzen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Robuste Vielzahn-Gleitführung </a:t>
            </a:r>
            <a:r>
              <a:rPr lang="de-DE" sz="1600" dirty="0">
                <a:solidFill>
                  <a:srgbClr val="003D6A"/>
                </a:solidFill>
                <a:effectLst/>
              </a:rPr>
              <a:t>für präzise Handhabung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Große Momentenaufnahme möglich </a:t>
            </a:r>
            <a:r>
              <a:rPr lang="de-DE" sz="1600" dirty="0">
                <a:solidFill>
                  <a:srgbClr val="003D6A"/>
                </a:solidFill>
                <a:effectLst/>
              </a:rPr>
              <a:t>geeignet für den Einsatz langer Greiferfinger</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Schmierstofftaschen in der gesamten Vielzahnführungskontur </a:t>
            </a:r>
            <a:r>
              <a:rPr lang="de-DE" sz="1600" dirty="0">
                <a:solidFill>
                  <a:srgbClr val="003D6A"/>
                </a:solidFill>
                <a:effectLst/>
              </a:rPr>
              <a:t>sorgen für Prozesssicherheit und verlängerte Wartungsintervalle</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Maximale Antriebskolbenfläche </a:t>
            </a:r>
            <a:r>
              <a:rPr lang="de-DE" sz="1600" dirty="0">
                <a:solidFill>
                  <a:srgbClr val="003D6A"/>
                </a:solidFill>
                <a:effectLst/>
              </a:rPr>
              <a:t>für maximale Greifkräfte</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Befestigung an zwei </a:t>
            </a:r>
            <a:r>
              <a:rPr lang="de-DE" sz="1600" b="1" dirty="0" err="1">
                <a:solidFill>
                  <a:srgbClr val="003D6A"/>
                </a:solidFill>
              </a:rPr>
              <a:t>Greiferseiten</a:t>
            </a:r>
            <a:r>
              <a:rPr lang="de-DE" sz="1600" b="1" dirty="0">
                <a:solidFill>
                  <a:srgbClr val="003D6A"/>
                </a:solidFill>
              </a:rPr>
              <a:t> in drei Anschraubrichtungen </a:t>
            </a:r>
            <a:r>
              <a:rPr lang="de-DE" sz="1600" dirty="0">
                <a:solidFill>
                  <a:srgbClr val="003D6A"/>
                </a:solidFill>
              </a:rPr>
              <a:t>für universelle und flexible Montage des Greifers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Energieversorgung über schlauchlosen Direktanschluss oder über Verschraubungen </a:t>
            </a:r>
            <a:r>
              <a:rPr lang="de-DE" sz="1600" dirty="0">
                <a:solidFill>
                  <a:srgbClr val="003D6A"/>
                </a:solidFill>
              </a:rPr>
              <a:t>für universelle und flexible Montage des Greifers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Umfangreiches Sensorzubehör </a:t>
            </a:r>
            <a:r>
              <a:rPr lang="de-DE" sz="1600" dirty="0">
                <a:solidFill>
                  <a:srgbClr val="003D6A"/>
                </a:solidFill>
              </a:rPr>
              <a:t>für vielfältige Abfragemöglichkeiten und Überwachung der Hubposition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Vielfältige Optionen </a:t>
            </a:r>
            <a:r>
              <a:rPr lang="de-DE" sz="1600" dirty="0">
                <a:solidFill>
                  <a:srgbClr val="003D6A"/>
                </a:solidFill>
              </a:rPr>
              <a:t>zur speziellen Optimierung für genau Ihren Anwendungsfall (Staubdicht, Hochtemperatur, Korrosionsschutz u. v. m.)</a:t>
            </a:r>
          </a:p>
        </p:txBody>
      </p:sp>
    </p:spTree>
    <p:extLst>
      <p:ext uri="{BB962C8B-B14F-4D97-AF65-F5344CB8AC3E}">
        <p14:creationId xmlns:p14="http://schemas.microsoft.com/office/powerpoint/2010/main" val="3891945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feld 3">
            <a:extLst>
              <a:ext uri="{FF2B5EF4-FFF2-40B4-BE49-F238E27FC236}">
                <a16:creationId xmlns:a16="http://schemas.microsoft.com/office/drawing/2014/main" id="{6B04E047-C35F-473B-B6FA-EE681A7468B6}"/>
              </a:ext>
            </a:extLst>
          </p:cNvPr>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schemeClr val="bg1"/>
                </a:solidFill>
              </a:rPr>
              <a:t>Freigabe Varianten &amp; Optionen</a:t>
            </a:r>
          </a:p>
        </p:txBody>
      </p:sp>
      <p:sp>
        <p:nvSpPr>
          <p:cNvPr id="5" name="Textfeld 4">
            <a:extLst>
              <a:ext uri="{FF2B5EF4-FFF2-40B4-BE49-F238E27FC236}">
                <a16:creationId xmlns:a16="http://schemas.microsoft.com/office/drawing/2014/main" id="{8C317BAA-5F6C-44A3-B975-F712D81801D9}"/>
              </a:ext>
            </a:extLst>
          </p:cNvPr>
          <p:cNvSpPr txBox="1"/>
          <p:nvPr/>
        </p:nvSpPr>
        <p:spPr>
          <a:xfrm>
            <a:off x="179512" y="5661248"/>
            <a:ext cx="9035359" cy="369332"/>
          </a:xfrm>
          <a:prstGeom prst="rect">
            <a:avLst/>
          </a:prstGeom>
          <a:noFill/>
        </p:spPr>
        <p:txBody>
          <a:bodyPr wrap="none" rtlCol="0">
            <a:spAutoFit/>
          </a:bodyPr>
          <a:lstStyle/>
          <a:p>
            <a:r>
              <a:rPr lang="de-DE" b="1" dirty="0">
                <a:solidFill>
                  <a:srgbClr val="00446B"/>
                </a:solidFill>
                <a:sym typeface="Wingdings" panose="05000000000000000000" pitchFamily="2" charset="2"/>
              </a:rPr>
              <a:t> </a:t>
            </a:r>
            <a:r>
              <a:rPr lang="de-DE" b="1" dirty="0">
                <a:solidFill>
                  <a:srgbClr val="00446B"/>
                </a:solidFill>
              </a:rPr>
              <a:t>Ab </a:t>
            </a:r>
            <a:r>
              <a:rPr lang="de-DE" b="1" u="sng" dirty="0">
                <a:solidFill>
                  <a:srgbClr val="00446B"/>
                </a:solidFill>
              </a:rPr>
              <a:t>Juli 2019</a:t>
            </a:r>
            <a:r>
              <a:rPr lang="de-DE" b="1" dirty="0">
                <a:solidFill>
                  <a:srgbClr val="00446B"/>
                </a:solidFill>
              </a:rPr>
              <a:t> ist der PGN-plus-P in allen Baugrößen, Varianten und Optionen freigegeben!</a:t>
            </a:r>
          </a:p>
        </p:txBody>
      </p:sp>
      <p:graphicFrame>
        <p:nvGraphicFramePr>
          <p:cNvPr id="3" name="Tabelle 2">
            <a:extLst>
              <a:ext uri="{FF2B5EF4-FFF2-40B4-BE49-F238E27FC236}">
                <a16:creationId xmlns:a16="http://schemas.microsoft.com/office/drawing/2014/main" id="{42A667DE-9B61-4967-AA51-ADF01A0DEA97}"/>
              </a:ext>
            </a:extLst>
          </p:cNvPr>
          <p:cNvGraphicFramePr>
            <a:graphicFrameLocks noGrp="1"/>
          </p:cNvGraphicFramePr>
          <p:nvPr>
            <p:extLst>
              <p:ext uri="{D42A27DB-BD31-4B8C-83A1-F6EECF244321}">
                <p14:modId xmlns:p14="http://schemas.microsoft.com/office/powerpoint/2010/main" val="2444810566"/>
              </p:ext>
            </p:extLst>
          </p:nvPr>
        </p:nvGraphicFramePr>
        <p:xfrm>
          <a:off x="5652120" y="1962338"/>
          <a:ext cx="3312000" cy="3657600"/>
        </p:xfrm>
        <a:graphic>
          <a:graphicData uri="http://schemas.openxmlformats.org/drawingml/2006/table">
            <a:tbl>
              <a:tblPr firstRow="1" bandRow="1">
                <a:tableStyleId>{5C22544A-7EE6-4342-B048-85BDC9FD1C3A}</a:tableStyleId>
              </a:tblPr>
              <a:tblGrid>
                <a:gridCol w="900000">
                  <a:extLst>
                    <a:ext uri="{9D8B030D-6E8A-4147-A177-3AD203B41FA5}">
                      <a16:colId xmlns:a16="http://schemas.microsoft.com/office/drawing/2014/main" val="2755439307"/>
                    </a:ext>
                  </a:extLst>
                </a:gridCol>
                <a:gridCol w="1116000">
                  <a:extLst>
                    <a:ext uri="{9D8B030D-6E8A-4147-A177-3AD203B41FA5}">
                      <a16:colId xmlns:a16="http://schemas.microsoft.com/office/drawing/2014/main" val="2099480494"/>
                    </a:ext>
                  </a:extLst>
                </a:gridCol>
                <a:gridCol w="1296000">
                  <a:extLst>
                    <a:ext uri="{9D8B030D-6E8A-4147-A177-3AD203B41FA5}">
                      <a16:colId xmlns:a16="http://schemas.microsoft.com/office/drawing/2014/main" val="352057377"/>
                    </a:ext>
                  </a:extLst>
                </a:gridCol>
              </a:tblGrid>
              <a:tr h="269680">
                <a:tc>
                  <a:txBody>
                    <a:bodyPr/>
                    <a:lstStyle/>
                    <a:p>
                      <a:r>
                        <a:rPr lang="de-DE" sz="1400" dirty="0">
                          <a:solidFill>
                            <a:srgbClr val="00446B"/>
                          </a:solidFill>
                        </a:rPr>
                        <a:t>Baugröße</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2700" cap="flat" cmpd="sng" algn="ctr">
                      <a:no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PGN-plus</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2700" cap="flat" cmpd="sng" algn="ctr">
                      <a:no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PGN-plus-P [€]</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17589465"/>
                  </a:ext>
                </a:extLst>
              </a:tr>
              <a:tr h="269680">
                <a:tc>
                  <a:txBody>
                    <a:bodyPr/>
                    <a:lstStyle/>
                    <a:p>
                      <a:r>
                        <a:rPr lang="de-DE" sz="1400" dirty="0">
                          <a:solidFill>
                            <a:srgbClr val="00446B"/>
                          </a:solidFill>
                        </a:rPr>
                        <a:t>40</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510€</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444€</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49468812"/>
                  </a:ext>
                </a:extLst>
              </a:tr>
              <a:tr h="269680">
                <a:tc>
                  <a:txBody>
                    <a:bodyPr/>
                    <a:lstStyle/>
                    <a:p>
                      <a:r>
                        <a:rPr lang="de-DE" sz="1400" dirty="0">
                          <a:solidFill>
                            <a:srgbClr val="00446B"/>
                          </a:solidFill>
                        </a:rPr>
                        <a:t>50-1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535€</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467€</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53923937"/>
                  </a:ext>
                </a:extLst>
              </a:tr>
              <a:tr h="269680">
                <a:tc>
                  <a:txBody>
                    <a:bodyPr/>
                    <a:lstStyle/>
                    <a:p>
                      <a:r>
                        <a:rPr lang="de-DE" sz="1400" dirty="0">
                          <a:solidFill>
                            <a:srgbClr val="00446B"/>
                          </a:solidFill>
                        </a:rPr>
                        <a:t>64-1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580€</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509€</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92478789"/>
                  </a:ext>
                </a:extLst>
              </a:tr>
              <a:tr h="269680">
                <a:tc>
                  <a:txBody>
                    <a:bodyPr/>
                    <a:lstStyle/>
                    <a:p>
                      <a:r>
                        <a:rPr lang="de-DE" sz="1400" dirty="0">
                          <a:solidFill>
                            <a:srgbClr val="00446B"/>
                          </a:solidFill>
                        </a:rPr>
                        <a:t>80-1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645€</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564€</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42809822"/>
                  </a:ext>
                </a:extLst>
              </a:tr>
              <a:tr h="269680">
                <a:tc>
                  <a:txBody>
                    <a:bodyPr/>
                    <a:lstStyle/>
                    <a:p>
                      <a:r>
                        <a:rPr lang="de-DE" sz="1400" dirty="0">
                          <a:solidFill>
                            <a:srgbClr val="00446B"/>
                          </a:solidFill>
                        </a:rPr>
                        <a:t>100-1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735€</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643€</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211537125"/>
                  </a:ext>
                </a:extLst>
              </a:tr>
              <a:tr h="269680">
                <a:tc>
                  <a:txBody>
                    <a:bodyPr/>
                    <a:lstStyle/>
                    <a:p>
                      <a:r>
                        <a:rPr lang="de-DE" sz="1400" dirty="0">
                          <a:solidFill>
                            <a:srgbClr val="00446B"/>
                          </a:solidFill>
                        </a:rPr>
                        <a:t>125-1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855€</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750€</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22396119"/>
                  </a:ext>
                </a:extLst>
              </a:tr>
              <a:tr h="269680">
                <a:tc>
                  <a:txBody>
                    <a:bodyPr/>
                    <a:lstStyle/>
                    <a:p>
                      <a:r>
                        <a:rPr lang="de-DE" sz="1400" dirty="0">
                          <a:solidFill>
                            <a:srgbClr val="00446B"/>
                          </a:solidFill>
                        </a:rPr>
                        <a:t>160-1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1122€</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1010€</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98566435"/>
                  </a:ext>
                </a:extLst>
              </a:tr>
              <a:tr h="269680">
                <a:tc>
                  <a:txBody>
                    <a:bodyPr/>
                    <a:lstStyle/>
                    <a:p>
                      <a:r>
                        <a:rPr lang="de-DE" sz="1400" dirty="0">
                          <a:solidFill>
                            <a:srgbClr val="00446B"/>
                          </a:solidFill>
                        </a:rPr>
                        <a:t>200-1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1470€</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1291€</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48985849"/>
                  </a:ext>
                </a:extLst>
              </a:tr>
              <a:tr h="269680">
                <a:tc>
                  <a:txBody>
                    <a:bodyPr/>
                    <a:lstStyle/>
                    <a:p>
                      <a:r>
                        <a:rPr lang="de-DE" sz="1400" dirty="0">
                          <a:solidFill>
                            <a:srgbClr val="00446B"/>
                          </a:solidFill>
                        </a:rPr>
                        <a:t>240-1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1791€</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1612€</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55353"/>
                  </a:ext>
                </a:extLst>
              </a:tr>
              <a:tr h="269680">
                <a:tc>
                  <a:txBody>
                    <a:bodyPr/>
                    <a:lstStyle/>
                    <a:p>
                      <a:r>
                        <a:rPr lang="de-DE" sz="1400" dirty="0">
                          <a:solidFill>
                            <a:srgbClr val="00446B"/>
                          </a:solidFill>
                        </a:rPr>
                        <a:t>300-1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2353€</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2118€</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91329795"/>
                  </a:ext>
                </a:extLst>
              </a:tr>
              <a:tr h="269680">
                <a:tc>
                  <a:txBody>
                    <a:bodyPr/>
                    <a:lstStyle/>
                    <a:p>
                      <a:r>
                        <a:rPr lang="de-DE" sz="1400" dirty="0">
                          <a:solidFill>
                            <a:srgbClr val="00446B"/>
                          </a:solidFill>
                        </a:rPr>
                        <a:t>380-1</a:t>
                      </a:r>
                    </a:p>
                  </a:txBody>
                  <a:tcPr>
                    <a:lnL w="12700" cap="flat" cmpd="sng" algn="ctr">
                      <a:no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3070€</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dirty="0">
                          <a:solidFill>
                            <a:srgbClr val="00446B"/>
                          </a:solidFill>
                        </a:rPr>
                        <a:t>2762€</a:t>
                      </a:r>
                    </a:p>
                  </a:txBody>
                  <a:tcPr>
                    <a:lnL w="19050" cap="flat" cmpd="sng" algn="ctr">
                      <a:solidFill>
                        <a:srgbClr val="009EE0"/>
                      </a:solid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rgbClr val="009EE0"/>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88465813"/>
                  </a:ext>
                </a:extLst>
              </a:tr>
            </a:tbl>
          </a:graphicData>
        </a:graphic>
      </p:graphicFrame>
      <p:pic>
        <p:nvPicPr>
          <p:cNvPr id="7" name="Grafik 6">
            <a:extLst>
              <a:ext uri="{FF2B5EF4-FFF2-40B4-BE49-F238E27FC236}">
                <a16:creationId xmlns:a16="http://schemas.microsoft.com/office/drawing/2014/main" id="{0B31F485-E86B-4F12-ABB5-FA02759707B2}"/>
              </a:ext>
            </a:extLst>
          </p:cNvPr>
          <p:cNvPicPr>
            <a:picLocks noChangeAspect="1"/>
          </p:cNvPicPr>
          <p:nvPr/>
        </p:nvPicPr>
        <p:blipFill rotWithShape="1">
          <a:blip r:embed="rId2"/>
          <a:srcRect t="12532" b="2576"/>
          <a:stretch/>
        </p:blipFill>
        <p:spPr>
          <a:xfrm>
            <a:off x="107504" y="1915019"/>
            <a:ext cx="5476864" cy="3674221"/>
          </a:xfrm>
          <a:prstGeom prst="rect">
            <a:avLst/>
          </a:prstGeom>
        </p:spPr>
      </p:pic>
    </p:spTree>
    <p:extLst>
      <p:ext uri="{BB962C8B-B14F-4D97-AF65-F5344CB8AC3E}">
        <p14:creationId xmlns:p14="http://schemas.microsoft.com/office/powerpoint/2010/main" val="1942947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Technische Daten</a:t>
            </a:r>
          </a:p>
        </p:txBody>
      </p:sp>
      <p:graphicFrame>
        <p:nvGraphicFramePr>
          <p:cNvPr id="5" name="Inhaltsplatzhalter 13"/>
          <p:cNvGraphicFramePr>
            <a:graphicFrameLocks/>
          </p:cNvGraphicFramePr>
          <p:nvPr>
            <p:extLst>
              <p:ext uri="{D42A27DB-BD31-4B8C-83A1-F6EECF244321}">
                <p14:modId xmlns:p14="http://schemas.microsoft.com/office/powerpoint/2010/main" val="1151334717"/>
              </p:ext>
            </p:extLst>
          </p:nvPr>
        </p:nvGraphicFramePr>
        <p:xfrm>
          <a:off x="130440" y="1898121"/>
          <a:ext cx="8883119" cy="329400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071119">
                  <a:extLst>
                    <a:ext uri="{9D8B030D-6E8A-4147-A177-3AD203B41FA5}">
                      <a16:colId xmlns:a16="http://schemas.microsoft.com/office/drawing/2014/main" val="20000"/>
                    </a:ext>
                  </a:extLst>
                </a:gridCol>
                <a:gridCol w="1116000">
                  <a:extLst>
                    <a:ext uri="{9D8B030D-6E8A-4147-A177-3AD203B41FA5}">
                      <a16:colId xmlns:a16="http://schemas.microsoft.com/office/drawing/2014/main" val="20001"/>
                    </a:ext>
                  </a:extLst>
                </a:gridCol>
                <a:gridCol w="1116000">
                  <a:extLst>
                    <a:ext uri="{9D8B030D-6E8A-4147-A177-3AD203B41FA5}">
                      <a16:colId xmlns:a16="http://schemas.microsoft.com/office/drawing/2014/main" val="20002"/>
                    </a:ext>
                  </a:extLst>
                </a:gridCol>
                <a:gridCol w="1116000">
                  <a:extLst>
                    <a:ext uri="{9D8B030D-6E8A-4147-A177-3AD203B41FA5}">
                      <a16:colId xmlns:a16="http://schemas.microsoft.com/office/drawing/2014/main" val="20003"/>
                    </a:ext>
                  </a:extLst>
                </a:gridCol>
                <a:gridCol w="1116000">
                  <a:extLst>
                    <a:ext uri="{9D8B030D-6E8A-4147-A177-3AD203B41FA5}">
                      <a16:colId xmlns:a16="http://schemas.microsoft.com/office/drawing/2014/main" val="20004"/>
                    </a:ext>
                  </a:extLst>
                </a:gridCol>
                <a:gridCol w="1116000">
                  <a:extLst>
                    <a:ext uri="{9D8B030D-6E8A-4147-A177-3AD203B41FA5}">
                      <a16:colId xmlns:a16="http://schemas.microsoft.com/office/drawing/2014/main" val="20005"/>
                    </a:ext>
                  </a:extLst>
                </a:gridCol>
                <a:gridCol w="1116000">
                  <a:extLst>
                    <a:ext uri="{9D8B030D-6E8A-4147-A177-3AD203B41FA5}">
                      <a16:colId xmlns:a16="http://schemas.microsoft.com/office/drawing/2014/main" val="20006"/>
                    </a:ext>
                  </a:extLst>
                </a:gridCol>
                <a:gridCol w="1116000">
                  <a:extLst>
                    <a:ext uri="{9D8B030D-6E8A-4147-A177-3AD203B41FA5}">
                      <a16:colId xmlns:a16="http://schemas.microsoft.com/office/drawing/2014/main" val="20007"/>
                    </a:ext>
                  </a:extLst>
                </a:gridCol>
              </a:tblGrid>
              <a:tr h="295578">
                <a:tc gridSpan="8">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Technische Daten Übersicht</a:t>
                      </a: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Baugröße</a:t>
                      </a: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Hub pro Backe</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Schließkraft</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Öffnungs-kraft</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Empfohlenes Werkstück-gewicht</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Eigenmasse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zulässige Fingerlänge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dirty="0">
                          <a:solidFill>
                            <a:srgbClr val="003D6A"/>
                          </a:solidFill>
                          <a:latin typeface="+mn-lt"/>
                          <a:ea typeface="+mn-ea"/>
                          <a:cs typeface="+mn-cs"/>
                        </a:rPr>
                        <a:t>Wiederhol-genauigkeit</a:t>
                      </a: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446B"/>
                          </a:solidFill>
                          <a:latin typeface="+mn-lt"/>
                          <a:ea typeface="+mn-ea"/>
                          <a:cs typeface="+mn-cs"/>
                        </a:rPr>
                        <a:t>160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8 .. 16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2200 .. 6200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2375 .. 6500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11 .. 22.5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latin typeface="+mn-lt"/>
                          <a:ea typeface="+mn-ea"/>
                          <a:cs typeface="+mn-cs"/>
                        </a:rPr>
                        <a:t>3 .. 3.8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215 .. 245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0.01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1517468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17 .. 30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5000 .. 11400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5300 .. 12300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25 .. 43.5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latin typeface="+mn-lt"/>
                          <a:ea typeface="+mn-ea"/>
                          <a:cs typeface="+mn-cs"/>
                        </a:rPr>
                        <a:t>9 .. 12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260 .. 355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0.01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8222965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300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20 .. 35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effectLst/>
                          <a:latin typeface="+mn-lt"/>
                          <a:ea typeface="+mn-ea"/>
                          <a:cs typeface="+mn-cs"/>
                        </a:rPr>
                        <a:t>6600 .. 15600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effectLst/>
                          <a:latin typeface="+mn-lt"/>
                          <a:ea typeface="+mn-ea"/>
                          <a:cs typeface="+mn-cs"/>
                        </a:rPr>
                        <a:t>6800 .. 16000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33 .. 59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13.9 .. 17.2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250 .. 350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0.05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3708376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380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26 .. 45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effectLst/>
                          <a:latin typeface="+mn-lt"/>
                          <a:ea typeface="+mn-ea"/>
                          <a:cs typeface="+mn-cs"/>
                        </a:rPr>
                        <a:t>10300 .. 26100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effectLst/>
                          <a:latin typeface="+mn-lt"/>
                          <a:ea typeface="+mn-ea"/>
                          <a:cs typeface="+mn-cs"/>
                        </a:rPr>
                        <a:t>10800 .. 27000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51.5 .. 97.5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28 .. 37.5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300 .. 400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0.05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0720252"/>
                  </a:ext>
                </a:extLst>
              </a:tr>
            </a:tbl>
          </a:graphicData>
        </a:graphic>
      </p:graphicFrame>
    </p:spTree>
    <p:extLst>
      <p:ext uri="{BB962C8B-B14F-4D97-AF65-F5344CB8AC3E}">
        <p14:creationId xmlns:p14="http://schemas.microsoft.com/office/powerpoint/2010/main" val="3407148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18" cy="33549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035115">
                  <a:extLst>
                    <a:ext uri="{9D8B030D-6E8A-4147-A177-3AD203B41FA5}">
                      <a16:colId xmlns:a16="http://schemas.microsoft.com/office/drawing/2014/main" val="20000"/>
                    </a:ext>
                  </a:extLst>
                </a:gridCol>
                <a:gridCol w="862595">
                  <a:extLst>
                    <a:ext uri="{9D8B030D-6E8A-4147-A177-3AD203B41FA5}">
                      <a16:colId xmlns:a16="http://schemas.microsoft.com/office/drawing/2014/main" val="20001"/>
                    </a:ext>
                  </a:extLst>
                </a:gridCol>
                <a:gridCol w="1207634">
                  <a:extLst>
                    <a:ext uri="{9D8B030D-6E8A-4147-A177-3AD203B41FA5}">
                      <a16:colId xmlns:a16="http://schemas.microsoft.com/office/drawing/2014/main" val="20002"/>
                    </a:ext>
                  </a:extLst>
                </a:gridCol>
                <a:gridCol w="1207634">
                  <a:extLst>
                    <a:ext uri="{9D8B030D-6E8A-4147-A177-3AD203B41FA5}">
                      <a16:colId xmlns:a16="http://schemas.microsoft.com/office/drawing/2014/main" val="20003"/>
                    </a:ext>
                  </a:extLst>
                </a:gridCol>
                <a:gridCol w="1552672">
                  <a:extLst>
                    <a:ext uri="{9D8B030D-6E8A-4147-A177-3AD203B41FA5}">
                      <a16:colId xmlns:a16="http://schemas.microsoft.com/office/drawing/2014/main" val="20004"/>
                    </a:ext>
                  </a:extLst>
                </a:gridCol>
                <a:gridCol w="1035115">
                  <a:extLst>
                    <a:ext uri="{9D8B030D-6E8A-4147-A177-3AD203B41FA5}">
                      <a16:colId xmlns:a16="http://schemas.microsoft.com/office/drawing/2014/main" val="20005"/>
                    </a:ext>
                  </a:extLst>
                </a:gridCol>
                <a:gridCol w="1380153">
                  <a:extLst>
                    <a:ext uri="{9D8B030D-6E8A-4147-A177-3AD203B41FA5}">
                      <a16:colId xmlns:a16="http://schemas.microsoft.com/office/drawing/2014/main" val="20006"/>
                    </a:ext>
                  </a:extLst>
                </a:gridCol>
              </a:tblGrid>
              <a:tr h="295578">
                <a:tc gridSpan="7">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Technische Daten Übersicht</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Baugröße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Hub pro Backe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Schließkraft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Öffnungskraft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Empfohlenes Werkstückgewicht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Eigenmasse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Max. zulässige Fingerlänge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180 .. 235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200 .. 260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0.08 .. 0.12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60 .. 65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2 .. 4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220 .. 490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235 .. 520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1.1 .. 1.9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0.17 .. 0.24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70 .. 80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3 .. 6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350 .. 920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375 .. 1050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1.75 .. 3.6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0.27 .. 0.42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85 .. 100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4 .. 8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550 .. 1500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610 .. 1600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2.75 .. 5.5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0.51 .. 0.7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105 .. 125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5 .. 10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870 .. 2200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930 .. 2400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4.35 .. 8.75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0.9 .. 1.22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130 .. 160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6 .. 13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1400 .. 4200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1520 .. 4450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7 .. 15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1.4 .. 2.1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170 .. 200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8"/>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14 .. 25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3800 .. 8750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4050 .. 9350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19 .. 32.5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5.4 .. 7.6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220 .. 310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3469873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39D856E2-5B1C-4276-9872-471720407111}"/>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PGN-plus-P 160 &amp; 240</a:t>
            </a:r>
          </a:p>
        </p:txBody>
      </p:sp>
      <p:pic>
        <p:nvPicPr>
          <p:cNvPr id="6" name="Grafik 5">
            <a:extLst>
              <a:ext uri="{FF2B5EF4-FFF2-40B4-BE49-F238E27FC236}">
                <a16:creationId xmlns:a16="http://schemas.microsoft.com/office/drawing/2014/main" id="{E3C192FD-0269-4DA2-96C9-12A0ED1A3ED9}"/>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9981" b="89923" l="6038" r="92191">
                        <a14:foregroundMark x1="21294" y1="56654" x2="18402" y2="52941"/>
                        <a14:foregroundMark x1="42769" y1="85149" x2="7664" y2="84378"/>
                        <a14:foregroundMark x1="7664" y1="84378" x2="6146" y2="70203"/>
                        <a14:foregroundMark x1="6146" y1="70203" x2="6146" y2="62584"/>
                        <a14:foregroundMark x1="6146" y1="62584" x2="11280" y2="60415"/>
                        <a14:foregroundMark x1="11280" y1="60415" x2="17607" y2="60849"/>
                        <a14:foregroundMark x1="76247" y1="83703" x2="83839" y2="83558"/>
                        <a14:foregroundMark x1="83839" y1="83558" x2="89479" y2="83558"/>
                        <a14:foregroundMark x1="89479" y1="83558" x2="92191" y2="77194"/>
                        <a14:foregroundMark x1="92191" y1="77194" x2="92191" y2="61716"/>
                        <a14:foregroundMark x1="92191" y1="61716" x2="87780" y2="57811"/>
                        <a14:foregroundMark x1="87780" y1="57811" x2="80875" y2="57811"/>
                        <a14:foregroundMark x1="17932" y1="52797" x2="18402" y2="51205"/>
                        <a14:foregroundMark x1="33153" y1="40405" x2="38576" y2="41176"/>
                        <a14:foregroundMark x1="38576" y1="41176" x2="40492" y2="41032"/>
                        <a14:foregroundMark x1="58821" y1="39585" x2="63557" y2="40116"/>
                        <a14:foregroundMark x1="6038" y1="85005" x2="11569" y2="84619"/>
                        <a14:foregroundMark x1="11569" y1="84619" x2="17534" y2="84716"/>
                        <a14:foregroundMark x1="17534" y1="84716" x2="24367" y2="84089"/>
                      </a14:backgroundRemoval>
                    </a14:imgEffect>
                  </a14:imgLayer>
                </a14:imgProps>
              </a:ext>
            </a:extLst>
          </a:blip>
          <a:srcRect l="4326" t="37397" r="6366" b="13242"/>
          <a:stretch/>
        </p:blipFill>
        <p:spPr>
          <a:xfrm rot="10800000">
            <a:off x="282854" y="1643660"/>
            <a:ext cx="3265436" cy="1353292"/>
          </a:xfrm>
          <a:prstGeom prst="rect">
            <a:avLst/>
          </a:prstGeom>
        </p:spPr>
      </p:pic>
      <p:pic>
        <p:nvPicPr>
          <p:cNvPr id="1026" name="Picture 2" descr="Computergenerierter Alternativtext:&#10;O) ">
            <a:extLst>
              <a:ext uri="{FF2B5EF4-FFF2-40B4-BE49-F238E27FC236}">
                <a16:creationId xmlns:a16="http://schemas.microsoft.com/office/drawing/2014/main" id="{50A2688C-75C4-4E05-A2FA-1AE0BB897DFF}"/>
              </a:ext>
            </a:extLst>
          </p:cNvPr>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10000" b="90000" l="10000" r="90000">
                        <a14:foregroundMark x1="24846" y1="60725" x2="26331" y2="50952"/>
                        <a14:foregroundMark x1="26331" y1="50952" x2="26331" y2="50952"/>
                        <a14:foregroundMark x1="37809" y1="39198" x2="45737" y2="40535"/>
                        <a14:foregroundMark x1="38503" y1="72994" x2="42670" y2="74846"/>
                        <a14:foregroundMark x1="61478" y1="77366" x2="65934" y2="78807"/>
                        <a14:foregroundMark x1="42265" y1="39480" x2="44444" y2="39609"/>
                        <a14:backgroundMark x1="88905" y1="53029" x2="88905" y2="53029"/>
                        <a14:backgroundMark x1="88757" y1="54916" x2="88757" y2="54916"/>
                        <a14:backgroundMark x1="88459" y1="57001" x2="88459" y2="57001"/>
                        <a14:backgroundMark x1="88235" y1="59186" x2="88235" y2="59186"/>
                        <a14:backgroundMark x1="88086" y1="58491" x2="88086" y2="58491"/>
                        <a14:backgroundMark x1="88161" y1="57498" x2="88161" y2="57498"/>
                      </a14:backgroundRemoval>
                    </a14:imgEffect>
                  </a14:imgLayer>
                </a14:imgProps>
              </a:ext>
              <a:ext uri="{28A0092B-C50C-407E-A947-70E740481C1C}">
                <a14:useLocalDpi xmlns:a14="http://schemas.microsoft.com/office/drawing/2010/main" val="0"/>
              </a:ext>
            </a:extLst>
          </a:blip>
          <a:srcRect l="18889" t="34650" r="9831" b="17051"/>
          <a:stretch/>
        </p:blipFill>
        <p:spPr bwMode="auto">
          <a:xfrm rot="10420577">
            <a:off x="328846" y="3543982"/>
            <a:ext cx="3167431" cy="1609972"/>
          </a:xfrm>
          <a:prstGeom prst="rect">
            <a:avLst/>
          </a:prstGeom>
          <a:noFill/>
          <a:extLst>
            <a:ext uri="{909E8E84-426E-40DD-AFC4-6F175D3DCCD1}">
              <a14:hiddenFill xmlns:a14="http://schemas.microsoft.com/office/drawing/2010/main">
                <a:solidFill>
                  <a:srgbClr val="FFFFFF"/>
                </a:solidFill>
              </a14:hiddenFill>
            </a:ext>
          </a:extLst>
        </p:spPr>
      </p:pic>
      <p:sp>
        <p:nvSpPr>
          <p:cNvPr id="7" name="Textfeld 6">
            <a:extLst>
              <a:ext uri="{FF2B5EF4-FFF2-40B4-BE49-F238E27FC236}">
                <a16:creationId xmlns:a16="http://schemas.microsoft.com/office/drawing/2014/main" id="{3D51866B-1D15-42E8-B14D-F433B1DA1762}"/>
              </a:ext>
            </a:extLst>
          </p:cNvPr>
          <p:cNvSpPr txBox="1"/>
          <p:nvPr/>
        </p:nvSpPr>
        <p:spPr>
          <a:xfrm>
            <a:off x="3645609" y="2230993"/>
            <a:ext cx="5318879" cy="2062103"/>
          </a:xfrm>
          <a:prstGeom prst="rect">
            <a:avLst/>
          </a:prstGeom>
          <a:noFill/>
        </p:spPr>
        <p:txBody>
          <a:bodyPr wrap="square" rtlCol="0">
            <a:spAutoFit/>
          </a:bodyPr>
          <a:lstStyle/>
          <a:p>
            <a:pPr marL="285750" indent="-285750">
              <a:buFont typeface="Arial" panose="020B0604020202020204" pitchFamily="34" charset="0"/>
              <a:buChar char="•"/>
            </a:pPr>
            <a:r>
              <a:rPr lang="de-DE" sz="1600" dirty="0">
                <a:solidFill>
                  <a:srgbClr val="00446B"/>
                </a:solidFill>
              </a:rPr>
              <a:t>Die Festigkeit der üblichen Aluminium-Deckel ist nicht ausreichend </a:t>
            </a:r>
          </a:p>
          <a:p>
            <a:pPr marL="285750" indent="-285750">
              <a:buFont typeface="Arial" panose="020B0604020202020204" pitchFamily="34" charset="0"/>
              <a:buChar char="•"/>
            </a:pPr>
            <a:r>
              <a:rPr lang="de-DE" sz="1600" dirty="0">
                <a:solidFill>
                  <a:srgbClr val="00446B"/>
                </a:solidFill>
              </a:rPr>
              <a:t>In Dauerlauftest führte dies zu mehreren Deckelbrüchen und somit zu einem Ausfall des Greifers</a:t>
            </a:r>
          </a:p>
          <a:p>
            <a:pPr marL="285750" indent="-285750">
              <a:buFont typeface="Arial" panose="020B0604020202020204" pitchFamily="34" charset="0"/>
              <a:buChar char="•"/>
            </a:pPr>
            <a:r>
              <a:rPr lang="de-DE" sz="1600" dirty="0">
                <a:solidFill>
                  <a:srgbClr val="00446B"/>
                </a:solidFill>
              </a:rPr>
              <a:t>Aus diesem Grund sind die Deckel der Baugrößen 160 und 240 aus Stahl, brüniert und schwarz eingefärbt</a:t>
            </a:r>
          </a:p>
          <a:p>
            <a:pPr marL="285750" indent="-285750">
              <a:buFont typeface="Arial" panose="020B0604020202020204" pitchFamily="34" charset="0"/>
              <a:buChar char="•"/>
            </a:pPr>
            <a:r>
              <a:rPr lang="de-DE" sz="1600" dirty="0">
                <a:solidFill>
                  <a:srgbClr val="00446B"/>
                </a:solidFill>
              </a:rPr>
              <a:t>Der Korrosionsschutz der Basis-Variante ist hierdurch nicht beeinträchtigt</a:t>
            </a:r>
          </a:p>
        </p:txBody>
      </p:sp>
      <p:graphicFrame>
        <p:nvGraphicFramePr>
          <p:cNvPr id="3" name="Tabelle 2">
            <a:extLst>
              <a:ext uri="{FF2B5EF4-FFF2-40B4-BE49-F238E27FC236}">
                <a16:creationId xmlns:a16="http://schemas.microsoft.com/office/drawing/2014/main" id="{BD8512AB-DE42-48DC-A5B1-5C88D63A6EA9}"/>
              </a:ext>
            </a:extLst>
          </p:cNvPr>
          <p:cNvGraphicFramePr>
            <a:graphicFrameLocks noGrp="1"/>
          </p:cNvGraphicFramePr>
          <p:nvPr>
            <p:extLst>
              <p:ext uri="{D42A27DB-BD31-4B8C-83A1-F6EECF244321}">
                <p14:modId xmlns:p14="http://schemas.microsoft.com/office/powerpoint/2010/main" val="2146268192"/>
              </p:ext>
            </p:extLst>
          </p:nvPr>
        </p:nvGraphicFramePr>
        <p:xfrm>
          <a:off x="4355976" y="4221088"/>
          <a:ext cx="3672000" cy="1341120"/>
        </p:xfrm>
        <a:graphic>
          <a:graphicData uri="http://schemas.openxmlformats.org/drawingml/2006/table">
            <a:tbl>
              <a:tblPr firstRow="1" bandRow="1">
                <a:tableStyleId>{5C22544A-7EE6-4342-B048-85BDC9FD1C3A}</a:tableStyleId>
              </a:tblPr>
              <a:tblGrid>
                <a:gridCol w="1728000">
                  <a:extLst>
                    <a:ext uri="{9D8B030D-6E8A-4147-A177-3AD203B41FA5}">
                      <a16:colId xmlns:a16="http://schemas.microsoft.com/office/drawing/2014/main" val="1008690623"/>
                    </a:ext>
                  </a:extLst>
                </a:gridCol>
                <a:gridCol w="972000">
                  <a:extLst>
                    <a:ext uri="{9D8B030D-6E8A-4147-A177-3AD203B41FA5}">
                      <a16:colId xmlns:a16="http://schemas.microsoft.com/office/drawing/2014/main" val="2957728177"/>
                    </a:ext>
                  </a:extLst>
                </a:gridCol>
                <a:gridCol w="972000">
                  <a:extLst>
                    <a:ext uri="{9D8B030D-6E8A-4147-A177-3AD203B41FA5}">
                      <a16:colId xmlns:a16="http://schemas.microsoft.com/office/drawing/2014/main" val="2475342624"/>
                    </a:ext>
                  </a:extLst>
                </a:gridCol>
              </a:tblGrid>
              <a:tr h="317843">
                <a:tc>
                  <a:txBody>
                    <a:bodyPr/>
                    <a:lstStyle/>
                    <a:p>
                      <a:r>
                        <a:rPr lang="de-DE" sz="1600" dirty="0">
                          <a:solidFill>
                            <a:srgbClr val="00446B"/>
                          </a:solidFill>
                        </a:rPr>
                        <a:t>Eigenmasse [kg]</a:t>
                      </a:r>
                    </a:p>
                  </a:txBody>
                  <a:tcPr>
                    <a:lnL w="12700" cmpd="sng">
                      <a:noFill/>
                    </a:lnL>
                    <a:lnR w="19050" cap="flat" cmpd="sng" algn="ctr">
                      <a:solidFill>
                        <a:srgbClr val="009EE0"/>
                      </a:solidFill>
                      <a:prstDash val="solid"/>
                      <a:round/>
                      <a:headEnd type="none" w="med" len="med"/>
                      <a:tailEnd type="none" w="med" len="med"/>
                    </a:lnR>
                    <a:lnT w="12700" cmpd="sng">
                      <a:noFill/>
                    </a:lnT>
                    <a:lnB w="19050" cap="flat" cmpd="sng" algn="ctr">
                      <a:solidFill>
                        <a:srgbClr val="009EE0"/>
                      </a:solidFill>
                      <a:prstDash val="solid"/>
                      <a:round/>
                      <a:headEnd type="none" w="med" len="med"/>
                      <a:tailEnd type="none" w="med" len="med"/>
                    </a:lnB>
                    <a:noFill/>
                  </a:tcPr>
                </a:tc>
                <a:tc>
                  <a:txBody>
                    <a:bodyPr/>
                    <a:lstStyle/>
                    <a:p>
                      <a:r>
                        <a:rPr lang="de-DE" sz="1600" dirty="0">
                          <a:solidFill>
                            <a:srgbClr val="00446B"/>
                          </a:solidFill>
                        </a:rPr>
                        <a:t>160-1</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2700" cmpd="sng">
                      <a:noFill/>
                    </a:lnT>
                    <a:lnB w="19050" cap="flat" cmpd="sng" algn="ctr">
                      <a:solidFill>
                        <a:srgbClr val="009EE0"/>
                      </a:solidFill>
                      <a:prstDash val="solid"/>
                      <a:round/>
                      <a:headEnd type="none" w="med" len="med"/>
                      <a:tailEnd type="none" w="med" len="med"/>
                    </a:lnB>
                    <a:noFill/>
                  </a:tcPr>
                </a:tc>
                <a:tc>
                  <a:txBody>
                    <a:bodyPr/>
                    <a:lstStyle/>
                    <a:p>
                      <a:r>
                        <a:rPr lang="de-DE" sz="1600" dirty="0">
                          <a:solidFill>
                            <a:srgbClr val="00446B"/>
                          </a:solidFill>
                        </a:rPr>
                        <a:t>240-1</a:t>
                      </a:r>
                    </a:p>
                  </a:txBody>
                  <a:tcPr>
                    <a:lnL w="19050" cap="flat" cmpd="sng" algn="ctr">
                      <a:solidFill>
                        <a:srgbClr val="009EE0"/>
                      </a:solidFill>
                      <a:prstDash val="solid"/>
                      <a:round/>
                      <a:headEnd type="none" w="med" len="med"/>
                      <a:tailEnd type="none" w="med" len="med"/>
                    </a:lnL>
                    <a:lnR w="12700" cmpd="sng">
                      <a:noFill/>
                    </a:lnR>
                    <a:lnT w="12700" cmpd="sng">
                      <a:noFill/>
                    </a:lnT>
                    <a:lnB w="19050" cap="flat" cmpd="sng" algn="ctr">
                      <a:solidFill>
                        <a:srgbClr val="009EE0"/>
                      </a:solidFill>
                      <a:prstDash val="solid"/>
                      <a:round/>
                      <a:headEnd type="none" w="med" len="med"/>
                      <a:tailEnd type="none" w="med" len="med"/>
                    </a:lnB>
                    <a:noFill/>
                  </a:tcPr>
                </a:tc>
                <a:extLst>
                  <a:ext uri="{0D108BD9-81ED-4DB2-BD59-A6C34878D82A}">
                    <a16:rowId xmlns:a16="http://schemas.microsoft.com/office/drawing/2014/main" val="300769232"/>
                  </a:ext>
                </a:extLst>
              </a:tr>
              <a:tr h="317843">
                <a:tc>
                  <a:txBody>
                    <a:bodyPr/>
                    <a:lstStyle/>
                    <a:p>
                      <a:r>
                        <a:rPr lang="de-DE" sz="1600" b="1" dirty="0">
                          <a:solidFill>
                            <a:srgbClr val="00446B"/>
                          </a:solidFill>
                        </a:rPr>
                        <a:t>PGN-plus</a:t>
                      </a:r>
                      <a:r>
                        <a:rPr lang="de-DE" sz="1600" dirty="0">
                          <a:solidFill>
                            <a:srgbClr val="00446B"/>
                          </a:solidFill>
                        </a:rPr>
                        <a:t> </a:t>
                      </a:r>
                    </a:p>
                  </a:txBody>
                  <a:tcPr>
                    <a:lnL w="12700" cmpd="sng">
                      <a:noFill/>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noFill/>
                  </a:tcPr>
                </a:tc>
                <a:tc>
                  <a:txBody>
                    <a:bodyPr/>
                    <a:lstStyle/>
                    <a:p>
                      <a:r>
                        <a:rPr lang="de-DE" sz="1600" dirty="0">
                          <a:solidFill>
                            <a:srgbClr val="00446B"/>
                          </a:solidFill>
                        </a:rPr>
                        <a:t>2.6</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noFill/>
                  </a:tcPr>
                </a:tc>
                <a:tc>
                  <a:txBody>
                    <a:bodyPr/>
                    <a:lstStyle/>
                    <a:p>
                      <a:r>
                        <a:rPr lang="de-DE" sz="1600" dirty="0">
                          <a:solidFill>
                            <a:srgbClr val="00446B"/>
                          </a:solidFill>
                        </a:rPr>
                        <a:t>8.5</a:t>
                      </a:r>
                    </a:p>
                  </a:txBody>
                  <a:tcPr>
                    <a:lnL w="19050" cap="flat" cmpd="sng" algn="ctr">
                      <a:solidFill>
                        <a:srgbClr val="009EE0"/>
                      </a:solidFill>
                      <a:prstDash val="solid"/>
                      <a:round/>
                      <a:headEnd type="none" w="med" len="med"/>
                      <a:tailEnd type="none" w="med" len="med"/>
                    </a:lnL>
                    <a:lnR w="12700" cmpd="sng">
                      <a:noFill/>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noFill/>
                  </a:tcPr>
                </a:tc>
                <a:extLst>
                  <a:ext uri="{0D108BD9-81ED-4DB2-BD59-A6C34878D82A}">
                    <a16:rowId xmlns:a16="http://schemas.microsoft.com/office/drawing/2014/main" val="482411116"/>
                  </a:ext>
                </a:extLst>
              </a:tr>
              <a:tr h="317843">
                <a:tc>
                  <a:txBody>
                    <a:bodyPr/>
                    <a:lstStyle/>
                    <a:p>
                      <a:r>
                        <a:rPr lang="de-DE" sz="1600" b="1" dirty="0">
                          <a:solidFill>
                            <a:srgbClr val="00446B"/>
                          </a:solidFill>
                        </a:rPr>
                        <a:t>PGN-plus-P</a:t>
                      </a:r>
                    </a:p>
                  </a:txBody>
                  <a:tcPr>
                    <a:lnL w="12700" cmpd="sng">
                      <a:noFill/>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noFill/>
                  </a:tcPr>
                </a:tc>
                <a:tc>
                  <a:txBody>
                    <a:bodyPr/>
                    <a:lstStyle/>
                    <a:p>
                      <a:r>
                        <a:rPr lang="de-DE" sz="1600" dirty="0">
                          <a:solidFill>
                            <a:srgbClr val="00446B"/>
                          </a:solidFill>
                        </a:rPr>
                        <a:t>3</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noFill/>
                  </a:tcPr>
                </a:tc>
                <a:tc>
                  <a:txBody>
                    <a:bodyPr/>
                    <a:lstStyle/>
                    <a:p>
                      <a:r>
                        <a:rPr lang="de-DE" sz="1600" dirty="0">
                          <a:solidFill>
                            <a:srgbClr val="00446B"/>
                          </a:solidFill>
                        </a:rPr>
                        <a:t>9</a:t>
                      </a:r>
                    </a:p>
                  </a:txBody>
                  <a:tcPr>
                    <a:lnL w="19050" cap="flat" cmpd="sng" algn="ctr">
                      <a:solidFill>
                        <a:srgbClr val="009EE0"/>
                      </a:solidFill>
                      <a:prstDash val="solid"/>
                      <a:round/>
                      <a:headEnd type="none" w="med" len="med"/>
                      <a:tailEnd type="none" w="med" len="med"/>
                    </a:lnL>
                    <a:lnR w="12700" cmpd="sng">
                      <a:noFill/>
                    </a:lnR>
                    <a:lnT w="19050" cap="flat" cmpd="sng" algn="ctr">
                      <a:solidFill>
                        <a:srgbClr val="009EE0"/>
                      </a:solidFill>
                      <a:prstDash val="solid"/>
                      <a:round/>
                      <a:headEnd type="none" w="med" len="med"/>
                      <a:tailEnd type="none" w="med" len="med"/>
                    </a:lnT>
                    <a:lnB w="19050" cap="flat" cmpd="sng" algn="ctr">
                      <a:solidFill>
                        <a:srgbClr val="009EE0"/>
                      </a:solidFill>
                      <a:prstDash val="solid"/>
                      <a:round/>
                      <a:headEnd type="none" w="med" len="med"/>
                      <a:tailEnd type="none" w="med" len="med"/>
                    </a:lnB>
                    <a:noFill/>
                  </a:tcPr>
                </a:tc>
                <a:extLst>
                  <a:ext uri="{0D108BD9-81ED-4DB2-BD59-A6C34878D82A}">
                    <a16:rowId xmlns:a16="http://schemas.microsoft.com/office/drawing/2014/main" val="261098881"/>
                  </a:ext>
                </a:extLst>
              </a:tr>
              <a:tr h="317843">
                <a:tc>
                  <a:txBody>
                    <a:bodyPr/>
                    <a:lstStyle/>
                    <a:p>
                      <a:r>
                        <a:rPr lang="de-DE" sz="1600" b="1" dirty="0">
                          <a:solidFill>
                            <a:srgbClr val="00446B"/>
                          </a:solidFill>
                        </a:rPr>
                        <a:t>ZIMMER GPP5000</a:t>
                      </a:r>
                    </a:p>
                  </a:txBody>
                  <a:tcPr>
                    <a:lnL w="12700" cmpd="sng">
                      <a:noFill/>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2700" cmpd="sng">
                      <a:noFill/>
                    </a:lnB>
                    <a:noFill/>
                  </a:tcPr>
                </a:tc>
                <a:tc>
                  <a:txBody>
                    <a:bodyPr/>
                    <a:lstStyle/>
                    <a:p>
                      <a:r>
                        <a:rPr lang="de-DE" sz="1600" dirty="0">
                          <a:solidFill>
                            <a:srgbClr val="00446B"/>
                          </a:solidFill>
                        </a:rPr>
                        <a:t>2.9</a:t>
                      </a:r>
                    </a:p>
                  </a:txBody>
                  <a:tcPr>
                    <a:lnL w="19050" cap="flat" cmpd="sng" algn="ctr">
                      <a:solidFill>
                        <a:srgbClr val="009EE0"/>
                      </a:solidFill>
                      <a:prstDash val="solid"/>
                      <a:round/>
                      <a:headEnd type="none" w="med" len="med"/>
                      <a:tailEnd type="none" w="med" len="med"/>
                    </a:lnL>
                    <a:lnR w="19050" cap="flat" cmpd="sng" algn="ctr">
                      <a:solidFill>
                        <a:srgbClr val="009EE0"/>
                      </a:solidFill>
                      <a:prstDash val="solid"/>
                      <a:round/>
                      <a:headEnd type="none" w="med" len="med"/>
                      <a:tailEnd type="none" w="med" len="med"/>
                    </a:lnR>
                    <a:lnT w="19050" cap="flat" cmpd="sng" algn="ctr">
                      <a:solidFill>
                        <a:srgbClr val="009EE0"/>
                      </a:solidFill>
                      <a:prstDash val="solid"/>
                      <a:round/>
                      <a:headEnd type="none" w="med" len="med"/>
                      <a:tailEnd type="none" w="med" len="med"/>
                    </a:lnT>
                    <a:lnB w="12700" cmpd="sng">
                      <a:noFill/>
                    </a:lnB>
                    <a:noFill/>
                  </a:tcPr>
                </a:tc>
                <a:tc>
                  <a:txBody>
                    <a:bodyPr/>
                    <a:lstStyle/>
                    <a:p>
                      <a:r>
                        <a:rPr lang="de-DE" sz="1600" dirty="0">
                          <a:solidFill>
                            <a:srgbClr val="00446B"/>
                          </a:solidFill>
                        </a:rPr>
                        <a:t>9.2</a:t>
                      </a:r>
                    </a:p>
                  </a:txBody>
                  <a:tcPr>
                    <a:lnL w="19050" cap="flat" cmpd="sng" algn="ctr">
                      <a:solidFill>
                        <a:srgbClr val="009EE0"/>
                      </a:solidFill>
                      <a:prstDash val="solid"/>
                      <a:round/>
                      <a:headEnd type="none" w="med" len="med"/>
                      <a:tailEnd type="none" w="med" len="med"/>
                    </a:lnL>
                    <a:lnR w="12700" cmpd="sng">
                      <a:noFill/>
                    </a:lnR>
                    <a:lnT w="19050" cap="flat" cmpd="sng" algn="ctr">
                      <a:solidFill>
                        <a:srgbClr val="009EE0"/>
                      </a:solidFill>
                      <a:prstDash val="solid"/>
                      <a:round/>
                      <a:headEnd type="none" w="med" len="med"/>
                      <a:tailEnd type="none" w="med" len="med"/>
                    </a:lnT>
                    <a:lnB w="12700" cmpd="sng">
                      <a:noFill/>
                    </a:lnB>
                    <a:noFill/>
                  </a:tcPr>
                </a:tc>
                <a:extLst>
                  <a:ext uri="{0D108BD9-81ED-4DB2-BD59-A6C34878D82A}">
                    <a16:rowId xmlns:a16="http://schemas.microsoft.com/office/drawing/2014/main" val="1454397554"/>
                  </a:ext>
                </a:extLst>
              </a:tr>
            </a:tbl>
          </a:graphicData>
        </a:graphic>
      </p:graphicFrame>
      <p:sp>
        <p:nvSpPr>
          <p:cNvPr id="4" name="Rechteck 3">
            <a:extLst>
              <a:ext uri="{FF2B5EF4-FFF2-40B4-BE49-F238E27FC236}">
                <a16:creationId xmlns:a16="http://schemas.microsoft.com/office/drawing/2014/main" id="{32F7E326-31BD-4943-9F1D-98AD25035007}"/>
              </a:ext>
            </a:extLst>
          </p:cNvPr>
          <p:cNvSpPr/>
          <p:nvPr/>
        </p:nvSpPr>
        <p:spPr>
          <a:xfrm>
            <a:off x="395536" y="5480912"/>
            <a:ext cx="8352928" cy="646331"/>
          </a:xfrm>
          <a:prstGeom prst="rect">
            <a:avLst/>
          </a:prstGeom>
        </p:spPr>
        <p:txBody>
          <a:bodyPr wrap="square">
            <a:spAutoFit/>
          </a:bodyPr>
          <a:lstStyle/>
          <a:p>
            <a:r>
              <a:rPr lang="de-DE" b="1" dirty="0">
                <a:solidFill>
                  <a:srgbClr val="00446B"/>
                </a:solidFill>
                <a:sym typeface="Wingdings" panose="05000000000000000000" pitchFamily="2" charset="2"/>
              </a:rPr>
              <a:t> SCHUNK gibt keine Greifer frei, bei denen nachweislich die angegebenen Leistungsdaten nicht eingehalten werden können</a:t>
            </a:r>
            <a:endParaRPr lang="de-DE" b="1" dirty="0">
              <a:solidFill>
                <a:srgbClr val="00446B"/>
              </a:solidFill>
            </a:endParaRPr>
          </a:p>
        </p:txBody>
      </p:sp>
    </p:spTree>
    <p:extLst>
      <p:ext uri="{BB962C8B-B14F-4D97-AF65-F5344CB8AC3E}">
        <p14:creationId xmlns:p14="http://schemas.microsoft.com/office/powerpoint/2010/main" val="1911723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rafik 8">
            <a:extLst>
              <a:ext uri="{FF2B5EF4-FFF2-40B4-BE49-F238E27FC236}">
                <a16:creationId xmlns:a16="http://schemas.microsoft.com/office/drawing/2014/main" id="{87CBC24F-F12B-40A2-B7EB-EF04EE087181}"/>
              </a:ext>
            </a:extLst>
          </p:cNvPr>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2732113" y="2420888"/>
            <a:ext cx="3127222" cy="2842634"/>
          </a:xfrm>
          <a:prstGeom prst="rect">
            <a:avLst/>
          </a:prstGeom>
        </p:spPr>
      </p:pic>
      <p:sp>
        <p:nvSpPr>
          <p:cNvPr id="3" name="Textfeld 2">
            <a:extLst>
              <a:ext uri="{FF2B5EF4-FFF2-40B4-BE49-F238E27FC236}">
                <a16:creationId xmlns:a16="http://schemas.microsoft.com/office/drawing/2014/main" id="{BB29630A-CB4E-4141-A616-FF845A7622D4}"/>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PGN-plus-P 300 &amp; 380</a:t>
            </a:r>
          </a:p>
        </p:txBody>
      </p:sp>
      <p:cxnSp>
        <p:nvCxnSpPr>
          <p:cNvPr id="5" name="Verbinder: gewinkelt 4">
            <a:extLst>
              <a:ext uri="{FF2B5EF4-FFF2-40B4-BE49-F238E27FC236}">
                <a16:creationId xmlns:a16="http://schemas.microsoft.com/office/drawing/2014/main" id="{EC7CEF44-45F4-4AB6-AC63-D0381A3F2FE1}"/>
              </a:ext>
            </a:extLst>
          </p:cNvPr>
          <p:cNvCxnSpPr>
            <a:cxnSpLocks/>
            <a:stCxn id="2" idx="1"/>
          </p:cNvCxnSpPr>
          <p:nvPr/>
        </p:nvCxnSpPr>
        <p:spPr>
          <a:xfrm rot="10800000">
            <a:off x="5218458" y="3484131"/>
            <a:ext cx="1679631" cy="544415"/>
          </a:xfrm>
          <a:prstGeom prst="bentConnector3">
            <a:avLst/>
          </a:prstGeom>
          <a:ln w="28575">
            <a:solidFill>
              <a:srgbClr val="009EE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0" name="Verbinder: gewinkelt 9">
            <a:extLst>
              <a:ext uri="{FF2B5EF4-FFF2-40B4-BE49-F238E27FC236}">
                <a16:creationId xmlns:a16="http://schemas.microsoft.com/office/drawing/2014/main" id="{7C203235-25DE-49CE-84A8-CFAB5D66C479}"/>
              </a:ext>
            </a:extLst>
          </p:cNvPr>
          <p:cNvCxnSpPr>
            <a:cxnSpLocks/>
            <a:stCxn id="12" idx="3"/>
          </p:cNvCxnSpPr>
          <p:nvPr/>
        </p:nvCxnSpPr>
        <p:spPr>
          <a:xfrm>
            <a:off x="2627314" y="2257202"/>
            <a:ext cx="1602586" cy="810017"/>
          </a:xfrm>
          <a:prstGeom prst="bentConnector3">
            <a:avLst>
              <a:gd name="adj1" fmla="val 99149"/>
            </a:avLst>
          </a:prstGeom>
          <a:ln w="28575">
            <a:solidFill>
              <a:srgbClr val="009EE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3" name="Verbinder: gewinkelt 12">
            <a:extLst>
              <a:ext uri="{FF2B5EF4-FFF2-40B4-BE49-F238E27FC236}">
                <a16:creationId xmlns:a16="http://schemas.microsoft.com/office/drawing/2014/main" id="{942FC1A6-54E5-4796-B596-D8AC005AAB81}"/>
              </a:ext>
            </a:extLst>
          </p:cNvPr>
          <p:cNvCxnSpPr>
            <a:cxnSpLocks/>
            <a:stCxn id="7" idx="1"/>
          </p:cNvCxnSpPr>
          <p:nvPr/>
        </p:nvCxnSpPr>
        <p:spPr>
          <a:xfrm rot="10800000">
            <a:off x="4572000" y="4452671"/>
            <a:ext cx="1265392" cy="1111817"/>
          </a:xfrm>
          <a:prstGeom prst="bentConnector3">
            <a:avLst>
              <a:gd name="adj1" fmla="val 50000"/>
            </a:avLst>
          </a:prstGeom>
          <a:ln w="28575">
            <a:solidFill>
              <a:srgbClr val="009EE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5" name="Verbinder: gewinkelt 14">
            <a:extLst>
              <a:ext uri="{FF2B5EF4-FFF2-40B4-BE49-F238E27FC236}">
                <a16:creationId xmlns:a16="http://schemas.microsoft.com/office/drawing/2014/main" id="{6DDD62AE-5FEB-4EC4-ABF0-5B7D060714A0}"/>
              </a:ext>
            </a:extLst>
          </p:cNvPr>
          <p:cNvCxnSpPr>
            <a:cxnSpLocks/>
            <a:stCxn id="20" idx="1"/>
          </p:cNvCxnSpPr>
          <p:nvPr/>
        </p:nvCxnSpPr>
        <p:spPr>
          <a:xfrm rot="10800000" flipV="1">
            <a:off x="5436097" y="2200216"/>
            <a:ext cx="1262009" cy="508704"/>
          </a:xfrm>
          <a:prstGeom prst="bentConnector3">
            <a:avLst/>
          </a:prstGeom>
          <a:ln w="28575">
            <a:solidFill>
              <a:srgbClr val="009EE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8" name="Verbinder: gewinkelt 17">
            <a:extLst>
              <a:ext uri="{FF2B5EF4-FFF2-40B4-BE49-F238E27FC236}">
                <a16:creationId xmlns:a16="http://schemas.microsoft.com/office/drawing/2014/main" id="{E9E2F757-0C3D-463F-B76A-75AC5FC50DEC}"/>
              </a:ext>
            </a:extLst>
          </p:cNvPr>
          <p:cNvCxnSpPr>
            <a:cxnSpLocks/>
            <a:stCxn id="17" idx="3"/>
          </p:cNvCxnSpPr>
          <p:nvPr/>
        </p:nvCxnSpPr>
        <p:spPr>
          <a:xfrm flipV="1">
            <a:off x="2245911" y="4008095"/>
            <a:ext cx="957937" cy="593355"/>
          </a:xfrm>
          <a:prstGeom prst="bentConnector3">
            <a:avLst>
              <a:gd name="adj1" fmla="val 37074"/>
            </a:avLst>
          </a:prstGeom>
          <a:ln w="28575">
            <a:solidFill>
              <a:srgbClr val="009EE0"/>
            </a:solidFill>
            <a:tailEnd type="oval" w="lg" len="lg"/>
          </a:ln>
        </p:spPr>
        <p:style>
          <a:lnRef idx="1">
            <a:schemeClr val="accent1"/>
          </a:lnRef>
          <a:fillRef idx="0">
            <a:schemeClr val="accent1"/>
          </a:fillRef>
          <a:effectRef idx="0">
            <a:schemeClr val="accent1"/>
          </a:effectRef>
          <a:fontRef idx="minor">
            <a:schemeClr val="tx1"/>
          </a:fontRef>
        </p:style>
      </p:cxnSp>
      <p:sp>
        <p:nvSpPr>
          <p:cNvPr id="2" name="Rechteck 1">
            <a:extLst>
              <a:ext uri="{FF2B5EF4-FFF2-40B4-BE49-F238E27FC236}">
                <a16:creationId xmlns:a16="http://schemas.microsoft.com/office/drawing/2014/main" id="{25C8F292-033C-4BCD-865D-1DF6B458C559}"/>
              </a:ext>
            </a:extLst>
          </p:cNvPr>
          <p:cNvSpPr/>
          <p:nvPr/>
        </p:nvSpPr>
        <p:spPr>
          <a:xfrm>
            <a:off x="6898088" y="3736157"/>
            <a:ext cx="2160240" cy="584775"/>
          </a:xfrm>
          <a:prstGeom prst="rect">
            <a:avLst/>
          </a:prstGeom>
        </p:spPr>
        <p:txBody>
          <a:bodyPr wrap="square">
            <a:spAutoFit/>
          </a:bodyPr>
          <a:lstStyle/>
          <a:p>
            <a:r>
              <a:rPr lang="de-DE" sz="1600" b="1" dirty="0">
                <a:solidFill>
                  <a:srgbClr val="00446B"/>
                </a:solidFill>
              </a:rPr>
              <a:t>Schmierstofftaschen in der Vielzahnführung </a:t>
            </a:r>
            <a:endParaRPr lang="de-DE" sz="1600" dirty="0"/>
          </a:p>
        </p:txBody>
      </p:sp>
      <p:sp>
        <p:nvSpPr>
          <p:cNvPr id="7" name="Rechteck 6">
            <a:extLst>
              <a:ext uri="{FF2B5EF4-FFF2-40B4-BE49-F238E27FC236}">
                <a16:creationId xmlns:a16="http://schemas.microsoft.com/office/drawing/2014/main" id="{40AC1CB9-7ADE-4AD3-91F9-C01AC51A3C00}"/>
              </a:ext>
            </a:extLst>
          </p:cNvPr>
          <p:cNvSpPr/>
          <p:nvPr/>
        </p:nvSpPr>
        <p:spPr>
          <a:xfrm>
            <a:off x="5837392" y="5395210"/>
            <a:ext cx="2160240" cy="338554"/>
          </a:xfrm>
          <a:prstGeom prst="rect">
            <a:avLst/>
          </a:prstGeom>
        </p:spPr>
        <p:txBody>
          <a:bodyPr wrap="square">
            <a:spAutoFit/>
          </a:bodyPr>
          <a:lstStyle/>
          <a:p>
            <a:r>
              <a:rPr lang="de-DE" sz="1600" b="1" dirty="0">
                <a:solidFill>
                  <a:srgbClr val="00446B"/>
                </a:solidFill>
              </a:rPr>
              <a:t>Höhere Greifkraft</a:t>
            </a:r>
          </a:p>
        </p:txBody>
      </p:sp>
      <p:sp>
        <p:nvSpPr>
          <p:cNvPr id="12" name="Rechteck 11">
            <a:extLst>
              <a:ext uri="{FF2B5EF4-FFF2-40B4-BE49-F238E27FC236}">
                <a16:creationId xmlns:a16="http://schemas.microsoft.com/office/drawing/2014/main" id="{B8E0DBEC-0846-4C18-8E47-A0C7AE15AE29}"/>
              </a:ext>
            </a:extLst>
          </p:cNvPr>
          <p:cNvSpPr/>
          <p:nvPr/>
        </p:nvSpPr>
        <p:spPr>
          <a:xfrm>
            <a:off x="128070" y="1964814"/>
            <a:ext cx="2499244" cy="584775"/>
          </a:xfrm>
          <a:prstGeom prst="rect">
            <a:avLst/>
          </a:prstGeom>
        </p:spPr>
        <p:txBody>
          <a:bodyPr wrap="square">
            <a:spAutoFit/>
          </a:bodyPr>
          <a:lstStyle/>
          <a:p>
            <a:r>
              <a:rPr lang="de-DE" sz="1600" b="1" dirty="0">
                <a:solidFill>
                  <a:srgbClr val="00446B"/>
                </a:solidFill>
              </a:rPr>
              <a:t>Befestigungsmöglichkeiten unter dem Abdeckblech</a:t>
            </a:r>
          </a:p>
        </p:txBody>
      </p:sp>
      <p:sp>
        <p:nvSpPr>
          <p:cNvPr id="17" name="Rechteck 16">
            <a:extLst>
              <a:ext uri="{FF2B5EF4-FFF2-40B4-BE49-F238E27FC236}">
                <a16:creationId xmlns:a16="http://schemas.microsoft.com/office/drawing/2014/main" id="{8EAB4AC8-2C7C-4F07-B8C0-67D07CD464C5}"/>
              </a:ext>
            </a:extLst>
          </p:cNvPr>
          <p:cNvSpPr/>
          <p:nvPr/>
        </p:nvSpPr>
        <p:spPr>
          <a:xfrm>
            <a:off x="250252" y="4309062"/>
            <a:ext cx="1995659" cy="584775"/>
          </a:xfrm>
          <a:prstGeom prst="rect">
            <a:avLst/>
          </a:prstGeom>
        </p:spPr>
        <p:txBody>
          <a:bodyPr wrap="square">
            <a:spAutoFit/>
          </a:bodyPr>
          <a:lstStyle/>
          <a:p>
            <a:r>
              <a:rPr lang="de-DE" sz="1600" b="1" dirty="0">
                <a:solidFill>
                  <a:srgbClr val="00446B"/>
                </a:solidFill>
              </a:rPr>
              <a:t>Optimiertes Schaltnockenkonzept </a:t>
            </a:r>
            <a:endParaRPr lang="de-DE" sz="1600" dirty="0"/>
          </a:p>
        </p:txBody>
      </p:sp>
      <p:sp>
        <p:nvSpPr>
          <p:cNvPr id="20" name="Rechteck 19">
            <a:extLst>
              <a:ext uri="{FF2B5EF4-FFF2-40B4-BE49-F238E27FC236}">
                <a16:creationId xmlns:a16="http://schemas.microsoft.com/office/drawing/2014/main" id="{D52143BC-D019-44BA-AC62-D931F1711F10}"/>
              </a:ext>
            </a:extLst>
          </p:cNvPr>
          <p:cNvSpPr/>
          <p:nvPr/>
        </p:nvSpPr>
        <p:spPr>
          <a:xfrm>
            <a:off x="6698105" y="2030939"/>
            <a:ext cx="1744452" cy="338554"/>
          </a:xfrm>
          <a:prstGeom prst="rect">
            <a:avLst/>
          </a:prstGeom>
        </p:spPr>
        <p:txBody>
          <a:bodyPr wrap="none">
            <a:spAutoFit/>
          </a:bodyPr>
          <a:lstStyle/>
          <a:p>
            <a:r>
              <a:rPr lang="de-DE" sz="1600" b="1" dirty="0">
                <a:solidFill>
                  <a:srgbClr val="00446B"/>
                </a:solidFill>
              </a:rPr>
              <a:t>Neues SD-Konzept</a:t>
            </a:r>
          </a:p>
        </p:txBody>
      </p:sp>
      <p:sp>
        <p:nvSpPr>
          <p:cNvPr id="27" name="Rechteck 26">
            <a:extLst>
              <a:ext uri="{FF2B5EF4-FFF2-40B4-BE49-F238E27FC236}">
                <a16:creationId xmlns:a16="http://schemas.microsoft.com/office/drawing/2014/main" id="{D279BE67-8E50-4406-B958-B4C17E3065CF}"/>
              </a:ext>
            </a:extLst>
          </p:cNvPr>
          <p:cNvSpPr/>
          <p:nvPr/>
        </p:nvSpPr>
        <p:spPr>
          <a:xfrm>
            <a:off x="128069" y="2882553"/>
            <a:ext cx="1773242" cy="338554"/>
          </a:xfrm>
          <a:prstGeom prst="rect">
            <a:avLst/>
          </a:prstGeom>
        </p:spPr>
        <p:txBody>
          <a:bodyPr wrap="none">
            <a:spAutoFit/>
          </a:bodyPr>
          <a:lstStyle/>
          <a:p>
            <a:r>
              <a:rPr lang="de-DE" sz="1600" b="1" dirty="0">
                <a:solidFill>
                  <a:srgbClr val="00446B"/>
                </a:solidFill>
              </a:rPr>
              <a:t>Dynamische Phase</a:t>
            </a:r>
          </a:p>
        </p:txBody>
      </p:sp>
      <p:cxnSp>
        <p:nvCxnSpPr>
          <p:cNvPr id="32" name="Verbinder: gewinkelt 31">
            <a:extLst>
              <a:ext uri="{FF2B5EF4-FFF2-40B4-BE49-F238E27FC236}">
                <a16:creationId xmlns:a16="http://schemas.microsoft.com/office/drawing/2014/main" id="{BA3C0B76-4545-4056-ADBC-46982E74609F}"/>
              </a:ext>
            </a:extLst>
          </p:cNvPr>
          <p:cNvCxnSpPr>
            <a:cxnSpLocks/>
            <a:stCxn id="27" idx="3"/>
          </p:cNvCxnSpPr>
          <p:nvPr/>
        </p:nvCxnSpPr>
        <p:spPr>
          <a:xfrm>
            <a:off x="1901311" y="3051830"/>
            <a:ext cx="945277" cy="290132"/>
          </a:xfrm>
          <a:prstGeom prst="bentConnector3">
            <a:avLst>
              <a:gd name="adj1" fmla="val 50000"/>
            </a:avLst>
          </a:prstGeom>
          <a:ln w="28575">
            <a:solidFill>
              <a:srgbClr val="009EE0"/>
            </a:solidFill>
            <a:tailEnd type="oval"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2932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7EAC0398-11C5-40DE-8F59-44879D1784F3}"/>
              </a:ext>
            </a:extLst>
          </p:cNvPr>
          <p:cNvPicPr>
            <a:picLocks noChangeAspect="1"/>
          </p:cNvPicPr>
          <p:nvPr/>
        </p:nvPicPr>
        <p:blipFill>
          <a:blip r:embed="rId2"/>
          <a:stretch>
            <a:fillRect/>
          </a:stretch>
        </p:blipFill>
        <p:spPr>
          <a:xfrm>
            <a:off x="3258108" y="1969790"/>
            <a:ext cx="4626260" cy="3231781"/>
          </a:xfrm>
          <a:prstGeom prst="rect">
            <a:avLst/>
          </a:prstGeom>
        </p:spPr>
      </p:pic>
      <p:sp>
        <p:nvSpPr>
          <p:cNvPr id="18" name="Textfeld 17">
            <a:extLst>
              <a:ext uri="{FF2B5EF4-FFF2-40B4-BE49-F238E27FC236}">
                <a16:creationId xmlns:a16="http://schemas.microsoft.com/office/drawing/2014/main" id="{91D1046D-38C8-412A-BE39-FE07A84F180D}"/>
              </a:ext>
            </a:extLst>
          </p:cNvPr>
          <p:cNvSpPr txBox="1"/>
          <p:nvPr/>
        </p:nvSpPr>
        <p:spPr>
          <a:xfrm>
            <a:off x="897502" y="5445224"/>
            <a:ext cx="1543884" cy="646331"/>
          </a:xfrm>
          <a:prstGeom prst="rect">
            <a:avLst/>
          </a:prstGeom>
          <a:noFill/>
        </p:spPr>
        <p:txBody>
          <a:bodyPr wrap="none" rtlCol="0">
            <a:spAutoFit/>
          </a:bodyPr>
          <a:lstStyle/>
          <a:p>
            <a:pPr algn="ctr"/>
            <a:r>
              <a:rPr lang="de-DE" b="1" dirty="0">
                <a:solidFill>
                  <a:srgbClr val="00446B"/>
                </a:solidFill>
              </a:rPr>
              <a:t>PDF-Übersicht</a:t>
            </a:r>
          </a:p>
          <a:p>
            <a:pPr algn="ctr"/>
            <a:r>
              <a:rPr lang="de-DE" b="1" dirty="0">
                <a:solidFill>
                  <a:srgbClr val="00446B"/>
                </a:solidFill>
              </a:rPr>
              <a:t>in STB</a:t>
            </a:r>
          </a:p>
        </p:txBody>
      </p:sp>
      <p:sp>
        <p:nvSpPr>
          <p:cNvPr id="20" name="Pfeil: nach rechts 19">
            <a:extLst>
              <a:ext uri="{FF2B5EF4-FFF2-40B4-BE49-F238E27FC236}">
                <a16:creationId xmlns:a16="http://schemas.microsoft.com/office/drawing/2014/main" id="{F383FBC1-7AD4-428D-BFFB-60AF463D2B69}"/>
              </a:ext>
            </a:extLst>
          </p:cNvPr>
          <p:cNvSpPr/>
          <p:nvPr/>
        </p:nvSpPr>
        <p:spPr>
          <a:xfrm>
            <a:off x="269303" y="5620697"/>
            <a:ext cx="612971" cy="314877"/>
          </a:xfrm>
          <a:prstGeom prst="rightArrow">
            <a:avLst>
              <a:gd name="adj1" fmla="val 34913"/>
              <a:gd name="adj2" fmla="val 92748"/>
            </a:avLst>
          </a:prstGeom>
          <a:solidFill>
            <a:srgbClr val="00446B"/>
          </a:solidFill>
          <a:ln>
            <a:solidFill>
              <a:srgbClr val="0044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2" name="Textfeld 21">
            <a:extLst>
              <a:ext uri="{FF2B5EF4-FFF2-40B4-BE49-F238E27FC236}">
                <a16:creationId xmlns:a16="http://schemas.microsoft.com/office/drawing/2014/main" id="{1DF8A983-9862-4380-B7D6-1B0BC167810D}"/>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Greifkraft</a:t>
            </a:r>
          </a:p>
        </p:txBody>
      </p:sp>
      <p:pic>
        <p:nvPicPr>
          <p:cNvPr id="14" name="Grafik 13">
            <a:extLst>
              <a:ext uri="{FF2B5EF4-FFF2-40B4-BE49-F238E27FC236}">
                <a16:creationId xmlns:a16="http://schemas.microsoft.com/office/drawing/2014/main" id="{6682A658-A9E6-4D74-92A0-A7FA1AD9F08A}"/>
              </a:ext>
            </a:extLst>
          </p:cNvPr>
          <p:cNvPicPr>
            <a:picLocks noChangeAspect="1"/>
          </p:cNvPicPr>
          <p:nvPr/>
        </p:nvPicPr>
        <p:blipFill>
          <a:blip r:embed="rId3"/>
          <a:stretch>
            <a:fillRect/>
          </a:stretch>
        </p:blipFill>
        <p:spPr>
          <a:xfrm>
            <a:off x="1272609" y="1844824"/>
            <a:ext cx="876520" cy="611999"/>
          </a:xfrm>
          <a:prstGeom prst="rect">
            <a:avLst/>
          </a:prstGeom>
        </p:spPr>
      </p:pic>
      <p:pic>
        <p:nvPicPr>
          <p:cNvPr id="15" name="Grafik 14">
            <a:extLst>
              <a:ext uri="{FF2B5EF4-FFF2-40B4-BE49-F238E27FC236}">
                <a16:creationId xmlns:a16="http://schemas.microsoft.com/office/drawing/2014/main" id="{A676FD32-45A0-4192-89B8-12C9BFB4A414}"/>
              </a:ext>
            </a:extLst>
          </p:cNvPr>
          <p:cNvPicPr>
            <a:picLocks noChangeAspect="1"/>
          </p:cNvPicPr>
          <p:nvPr/>
        </p:nvPicPr>
        <p:blipFill>
          <a:blip r:embed="rId4"/>
          <a:stretch>
            <a:fillRect/>
          </a:stretch>
        </p:blipFill>
        <p:spPr>
          <a:xfrm>
            <a:off x="2237512" y="1845802"/>
            <a:ext cx="875120" cy="611021"/>
          </a:xfrm>
          <a:prstGeom prst="rect">
            <a:avLst/>
          </a:prstGeom>
        </p:spPr>
      </p:pic>
      <p:pic>
        <p:nvPicPr>
          <p:cNvPr id="16" name="Grafik 15">
            <a:extLst>
              <a:ext uri="{FF2B5EF4-FFF2-40B4-BE49-F238E27FC236}">
                <a16:creationId xmlns:a16="http://schemas.microsoft.com/office/drawing/2014/main" id="{8B871F35-920D-468E-925F-DE13CE082E7D}"/>
              </a:ext>
            </a:extLst>
          </p:cNvPr>
          <p:cNvPicPr>
            <a:picLocks noChangeAspect="1"/>
          </p:cNvPicPr>
          <p:nvPr/>
        </p:nvPicPr>
        <p:blipFill>
          <a:blip r:embed="rId5"/>
          <a:stretch>
            <a:fillRect/>
          </a:stretch>
        </p:blipFill>
        <p:spPr>
          <a:xfrm>
            <a:off x="1272609" y="2556375"/>
            <a:ext cx="876520" cy="611999"/>
          </a:xfrm>
          <a:prstGeom prst="rect">
            <a:avLst/>
          </a:prstGeom>
        </p:spPr>
      </p:pic>
      <p:pic>
        <p:nvPicPr>
          <p:cNvPr id="17" name="Grafik 16">
            <a:extLst>
              <a:ext uri="{FF2B5EF4-FFF2-40B4-BE49-F238E27FC236}">
                <a16:creationId xmlns:a16="http://schemas.microsoft.com/office/drawing/2014/main" id="{004AE493-6AD2-45DB-802A-66F4EF3AA3AC}"/>
              </a:ext>
            </a:extLst>
          </p:cNvPr>
          <p:cNvPicPr>
            <a:picLocks noChangeAspect="1"/>
          </p:cNvPicPr>
          <p:nvPr/>
        </p:nvPicPr>
        <p:blipFill>
          <a:blip r:embed="rId6"/>
          <a:stretch>
            <a:fillRect/>
          </a:stretch>
        </p:blipFill>
        <p:spPr>
          <a:xfrm>
            <a:off x="2238971" y="2541598"/>
            <a:ext cx="875120" cy="611021"/>
          </a:xfrm>
          <a:prstGeom prst="rect">
            <a:avLst/>
          </a:prstGeom>
        </p:spPr>
      </p:pic>
      <p:pic>
        <p:nvPicPr>
          <p:cNvPr id="27" name="Grafik 26">
            <a:extLst>
              <a:ext uri="{FF2B5EF4-FFF2-40B4-BE49-F238E27FC236}">
                <a16:creationId xmlns:a16="http://schemas.microsoft.com/office/drawing/2014/main" id="{EBB9C4EA-B239-416F-A8AB-D4A31D8FF095}"/>
              </a:ext>
            </a:extLst>
          </p:cNvPr>
          <p:cNvPicPr>
            <a:picLocks noChangeAspect="1"/>
          </p:cNvPicPr>
          <p:nvPr/>
        </p:nvPicPr>
        <p:blipFill>
          <a:blip r:embed="rId7"/>
          <a:stretch>
            <a:fillRect/>
          </a:stretch>
        </p:blipFill>
        <p:spPr>
          <a:xfrm>
            <a:off x="1272609" y="3267926"/>
            <a:ext cx="875120" cy="611021"/>
          </a:xfrm>
          <a:prstGeom prst="rect">
            <a:avLst/>
          </a:prstGeom>
        </p:spPr>
      </p:pic>
      <p:pic>
        <p:nvPicPr>
          <p:cNvPr id="28" name="Grafik 27">
            <a:extLst>
              <a:ext uri="{FF2B5EF4-FFF2-40B4-BE49-F238E27FC236}">
                <a16:creationId xmlns:a16="http://schemas.microsoft.com/office/drawing/2014/main" id="{837AE332-185D-478E-AF20-FBFDDCFDFAED}"/>
              </a:ext>
            </a:extLst>
          </p:cNvPr>
          <p:cNvPicPr>
            <a:picLocks noChangeAspect="1"/>
          </p:cNvPicPr>
          <p:nvPr/>
        </p:nvPicPr>
        <p:blipFill>
          <a:blip r:embed="rId8"/>
          <a:stretch>
            <a:fillRect/>
          </a:stretch>
        </p:blipFill>
        <p:spPr>
          <a:xfrm>
            <a:off x="2238971" y="3257422"/>
            <a:ext cx="875120" cy="611021"/>
          </a:xfrm>
          <a:prstGeom prst="rect">
            <a:avLst/>
          </a:prstGeom>
        </p:spPr>
      </p:pic>
      <p:pic>
        <p:nvPicPr>
          <p:cNvPr id="29" name="Grafik 28">
            <a:extLst>
              <a:ext uri="{FF2B5EF4-FFF2-40B4-BE49-F238E27FC236}">
                <a16:creationId xmlns:a16="http://schemas.microsoft.com/office/drawing/2014/main" id="{15C12897-B41A-4296-87E1-50C86C844378}"/>
              </a:ext>
            </a:extLst>
          </p:cNvPr>
          <p:cNvPicPr>
            <a:picLocks noChangeAspect="1"/>
          </p:cNvPicPr>
          <p:nvPr/>
        </p:nvPicPr>
        <p:blipFill>
          <a:blip r:embed="rId9"/>
          <a:stretch>
            <a:fillRect/>
          </a:stretch>
        </p:blipFill>
        <p:spPr>
          <a:xfrm>
            <a:off x="1272609" y="3978498"/>
            <a:ext cx="875121" cy="611022"/>
          </a:xfrm>
          <a:prstGeom prst="rect">
            <a:avLst/>
          </a:prstGeom>
        </p:spPr>
      </p:pic>
      <p:pic>
        <p:nvPicPr>
          <p:cNvPr id="30" name="Grafik 29">
            <a:extLst>
              <a:ext uri="{FF2B5EF4-FFF2-40B4-BE49-F238E27FC236}">
                <a16:creationId xmlns:a16="http://schemas.microsoft.com/office/drawing/2014/main" id="{D62DBDF4-E3B0-4DCD-9E5D-A56FC5DE7F66}"/>
              </a:ext>
            </a:extLst>
          </p:cNvPr>
          <p:cNvPicPr>
            <a:picLocks noChangeAspect="1"/>
          </p:cNvPicPr>
          <p:nvPr/>
        </p:nvPicPr>
        <p:blipFill>
          <a:blip r:embed="rId10"/>
          <a:stretch>
            <a:fillRect/>
          </a:stretch>
        </p:blipFill>
        <p:spPr>
          <a:xfrm>
            <a:off x="2238971" y="3973246"/>
            <a:ext cx="875121" cy="611022"/>
          </a:xfrm>
          <a:prstGeom prst="rect">
            <a:avLst/>
          </a:prstGeom>
        </p:spPr>
      </p:pic>
      <p:pic>
        <p:nvPicPr>
          <p:cNvPr id="31" name="Grafik 30">
            <a:extLst>
              <a:ext uri="{FF2B5EF4-FFF2-40B4-BE49-F238E27FC236}">
                <a16:creationId xmlns:a16="http://schemas.microsoft.com/office/drawing/2014/main" id="{B48F161E-7194-4BF9-8AA9-C55541A38F5D}"/>
              </a:ext>
            </a:extLst>
          </p:cNvPr>
          <p:cNvPicPr>
            <a:picLocks noChangeAspect="1"/>
          </p:cNvPicPr>
          <p:nvPr/>
        </p:nvPicPr>
        <p:blipFill>
          <a:blip r:embed="rId11"/>
          <a:stretch>
            <a:fillRect/>
          </a:stretch>
        </p:blipFill>
        <p:spPr>
          <a:xfrm>
            <a:off x="1272609" y="4689071"/>
            <a:ext cx="875121" cy="611022"/>
          </a:xfrm>
          <a:prstGeom prst="rect">
            <a:avLst/>
          </a:prstGeom>
        </p:spPr>
      </p:pic>
      <p:pic>
        <p:nvPicPr>
          <p:cNvPr id="32" name="Grafik 31">
            <a:extLst>
              <a:ext uri="{FF2B5EF4-FFF2-40B4-BE49-F238E27FC236}">
                <a16:creationId xmlns:a16="http://schemas.microsoft.com/office/drawing/2014/main" id="{8D12632D-F178-4972-82D2-63C3049ADCDC}"/>
              </a:ext>
            </a:extLst>
          </p:cNvPr>
          <p:cNvPicPr>
            <a:picLocks noChangeAspect="1"/>
          </p:cNvPicPr>
          <p:nvPr/>
        </p:nvPicPr>
        <p:blipFill>
          <a:blip r:embed="rId12"/>
          <a:stretch>
            <a:fillRect/>
          </a:stretch>
        </p:blipFill>
        <p:spPr>
          <a:xfrm>
            <a:off x="2238971" y="4689071"/>
            <a:ext cx="875121" cy="611022"/>
          </a:xfrm>
          <a:prstGeom prst="rect">
            <a:avLst/>
          </a:prstGeom>
        </p:spPr>
      </p:pic>
      <p:pic>
        <p:nvPicPr>
          <p:cNvPr id="3" name="Grafik 2">
            <a:extLst>
              <a:ext uri="{FF2B5EF4-FFF2-40B4-BE49-F238E27FC236}">
                <a16:creationId xmlns:a16="http://schemas.microsoft.com/office/drawing/2014/main" id="{022451A1-346A-467A-A954-95E7179A0DDF}"/>
              </a:ext>
            </a:extLst>
          </p:cNvPr>
          <p:cNvPicPr>
            <a:picLocks noChangeAspect="1"/>
          </p:cNvPicPr>
          <p:nvPr/>
        </p:nvPicPr>
        <p:blipFill>
          <a:blip r:embed="rId13"/>
          <a:stretch>
            <a:fillRect/>
          </a:stretch>
        </p:blipFill>
        <p:spPr>
          <a:xfrm>
            <a:off x="2440246" y="5532589"/>
            <a:ext cx="5666457" cy="471600"/>
          </a:xfrm>
          <a:prstGeom prst="rect">
            <a:avLst/>
          </a:prstGeom>
          <a:ln>
            <a:solidFill>
              <a:schemeClr val="bg1"/>
            </a:solidFill>
          </a:ln>
        </p:spPr>
      </p:pic>
    </p:spTree>
    <p:extLst>
      <p:ext uri="{BB962C8B-B14F-4D97-AF65-F5344CB8AC3E}">
        <p14:creationId xmlns:p14="http://schemas.microsoft.com/office/powerpoint/2010/main" val="2312044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Staubdichtvariante -SD</a:t>
            </a:r>
          </a:p>
        </p:txBody>
      </p:sp>
      <p:sp>
        <p:nvSpPr>
          <p:cNvPr id="4" name="Rechteck 3"/>
          <p:cNvSpPr/>
          <p:nvPr/>
        </p:nvSpPr>
        <p:spPr>
          <a:xfrm>
            <a:off x="280011" y="4864709"/>
            <a:ext cx="5112568" cy="584775"/>
          </a:xfrm>
          <a:prstGeom prst="rect">
            <a:avLst/>
          </a:prstGeom>
        </p:spPr>
        <p:txBody>
          <a:bodyPr wrap="square">
            <a:spAutoFit/>
          </a:bodyPr>
          <a:lstStyle/>
          <a:p>
            <a:r>
              <a:rPr lang="de-DE" sz="1600" b="1" dirty="0">
                <a:solidFill>
                  <a:srgbClr val="003D6A"/>
                </a:solidFill>
                <a:sym typeface="Wingdings" panose="05000000000000000000" pitchFamily="2" charset="2"/>
              </a:rPr>
              <a:t> </a:t>
            </a:r>
            <a:r>
              <a:rPr lang="de-DE" sz="1600" b="1" dirty="0">
                <a:solidFill>
                  <a:srgbClr val="003D6A"/>
                </a:solidFill>
              </a:rPr>
              <a:t>Der Nachrüstsatz „SAD PGN-plus-P“ kann separat erworben und auch kundenseitig nachgerüstet werden.</a:t>
            </a:r>
          </a:p>
        </p:txBody>
      </p:sp>
      <p:pic>
        <p:nvPicPr>
          <p:cNvPr id="7" name="Grafik 6">
            <a:extLst>
              <a:ext uri="{FF2B5EF4-FFF2-40B4-BE49-F238E27FC236}">
                <a16:creationId xmlns:a16="http://schemas.microsoft.com/office/drawing/2014/main" id="{D07EDE89-E08C-40B4-9BB4-FCF22C9B1D7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078" b="96623" l="1349" r="98266">
                        <a14:foregroundMark x1="28035" y1="73506" x2="22447" y2="75455"/>
                        <a14:foregroundMark x1="22447" y1="75455" x2="10212" y2="66883"/>
                        <a14:foregroundMark x1="10212" y1="66883" x2="5299" y2="61429"/>
                        <a14:foregroundMark x1="5299" y1="61429" x2="5491" y2="54286"/>
                        <a14:foregroundMark x1="5491" y1="54286" x2="13295" y2="41558"/>
                        <a14:foregroundMark x1="13295" y1="41558" x2="27264" y2="32078"/>
                        <a14:foregroundMark x1="27264" y1="32078" x2="82948" y2="14805"/>
                        <a14:foregroundMark x1="82948" y1="14805" x2="91137" y2="18052"/>
                        <a14:foregroundMark x1="91137" y1="18052" x2="94412" y2="27273"/>
                        <a14:foregroundMark x1="94412" y1="27273" x2="93256" y2="36623"/>
                        <a14:foregroundMark x1="24181" y1="87143" x2="29961" y2="87143"/>
                        <a14:foregroundMark x1="29961" y1="87143" x2="40077" y2="92727"/>
                        <a14:foregroundMark x1="40077" y1="92727" x2="46146" y2="91818"/>
                        <a14:foregroundMark x1="46146" y1="91818" x2="46532" y2="91429"/>
                        <a14:foregroundMark x1="3661" y1="69870" x2="1638" y2="62078"/>
                        <a14:foregroundMark x1="1638" y1="62078" x2="5010" y2="44286"/>
                        <a14:foregroundMark x1="5010" y1="44286" x2="9152" y2="38701"/>
                        <a14:foregroundMark x1="9152" y1="38701" x2="81792" y2="7403"/>
                        <a14:foregroundMark x1="81792" y1="7403" x2="95087" y2="18442"/>
                        <a14:foregroundMark x1="33430" y1="25844" x2="36802" y2="20130"/>
                        <a14:foregroundMark x1="36802" y1="20130" x2="38921" y2="19740"/>
                        <a14:foregroundMark x1="60983" y1="11558" x2="66089" y2="7792"/>
                        <a14:foregroundMark x1="66089" y1="7792" x2="66859" y2="7532"/>
                        <a14:foregroundMark x1="72254" y1="5325" x2="79191" y2="2078"/>
                        <a14:foregroundMark x1="46821" y1="18312" x2="49037" y2="18052"/>
                        <a14:foregroundMark x1="8574" y1="38052" x2="3854" y2="41299"/>
                        <a14:foregroundMark x1="3854" y1="41299" x2="2601" y2="65325"/>
                        <a14:foregroundMark x1="2601" y1="65325" x2="8382" y2="65455"/>
                        <a14:foregroundMark x1="8382" y1="65455" x2="19075" y2="52468"/>
                        <a14:foregroundMark x1="21869" y1="49870" x2="21869" y2="49870"/>
                        <a14:foregroundMark x1="4913" y1="39740" x2="1541" y2="46104"/>
                        <a14:foregroundMark x1="1541" y1="46104" x2="2697" y2="63896"/>
                        <a14:foregroundMark x1="11368" y1="58312" x2="22640" y2="62857"/>
                        <a14:foregroundMark x1="22640" y1="62857" x2="34489" y2="62987"/>
                        <a14:foregroundMark x1="34489" y1="62987" x2="76879" y2="48052"/>
                        <a14:foregroundMark x1="76879" y1="48052" x2="87187" y2="37143"/>
                        <a14:foregroundMark x1="87187" y1="37143" x2="92389" y2="33766"/>
                        <a14:foregroundMark x1="92389" y1="33766" x2="84778" y2="33247"/>
                        <a14:foregroundMark x1="84778" y1="33247" x2="42100" y2="52857"/>
                        <a14:foregroundMark x1="42100" y1="52857" x2="34489" y2="63247"/>
                        <a14:foregroundMark x1="34489" y1="63247" x2="35934" y2="70649"/>
                        <a14:foregroundMark x1="35934" y1="70649" x2="41618" y2="76234"/>
                        <a14:foregroundMark x1="41618" y1="76234" x2="47977" y2="79351"/>
                        <a14:foregroundMark x1="47977" y1="79351" x2="79576" y2="71688"/>
                        <a14:foregroundMark x1="79576" y1="71688" x2="84297" y2="61169"/>
                        <a14:foregroundMark x1="84297" y1="61169" x2="79769" y2="53247"/>
                        <a14:foregroundMark x1="79769" y1="53247" x2="65992" y2="47922"/>
                        <a14:foregroundMark x1="65992" y1="47922" x2="56262" y2="50000"/>
                        <a14:foregroundMark x1="56262" y1="50000" x2="50963" y2="60779"/>
                        <a14:foregroundMark x1="50963" y1="60779" x2="56069" y2="66234"/>
                        <a14:foregroundMark x1="56069" y1="66234" x2="59441" y2="54805"/>
                        <a14:foregroundMark x1="59441" y1="54805" x2="46435" y2="49091"/>
                        <a14:foregroundMark x1="46435" y1="49091" x2="29961" y2="56494"/>
                        <a14:foregroundMark x1="29961" y1="56494" x2="22254" y2="67792"/>
                        <a14:foregroundMark x1="22254" y1="67792" x2="20231" y2="80909"/>
                        <a14:foregroundMark x1="20231" y1="80909" x2="23314" y2="89610"/>
                        <a14:foregroundMark x1="23314" y1="89610" x2="30347" y2="79870"/>
                        <a14:foregroundMark x1="30347" y1="79870" x2="29865" y2="71169"/>
                        <a14:foregroundMark x1="29865" y1="71169" x2="25048" y2="65584"/>
                        <a14:foregroundMark x1="25048" y1="65584" x2="19557" y2="72468"/>
                        <a14:foregroundMark x1="19557" y1="72468" x2="26879" y2="75844"/>
                        <a14:foregroundMark x1="26879" y1="75844" x2="32852" y2="73247"/>
                        <a14:foregroundMark x1="32852" y1="73247" x2="52987" y2="82208"/>
                        <a14:foregroundMark x1="52987" y1="82208" x2="66474" y2="67143"/>
                        <a14:foregroundMark x1="66474" y1="67143" x2="67341" y2="62078"/>
                        <a14:foregroundMark x1="36802" y1="53247" x2="39595" y2="40390"/>
                        <a14:foregroundMark x1="65511" y1="40130" x2="93353" y2="25584"/>
                        <a14:foregroundMark x1="73796" y1="28312" x2="83526" y2="23766"/>
                        <a14:foregroundMark x1="80058" y1="54026" x2="94894" y2="43896"/>
                        <a14:foregroundMark x1="94894" y1="43896" x2="98362" y2="37662"/>
                        <a14:foregroundMark x1="98362" y1="37662" x2="97784" y2="22727"/>
                        <a14:foregroundMark x1="76879" y1="26623" x2="63584" y2="30909"/>
                        <a14:foregroundMark x1="21965" y1="32987" x2="25434" y2="26883"/>
                        <a14:foregroundMark x1="25434" y1="26883" x2="28516" y2="26234"/>
                        <a14:foregroundMark x1="14933" y1="70779" x2="20231" y2="75584"/>
                        <a14:foregroundMark x1="36320" y1="95065" x2="41233" y2="96623"/>
                      </a14:backgroundRemoval>
                    </a14:imgEffect>
                  </a14:imgLayer>
                </a14:imgProps>
              </a:ext>
            </a:extLst>
          </a:blip>
          <a:stretch>
            <a:fillRect/>
          </a:stretch>
        </p:blipFill>
        <p:spPr>
          <a:xfrm>
            <a:off x="1043608" y="2204864"/>
            <a:ext cx="2780774" cy="2062810"/>
          </a:xfrm>
          <a:prstGeom prst="rect">
            <a:avLst/>
          </a:prstGeom>
        </p:spPr>
      </p:pic>
      <p:pic>
        <p:nvPicPr>
          <p:cNvPr id="5" name="Grafik 4">
            <a:extLst>
              <a:ext uri="{FF2B5EF4-FFF2-40B4-BE49-F238E27FC236}">
                <a16:creationId xmlns:a16="http://schemas.microsoft.com/office/drawing/2014/main" id="{D8A07C02-EDFC-4963-8AD9-F76CE6130D54}"/>
              </a:ext>
            </a:extLst>
          </p:cNvPr>
          <p:cNvPicPr>
            <a:picLocks noChangeAspect="1"/>
          </p:cNvPicPr>
          <p:nvPr/>
        </p:nvPicPr>
        <p:blipFill>
          <a:blip r:embed="rId5"/>
          <a:stretch>
            <a:fillRect/>
          </a:stretch>
        </p:blipFill>
        <p:spPr>
          <a:xfrm>
            <a:off x="5508105" y="1988999"/>
            <a:ext cx="3355884" cy="3963283"/>
          </a:xfrm>
          <a:prstGeom prst="rect">
            <a:avLst/>
          </a:prstGeom>
        </p:spPr>
      </p:pic>
    </p:spTree>
    <p:extLst>
      <p:ext uri="{BB962C8B-B14F-4D97-AF65-F5344CB8AC3E}">
        <p14:creationId xmlns:p14="http://schemas.microsoft.com/office/powerpoint/2010/main" val="1664378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feld 4">
            <a:extLst>
              <a:ext uri="{FF2B5EF4-FFF2-40B4-BE49-F238E27FC236}">
                <a16:creationId xmlns:a16="http://schemas.microsoft.com/office/drawing/2014/main" id="{515E9B3A-D267-47E8-B150-4943CCFA2875}"/>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Freigabe Zubehör</a:t>
            </a:r>
          </a:p>
        </p:txBody>
      </p:sp>
      <p:pic>
        <p:nvPicPr>
          <p:cNvPr id="3" name="Grafik 2">
            <a:extLst>
              <a:ext uri="{FF2B5EF4-FFF2-40B4-BE49-F238E27FC236}">
                <a16:creationId xmlns:a16="http://schemas.microsoft.com/office/drawing/2014/main" id="{7EB31CE7-FF23-433E-A58A-FEE1DBEAE7E0}"/>
              </a:ext>
            </a:extLst>
          </p:cNvPr>
          <p:cNvPicPr>
            <a:picLocks noChangeAspect="1"/>
          </p:cNvPicPr>
          <p:nvPr/>
        </p:nvPicPr>
        <p:blipFill>
          <a:blip r:embed="rId2"/>
          <a:stretch>
            <a:fillRect/>
          </a:stretch>
        </p:blipFill>
        <p:spPr>
          <a:xfrm>
            <a:off x="395536" y="1866504"/>
            <a:ext cx="7632848" cy="4226792"/>
          </a:xfrm>
          <a:prstGeom prst="rect">
            <a:avLst/>
          </a:prstGeom>
        </p:spPr>
      </p:pic>
    </p:spTree>
    <p:extLst>
      <p:ext uri="{BB962C8B-B14F-4D97-AF65-F5344CB8AC3E}">
        <p14:creationId xmlns:p14="http://schemas.microsoft.com/office/powerpoint/2010/main" val="4091448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C9E33F90-FA21-4051-820D-7463338FF6FB}"/>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4947" b="62874" l="9870" r="92878">
                        <a14:foregroundMark x1="14642" y1="19383" x2="11171" y2="19527"/>
                        <a14:foregroundMark x1="12184" y1="39730" x2="21294" y2="47686"/>
                        <a14:foregroundMark x1="21294" y1="47686" x2="20427" y2="40212"/>
                        <a14:foregroundMark x1="20427" y1="40212" x2="26211" y2="40164"/>
                        <a14:foregroundMark x1="26211" y1="40164" x2="31779" y2="41851"/>
                        <a14:foregroundMark x1="31779" y1="41851" x2="33080" y2="48650"/>
                        <a14:foregroundMark x1="33080" y1="48650" x2="30477" y2="54918"/>
                        <a14:foregroundMark x1="30477" y1="54918" x2="34707" y2="60318"/>
                        <a14:foregroundMark x1="34707" y1="60318" x2="45336" y2="61234"/>
                        <a14:foregroundMark x1="45336" y1="61234" x2="62690" y2="59161"/>
                        <a14:foregroundMark x1="62690" y1="59161" x2="68836" y2="59161"/>
                        <a14:foregroundMark x1="68836" y1="59161" x2="74729" y2="58390"/>
                        <a14:foregroundMark x1="74729" y1="58390" x2="69776" y2="56172"/>
                        <a14:foregroundMark x1="69776" y1="56172" x2="34454" y2="55063"/>
                        <a14:foregroundMark x1="26717" y1="56365" x2="32466" y2="60415"/>
                        <a14:foregroundMark x1="32466" y1="60415" x2="37636" y2="61716"/>
                        <a14:foregroundMark x1="37636" y1="61716" x2="37636" y2="61668"/>
                        <a14:foregroundMark x1="29610" y1="59016" x2="25343" y2="58631"/>
                        <a14:foregroundMark x1="9906" y1="39730" x2="10087" y2="36692"/>
                        <a14:foregroundMark x1="66124" y1="48168" x2="76934" y2="36017"/>
                        <a14:foregroundMark x1="81996" y1="48071" x2="81200" y2="39344"/>
                        <a14:foregroundMark x1="85756" y1="41851" x2="90781" y2="38766"/>
                        <a14:foregroundMark x1="90781" y1="38766" x2="91866" y2="24397"/>
                        <a14:foregroundMark x1="91866" y1="24397" x2="90202" y2="17454"/>
                        <a14:foregroundMark x1="90202" y1="17454" x2="50253" y2="16490"/>
                        <a14:foregroundMark x1="50253" y1="16490" x2="51880" y2="18852"/>
                        <a14:foregroundMark x1="51772" y1="19383" x2="51302" y2="27435"/>
                        <a14:foregroundMark x1="51302" y1="27435" x2="53651" y2="41996"/>
                        <a14:foregroundMark x1="53651" y1="41996" x2="50072" y2="47927"/>
                        <a14:foregroundMark x1="50072" y1="47927" x2="49422" y2="50579"/>
                        <a14:foregroundMark x1="45734" y1="15429" x2="51193" y2="15574"/>
                        <a14:foregroundMark x1="51193" y1="15574" x2="52458" y2="15429"/>
                        <a14:foregroundMark x1="53362" y1="53616" x2="50795" y2="51495"/>
                        <a14:foregroundMark x1="32285" y1="62199" x2="43275" y2="61379"/>
                        <a14:foregroundMark x1="43275" y1="61379" x2="48662" y2="61379"/>
                        <a14:foregroundMark x1="48662" y1="61379" x2="64895" y2="60077"/>
                        <a14:foregroundMark x1="64895" y1="60077" x2="70210" y2="60608"/>
                        <a14:foregroundMark x1="70210" y1="60608" x2="75560" y2="59450"/>
                        <a14:foregroundMark x1="75560" y1="59450" x2="76717" y2="56750"/>
                        <a14:foregroundMark x1="60484" y1="62199" x2="73861" y2="60318"/>
                        <a14:foregroundMark x1="71584" y1="61909" x2="75235" y2="61524"/>
                        <a14:foregroundMark x1="92082" y1="25988" x2="92878" y2="34860"/>
                        <a14:foregroundMark x1="12871" y1="16876" x2="23897" y2="17406"/>
                        <a14:foregroundMark x1="23897" y1="17406" x2="39516" y2="15815"/>
                        <a14:foregroundMark x1="17245" y1="16635" x2="28597" y2="16635"/>
                        <a14:foregroundMark x1="28597" y1="16635" x2="33369" y2="15959"/>
                      </a14:backgroundRemoval>
                    </a14:imgEffect>
                  </a14:imgLayer>
                </a14:imgProps>
              </a:ext>
            </a:extLst>
          </a:blip>
          <a:srcRect l="5900" t="9041" r="3538" b="37397"/>
          <a:stretch/>
        </p:blipFill>
        <p:spPr>
          <a:xfrm>
            <a:off x="971600" y="1988840"/>
            <a:ext cx="4245846" cy="1882941"/>
          </a:xfrm>
          <a:prstGeom prst="rect">
            <a:avLst/>
          </a:prstGeom>
        </p:spPr>
      </p:pic>
      <p:pic>
        <p:nvPicPr>
          <p:cNvPr id="3" name="Grafik 2">
            <a:extLst>
              <a:ext uri="{FF2B5EF4-FFF2-40B4-BE49-F238E27FC236}">
                <a16:creationId xmlns:a16="http://schemas.microsoft.com/office/drawing/2014/main" id="{FDAD4BB8-C511-4BEE-A627-2774377B2CBF}"/>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10000" b="90000" l="10000" r="90000">
                        <a14:foregroundMark x1="28127" y1="28255" x2="33153" y2="27965"/>
                        <a14:foregroundMark x1="56038" y1="28399" x2="64751" y2="28930"/>
                        <a14:foregroundMark x1="34273" y1="69961" x2="27910" y2="68660"/>
                        <a14:backgroundMark x1="34020" y1="17985" x2="43456" y2="20058"/>
                        <a14:backgroundMark x1="59219" y1="24204" x2="64136" y2="25554"/>
                        <a14:backgroundMark x1="45806" y1="91610" x2="46782" y2="75892"/>
                      </a14:backgroundRemoval>
                    </a14:imgEffect>
                  </a14:imgLayer>
                </a14:imgProps>
              </a:ext>
            </a:extLst>
          </a:blip>
          <a:srcRect l="9363" t="24324" r="9247" b="22558"/>
          <a:stretch/>
        </p:blipFill>
        <p:spPr>
          <a:xfrm rot="21438109">
            <a:off x="1907704" y="4149080"/>
            <a:ext cx="4188995" cy="2049933"/>
          </a:xfrm>
          <a:prstGeom prst="rect">
            <a:avLst/>
          </a:prstGeom>
        </p:spPr>
      </p:pic>
    </p:spTree>
    <p:extLst>
      <p:ext uri="{BB962C8B-B14F-4D97-AF65-F5344CB8AC3E}">
        <p14:creationId xmlns:p14="http://schemas.microsoft.com/office/powerpoint/2010/main" val="36544797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ext uri="{D42A27DB-BD31-4B8C-83A1-F6EECF244321}">
                <p14:modId xmlns:p14="http://schemas.microsoft.com/office/powerpoint/2010/main" val="3473664760"/>
              </p:ext>
            </p:extLst>
          </p:nvPr>
        </p:nvGraphicFramePr>
        <p:xfrm>
          <a:off x="539552" y="1844824"/>
          <a:ext cx="8280920" cy="420840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035115">
                  <a:extLst>
                    <a:ext uri="{9D8B030D-6E8A-4147-A177-3AD203B41FA5}">
                      <a16:colId xmlns:a16="http://schemas.microsoft.com/office/drawing/2014/main" val="20000"/>
                    </a:ext>
                  </a:extLst>
                </a:gridCol>
                <a:gridCol w="1035115">
                  <a:extLst>
                    <a:ext uri="{9D8B030D-6E8A-4147-A177-3AD203B41FA5}">
                      <a16:colId xmlns:a16="http://schemas.microsoft.com/office/drawing/2014/main" val="20001"/>
                    </a:ext>
                  </a:extLst>
                </a:gridCol>
                <a:gridCol w="1035115">
                  <a:extLst>
                    <a:ext uri="{9D8B030D-6E8A-4147-A177-3AD203B41FA5}">
                      <a16:colId xmlns:a16="http://schemas.microsoft.com/office/drawing/2014/main" val="20002"/>
                    </a:ext>
                  </a:extLst>
                </a:gridCol>
                <a:gridCol w="1035115">
                  <a:extLst>
                    <a:ext uri="{9D8B030D-6E8A-4147-A177-3AD203B41FA5}">
                      <a16:colId xmlns:a16="http://schemas.microsoft.com/office/drawing/2014/main" val="20003"/>
                    </a:ext>
                  </a:extLst>
                </a:gridCol>
                <a:gridCol w="1035115">
                  <a:extLst>
                    <a:ext uri="{9D8B030D-6E8A-4147-A177-3AD203B41FA5}">
                      <a16:colId xmlns:a16="http://schemas.microsoft.com/office/drawing/2014/main" val="20004"/>
                    </a:ext>
                  </a:extLst>
                </a:gridCol>
                <a:gridCol w="1035115">
                  <a:extLst>
                    <a:ext uri="{9D8B030D-6E8A-4147-A177-3AD203B41FA5}">
                      <a16:colId xmlns:a16="http://schemas.microsoft.com/office/drawing/2014/main" val="20005"/>
                    </a:ext>
                  </a:extLst>
                </a:gridCol>
                <a:gridCol w="1035115">
                  <a:extLst>
                    <a:ext uri="{9D8B030D-6E8A-4147-A177-3AD203B41FA5}">
                      <a16:colId xmlns:a16="http://schemas.microsoft.com/office/drawing/2014/main" val="20006"/>
                    </a:ext>
                  </a:extLst>
                </a:gridCol>
                <a:gridCol w="1035115">
                  <a:extLst>
                    <a:ext uri="{9D8B030D-6E8A-4147-A177-3AD203B41FA5}">
                      <a16:colId xmlns:a16="http://schemas.microsoft.com/office/drawing/2014/main" val="20007"/>
                    </a:ext>
                  </a:extLst>
                </a:gridCol>
              </a:tblGrid>
              <a:tr h="295578">
                <a:tc gridSpan="8">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Technische Daten Übersicht</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Baugröße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Hub pro Backe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Schließkraft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Öffnungskraft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Empfohlenes Werkstückgewicht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Eigenmasse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zulässige Fingerlänge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Wiederholgenauigkeit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180 .. 235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200 .. 260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0.08 .. 0.12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60 .. 65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2 .. 4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220 .. 490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235 .. 520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1.1 .. 1.9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0.17 .. 0.24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70 .. 80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3 .. 6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350 .. 920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375 .. 1050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1.75 .. 3.6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0.27 .. 0.42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85 .. 100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4 .. 8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550 .. 1500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610 .. 1600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2.75 .. 5.5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0.51 .. 0.7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105 .. 125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5 .. 10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870 .. 2200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930 .. 2400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4.35 .. 8.75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0.9 .. 1.22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130 .. 160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6 .. 13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1400 .. 4200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1520 .. 4450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7 .. 15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1.4 .. 2.1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170 .. 200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8"/>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14 .. 25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3800 .. 8750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4050 .. 9350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19 .. 32.5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5.4 .. 7.6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220 .. 310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959277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Kleinteilegreifer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Preiswertester SCHUNK Kleinteilegreifer für Handhabung und Montage</a:t>
            </a:r>
            <a:endParaRPr lang="de-DE" b="1" dirty="0">
              <a:solidFill>
                <a:srgbClr val="003D6A"/>
              </a:solidFill>
            </a:endParaRPr>
          </a:p>
          <a:p>
            <a:endParaRPr lang="de-DE" b="1" dirty="0">
              <a:solidFill>
                <a:srgbClr val="00446B"/>
              </a:solidFill>
            </a:endParaRPr>
          </a:p>
          <a:p>
            <a:r>
              <a:rPr lang="de-DE" b="1" dirty="0">
                <a:solidFill>
                  <a:srgbClr val="00446B"/>
                </a:solidFill>
              </a:rPr>
              <a:t>6 Baugrößen für Werkstückgewichte bis 1,85 kg</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Einfach aufgebauter 2-Finger-Parallelgreifer mit gutem Preis-Leistungsverhältnis</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24298981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000" b="1" dirty="0">
                <a:solidFill>
                  <a:schemeClr val="bg1"/>
                </a:solidFill>
              </a:rPr>
              <a:t>Einfach. Wirtschaftlich. Kosteneffizient.</a:t>
            </a:r>
            <a:endParaRPr lang="de-DE" sz="3900" b="1" dirty="0">
              <a:solidFill>
                <a:schemeClr val="bg1"/>
              </a:solidFill>
            </a:endParaRP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Baugrößen-Vielfalt</a:t>
            </a:r>
            <a:endParaRPr lang="de-DE" sz="1400" i="1" dirty="0"/>
          </a:p>
          <a:p>
            <a:pPr marL="360000" lvl="0" indent="-360000">
              <a:spcAft>
                <a:spcPts val="1200"/>
              </a:spcAft>
              <a:buSzPct val="140000"/>
              <a:buBlip>
                <a:blip r:embed="rId2"/>
              </a:buBlip>
            </a:pPr>
            <a:r>
              <a:rPr lang="de-DE" sz="1600" b="1">
                <a:solidFill>
                  <a:srgbClr val="003D6A"/>
                </a:solidFill>
              </a:rPr>
              <a:t>Kosteneffizienter Basisgreifer mit Grundfunktionalitäten</a:t>
            </a:r>
          </a:p>
          <a:p>
            <a:pPr marL="360000" lvl="0" indent="-360000">
              <a:spcAft>
                <a:spcPts val="1200"/>
              </a:spcAft>
              <a:buSzPct val="140000"/>
              <a:buBlip>
                <a:blip r:embed="rId2"/>
              </a:buBlip>
            </a:pPr>
            <a:r>
              <a:rPr lang="de-DE" sz="1600" b="1">
                <a:solidFill>
                  <a:srgbClr val="003D6A"/>
                </a:solidFill>
              </a:rPr>
              <a:t>Preiswerte Sensorik</a:t>
            </a: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42455001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Funktionsprinzip</a:t>
            </a: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Antrieb</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Gehäuse</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Grundbacke</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Führung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Kinematik</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Funktionsbeschreibung</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lnSpcReduction="10000"/>
          </a:bodyPr>
          <a:lstStyle/>
          <a:p>
            <a:r>
              <a:rPr lang="de-DE" sz="1500" dirty="0">
                <a:solidFill>
                  <a:srgbClr val="003D6A"/>
                </a:solidFill>
              </a:rPr>
              <a:t>Die Grundbacken werden durch die feststehenden Kolben mit Druckluft beaufschlagt und der Greifer damit geöffnet bzw. geschlossen. Die Kinematik synchronisiert die Bewegung der Grundbacken.</a:t>
            </a:r>
          </a:p>
          <a:p>
            <a:endParaRPr lang="de-DE" sz="1600" dirty="0">
              <a:solidFill>
                <a:srgbClr val="003D6A"/>
              </a:solidFill>
            </a:endParaRPr>
          </a:p>
          <a:p>
            <a:endParaRPr lang="de-DE" sz="1600" dirty="0">
              <a:solidFill>
                <a:srgbClr val="003D6A"/>
              </a:solidFill>
            </a:endParaRPr>
          </a:p>
          <a:p>
            <a:endParaRPr lang="de-DE" sz="1600" dirty="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Sensorik</a:t>
              </a: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spTree>
    <p:extLst>
      <p:ext uri="{BB962C8B-B14F-4D97-AF65-F5344CB8AC3E}">
        <p14:creationId xmlns:p14="http://schemas.microsoft.com/office/powerpoint/2010/main" val="21927828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Vorteile – Ihr Nutzen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Kosteneffizienter Basisgreifer mit Grundfunktionalitäten </a:t>
            </a:r>
            <a:r>
              <a:rPr lang="de-DE" sz="1600" dirty="0">
                <a:solidFill>
                  <a:srgbClr val="003D6A"/>
                </a:solidFill>
                <a:effectLst/>
              </a:rPr>
              <a:t>speziell geeignet für einfache Einsatzfälle im Kleinteilehandling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Baureihe mit sechs Baugrößen </a:t>
            </a:r>
            <a:r>
              <a:rPr lang="de-DE" sz="1600" dirty="0">
                <a:solidFill>
                  <a:srgbClr val="003D6A"/>
                </a:solidFill>
                <a:effectLst/>
              </a:rPr>
              <a:t>für ein breites Anwendungsspektrum von kleinen bis mittelschweren Werkstücken</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Technisch und wirtschaftlich kompatible Sensorik </a:t>
            </a:r>
            <a:r>
              <a:rPr lang="de-DE" sz="1600">
                <a:solidFill>
                  <a:srgbClr val="003D6A"/>
                </a:solidFill>
              </a:rPr>
              <a:t>für ein einfaches, funktionales Greifsystem komplett aus einer Hand</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Gehäuse und Führung aus hochfestem Aluminium </a:t>
            </a:r>
            <a:r>
              <a:rPr lang="de-DE" sz="1600">
                <a:solidFill>
                  <a:srgbClr val="003D6A"/>
                </a:solidFill>
              </a:rPr>
              <a:t>dadurch belastungsfähig und gewichtsoptimiert</a:t>
            </a:r>
          </a:p>
        </p:txBody>
      </p:sp>
    </p:spTree>
    <p:extLst>
      <p:ext uri="{BB962C8B-B14F-4D97-AF65-F5344CB8AC3E}">
        <p14:creationId xmlns:p14="http://schemas.microsoft.com/office/powerpoint/2010/main" val="4217980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20" cy="326352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035115">
                  <a:extLst>
                    <a:ext uri="{9D8B030D-6E8A-4147-A177-3AD203B41FA5}">
                      <a16:colId xmlns:a16="http://schemas.microsoft.com/office/drawing/2014/main" val="20000"/>
                    </a:ext>
                  </a:extLst>
                </a:gridCol>
                <a:gridCol w="1035115">
                  <a:extLst>
                    <a:ext uri="{9D8B030D-6E8A-4147-A177-3AD203B41FA5}">
                      <a16:colId xmlns:a16="http://schemas.microsoft.com/office/drawing/2014/main" val="20001"/>
                    </a:ext>
                  </a:extLst>
                </a:gridCol>
                <a:gridCol w="1035115">
                  <a:extLst>
                    <a:ext uri="{9D8B030D-6E8A-4147-A177-3AD203B41FA5}">
                      <a16:colId xmlns:a16="http://schemas.microsoft.com/office/drawing/2014/main" val="20002"/>
                    </a:ext>
                  </a:extLst>
                </a:gridCol>
                <a:gridCol w="1035115">
                  <a:extLst>
                    <a:ext uri="{9D8B030D-6E8A-4147-A177-3AD203B41FA5}">
                      <a16:colId xmlns:a16="http://schemas.microsoft.com/office/drawing/2014/main" val="20003"/>
                    </a:ext>
                  </a:extLst>
                </a:gridCol>
                <a:gridCol w="1035115">
                  <a:extLst>
                    <a:ext uri="{9D8B030D-6E8A-4147-A177-3AD203B41FA5}">
                      <a16:colId xmlns:a16="http://schemas.microsoft.com/office/drawing/2014/main" val="20004"/>
                    </a:ext>
                  </a:extLst>
                </a:gridCol>
                <a:gridCol w="1035115">
                  <a:extLst>
                    <a:ext uri="{9D8B030D-6E8A-4147-A177-3AD203B41FA5}">
                      <a16:colId xmlns:a16="http://schemas.microsoft.com/office/drawing/2014/main" val="20005"/>
                    </a:ext>
                  </a:extLst>
                </a:gridCol>
                <a:gridCol w="1035115">
                  <a:extLst>
                    <a:ext uri="{9D8B030D-6E8A-4147-A177-3AD203B41FA5}">
                      <a16:colId xmlns:a16="http://schemas.microsoft.com/office/drawing/2014/main" val="20006"/>
                    </a:ext>
                  </a:extLst>
                </a:gridCol>
                <a:gridCol w="1035115">
                  <a:extLst>
                    <a:ext uri="{9D8B030D-6E8A-4147-A177-3AD203B41FA5}">
                      <a16:colId xmlns:a16="http://schemas.microsoft.com/office/drawing/2014/main" val="20007"/>
                    </a:ext>
                  </a:extLst>
                </a:gridCol>
              </a:tblGrid>
              <a:tr h="295578">
                <a:tc gridSpan="8">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Technische Daten Übersicht</a:t>
                      </a: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Baugröße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Hub pro Backe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Schließkraft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Öffnungs-kraft</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Empf. Werkstück-gewicht</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Eigenmasse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zulässige Fingerlänge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dirty="0">
                          <a:solidFill>
                            <a:srgbClr val="003D6A"/>
                          </a:solidFill>
                          <a:latin typeface="+mn-lt"/>
                          <a:ea typeface="+mn-ea"/>
                          <a:cs typeface="+mn-cs"/>
                        </a:rPr>
                        <a:t>Wiederhol-genauigkeit</a:t>
                      </a: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0.14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0.55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0.21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0.85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0.34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0.54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0.02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1.85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0.94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60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0.02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41955897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prstClr val="white"/>
                </a:solidFill>
              </a:rPr>
              <a:t>Zielsetzung </a:t>
            </a:r>
          </a:p>
        </p:txBody>
      </p:sp>
      <p:pic>
        <p:nvPicPr>
          <p:cNvPr id="5" name="Grafi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260648"/>
            <a:ext cx="1584176" cy="1320147"/>
          </a:xfrm>
          <a:prstGeom prst="rect">
            <a:avLst/>
          </a:prstGeom>
        </p:spPr>
      </p:pic>
      <p:sp>
        <p:nvSpPr>
          <p:cNvPr id="7" name="Textfeld 6"/>
          <p:cNvSpPr txBox="1"/>
          <p:nvPr/>
        </p:nvSpPr>
        <p:spPr>
          <a:xfrm>
            <a:off x="323528" y="1844824"/>
            <a:ext cx="6984776" cy="4308872"/>
          </a:xfrm>
          <a:prstGeom prst="rect">
            <a:avLst/>
          </a:prstGeom>
          <a:noFill/>
        </p:spPr>
        <p:txBody>
          <a:bodyPr wrap="square" rtlCol="0">
            <a:spAutoFit/>
          </a:bodyPr>
          <a:lstStyle/>
          <a:p>
            <a:pPr marL="520700" indent="-342900">
              <a:spcAft>
                <a:spcPts val="600"/>
              </a:spcAft>
              <a:buClr>
                <a:srgbClr val="009EE2"/>
              </a:buClr>
              <a:buSzPct val="100000"/>
              <a:buFont typeface="+mj-lt"/>
              <a:buAutoNum type="arabicPeriod"/>
            </a:pPr>
            <a:r>
              <a:rPr lang="de-DE" sz="1600" dirty="0">
                <a:solidFill>
                  <a:srgbClr val="003D6A"/>
                </a:solidFill>
              </a:rPr>
              <a:t>Ablöseprodukt für RH Greifer</a:t>
            </a:r>
            <a:br>
              <a:rPr lang="de-DE" sz="1600" dirty="0">
                <a:solidFill>
                  <a:srgbClr val="003D6A"/>
                </a:solidFill>
              </a:rPr>
            </a:br>
            <a:endParaRPr lang="de-DE" sz="1600" dirty="0">
              <a:solidFill>
                <a:srgbClr val="003D6A"/>
              </a:solidFill>
            </a:endParaRPr>
          </a:p>
          <a:p>
            <a:pPr marL="520700" indent="-342900">
              <a:spcAft>
                <a:spcPts val="600"/>
              </a:spcAft>
              <a:buClr>
                <a:srgbClr val="009EE2"/>
              </a:buClr>
              <a:buSzPct val="100000"/>
              <a:buFont typeface="+mj-lt"/>
              <a:buAutoNum type="arabicPeriod"/>
            </a:pPr>
            <a:endParaRPr lang="de-DE" sz="1600" dirty="0">
              <a:solidFill>
                <a:srgbClr val="003D6A"/>
              </a:solidFill>
            </a:endParaRPr>
          </a:p>
          <a:p>
            <a:pPr marL="520700" indent="-342900">
              <a:spcAft>
                <a:spcPts val="600"/>
              </a:spcAft>
              <a:buClr>
                <a:srgbClr val="009EE2"/>
              </a:buClr>
              <a:buSzPct val="100000"/>
              <a:buFont typeface="+mj-lt"/>
              <a:buAutoNum type="arabicPeriod"/>
            </a:pPr>
            <a:endParaRPr lang="de-DE" sz="1600" dirty="0">
              <a:solidFill>
                <a:srgbClr val="003D6A"/>
              </a:solidFill>
            </a:endParaRPr>
          </a:p>
          <a:p>
            <a:pPr marL="520700" indent="-342900">
              <a:spcAft>
                <a:spcPts val="600"/>
              </a:spcAft>
              <a:buClr>
                <a:srgbClr val="009EE2"/>
              </a:buClr>
              <a:buSzPct val="100000"/>
              <a:buFont typeface="+mj-lt"/>
              <a:buAutoNum type="arabicPeriod"/>
            </a:pPr>
            <a:r>
              <a:rPr lang="de-DE" sz="1600" dirty="0">
                <a:solidFill>
                  <a:srgbClr val="003D6A"/>
                </a:solidFill>
              </a:rPr>
              <a:t>Besetzen des SCHUNK Basissegment für Kleinteilegreifer / Segmentierung</a:t>
            </a:r>
          </a:p>
          <a:p>
            <a:pPr marL="520700" indent="-342900">
              <a:spcAft>
                <a:spcPts val="600"/>
              </a:spcAft>
              <a:buClr>
                <a:srgbClr val="009EE2"/>
              </a:buClr>
              <a:buSzPct val="100000"/>
              <a:buFont typeface="+mj-lt"/>
              <a:buAutoNum type="arabicPeriod"/>
            </a:pPr>
            <a:endParaRPr lang="de-DE" sz="1600" dirty="0">
              <a:solidFill>
                <a:srgbClr val="003D6A"/>
              </a:solidFill>
            </a:endParaRPr>
          </a:p>
          <a:p>
            <a:pPr marL="520700" indent="-342900">
              <a:spcAft>
                <a:spcPts val="600"/>
              </a:spcAft>
              <a:buClr>
                <a:srgbClr val="009EE2"/>
              </a:buClr>
              <a:buSzPct val="100000"/>
              <a:buFont typeface="+mj-lt"/>
              <a:buAutoNum type="arabicPeriod"/>
            </a:pPr>
            <a:endParaRPr lang="de-DE" sz="1600" dirty="0">
              <a:solidFill>
                <a:srgbClr val="003D6A"/>
              </a:solidFill>
            </a:endParaRPr>
          </a:p>
          <a:p>
            <a:pPr marL="520700" indent="-342900">
              <a:spcAft>
                <a:spcPts val="600"/>
              </a:spcAft>
              <a:buClr>
                <a:srgbClr val="009EE2"/>
              </a:buClr>
              <a:buSzPct val="100000"/>
              <a:buFont typeface="+mj-lt"/>
              <a:buAutoNum type="arabicPeriod"/>
            </a:pPr>
            <a:r>
              <a:rPr lang="de-DE" sz="1600" dirty="0">
                <a:solidFill>
                  <a:srgbClr val="003D6A"/>
                </a:solidFill>
              </a:rPr>
              <a:t>Stützen der SCHUNK Marke und der Premiumgreifer MPG-plus </a:t>
            </a:r>
          </a:p>
          <a:p>
            <a:pPr marL="520700" indent="-342900">
              <a:spcAft>
                <a:spcPts val="600"/>
              </a:spcAft>
              <a:buClr>
                <a:srgbClr val="009EE2"/>
              </a:buClr>
              <a:buSzPct val="100000"/>
              <a:buFont typeface="+mj-lt"/>
              <a:buAutoNum type="arabicPeriod"/>
            </a:pPr>
            <a:endParaRPr lang="de-DE" sz="1600" dirty="0">
              <a:solidFill>
                <a:srgbClr val="003D6A"/>
              </a:solidFill>
            </a:endParaRPr>
          </a:p>
          <a:p>
            <a:pPr marL="177800">
              <a:spcAft>
                <a:spcPts val="600"/>
              </a:spcAft>
              <a:buClr>
                <a:srgbClr val="009EE2"/>
              </a:buClr>
              <a:buSzPct val="100000"/>
            </a:pP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de-DE" sz="1600" dirty="0">
              <a:solidFill>
                <a:srgbClr val="003D6A"/>
              </a:solidFill>
            </a:endParaRPr>
          </a:p>
          <a:p>
            <a:pPr marL="177800">
              <a:spcAft>
                <a:spcPts val="600"/>
              </a:spcAft>
              <a:buClr>
                <a:srgbClr val="009EE2"/>
              </a:buClr>
              <a:buSzPct val="100000"/>
            </a:pPr>
            <a:r>
              <a:rPr lang="de-DE" sz="1600" dirty="0">
                <a:solidFill>
                  <a:srgbClr val="003D6A"/>
                </a:solidFill>
                <a:sym typeface="Wingdings" panose="05000000000000000000" pitchFamily="2" charset="2"/>
              </a:rPr>
              <a:t></a:t>
            </a:r>
            <a:r>
              <a:rPr lang="de-DE" sz="1600" dirty="0">
                <a:solidFill>
                  <a:srgbClr val="003D6A"/>
                </a:solidFill>
              </a:rPr>
              <a:t> Preisgünstige Greifer um speziell auf dem asiatischen Markt Fuß fassen zu können.</a:t>
            </a:r>
            <a:br>
              <a:rPr lang="de-DE" sz="1600" dirty="0">
                <a:solidFill>
                  <a:srgbClr val="003D6A"/>
                </a:solidFill>
              </a:rPr>
            </a:br>
            <a:endParaRPr lang="de-DE" sz="1600" dirty="0">
              <a:solidFill>
                <a:srgbClr val="003D6A"/>
              </a:solidFill>
            </a:endParaRPr>
          </a:p>
        </p:txBody>
      </p:sp>
      <p:pic>
        <p:nvPicPr>
          <p:cNvPr id="6" name="Grafik 5"/>
          <p:cNvPicPr>
            <a:picLocks noChangeAspect="1"/>
          </p:cNvPicPr>
          <p:nvPr/>
        </p:nvPicPr>
        <p:blipFill>
          <a:blip r:embed="rId3">
            <a:clrChange>
              <a:clrFrom>
                <a:srgbClr val="FFFFFF"/>
              </a:clrFrom>
              <a:clrTo>
                <a:srgbClr val="FFFFFF">
                  <a:alpha val="0"/>
                </a:srgbClr>
              </a:clrTo>
            </a:clrChange>
          </a:blip>
          <a:stretch>
            <a:fillRect/>
          </a:stretch>
        </p:blipFill>
        <p:spPr>
          <a:xfrm>
            <a:off x="1799941" y="2287042"/>
            <a:ext cx="1710700" cy="635129"/>
          </a:xfrm>
          <a:prstGeom prst="rect">
            <a:avLst/>
          </a:prstGeom>
        </p:spPr>
      </p:pic>
      <p:pic>
        <p:nvPicPr>
          <p:cNvPr id="9" name="Picture 4" descr="http://www.schunk.int/pimexport/IM0000933.jpg"/>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672149" y="1955244"/>
            <a:ext cx="1187883" cy="969700"/>
          </a:xfrm>
          <a:prstGeom prst="rect">
            <a:avLst/>
          </a:prstGeom>
          <a:noFill/>
          <a:extLst>
            <a:ext uri="{909E8E84-426E-40DD-AFC4-6F175D3DCCD1}">
              <a14:hiddenFill xmlns:a14="http://schemas.microsoft.com/office/drawing/2010/main">
                <a:solidFill>
                  <a:srgbClr val="FFFFFF"/>
                </a:solidFill>
              </a14:hiddenFill>
            </a:ext>
          </a:extLst>
        </p:spPr>
      </p:pic>
      <p:pic>
        <p:nvPicPr>
          <p:cNvPr id="10" name="Grafik 9"/>
          <p:cNvPicPr>
            <a:picLocks noChangeAspect="1"/>
          </p:cNvPicPr>
          <p:nvPr/>
        </p:nvPicPr>
        <p:blipFill>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6444208" y="3789040"/>
            <a:ext cx="720000" cy="1468023"/>
          </a:xfrm>
          <a:prstGeom prst="rect">
            <a:avLst/>
          </a:prstGeom>
        </p:spPr>
      </p:pic>
    </p:spTree>
    <p:extLst>
      <p:ext uri="{BB962C8B-B14F-4D97-AF65-F5344CB8AC3E}">
        <p14:creationId xmlns:p14="http://schemas.microsoft.com/office/powerpoint/2010/main" val="36829254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prstClr val="white"/>
                </a:solidFill>
              </a:rPr>
              <a:t>Ablöseprodukt für RH Greifer</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285750" indent="-360000">
              <a:spcAft>
                <a:spcPts val="1200"/>
              </a:spcAft>
              <a:buSzPct val="200000"/>
              <a:buFontTx/>
              <a:buBlip>
                <a:blip r:embed="rId2"/>
              </a:buBlip>
            </a:pPr>
            <a:endParaRPr lang="de-DE" sz="1400" i="1">
              <a:solidFill>
                <a:prstClr val="black"/>
              </a:solidFill>
            </a:endParaRPr>
          </a:p>
          <a:p>
            <a:pPr marL="285750" indent="-360000">
              <a:spcAft>
                <a:spcPts val="1200"/>
              </a:spcAft>
              <a:buSzPct val="200000"/>
              <a:buFontTx/>
              <a:buBlip>
                <a:blip r:embed="rId2"/>
              </a:buBlip>
            </a:pPr>
            <a:endParaRPr lang="de-DE" sz="1600" b="1">
              <a:solidFill>
                <a:srgbClr val="003D6A"/>
              </a:solidFill>
            </a:endParaRPr>
          </a:p>
        </p:txBody>
      </p:sp>
      <p:pic>
        <p:nvPicPr>
          <p:cNvPr id="5" name="Grafik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1520" y="260648"/>
            <a:ext cx="1584176" cy="1320147"/>
          </a:xfrm>
          <a:prstGeom prst="rect">
            <a:avLst/>
          </a:prstGeom>
        </p:spPr>
      </p:pic>
      <p:pic>
        <p:nvPicPr>
          <p:cNvPr id="6" name="Inhaltsplatzhalter 4"/>
          <p:cNvPicPr>
            <a:picLocks noChangeAspect="1"/>
          </p:cNvPicPr>
          <p:nvPr/>
        </p:nvPicPr>
        <p:blipFill>
          <a:blip r:embed="rId4"/>
          <a:stretch>
            <a:fillRect/>
          </a:stretch>
        </p:blipFill>
        <p:spPr>
          <a:xfrm>
            <a:off x="4503600" y="2205297"/>
            <a:ext cx="1059657" cy="1045528"/>
          </a:xfrm>
          <a:prstGeom prst="rect">
            <a:avLst/>
          </a:prstGeom>
          <a:ln w="38100">
            <a:solidFill>
              <a:srgbClr val="FF0000"/>
            </a:solidFill>
          </a:ln>
        </p:spPr>
      </p:pic>
      <p:pic>
        <p:nvPicPr>
          <p:cNvPr id="7" name="Grafik 6"/>
          <p:cNvPicPr>
            <a:picLocks noChangeAspect="1"/>
          </p:cNvPicPr>
          <p:nvPr/>
        </p:nvPicPr>
        <p:blipFill>
          <a:blip r:embed="rId5"/>
          <a:stretch>
            <a:fillRect/>
          </a:stretch>
        </p:blipFill>
        <p:spPr>
          <a:xfrm>
            <a:off x="3389470" y="2403100"/>
            <a:ext cx="925433" cy="847725"/>
          </a:xfrm>
          <a:prstGeom prst="rect">
            <a:avLst/>
          </a:prstGeom>
          <a:ln w="38100">
            <a:solidFill>
              <a:srgbClr val="FF0000"/>
            </a:solidFill>
          </a:ln>
        </p:spPr>
      </p:pic>
      <p:pic>
        <p:nvPicPr>
          <p:cNvPr id="9" name="Grafik 8"/>
          <p:cNvPicPr>
            <a:picLocks noChangeAspect="1"/>
          </p:cNvPicPr>
          <p:nvPr/>
        </p:nvPicPr>
        <p:blipFill>
          <a:blip r:embed="rId6"/>
          <a:stretch>
            <a:fillRect/>
          </a:stretch>
        </p:blipFill>
        <p:spPr>
          <a:xfrm>
            <a:off x="5732904" y="2127589"/>
            <a:ext cx="1306910" cy="1123236"/>
          </a:xfrm>
          <a:prstGeom prst="rect">
            <a:avLst/>
          </a:prstGeom>
          <a:ln w="38100">
            <a:solidFill>
              <a:srgbClr val="FF0000"/>
            </a:solidFill>
          </a:ln>
        </p:spPr>
      </p:pic>
      <p:pic>
        <p:nvPicPr>
          <p:cNvPr id="10" name="Grafik 9"/>
          <p:cNvPicPr>
            <a:picLocks noChangeAspect="1"/>
          </p:cNvPicPr>
          <p:nvPr/>
        </p:nvPicPr>
        <p:blipFill>
          <a:blip r:embed="rId7"/>
          <a:stretch>
            <a:fillRect/>
          </a:stretch>
        </p:blipFill>
        <p:spPr>
          <a:xfrm>
            <a:off x="7238052" y="2078139"/>
            <a:ext cx="1582420" cy="1172686"/>
          </a:xfrm>
          <a:prstGeom prst="rect">
            <a:avLst/>
          </a:prstGeom>
          <a:ln w="38100">
            <a:solidFill>
              <a:srgbClr val="FF0000"/>
            </a:solidFill>
          </a:ln>
        </p:spPr>
      </p:pic>
      <p:pic>
        <p:nvPicPr>
          <p:cNvPr id="11" name="Grafik 10"/>
          <p:cNvPicPr>
            <a:picLocks noChangeAspect="1"/>
          </p:cNvPicPr>
          <p:nvPr/>
        </p:nvPicPr>
        <p:blipFill>
          <a:blip r:embed="rId8"/>
          <a:stretch>
            <a:fillRect/>
          </a:stretch>
        </p:blipFill>
        <p:spPr>
          <a:xfrm>
            <a:off x="2611852" y="2419931"/>
            <a:ext cx="607971" cy="830894"/>
          </a:xfrm>
          <a:prstGeom prst="rect">
            <a:avLst/>
          </a:prstGeom>
          <a:ln w="38100">
            <a:solidFill>
              <a:srgbClr val="FF0000"/>
            </a:solidFill>
          </a:ln>
        </p:spPr>
      </p:pic>
      <p:pic>
        <p:nvPicPr>
          <p:cNvPr id="12" name="Grafik 11"/>
          <p:cNvPicPr>
            <a:picLocks noChangeAspect="1"/>
          </p:cNvPicPr>
          <p:nvPr/>
        </p:nvPicPr>
        <p:blipFill>
          <a:blip r:embed="rId9"/>
          <a:stretch>
            <a:fillRect/>
          </a:stretch>
        </p:blipFill>
        <p:spPr>
          <a:xfrm>
            <a:off x="1908542" y="2561792"/>
            <a:ext cx="533663" cy="689033"/>
          </a:xfrm>
          <a:prstGeom prst="rect">
            <a:avLst/>
          </a:prstGeom>
          <a:ln w="38100">
            <a:solidFill>
              <a:srgbClr val="FF0000"/>
            </a:solidFill>
          </a:ln>
        </p:spPr>
      </p:pic>
      <p:cxnSp>
        <p:nvCxnSpPr>
          <p:cNvPr id="13" name="Gerade Verbindung mit Pfeil 12"/>
          <p:cNvCxnSpPr/>
          <p:nvPr/>
        </p:nvCxnSpPr>
        <p:spPr>
          <a:xfrm>
            <a:off x="2189112" y="3250825"/>
            <a:ext cx="0" cy="637046"/>
          </a:xfrm>
          <a:prstGeom prst="straightConnector1">
            <a:avLst/>
          </a:prstGeom>
          <a:ln w="31750">
            <a:solidFill>
              <a:srgbClr val="00B050"/>
            </a:solidFill>
            <a:tailEnd type="triangle"/>
          </a:ln>
        </p:spPr>
        <p:style>
          <a:lnRef idx="2">
            <a:schemeClr val="accent1"/>
          </a:lnRef>
          <a:fillRef idx="0">
            <a:schemeClr val="accent1"/>
          </a:fillRef>
          <a:effectRef idx="1">
            <a:schemeClr val="accent1"/>
          </a:effectRef>
          <a:fontRef idx="minor">
            <a:schemeClr val="tx1"/>
          </a:fontRef>
        </p:style>
      </p:cxnSp>
      <p:sp>
        <p:nvSpPr>
          <p:cNvPr id="14" name="Textfeld 13"/>
          <p:cNvSpPr txBox="1"/>
          <p:nvPr/>
        </p:nvSpPr>
        <p:spPr>
          <a:xfrm>
            <a:off x="1908543" y="3929273"/>
            <a:ext cx="6795486" cy="338554"/>
          </a:xfrm>
          <a:prstGeom prst="rect">
            <a:avLst/>
          </a:prstGeom>
          <a:noFill/>
        </p:spPr>
        <p:txBody>
          <a:bodyPr wrap="square" rtlCol="0">
            <a:spAutoFit/>
          </a:bodyPr>
          <a:lstStyle/>
          <a:p>
            <a:r>
              <a:rPr lang="de-DE" sz="1600" dirty="0">
                <a:solidFill>
                  <a:srgbClr val="00B050"/>
                </a:solidFill>
              </a:rPr>
              <a:t>025         040              075	   100	            120		         150</a:t>
            </a:r>
          </a:p>
        </p:txBody>
      </p:sp>
      <p:sp>
        <p:nvSpPr>
          <p:cNvPr id="17" name="Textfeld 16"/>
          <p:cNvSpPr txBox="1"/>
          <p:nvPr/>
        </p:nvSpPr>
        <p:spPr>
          <a:xfrm>
            <a:off x="274404" y="2689207"/>
            <a:ext cx="1200150" cy="461665"/>
          </a:xfrm>
          <a:prstGeom prst="rect">
            <a:avLst/>
          </a:prstGeom>
          <a:noFill/>
        </p:spPr>
        <p:txBody>
          <a:bodyPr wrap="square" rtlCol="0">
            <a:spAutoFit/>
          </a:bodyPr>
          <a:lstStyle/>
          <a:p>
            <a:r>
              <a:rPr lang="de-DE" sz="2400" dirty="0">
                <a:solidFill>
                  <a:srgbClr val="003D6A"/>
                </a:solidFill>
              </a:rPr>
              <a:t>RH</a:t>
            </a:r>
          </a:p>
        </p:txBody>
      </p:sp>
      <p:sp>
        <p:nvSpPr>
          <p:cNvPr id="18" name="Textfeld 17"/>
          <p:cNvSpPr txBox="1"/>
          <p:nvPr/>
        </p:nvSpPr>
        <p:spPr>
          <a:xfrm>
            <a:off x="229345" y="3831431"/>
            <a:ext cx="1629848" cy="461665"/>
          </a:xfrm>
          <a:prstGeom prst="rect">
            <a:avLst/>
          </a:prstGeom>
          <a:noFill/>
        </p:spPr>
        <p:txBody>
          <a:bodyPr wrap="square" rtlCol="0">
            <a:spAutoFit/>
          </a:bodyPr>
          <a:lstStyle/>
          <a:p>
            <a:r>
              <a:rPr lang="de-DE" sz="2400" dirty="0">
                <a:solidFill>
                  <a:srgbClr val="003D6A"/>
                </a:solidFill>
              </a:rPr>
              <a:t>MPC</a:t>
            </a:r>
            <a:endParaRPr lang="de-DE" sz="2400" dirty="0">
              <a:solidFill>
                <a:prstClr val="black"/>
              </a:solidFill>
            </a:endParaRPr>
          </a:p>
        </p:txBody>
      </p:sp>
      <p:cxnSp>
        <p:nvCxnSpPr>
          <p:cNvPr id="19" name="Gerade Verbindung mit Pfeil 18"/>
          <p:cNvCxnSpPr/>
          <p:nvPr/>
        </p:nvCxnSpPr>
        <p:spPr>
          <a:xfrm>
            <a:off x="8029262" y="3250825"/>
            <a:ext cx="0" cy="637046"/>
          </a:xfrm>
          <a:prstGeom prst="straightConnector1">
            <a:avLst/>
          </a:prstGeom>
          <a:ln w="31750">
            <a:solidFill>
              <a:srgbClr val="00B050"/>
            </a:solidFill>
            <a:tailEnd type="triangle"/>
          </a:ln>
        </p:spPr>
        <p:style>
          <a:lnRef idx="2">
            <a:schemeClr val="accent1"/>
          </a:lnRef>
          <a:fillRef idx="0">
            <a:schemeClr val="accent1"/>
          </a:fillRef>
          <a:effectRef idx="1">
            <a:schemeClr val="accent1"/>
          </a:effectRef>
          <a:fontRef idx="minor">
            <a:schemeClr val="tx1"/>
          </a:fontRef>
        </p:style>
      </p:cxnSp>
      <p:cxnSp>
        <p:nvCxnSpPr>
          <p:cNvPr id="20" name="Gerade Verbindung mit Pfeil 19"/>
          <p:cNvCxnSpPr/>
          <p:nvPr/>
        </p:nvCxnSpPr>
        <p:spPr>
          <a:xfrm>
            <a:off x="6386359" y="3250825"/>
            <a:ext cx="0" cy="637046"/>
          </a:xfrm>
          <a:prstGeom prst="straightConnector1">
            <a:avLst/>
          </a:prstGeom>
          <a:ln w="31750">
            <a:solidFill>
              <a:srgbClr val="00B050"/>
            </a:solidFill>
            <a:tailEnd type="triangle"/>
          </a:ln>
        </p:spPr>
        <p:style>
          <a:lnRef idx="2">
            <a:schemeClr val="accent1"/>
          </a:lnRef>
          <a:fillRef idx="0">
            <a:schemeClr val="accent1"/>
          </a:fillRef>
          <a:effectRef idx="1">
            <a:schemeClr val="accent1"/>
          </a:effectRef>
          <a:fontRef idx="minor">
            <a:schemeClr val="tx1"/>
          </a:fontRef>
        </p:style>
      </p:cxnSp>
      <p:cxnSp>
        <p:nvCxnSpPr>
          <p:cNvPr id="21" name="Gerade Verbindung mit Pfeil 20"/>
          <p:cNvCxnSpPr/>
          <p:nvPr/>
        </p:nvCxnSpPr>
        <p:spPr>
          <a:xfrm>
            <a:off x="5033428" y="3250825"/>
            <a:ext cx="0" cy="637046"/>
          </a:xfrm>
          <a:prstGeom prst="straightConnector1">
            <a:avLst/>
          </a:prstGeom>
          <a:ln w="31750">
            <a:solidFill>
              <a:srgbClr val="00B050"/>
            </a:solidFill>
            <a:tailEnd type="triangle"/>
          </a:ln>
        </p:spPr>
        <p:style>
          <a:lnRef idx="2">
            <a:schemeClr val="accent1"/>
          </a:lnRef>
          <a:fillRef idx="0">
            <a:schemeClr val="accent1"/>
          </a:fillRef>
          <a:effectRef idx="1">
            <a:schemeClr val="accent1"/>
          </a:effectRef>
          <a:fontRef idx="minor">
            <a:schemeClr val="tx1"/>
          </a:fontRef>
        </p:style>
      </p:cxnSp>
      <p:cxnSp>
        <p:nvCxnSpPr>
          <p:cNvPr id="22" name="Gerade Verbindung mit Pfeil 21"/>
          <p:cNvCxnSpPr/>
          <p:nvPr/>
        </p:nvCxnSpPr>
        <p:spPr>
          <a:xfrm>
            <a:off x="3852186" y="3250825"/>
            <a:ext cx="0" cy="637046"/>
          </a:xfrm>
          <a:prstGeom prst="straightConnector1">
            <a:avLst/>
          </a:prstGeom>
          <a:ln w="31750">
            <a:solidFill>
              <a:srgbClr val="00B050"/>
            </a:solidFill>
            <a:tailEnd type="triangle"/>
          </a:ln>
        </p:spPr>
        <p:style>
          <a:lnRef idx="2">
            <a:schemeClr val="accent1"/>
          </a:lnRef>
          <a:fillRef idx="0">
            <a:schemeClr val="accent1"/>
          </a:fillRef>
          <a:effectRef idx="1">
            <a:schemeClr val="accent1"/>
          </a:effectRef>
          <a:fontRef idx="minor">
            <a:schemeClr val="tx1"/>
          </a:fontRef>
        </p:style>
      </p:cxnSp>
      <p:cxnSp>
        <p:nvCxnSpPr>
          <p:cNvPr id="23" name="Gerade Verbindung mit Pfeil 22"/>
          <p:cNvCxnSpPr/>
          <p:nvPr/>
        </p:nvCxnSpPr>
        <p:spPr>
          <a:xfrm>
            <a:off x="2915837" y="3250825"/>
            <a:ext cx="0" cy="637046"/>
          </a:xfrm>
          <a:prstGeom prst="straightConnector1">
            <a:avLst/>
          </a:prstGeom>
          <a:ln w="31750">
            <a:solidFill>
              <a:srgbClr val="00B050"/>
            </a:solidFill>
            <a:tailEnd type="triangle"/>
          </a:ln>
        </p:spPr>
        <p:style>
          <a:lnRef idx="2">
            <a:schemeClr val="accent1"/>
          </a:lnRef>
          <a:fillRef idx="0">
            <a:schemeClr val="accent1"/>
          </a:fillRef>
          <a:effectRef idx="1">
            <a:schemeClr val="accent1"/>
          </a:effectRef>
          <a:fontRef idx="minor">
            <a:schemeClr val="tx1"/>
          </a:fontRef>
        </p:style>
      </p:cxnSp>
      <p:sp>
        <p:nvSpPr>
          <p:cNvPr id="25" name="Textfeld 24"/>
          <p:cNvSpPr txBox="1"/>
          <p:nvPr/>
        </p:nvSpPr>
        <p:spPr>
          <a:xfrm>
            <a:off x="4314903" y="4634304"/>
            <a:ext cx="4686681" cy="1200329"/>
          </a:xfrm>
          <a:prstGeom prst="rect">
            <a:avLst/>
          </a:prstGeom>
          <a:noFill/>
        </p:spPr>
        <p:txBody>
          <a:bodyPr wrap="square" rtlCol="0">
            <a:spAutoFit/>
          </a:bodyPr>
          <a:lstStyle/>
          <a:p>
            <a:pPr marL="177800">
              <a:spcAft>
                <a:spcPts val="600"/>
              </a:spcAft>
              <a:buClr>
                <a:srgbClr val="009EE2"/>
              </a:buClr>
              <a:buSzPct val="100000"/>
            </a:pPr>
            <a:r>
              <a:rPr lang="de-DE" dirty="0">
                <a:solidFill>
                  <a:srgbClr val="003D6A"/>
                </a:solidFill>
              </a:rPr>
              <a:t>Die MPC Baureihe ist zu diesen RH Greifern vergleichbar in Hub und Kraft, aber nicht direkt kompatibel was die Anschlussmaße angeht.</a:t>
            </a:r>
          </a:p>
        </p:txBody>
      </p:sp>
      <p:pic>
        <p:nvPicPr>
          <p:cNvPr id="3" name="Grafik 2"/>
          <p:cNvPicPr>
            <a:picLocks noChangeAspect="1"/>
          </p:cNvPicPr>
          <p:nvPr/>
        </p:nvPicPr>
        <p:blipFill>
          <a:blip r:embed="rId10">
            <a:clrChange>
              <a:clrFrom>
                <a:srgbClr val="FFFFFF"/>
              </a:clrFrom>
              <a:clrTo>
                <a:srgbClr val="FFFFFF">
                  <a:alpha val="0"/>
                </a:srgbClr>
              </a:clrTo>
            </a:clrChange>
          </a:blip>
          <a:stretch>
            <a:fillRect/>
          </a:stretch>
        </p:blipFill>
        <p:spPr>
          <a:xfrm>
            <a:off x="1952572" y="4437112"/>
            <a:ext cx="2125989" cy="1525776"/>
          </a:xfrm>
          <a:prstGeom prst="rect">
            <a:avLst/>
          </a:prstGeom>
        </p:spPr>
      </p:pic>
    </p:spTree>
    <p:extLst>
      <p:ext uri="{BB962C8B-B14F-4D97-AF65-F5344CB8AC3E}">
        <p14:creationId xmlns:p14="http://schemas.microsoft.com/office/powerpoint/2010/main" val="11536038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prstClr val="white"/>
                </a:solidFill>
              </a:rPr>
              <a:t>Segmentierung Kleinteilegreifer</a:t>
            </a:r>
          </a:p>
        </p:txBody>
      </p:sp>
      <p:pic>
        <p:nvPicPr>
          <p:cNvPr id="5" name="Grafi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260648"/>
            <a:ext cx="1584176" cy="1320147"/>
          </a:xfrm>
          <a:prstGeom prst="rect">
            <a:avLst/>
          </a:prstGeom>
        </p:spPr>
      </p:pic>
      <p:sp>
        <p:nvSpPr>
          <p:cNvPr id="6" name="Rechteck 5"/>
          <p:cNvSpPr/>
          <p:nvPr/>
        </p:nvSpPr>
        <p:spPr>
          <a:xfrm>
            <a:off x="3544409" y="2616013"/>
            <a:ext cx="1351230" cy="590738"/>
          </a:xfrm>
          <a:prstGeom prst="rect">
            <a:avLst/>
          </a:prstGeom>
          <a:solidFill>
            <a:srgbClr val="009EE0">
              <a:alpha val="50196"/>
            </a:srgbClr>
          </a:solidFill>
          <a:ln w="28575">
            <a:solidFill>
              <a:srgbClr val="009EE0"/>
            </a:solidFill>
            <a:prstDash val="sysDot"/>
          </a:ln>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350" dirty="0">
                <a:solidFill>
                  <a:prstClr val="white"/>
                </a:solidFill>
              </a:rPr>
              <a:t>MPG</a:t>
            </a:r>
          </a:p>
        </p:txBody>
      </p:sp>
      <p:sp>
        <p:nvSpPr>
          <p:cNvPr id="9" name="Pfeil nach links und oben 8"/>
          <p:cNvSpPr/>
          <p:nvPr/>
        </p:nvSpPr>
        <p:spPr>
          <a:xfrm flipH="1">
            <a:off x="1259632" y="2420888"/>
            <a:ext cx="4113668" cy="2844147"/>
          </a:xfrm>
          <a:prstGeom prst="leftUpArrow">
            <a:avLst>
              <a:gd name="adj1" fmla="val 2168"/>
              <a:gd name="adj2" fmla="val 2331"/>
              <a:gd name="adj3" fmla="val 4968"/>
            </a:avLst>
          </a:prstGeom>
          <a:solidFill>
            <a:srgbClr val="003D6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1350">
              <a:solidFill>
                <a:prstClr val="white"/>
              </a:solidFill>
            </a:endParaRPr>
          </a:p>
        </p:txBody>
      </p:sp>
      <p:sp>
        <p:nvSpPr>
          <p:cNvPr id="10" name="Textfeld 9"/>
          <p:cNvSpPr txBox="1"/>
          <p:nvPr/>
        </p:nvSpPr>
        <p:spPr>
          <a:xfrm>
            <a:off x="668332" y="2399285"/>
            <a:ext cx="837443" cy="2123658"/>
          </a:xfrm>
          <a:prstGeom prst="rect">
            <a:avLst/>
          </a:prstGeom>
          <a:noFill/>
        </p:spPr>
        <p:txBody>
          <a:bodyPr wrap="square" rtlCol="0">
            <a:spAutoFit/>
          </a:bodyPr>
          <a:lstStyle/>
          <a:p>
            <a:r>
              <a:rPr lang="de-DE" sz="1350" dirty="0">
                <a:solidFill>
                  <a:prstClr val="black"/>
                </a:solidFill>
              </a:rPr>
              <a:t>Preis</a:t>
            </a:r>
          </a:p>
          <a:p>
            <a:endParaRPr lang="de-DE" sz="1350" dirty="0">
              <a:solidFill>
                <a:prstClr val="black"/>
              </a:solidFill>
            </a:endParaRPr>
          </a:p>
          <a:p>
            <a:r>
              <a:rPr lang="de-DE" sz="1050" dirty="0">
                <a:solidFill>
                  <a:prstClr val="black"/>
                </a:solidFill>
              </a:rPr>
              <a:t>100 %</a:t>
            </a:r>
          </a:p>
          <a:p>
            <a:endParaRPr lang="de-DE" sz="1050" dirty="0">
              <a:solidFill>
                <a:prstClr val="black"/>
              </a:solidFill>
            </a:endParaRPr>
          </a:p>
          <a:p>
            <a:r>
              <a:rPr lang="de-DE" sz="1050" dirty="0">
                <a:solidFill>
                  <a:prstClr val="black"/>
                </a:solidFill>
              </a:rPr>
              <a:t>	</a:t>
            </a:r>
          </a:p>
          <a:p>
            <a:endParaRPr lang="de-DE" sz="1050" dirty="0">
              <a:solidFill>
                <a:prstClr val="black"/>
              </a:solidFill>
            </a:endParaRPr>
          </a:p>
          <a:p>
            <a:endParaRPr lang="de-DE" sz="1050" dirty="0">
              <a:solidFill>
                <a:prstClr val="black"/>
              </a:solidFill>
            </a:endParaRPr>
          </a:p>
          <a:p>
            <a:endParaRPr lang="de-DE" sz="1050" dirty="0">
              <a:solidFill>
                <a:prstClr val="black"/>
              </a:solidFill>
            </a:endParaRPr>
          </a:p>
          <a:p>
            <a:endParaRPr lang="de-DE" sz="1050" dirty="0">
              <a:solidFill>
                <a:prstClr val="black"/>
              </a:solidFill>
            </a:endParaRPr>
          </a:p>
          <a:p>
            <a:endParaRPr lang="de-DE" sz="1050" dirty="0">
              <a:solidFill>
                <a:prstClr val="black"/>
              </a:solidFill>
            </a:endParaRPr>
          </a:p>
          <a:p>
            <a:endParaRPr lang="de-DE" sz="1050" dirty="0">
              <a:solidFill>
                <a:prstClr val="black"/>
              </a:solidFill>
            </a:endParaRPr>
          </a:p>
          <a:p>
            <a:r>
              <a:rPr lang="de-DE" sz="1050" dirty="0">
                <a:solidFill>
                  <a:prstClr val="black"/>
                </a:solidFill>
              </a:rPr>
              <a:t>~ 50 %</a:t>
            </a:r>
          </a:p>
        </p:txBody>
      </p:sp>
      <p:sp>
        <p:nvSpPr>
          <p:cNvPr id="11" name="Textfeld 10"/>
          <p:cNvSpPr txBox="1"/>
          <p:nvPr/>
        </p:nvSpPr>
        <p:spPr>
          <a:xfrm>
            <a:off x="5260694" y="5178470"/>
            <a:ext cx="1300305" cy="300082"/>
          </a:xfrm>
          <a:prstGeom prst="rect">
            <a:avLst/>
          </a:prstGeom>
          <a:noFill/>
        </p:spPr>
        <p:txBody>
          <a:bodyPr wrap="square" rtlCol="0">
            <a:spAutoFit/>
          </a:bodyPr>
          <a:lstStyle/>
          <a:p>
            <a:r>
              <a:rPr lang="de-DE" sz="1350" dirty="0">
                <a:solidFill>
                  <a:prstClr val="black"/>
                </a:solidFill>
              </a:rPr>
              <a:t>Leistung</a:t>
            </a:r>
          </a:p>
        </p:txBody>
      </p:sp>
      <p:sp>
        <p:nvSpPr>
          <p:cNvPr id="12" name="Rechteck 11"/>
          <p:cNvSpPr/>
          <p:nvPr/>
        </p:nvSpPr>
        <p:spPr>
          <a:xfrm>
            <a:off x="1965236" y="4077072"/>
            <a:ext cx="1351230" cy="590738"/>
          </a:xfrm>
          <a:prstGeom prst="rect">
            <a:avLst/>
          </a:prstGeom>
          <a:solidFill>
            <a:srgbClr val="009EE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350" dirty="0">
                <a:solidFill>
                  <a:prstClr val="white"/>
                </a:solidFill>
              </a:rPr>
              <a:t>MPC</a:t>
            </a:r>
          </a:p>
        </p:txBody>
      </p:sp>
      <p:sp>
        <p:nvSpPr>
          <p:cNvPr id="13" name="Rechteck 12"/>
          <p:cNvSpPr/>
          <p:nvPr/>
        </p:nvSpPr>
        <p:spPr>
          <a:xfrm>
            <a:off x="3793098" y="2954495"/>
            <a:ext cx="1351230" cy="590738"/>
          </a:xfrm>
          <a:prstGeom prst="rect">
            <a:avLst/>
          </a:prstGeom>
          <a:solidFill>
            <a:srgbClr val="009EE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350" dirty="0">
                <a:solidFill>
                  <a:prstClr val="white"/>
                </a:solidFill>
              </a:rPr>
              <a:t>MPG-plus</a:t>
            </a:r>
          </a:p>
        </p:txBody>
      </p:sp>
      <p:sp>
        <p:nvSpPr>
          <p:cNvPr id="27" name="Textfeld 26"/>
          <p:cNvSpPr txBox="1"/>
          <p:nvPr/>
        </p:nvSpPr>
        <p:spPr>
          <a:xfrm>
            <a:off x="6264503" y="2959692"/>
            <a:ext cx="2493168" cy="1338828"/>
          </a:xfrm>
          <a:prstGeom prst="rect">
            <a:avLst/>
          </a:prstGeom>
          <a:noFill/>
        </p:spPr>
        <p:txBody>
          <a:bodyPr wrap="square" rtlCol="0">
            <a:spAutoFit/>
          </a:bodyPr>
          <a:lstStyle/>
          <a:p>
            <a:endParaRPr lang="de-DE" sz="1350" dirty="0">
              <a:solidFill>
                <a:prstClr val="black"/>
              </a:solidFill>
            </a:endParaRPr>
          </a:p>
          <a:p>
            <a:r>
              <a:rPr lang="de-DE" sz="1350" b="1" dirty="0">
                <a:solidFill>
                  <a:prstClr val="black"/>
                </a:solidFill>
              </a:rPr>
              <a:t>Zielstellung</a:t>
            </a:r>
          </a:p>
          <a:p>
            <a:endParaRPr lang="de-DE" sz="1350" dirty="0">
              <a:solidFill>
                <a:prstClr val="black"/>
              </a:solidFill>
            </a:endParaRPr>
          </a:p>
          <a:p>
            <a:r>
              <a:rPr lang="de-DE" sz="1350" dirty="0">
                <a:solidFill>
                  <a:prstClr val="black"/>
                </a:solidFill>
              </a:rPr>
              <a:t>Das richtige Preis-/Leistungsverhältnis für alle Applikationen weltweit</a:t>
            </a:r>
          </a:p>
        </p:txBody>
      </p:sp>
      <p:sp>
        <p:nvSpPr>
          <p:cNvPr id="28" name="Pfeil nach rechts 27"/>
          <p:cNvSpPr/>
          <p:nvPr/>
        </p:nvSpPr>
        <p:spPr>
          <a:xfrm>
            <a:off x="5619443" y="2707435"/>
            <a:ext cx="595054" cy="1871663"/>
          </a:xfrm>
          <a:prstGeom prst="rightArrow">
            <a:avLst>
              <a:gd name="adj1" fmla="val 50000"/>
              <a:gd name="adj2" fmla="val 100000"/>
            </a:avLst>
          </a:prstGeom>
          <a:solidFill>
            <a:srgbClr val="009EE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1350">
              <a:solidFill>
                <a:prstClr val="white"/>
              </a:solidFill>
            </a:endParaRPr>
          </a:p>
        </p:txBody>
      </p:sp>
      <p:pic>
        <p:nvPicPr>
          <p:cNvPr id="29" name="Picture 2" descr="http://i1.istockimg.com/file_thumbview_approve/73699293/5/stock-illustration-73699293-target-icon-on-a-round-button.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66015" y="3053102"/>
            <a:ext cx="490143" cy="490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17827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prstClr val="white"/>
                </a:solidFill>
              </a:rPr>
              <a:t>Segmentierung Kleinteilegreifer</a:t>
            </a:r>
          </a:p>
        </p:txBody>
      </p:sp>
      <p:pic>
        <p:nvPicPr>
          <p:cNvPr id="5" name="Grafi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260648"/>
            <a:ext cx="1584176" cy="1320147"/>
          </a:xfrm>
          <a:prstGeom prst="rect">
            <a:avLst/>
          </a:prstGeom>
        </p:spPr>
      </p:pic>
      <p:sp>
        <p:nvSpPr>
          <p:cNvPr id="7" name="Textfeld 6"/>
          <p:cNvSpPr txBox="1"/>
          <p:nvPr/>
        </p:nvSpPr>
        <p:spPr>
          <a:xfrm>
            <a:off x="323528" y="1655509"/>
            <a:ext cx="7992888" cy="2277547"/>
          </a:xfrm>
          <a:prstGeom prst="rect">
            <a:avLst/>
          </a:prstGeom>
          <a:noFill/>
        </p:spPr>
        <p:txBody>
          <a:bodyPr wrap="square" rtlCol="0">
            <a:spAutoFit/>
          </a:bodyPr>
          <a:lstStyle/>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6 Baugrößen = 6 ID (keine Varianten)</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Gewährleistung: 12 Monate oder 7 </a:t>
            </a:r>
            <a:r>
              <a:rPr lang="de-DE" sz="1600" dirty="0" err="1">
                <a:solidFill>
                  <a:srgbClr val="003D6A"/>
                </a:solidFill>
              </a:rPr>
              <a:t>Mio</a:t>
            </a:r>
            <a:r>
              <a:rPr lang="de-DE" sz="1600" dirty="0">
                <a:solidFill>
                  <a:srgbClr val="003D6A"/>
                </a:solidFill>
              </a:rPr>
              <a:t> Zyklen</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Lieferumfang: Greifer, BA als Kurzanleitung, Beipack (6 Passstifte)</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Luftanschluss A+B (Öffnen und Schließen) – Keine bodenseitigen Luftanschlüsse</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Greifkrafterhaltung optional über SDV-P – keine GKS-Version mit Feder</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Sensorik über neue, preiswerte Magnetschalter J02 – nicht SCHUNK MMS</a:t>
            </a:r>
          </a:p>
          <a:p>
            <a:pPr marL="463550" indent="-285750">
              <a:spcAft>
                <a:spcPts val="600"/>
              </a:spcAft>
              <a:buClr>
                <a:srgbClr val="009EE2"/>
              </a:buClr>
              <a:buSzPct val="100000"/>
              <a:buFont typeface="Calibri" panose="020F0502020204030204" pitchFamily="34" charset="0"/>
              <a:buChar char="●"/>
            </a:pPr>
            <a:endParaRPr lang="de-DE" sz="1600" dirty="0">
              <a:solidFill>
                <a:srgbClr val="003D6A"/>
              </a:solidFill>
            </a:endParaRPr>
          </a:p>
        </p:txBody>
      </p:sp>
      <p:graphicFrame>
        <p:nvGraphicFramePr>
          <p:cNvPr id="33" name="Diagramm 32"/>
          <p:cNvGraphicFramePr>
            <a:graphicFrameLocks/>
          </p:cNvGraphicFramePr>
          <p:nvPr>
            <p:extLst/>
          </p:nvPr>
        </p:nvGraphicFramePr>
        <p:xfrm>
          <a:off x="4788024" y="3573016"/>
          <a:ext cx="4108336" cy="274263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0" name="Diagramm 9">
            <a:extLst>
              <a:ext uri="{FF2B5EF4-FFF2-40B4-BE49-F238E27FC236}">
                <a16:creationId xmlns:a16="http://schemas.microsoft.com/office/drawing/2014/main" id="{00000000-0008-0000-0000-000002000000}"/>
              </a:ext>
            </a:extLst>
          </p:cNvPr>
          <p:cNvGraphicFramePr>
            <a:graphicFrameLocks/>
          </p:cNvGraphicFramePr>
          <p:nvPr>
            <p:extLst/>
          </p:nvPr>
        </p:nvGraphicFramePr>
        <p:xfrm>
          <a:off x="417554" y="3501008"/>
          <a:ext cx="3938423" cy="27432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41659981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prstClr val="white"/>
                </a:solidFill>
              </a:rPr>
              <a:t>Absicherung MPG-plus</a:t>
            </a:r>
          </a:p>
        </p:txBody>
      </p:sp>
      <p:pic>
        <p:nvPicPr>
          <p:cNvPr id="5" name="Grafi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260648"/>
            <a:ext cx="1584176" cy="1320147"/>
          </a:xfrm>
          <a:prstGeom prst="rect">
            <a:avLst/>
          </a:prstGeom>
        </p:spPr>
      </p:pic>
      <p:sp>
        <p:nvSpPr>
          <p:cNvPr id="7" name="Textfeld 6"/>
          <p:cNvSpPr txBox="1"/>
          <p:nvPr/>
        </p:nvSpPr>
        <p:spPr>
          <a:xfrm>
            <a:off x="323528" y="1844824"/>
            <a:ext cx="7992888" cy="3662541"/>
          </a:xfrm>
          <a:prstGeom prst="rect">
            <a:avLst/>
          </a:prstGeom>
          <a:noFill/>
        </p:spPr>
        <p:txBody>
          <a:bodyPr wrap="square" rtlCol="0">
            <a:spAutoFit/>
          </a:bodyPr>
          <a:lstStyle/>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Vergleichbar mit der Erfolgsgeschichte PGN-plus und JGP soll der MPC Greifer den MPG-plus Greifer nicht ersetzen oder verdrängen, sondern stützen!</a:t>
            </a:r>
          </a:p>
          <a:p>
            <a:pPr marL="463550" indent="-285750">
              <a:spcAft>
                <a:spcPts val="600"/>
              </a:spcAft>
              <a:buClr>
                <a:srgbClr val="009EE2"/>
              </a:buClr>
              <a:buSzPct val="100000"/>
              <a:buFont typeface="Calibri" panose="020F0502020204030204" pitchFamily="34" charset="0"/>
              <a:buChar char="●"/>
            </a:pP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Vertriebsziel sollte es immer sein, den Kunden vom hochwertigeren MPG-plus zu überzeugen.</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Immer wenn eine Argumentation für den MPG-plus an den Kosten scheitert, kann der MPC proaktiv ins Feld geführt werden. </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Im direkten Wettbewerb bei kostensensiblen Anwendungen kann der MPC punkten.</a:t>
            </a:r>
          </a:p>
        </p:txBody>
      </p:sp>
      <p:pic>
        <p:nvPicPr>
          <p:cNvPr id="2" name="Grafik 1"/>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285162" y="2942082"/>
            <a:ext cx="720000" cy="1072559"/>
          </a:xfrm>
          <a:prstGeom prst="rect">
            <a:avLst/>
          </a:prstGeom>
        </p:spPr>
      </p:pic>
      <p:pic>
        <p:nvPicPr>
          <p:cNvPr id="4" name="Grafik 3"/>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6080784" y="2208071"/>
            <a:ext cx="720000" cy="1468023"/>
          </a:xfrm>
          <a:prstGeom prst="rect">
            <a:avLst/>
          </a:prstGeom>
        </p:spPr>
      </p:pic>
      <p:pic>
        <p:nvPicPr>
          <p:cNvPr id="10" name="Grafik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05656" y="3114641"/>
            <a:ext cx="1080000" cy="900000"/>
          </a:xfrm>
          <a:prstGeom prst="rect">
            <a:avLst/>
          </a:prstGeom>
        </p:spPr>
      </p:pic>
      <p:pic>
        <p:nvPicPr>
          <p:cNvPr id="12" name="Grafik 1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915695" y="2439641"/>
            <a:ext cx="1620000" cy="1350000"/>
          </a:xfrm>
          <a:prstGeom prst="rect">
            <a:avLst/>
          </a:prstGeom>
        </p:spPr>
      </p:pic>
    </p:spTree>
    <p:extLst>
      <p:ext uri="{BB962C8B-B14F-4D97-AF65-F5344CB8AC3E}">
        <p14:creationId xmlns:p14="http://schemas.microsoft.com/office/powerpoint/2010/main" val="31779101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prstClr val="white"/>
                </a:solidFill>
              </a:rPr>
              <a:t>Hauptabsatzmarkt Asien</a:t>
            </a:r>
          </a:p>
        </p:txBody>
      </p:sp>
      <p:sp>
        <p:nvSpPr>
          <p:cNvPr id="55" name="Textfeld 54"/>
          <p:cNvSpPr txBox="1"/>
          <p:nvPr/>
        </p:nvSpPr>
        <p:spPr>
          <a:xfrm>
            <a:off x="5580112" y="2267635"/>
            <a:ext cx="2736304" cy="338554"/>
          </a:xfrm>
          <a:prstGeom prst="rect">
            <a:avLst/>
          </a:prstGeom>
          <a:noFill/>
        </p:spPr>
        <p:txBody>
          <a:bodyPr wrap="square" rtlCol="0">
            <a:spAutoFit/>
          </a:bodyPr>
          <a:lstStyle/>
          <a:p>
            <a:pPr>
              <a:spcAft>
                <a:spcPts val="1200"/>
              </a:spcAft>
              <a:buSzPct val="200000"/>
            </a:pPr>
            <a:r>
              <a:rPr lang="de-DE" sz="1600" b="1" dirty="0">
                <a:solidFill>
                  <a:srgbClr val="003D6A"/>
                </a:solidFill>
              </a:rPr>
              <a:t>MPC: Verteilung auf Regionen</a:t>
            </a:r>
          </a:p>
        </p:txBody>
      </p:sp>
      <p:pic>
        <p:nvPicPr>
          <p:cNvPr id="5" name="Grafik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1520" y="260648"/>
            <a:ext cx="1584176" cy="1320147"/>
          </a:xfrm>
          <a:prstGeom prst="rect">
            <a:avLst/>
          </a:prstGeom>
        </p:spPr>
      </p:pic>
      <p:sp>
        <p:nvSpPr>
          <p:cNvPr id="6" name="Textfeld 5"/>
          <p:cNvSpPr txBox="1"/>
          <p:nvPr/>
        </p:nvSpPr>
        <p:spPr>
          <a:xfrm>
            <a:off x="323528" y="2436912"/>
            <a:ext cx="4320000" cy="3524042"/>
          </a:xfrm>
          <a:prstGeom prst="rect">
            <a:avLst/>
          </a:prstGeom>
          <a:noFill/>
        </p:spPr>
        <p:txBody>
          <a:bodyPr wrap="square" rtlCol="0">
            <a:spAutoFit/>
          </a:bodyPr>
          <a:lstStyle/>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Insbesondere in Asien soll der Greifer MPC in hohe Stückzahlen kommen.</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Bspw. in der Elektronik Massenproduktion werden Montageanlagen gebaut, die ~ 1 Jahr Laufzeit haben. Dort werden Greifer maßgeblich anhand des Einkaufspreises ausgewählt.</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MPC wird lokal in Asien/Südkorea produziert und montiert.</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Für Deutschland und andere Länder ergibt sich mit MPC die Chance, in neue Anwendungen vorzudringen, bspw. Kunststoff-Spritzguss.</a:t>
            </a:r>
          </a:p>
        </p:txBody>
      </p:sp>
      <p:graphicFrame>
        <p:nvGraphicFramePr>
          <p:cNvPr id="7" name="Diagramm 6"/>
          <p:cNvGraphicFramePr>
            <a:graphicFrameLocks/>
          </p:cNvGraphicFramePr>
          <p:nvPr>
            <p:extLst/>
          </p:nvPr>
        </p:nvGraphicFramePr>
        <p:xfrm>
          <a:off x="4716016" y="2597433"/>
          <a:ext cx="4176464" cy="2524124"/>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10053030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Verfügbarkeit &amp; Preis</a:t>
            </a:r>
          </a:p>
        </p:txBody>
      </p:sp>
      <p:graphicFrame>
        <p:nvGraphicFramePr>
          <p:cNvPr id="11" name="Inhaltsplatzhalter 13"/>
          <p:cNvGraphicFramePr>
            <a:graphicFrameLocks/>
          </p:cNvGraphicFramePr>
          <p:nvPr>
            <p:extLst/>
          </p:nvPr>
        </p:nvGraphicFramePr>
        <p:xfrm>
          <a:off x="5076056" y="2060848"/>
          <a:ext cx="4131294" cy="296672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215478">
                  <a:extLst>
                    <a:ext uri="{9D8B030D-6E8A-4147-A177-3AD203B41FA5}">
                      <a16:colId xmlns:a16="http://schemas.microsoft.com/office/drawing/2014/main" val="20000"/>
                    </a:ext>
                  </a:extLst>
                </a:gridCol>
                <a:gridCol w="1304803">
                  <a:extLst>
                    <a:ext uri="{9D8B030D-6E8A-4147-A177-3AD203B41FA5}">
                      <a16:colId xmlns:a16="http://schemas.microsoft.com/office/drawing/2014/main" val="20001"/>
                    </a:ext>
                  </a:extLst>
                </a:gridCol>
                <a:gridCol w="1611013">
                  <a:extLst>
                    <a:ext uri="{9D8B030D-6E8A-4147-A177-3AD203B41FA5}">
                      <a16:colId xmlns:a16="http://schemas.microsoft.com/office/drawing/2014/main" val="20002"/>
                    </a:ext>
                  </a:extLst>
                </a:gridCol>
              </a:tblGrid>
              <a:tr h="370840">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187115" marR="18711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dirty="0"/>
                    </a:p>
                  </a:txBody>
                  <a:tcPr/>
                </a:tc>
                <a:tc hMerge="1">
                  <a:txBody>
                    <a:bodyPr/>
                    <a:lstStyle/>
                    <a:p>
                      <a:endParaRPr lang="de-DE"/>
                    </a:p>
                  </a:txBody>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a:solidFill>
                            <a:srgbClr val="003D6A"/>
                          </a:solidFill>
                          <a:latin typeface="+mn-lt"/>
                          <a:ea typeface="+mn-ea"/>
                          <a:cs typeface="+mn-cs"/>
                        </a:rPr>
                        <a:t>Baugröße</a:t>
                      </a:r>
                      <a:endParaRPr lang="de-DE" sz="1600" b="0" kern="1200" dirty="0">
                        <a:solidFill>
                          <a:srgbClr val="003D6A"/>
                        </a:solidFill>
                        <a:latin typeface="+mn-lt"/>
                        <a:ea typeface="+mn-ea"/>
                        <a:cs typeface="+mn-cs"/>
                      </a:endParaRP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Preis</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Verfügbarkeit</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025</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100 €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verfügbar</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050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120 €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kumimoji="0" lang="de-DE" sz="1600" b="0" i="0" u="none" strike="noStrike" kern="1200" cap="none" spc="0" normalizeH="0" baseline="0" noProof="0" dirty="0">
                          <a:ln>
                            <a:noFill/>
                          </a:ln>
                          <a:solidFill>
                            <a:srgbClr val="003D6A"/>
                          </a:solidFill>
                          <a:effectLst/>
                          <a:uLnTx/>
                          <a:uFillTx/>
                          <a:latin typeface="+mn-lt"/>
                          <a:ea typeface="+mn-ea"/>
                          <a:cs typeface="+mn-cs"/>
                        </a:rPr>
                        <a:t>verfügbar</a:t>
                      </a:r>
                      <a:endParaRPr lang="de-DE" sz="1600" b="0" kern="1200" dirty="0">
                        <a:solidFill>
                          <a:srgbClr val="003D6A"/>
                        </a:solidFill>
                        <a:highlight>
                          <a:srgbClr val="FFFF00"/>
                        </a:highlight>
                        <a:latin typeface="+mn-lt"/>
                        <a:ea typeface="+mn-ea"/>
                        <a:cs typeface="+mn-cs"/>
                      </a:endParaRP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075</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145 €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srgbClr val="003D6A"/>
                          </a:solidFill>
                          <a:effectLst/>
                          <a:uLnTx/>
                          <a:uFillTx/>
                          <a:latin typeface="+mn-lt"/>
                          <a:ea typeface="+mn-ea"/>
                          <a:cs typeface="+mn-cs"/>
                        </a:rPr>
                        <a:t>verfügbar</a:t>
                      </a:r>
                      <a:endParaRPr lang="de-DE" sz="1600" b="0" kern="1200" dirty="0">
                        <a:solidFill>
                          <a:srgbClr val="003D6A"/>
                        </a:solidFill>
                        <a:highlight>
                          <a:srgbClr val="FFFF00"/>
                        </a:highlight>
                        <a:latin typeface="+mn-lt"/>
                        <a:ea typeface="+mn-ea"/>
                        <a:cs typeface="+mn-cs"/>
                      </a:endParaRP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100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165 €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srgbClr val="003D6A"/>
                          </a:solidFill>
                          <a:effectLst/>
                          <a:uLnTx/>
                          <a:uFillTx/>
                          <a:latin typeface="+mn-lt"/>
                          <a:ea typeface="+mn-ea"/>
                          <a:cs typeface="+mn-cs"/>
                        </a:rPr>
                        <a:t>verfügbar</a:t>
                      </a:r>
                      <a:endParaRPr lang="de-DE" sz="1600" b="0" kern="1200" dirty="0">
                        <a:solidFill>
                          <a:srgbClr val="003D6A"/>
                        </a:solidFill>
                        <a:highlight>
                          <a:srgbClr val="FFFF00"/>
                        </a:highlight>
                        <a:latin typeface="+mn-lt"/>
                        <a:ea typeface="+mn-ea"/>
                        <a:cs typeface="+mn-cs"/>
                      </a:endParaRP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120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190 €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kumimoji="0" lang="de-DE" sz="1600" b="0" i="0" u="none" strike="noStrike" kern="1200" cap="none" spc="0" normalizeH="0" baseline="0" noProof="0" dirty="0">
                          <a:ln>
                            <a:noFill/>
                          </a:ln>
                          <a:solidFill>
                            <a:srgbClr val="003D6A"/>
                          </a:solidFill>
                          <a:effectLst/>
                          <a:uLnTx/>
                          <a:uFillTx/>
                          <a:latin typeface="+mn-lt"/>
                          <a:ea typeface="+mn-ea"/>
                          <a:cs typeface="+mn-cs"/>
                        </a:rPr>
                        <a:t>verfügbar</a:t>
                      </a:r>
                      <a:endParaRPr lang="de-DE" sz="1600" b="0" kern="1200" dirty="0">
                        <a:solidFill>
                          <a:srgbClr val="003D6A"/>
                        </a:solidFill>
                        <a:highlight>
                          <a:srgbClr val="FFFF00"/>
                        </a:highlight>
                        <a:latin typeface="+mn-lt"/>
                        <a:ea typeface="+mn-ea"/>
                        <a:cs typeface="+mn-cs"/>
                      </a:endParaRP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150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a:solidFill>
                            <a:srgbClr val="003D6A"/>
                          </a:solidFill>
                          <a:latin typeface="+mn-lt"/>
                          <a:ea typeface="+mn-ea"/>
                          <a:cs typeface="+mn-cs"/>
                        </a:rPr>
                        <a:t>220 €</a:t>
                      </a:r>
                      <a:endParaRPr lang="de-DE" sz="1600" b="0" kern="1200" dirty="0">
                        <a:solidFill>
                          <a:srgbClr val="003D6A"/>
                        </a:solidFill>
                        <a:latin typeface="+mn-lt"/>
                        <a:ea typeface="+mn-ea"/>
                        <a:cs typeface="+mn-cs"/>
                      </a:endParaRP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dirty="0">
                          <a:ln>
                            <a:noFill/>
                          </a:ln>
                          <a:solidFill>
                            <a:srgbClr val="003D6A"/>
                          </a:solidFill>
                          <a:effectLst/>
                          <a:uLnTx/>
                          <a:uFillTx/>
                          <a:latin typeface="+mn-lt"/>
                          <a:ea typeface="+mn-ea"/>
                          <a:cs typeface="+mn-cs"/>
                        </a:rPr>
                        <a:t>verfügbar</a:t>
                      </a:r>
                      <a:endParaRPr lang="de-DE" sz="1600" b="0" kern="1200" dirty="0">
                        <a:solidFill>
                          <a:srgbClr val="003D6A"/>
                        </a:solidFill>
                        <a:highlight>
                          <a:srgbClr val="FFFF00"/>
                        </a:highlight>
                        <a:latin typeface="+mn-lt"/>
                        <a:ea typeface="+mn-ea"/>
                        <a:cs typeface="+mn-cs"/>
                      </a:endParaRP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bl>
          </a:graphicData>
        </a:graphic>
      </p:graphicFrame>
      <p:pic>
        <p:nvPicPr>
          <p:cNvPr id="7" name="Grafik 6"/>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21459723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prstClr val="white"/>
                </a:solidFill>
              </a:rPr>
              <a:t>Sensorik</a:t>
            </a:r>
          </a:p>
        </p:txBody>
      </p:sp>
      <p:sp>
        <p:nvSpPr>
          <p:cNvPr id="9" name="Textfeld 8"/>
          <p:cNvSpPr txBox="1"/>
          <p:nvPr/>
        </p:nvSpPr>
        <p:spPr>
          <a:xfrm>
            <a:off x="5148064" y="1988840"/>
            <a:ext cx="3888432" cy="3539430"/>
          </a:xfrm>
          <a:prstGeom prst="rect">
            <a:avLst/>
          </a:prstGeom>
          <a:noFill/>
        </p:spPr>
        <p:txBody>
          <a:bodyPr wrap="square" rtlCol="0">
            <a:spAutoFit/>
          </a:bodyPr>
          <a:lstStyle/>
          <a:p>
            <a:pPr marL="360000" indent="-360000">
              <a:spcAft>
                <a:spcPts val="1200"/>
              </a:spcAft>
              <a:buSzPct val="140000"/>
              <a:buFontTx/>
              <a:buBlip>
                <a:blip r:embed="rId2"/>
              </a:buBlip>
            </a:pPr>
            <a:r>
              <a:rPr lang="de-DE" sz="1600" b="1" dirty="0">
                <a:solidFill>
                  <a:srgbClr val="003D6A"/>
                </a:solidFill>
              </a:rPr>
              <a:t>Preiswerte Sensorik für den MPC</a:t>
            </a:r>
          </a:p>
          <a:p>
            <a:pPr marL="360000" indent="-360000">
              <a:spcAft>
                <a:spcPts val="1200"/>
              </a:spcAft>
              <a:buSzPct val="140000"/>
              <a:buFontTx/>
              <a:buBlip>
                <a:blip r:embed="rId2"/>
              </a:buBlip>
            </a:pPr>
            <a:r>
              <a:rPr lang="de-DE" sz="1600" b="1" dirty="0">
                <a:solidFill>
                  <a:srgbClr val="003D6A"/>
                </a:solidFill>
              </a:rPr>
              <a:t>Magnetschalter für die C-Nut, Montage mittels Klemmung und Schlitzschraube</a:t>
            </a:r>
          </a:p>
          <a:p>
            <a:pPr marL="360000" indent="-360000">
              <a:spcAft>
                <a:spcPts val="1200"/>
              </a:spcAft>
              <a:buSzPct val="140000"/>
              <a:buFontTx/>
              <a:buBlip>
                <a:blip r:embed="rId2"/>
              </a:buBlip>
            </a:pPr>
            <a:r>
              <a:rPr lang="de-DE" sz="1600" b="1" dirty="0">
                <a:solidFill>
                  <a:srgbClr val="003D6A"/>
                </a:solidFill>
              </a:rPr>
              <a:t>Verschiedene Technologien und Schaltungsarten verfügbar (Reed oder PNP/NPN)</a:t>
            </a:r>
          </a:p>
          <a:p>
            <a:pPr marL="360000" indent="-360000">
              <a:spcAft>
                <a:spcPts val="1200"/>
              </a:spcAft>
              <a:buSzPct val="140000"/>
              <a:buFontTx/>
              <a:buBlip>
                <a:blip r:embed="rId2"/>
              </a:buBlip>
            </a:pPr>
            <a:r>
              <a:rPr lang="de-DE" sz="1600" b="1" dirty="0">
                <a:solidFill>
                  <a:srgbClr val="003D6A"/>
                </a:solidFill>
              </a:rPr>
              <a:t>Versionen mit 30 cm Zuleitung und M8-Stecker oder 2 m Anschlussleitung auf offene Litzen</a:t>
            </a:r>
          </a:p>
          <a:p>
            <a:pPr marL="285750" indent="-360000">
              <a:spcAft>
                <a:spcPts val="1200"/>
              </a:spcAft>
              <a:buSzPct val="200000"/>
              <a:buFontTx/>
              <a:buBlip>
                <a:blip r:embed="rId2"/>
              </a:buBlip>
            </a:pPr>
            <a:endParaRPr lang="de-DE" sz="1400" i="1" dirty="0">
              <a:solidFill>
                <a:prstClr val="black"/>
              </a:solidFill>
            </a:endParaRPr>
          </a:p>
          <a:p>
            <a:pPr marL="285750" indent="-360000">
              <a:spcAft>
                <a:spcPts val="1200"/>
              </a:spcAft>
              <a:buSzPct val="200000"/>
              <a:buFontTx/>
              <a:buBlip>
                <a:blip r:embed="rId2"/>
              </a:buBlip>
            </a:pPr>
            <a:endParaRPr lang="de-DE" sz="1600" b="1" dirty="0">
              <a:solidFill>
                <a:srgbClr val="003D6A"/>
              </a:solidFill>
            </a:endParaRPr>
          </a:p>
        </p:txBody>
      </p:sp>
      <p:pic>
        <p:nvPicPr>
          <p:cNvPr id="4" name="Grafik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9890" y="2204864"/>
            <a:ext cx="4103740" cy="2588418"/>
          </a:xfrm>
          <a:prstGeom prst="rect">
            <a:avLst/>
          </a:prstGeom>
        </p:spPr>
      </p:pic>
      <p:pic>
        <p:nvPicPr>
          <p:cNvPr id="2" name="Grafik 1"/>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79512" y="188640"/>
            <a:ext cx="2232248" cy="1585996"/>
          </a:xfrm>
          <a:prstGeom prst="rect">
            <a:avLst/>
          </a:prstGeom>
        </p:spPr>
      </p:pic>
      <p:graphicFrame>
        <p:nvGraphicFramePr>
          <p:cNvPr id="6" name="Inhaltsplatzhalter 13"/>
          <p:cNvGraphicFramePr>
            <a:graphicFrameLocks/>
          </p:cNvGraphicFramePr>
          <p:nvPr>
            <p:extLst/>
          </p:nvPr>
        </p:nvGraphicFramePr>
        <p:xfrm>
          <a:off x="755576" y="4913464"/>
          <a:ext cx="3832447" cy="125184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945967">
                  <a:extLst>
                    <a:ext uri="{9D8B030D-6E8A-4147-A177-3AD203B41FA5}">
                      <a16:colId xmlns:a16="http://schemas.microsoft.com/office/drawing/2014/main" val="20000"/>
                    </a:ext>
                  </a:extLst>
                </a:gridCol>
                <a:gridCol w="1086280">
                  <a:extLst>
                    <a:ext uri="{9D8B030D-6E8A-4147-A177-3AD203B41FA5}">
                      <a16:colId xmlns:a16="http://schemas.microsoft.com/office/drawing/2014/main" val="20001"/>
                    </a:ext>
                  </a:extLst>
                </a:gridCol>
                <a:gridCol w="1800200">
                  <a:extLst>
                    <a:ext uri="{9D8B030D-6E8A-4147-A177-3AD203B41FA5}">
                      <a16:colId xmlns:a16="http://schemas.microsoft.com/office/drawing/2014/main" val="20002"/>
                    </a:ext>
                  </a:extLst>
                </a:gridCol>
              </a:tblGrid>
              <a:tr h="295578">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Listenpreise Sensor</a:t>
                      </a: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40784">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Benamung</a:t>
                      </a: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Version</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Preise (Stecker/Kabel)</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J02N/J02P</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NPN / PNP</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28 € / 23 €</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J02R</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Reed</a:t>
                      </a:r>
                    </a:p>
                  </a:txBody>
                  <a:tcPr marL="9525" marR="9525" marT="9525" marB="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20 € / 15 €</a:t>
                      </a:r>
                    </a:p>
                  </a:txBody>
                  <a:tcPr marL="9525" marR="9525" marT="9525" marB="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bl>
          </a:graphicData>
        </a:graphic>
      </p:graphicFrame>
      <p:sp>
        <p:nvSpPr>
          <p:cNvPr id="3" name="Textfeld 2"/>
          <p:cNvSpPr txBox="1"/>
          <p:nvPr/>
        </p:nvSpPr>
        <p:spPr>
          <a:xfrm>
            <a:off x="5436096" y="4725144"/>
            <a:ext cx="3482219" cy="1384995"/>
          </a:xfrm>
          <a:prstGeom prst="rect">
            <a:avLst/>
          </a:prstGeom>
          <a:noFill/>
        </p:spPr>
        <p:txBody>
          <a:bodyPr wrap="square" rtlCol="0">
            <a:spAutoFit/>
          </a:bodyPr>
          <a:lstStyle/>
          <a:p>
            <a:pPr>
              <a:buSzPct val="140000"/>
            </a:pPr>
            <a:r>
              <a:rPr lang="de-DE" sz="1400" b="1" dirty="0">
                <a:solidFill>
                  <a:srgbClr val="003D6A"/>
                </a:solidFill>
              </a:rPr>
              <a:t>Technische Unterschiede zu bestehenden Produkten:</a:t>
            </a:r>
          </a:p>
          <a:p>
            <a:pPr marL="285750" indent="-285750">
              <a:buSzPct val="140000"/>
              <a:buFont typeface="Arial" panose="020B0604020202020204" pitchFamily="34" charset="0"/>
              <a:buChar char="•"/>
            </a:pPr>
            <a:r>
              <a:rPr lang="de-DE" sz="1400" b="1" dirty="0">
                <a:solidFill>
                  <a:srgbClr val="003D6A"/>
                </a:solidFill>
              </a:rPr>
              <a:t>Kein hochflexibles Kabel, daher nur starr verlegbar</a:t>
            </a:r>
          </a:p>
          <a:p>
            <a:pPr marL="285750" indent="-285750">
              <a:buSzPct val="140000"/>
              <a:buFont typeface="Arial" panose="020B0604020202020204" pitchFamily="34" charset="0"/>
              <a:buChar char="•"/>
            </a:pPr>
            <a:r>
              <a:rPr lang="de-DE" sz="1400" b="1" dirty="0" err="1">
                <a:solidFill>
                  <a:srgbClr val="003D6A"/>
                </a:solidFill>
              </a:rPr>
              <a:t>Umspritztes</a:t>
            </a:r>
            <a:r>
              <a:rPr lang="de-DE" sz="1400" b="1" dirty="0">
                <a:solidFill>
                  <a:srgbClr val="003D6A"/>
                </a:solidFill>
              </a:rPr>
              <a:t> Sensorgehäuse, daher nicht hochbelastbar</a:t>
            </a:r>
            <a:endParaRPr lang="de-DE" sz="1400" dirty="0">
              <a:solidFill>
                <a:prstClr val="black"/>
              </a:solidFill>
            </a:endParaRPr>
          </a:p>
        </p:txBody>
      </p:sp>
    </p:spTree>
    <p:extLst>
      <p:ext uri="{BB962C8B-B14F-4D97-AF65-F5344CB8AC3E}">
        <p14:creationId xmlns:p14="http://schemas.microsoft.com/office/powerpoint/2010/main" val="9391072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Zubehör </a:t>
            </a:r>
            <a:endParaRPr lang="de-DE" sz="4000" b="1" dirty="0">
              <a:solidFill>
                <a:schemeClr val="bg1"/>
              </a:solidFill>
            </a:endParaRPr>
          </a:p>
        </p:txBody>
      </p:sp>
      <p:sp>
        <p:nvSpPr>
          <p:cNvPr id="18" name="Textfeld 17"/>
          <p:cNvSpPr txBox="1"/>
          <p:nvPr/>
        </p:nvSpPr>
        <p:spPr>
          <a:xfrm>
            <a:off x="5221740" y="2060848"/>
            <a:ext cx="3888432" cy="1284034"/>
          </a:xfrm>
          <a:prstGeom prst="rect">
            <a:avLst/>
          </a:prstGeom>
          <a:noFill/>
        </p:spPr>
        <p:txBody>
          <a:bodyPr wrap="square" rtlCol="0">
            <a:noAutofit/>
          </a:bodyPr>
          <a:lstStyle/>
          <a:p>
            <a:r>
              <a:rPr lang="de-DE" sz="1600" b="1" dirty="0">
                <a:solidFill>
                  <a:srgbClr val="003D6A"/>
                </a:solidFill>
              </a:rPr>
              <a:t>Bei Druckausfall der Versorgungsleitung wird das Entlüften der Verbraucher über das Druckerhaltungsventil verhindert. Somit kann eine temporäre Kraft- oder Positionserhaltung bei verschiedenen Aktoren realisiert werden. Besonders für Greifer geeignet, die nicht mit mechanischer Erhaltung ausgerüstet werden können.</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4513413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Zuverlässig. Kompakt. Sicher.</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8771816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Funktionsprinzip</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Gewinde für Pneumatikanschlüsse</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Befestigungsmöglichkeit</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Gehäuse</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Kolben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Rückschlagventil</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Funktionsbeschreibung</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a:bodyPr>
          <a:lstStyle/>
          <a:p>
            <a:r>
              <a:rPr lang="de-DE" sz="1400">
                <a:solidFill>
                  <a:srgbClr val="003D6A"/>
                </a:solidFill>
              </a:rPr>
              <a:t>Zwei parallel geschaltete Rückschlagventile die bei Druckbeaufschlagung öffnen und wechselseitig die Rücklaufrichtung Entlüften. Bei Druckausfall der Versorgungsleitung schließen die Rückschlagventile und verhindern einen Druckabfall.</a:t>
            </a:r>
          </a:p>
          <a:p>
            <a:endParaRPr lang="de-DE" sz="1600">
              <a:solidFill>
                <a:srgbClr val="003D6A"/>
              </a:solidFill>
            </a:endParaRP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spTree>
    <p:extLst>
      <p:ext uri="{BB962C8B-B14F-4D97-AF65-F5344CB8AC3E}">
        <p14:creationId xmlns:p14="http://schemas.microsoft.com/office/powerpoint/2010/main" val="12816468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Vorteile – Ihr Nutzen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Verhinderung von Druckabfall am pneumatischen Aktor bei Druckausfall des Gesamtsystems </a:t>
            </a:r>
            <a:r>
              <a:rPr lang="de-DE" sz="1600" dirty="0">
                <a:solidFill>
                  <a:srgbClr val="003D6A"/>
                </a:solidFill>
                <a:effectLst/>
              </a:rPr>
              <a:t>für höhere Betriebssicherheit beim Einsatz von pneumatischen Komponenten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Vielfach bewährt </a:t>
            </a:r>
            <a:r>
              <a:rPr lang="de-DE" sz="1600" dirty="0">
                <a:solidFill>
                  <a:srgbClr val="003D6A"/>
                </a:solidFill>
                <a:effectLst/>
              </a:rPr>
              <a:t>in der industriellen Automation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Robuster Aufbau </a:t>
            </a:r>
            <a:r>
              <a:rPr lang="de-DE" sz="1600" dirty="0">
                <a:solidFill>
                  <a:srgbClr val="003D6A"/>
                </a:solidFill>
                <a:effectLst/>
              </a:rPr>
              <a:t>für einen dauerhaft zuverlässigen Einsatz</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Universell einsetzbar </a:t>
            </a:r>
            <a:r>
              <a:rPr lang="de-DE" sz="1600">
                <a:solidFill>
                  <a:srgbClr val="003D6A"/>
                </a:solidFill>
              </a:rPr>
              <a:t>mit nahezu jedem pneumatischen Aktor kombinierbar</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Variante mit manueller Entlüftung </a:t>
            </a:r>
            <a:r>
              <a:rPr lang="de-DE" sz="1600">
                <a:solidFill>
                  <a:srgbClr val="003D6A"/>
                </a:solidFill>
              </a:rPr>
              <a:t>für höheren Bedienkomfort</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Variante für Direktmontage an Parallelgreifer </a:t>
            </a:r>
            <a:r>
              <a:rPr lang="de-DE" sz="1600">
                <a:solidFill>
                  <a:srgbClr val="003D6A"/>
                </a:solidFill>
              </a:rPr>
              <a:t>dadurch platzsparend und keine zusätzliche Befestigung erforderlich</a:t>
            </a:r>
          </a:p>
        </p:txBody>
      </p:sp>
    </p:spTree>
    <p:extLst>
      <p:ext uri="{BB962C8B-B14F-4D97-AF65-F5344CB8AC3E}">
        <p14:creationId xmlns:p14="http://schemas.microsoft.com/office/powerpoint/2010/main" val="21732420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20" cy="420840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035115">
                  <a:extLst>
                    <a:ext uri="{9D8B030D-6E8A-4147-A177-3AD203B41FA5}">
                      <a16:colId xmlns:a16="http://schemas.microsoft.com/office/drawing/2014/main" val="20000"/>
                    </a:ext>
                  </a:extLst>
                </a:gridCol>
                <a:gridCol w="1035115">
                  <a:extLst>
                    <a:ext uri="{9D8B030D-6E8A-4147-A177-3AD203B41FA5}">
                      <a16:colId xmlns:a16="http://schemas.microsoft.com/office/drawing/2014/main" val="20001"/>
                    </a:ext>
                  </a:extLst>
                </a:gridCol>
                <a:gridCol w="1035115">
                  <a:extLst>
                    <a:ext uri="{9D8B030D-6E8A-4147-A177-3AD203B41FA5}">
                      <a16:colId xmlns:a16="http://schemas.microsoft.com/office/drawing/2014/main" val="20002"/>
                    </a:ext>
                  </a:extLst>
                </a:gridCol>
                <a:gridCol w="1035115">
                  <a:extLst>
                    <a:ext uri="{9D8B030D-6E8A-4147-A177-3AD203B41FA5}">
                      <a16:colId xmlns:a16="http://schemas.microsoft.com/office/drawing/2014/main" val="20003"/>
                    </a:ext>
                  </a:extLst>
                </a:gridCol>
                <a:gridCol w="1035115">
                  <a:extLst>
                    <a:ext uri="{9D8B030D-6E8A-4147-A177-3AD203B41FA5}">
                      <a16:colId xmlns:a16="http://schemas.microsoft.com/office/drawing/2014/main" val="20004"/>
                    </a:ext>
                  </a:extLst>
                </a:gridCol>
                <a:gridCol w="1035115">
                  <a:extLst>
                    <a:ext uri="{9D8B030D-6E8A-4147-A177-3AD203B41FA5}">
                      <a16:colId xmlns:a16="http://schemas.microsoft.com/office/drawing/2014/main" val="20005"/>
                    </a:ext>
                  </a:extLst>
                </a:gridCol>
                <a:gridCol w="1035115">
                  <a:extLst>
                    <a:ext uri="{9D8B030D-6E8A-4147-A177-3AD203B41FA5}">
                      <a16:colId xmlns:a16="http://schemas.microsoft.com/office/drawing/2014/main" val="20006"/>
                    </a:ext>
                  </a:extLst>
                </a:gridCol>
                <a:gridCol w="1035115">
                  <a:extLst>
                    <a:ext uri="{9D8B030D-6E8A-4147-A177-3AD203B41FA5}">
                      <a16:colId xmlns:a16="http://schemas.microsoft.com/office/drawing/2014/main" val="20007"/>
                    </a:ext>
                  </a:extLst>
                </a:gridCol>
              </a:tblGrid>
              <a:tr h="295578">
                <a:tc gridSpan="8">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Technische Daten Übersicht</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Baugröße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Manuelle Schnellentlüftung</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Durchflussmenge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Durchflussmenge Schlauch-Ø 6mm</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Durchflussmenge Schlauch-Ø 8mm</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Durchflussmenge Schlauch-Ø 10mm</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Ventilschaltzeit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Eigenmasse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[l/min]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[l/min]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[l/min]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[l/min]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[ms]</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0 .. 1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0 .. 1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1400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0.4</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0.12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0.16</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0.23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8"/>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30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0.33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939510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Druckerhaltungsventile</a:t>
            </a:r>
          </a:p>
        </p:txBody>
      </p:sp>
      <p:pic>
        <p:nvPicPr>
          <p:cNvPr id="4" name="Grafik 3"/>
          <p:cNvPicPr>
            <a:picLocks noChangeAspect="1"/>
          </p:cNvPicPr>
          <p:nvPr/>
        </p:nvPicPr>
        <p:blipFill>
          <a:blip r:embed="rId3">
            <a:clrChange>
              <a:clrFrom>
                <a:srgbClr val="FEFEFE"/>
              </a:clrFrom>
              <a:clrTo>
                <a:srgbClr val="FEFEFE">
                  <a:alpha val="0"/>
                </a:srgbClr>
              </a:clrTo>
            </a:clrChange>
          </a:blip>
          <a:stretch>
            <a:fillRect/>
          </a:stretch>
        </p:blipFill>
        <p:spPr>
          <a:xfrm>
            <a:off x="5724128" y="1948358"/>
            <a:ext cx="3035284" cy="3412807"/>
          </a:xfrm>
          <a:prstGeom prst="rect">
            <a:avLst/>
          </a:prstGeom>
        </p:spPr>
      </p:pic>
      <p:pic>
        <p:nvPicPr>
          <p:cNvPr id="5" name="Picture 2" descr="http://www.schunk.int/pimexport/IM0016501.jpg"/>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34313" y="1761166"/>
            <a:ext cx="4986000" cy="3600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feld 5"/>
          <p:cNvSpPr txBox="1"/>
          <p:nvPr/>
        </p:nvSpPr>
        <p:spPr>
          <a:xfrm>
            <a:off x="571643" y="5069863"/>
            <a:ext cx="4548669" cy="1107996"/>
          </a:xfrm>
          <a:prstGeom prst="rect">
            <a:avLst/>
          </a:prstGeom>
          <a:noFill/>
        </p:spPr>
        <p:txBody>
          <a:bodyPr wrap="square" rtlCol="0">
            <a:spAutoFit/>
          </a:bodyPr>
          <a:lstStyle/>
          <a:p>
            <a:r>
              <a:rPr lang="de-DE" dirty="0">
                <a:solidFill>
                  <a:srgbClr val="00ADEE"/>
                </a:solidFill>
              </a:rPr>
              <a:t>Standard:</a:t>
            </a:r>
          </a:p>
          <a:p>
            <a:r>
              <a:rPr lang="de-DE" dirty="0">
                <a:solidFill>
                  <a:srgbClr val="003D6A"/>
                </a:solidFill>
              </a:rPr>
              <a:t>Verschlauchung der Greifer mit Druckerhaltungsventilen SDV-P</a:t>
            </a:r>
          </a:p>
          <a:p>
            <a:r>
              <a:rPr lang="de-DE" sz="1200" dirty="0">
                <a:solidFill>
                  <a:srgbClr val="003D6A"/>
                </a:solidFill>
              </a:rPr>
              <a:t>Baugröße 04, 07, 10</a:t>
            </a:r>
            <a:endParaRPr lang="de-DE" dirty="0">
              <a:solidFill>
                <a:srgbClr val="003D6A"/>
              </a:solidFill>
            </a:endParaRPr>
          </a:p>
        </p:txBody>
      </p:sp>
      <p:sp>
        <p:nvSpPr>
          <p:cNvPr id="7" name="Textfeld 6"/>
          <p:cNvSpPr txBox="1"/>
          <p:nvPr/>
        </p:nvSpPr>
        <p:spPr>
          <a:xfrm>
            <a:off x="4942101" y="5069863"/>
            <a:ext cx="4067586" cy="923330"/>
          </a:xfrm>
          <a:prstGeom prst="rect">
            <a:avLst/>
          </a:prstGeom>
          <a:noFill/>
        </p:spPr>
        <p:txBody>
          <a:bodyPr wrap="square" rtlCol="0">
            <a:spAutoFit/>
          </a:bodyPr>
          <a:lstStyle/>
          <a:p>
            <a:r>
              <a:rPr lang="de-DE" dirty="0">
                <a:solidFill>
                  <a:srgbClr val="00ADEE"/>
                </a:solidFill>
              </a:rPr>
              <a:t>Direktmontage:</a:t>
            </a:r>
          </a:p>
          <a:p>
            <a:r>
              <a:rPr lang="de-DE" dirty="0">
                <a:solidFill>
                  <a:srgbClr val="003D6A"/>
                </a:solidFill>
              </a:rPr>
              <a:t>Variante SDV-P-E-P zur Direktmontage an SCHUNK Parallelgreifer </a:t>
            </a:r>
            <a:r>
              <a:rPr lang="de-DE" sz="1200" dirty="0">
                <a:solidFill>
                  <a:srgbClr val="003D6A"/>
                </a:solidFill>
              </a:rPr>
              <a:t>Baugröße 64, 80, 100, 125</a:t>
            </a:r>
          </a:p>
        </p:txBody>
      </p:sp>
      <p:pic>
        <p:nvPicPr>
          <p:cNvPr id="9" name="Picture 4" descr="http://www.schunk.int/pimexport/IM0022114.jpg"/>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79512" y="116632"/>
            <a:ext cx="2200117" cy="1732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54216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460210FC-1B40-4D19-AC85-6F09054ADBB3}"/>
              </a:ext>
            </a:extLst>
          </p:cNvPr>
          <p:cNvPicPr>
            <a:picLocks noChangeAspect="1"/>
          </p:cNvPicPr>
          <p:nvPr/>
        </p:nvPicPr>
        <p:blipFill rotWithShape="1">
          <a:blip r:embed="rId2"/>
          <a:srcRect l="6047" t="489" r="1767" b="-1"/>
          <a:stretch/>
        </p:blipFill>
        <p:spPr>
          <a:xfrm>
            <a:off x="2987824" y="2316942"/>
            <a:ext cx="2340000" cy="1897011"/>
          </a:xfrm>
          <a:prstGeom prst="rect">
            <a:avLst/>
          </a:prstGeom>
        </p:spPr>
      </p:pic>
      <p:pic>
        <p:nvPicPr>
          <p:cNvPr id="4" name="Grafik 3">
            <a:extLst>
              <a:ext uri="{FF2B5EF4-FFF2-40B4-BE49-F238E27FC236}">
                <a16:creationId xmlns:a16="http://schemas.microsoft.com/office/drawing/2014/main" id="{CC1C1E5A-CD5A-4674-B982-D582966B6566}"/>
              </a:ext>
            </a:extLst>
          </p:cNvPr>
          <p:cNvPicPr>
            <a:picLocks noChangeAspect="1"/>
          </p:cNvPicPr>
          <p:nvPr/>
        </p:nvPicPr>
        <p:blipFill>
          <a:blip r:embed="rId3"/>
          <a:stretch>
            <a:fillRect/>
          </a:stretch>
        </p:blipFill>
        <p:spPr>
          <a:xfrm>
            <a:off x="2987824" y="4293096"/>
            <a:ext cx="2340000" cy="1804707"/>
          </a:xfrm>
          <a:prstGeom prst="rect">
            <a:avLst/>
          </a:prstGeom>
        </p:spPr>
      </p:pic>
      <p:pic>
        <p:nvPicPr>
          <p:cNvPr id="5" name="Grafik 4">
            <a:extLst>
              <a:ext uri="{FF2B5EF4-FFF2-40B4-BE49-F238E27FC236}">
                <a16:creationId xmlns:a16="http://schemas.microsoft.com/office/drawing/2014/main" id="{D16DD104-BF56-49A8-B146-AD93D93B50DE}"/>
              </a:ext>
            </a:extLst>
          </p:cNvPr>
          <p:cNvPicPr>
            <a:picLocks noChangeAspect="1"/>
          </p:cNvPicPr>
          <p:nvPr/>
        </p:nvPicPr>
        <p:blipFill>
          <a:blip r:embed="rId4"/>
          <a:stretch>
            <a:fillRect/>
          </a:stretch>
        </p:blipFill>
        <p:spPr>
          <a:xfrm>
            <a:off x="255826" y="2318111"/>
            <a:ext cx="2480230" cy="3764321"/>
          </a:xfrm>
          <a:prstGeom prst="rect">
            <a:avLst/>
          </a:prstGeom>
        </p:spPr>
      </p:pic>
      <p:sp>
        <p:nvSpPr>
          <p:cNvPr id="6" name="Textfeld 5">
            <a:extLst>
              <a:ext uri="{FF2B5EF4-FFF2-40B4-BE49-F238E27FC236}">
                <a16:creationId xmlns:a16="http://schemas.microsoft.com/office/drawing/2014/main" id="{FB63CF01-EFE0-4382-803B-3AF4AE25D840}"/>
              </a:ext>
            </a:extLst>
          </p:cNvPr>
          <p:cNvSpPr txBox="1"/>
          <p:nvPr/>
        </p:nvSpPr>
        <p:spPr>
          <a:xfrm>
            <a:off x="255826" y="1916832"/>
            <a:ext cx="981231" cy="400110"/>
          </a:xfrm>
          <a:prstGeom prst="rect">
            <a:avLst/>
          </a:prstGeom>
          <a:noFill/>
        </p:spPr>
        <p:txBody>
          <a:bodyPr wrap="none" rtlCol="0">
            <a:spAutoFit/>
          </a:bodyPr>
          <a:lstStyle/>
          <a:p>
            <a:r>
              <a:rPr lang="de-DE" sz="2000" b="1" dirty="0">
                <a:solidFill>
                  <a:srgbClr val="00446B"/>
                </a:solidFill>
              </a:rPr>
              <a:t>Katalog</a:t>
            </a:r>
          </a:p>
        </p:txBody>
      </p:sp>
      <p:sp>
        <p:nvSpPr>
          <p:cNvPr id="7" name="Textfeld 6">
            <a:extLst>
              <a:ext uri="{FF2B5EF4-FFF2-40B4-BE49-F238E27FC236}">
                <a16:creationId xmlns:a16="http://schemas.microsoft.com/office/drawing/2014/main" id="{9CFB41CF-1A68-4E43-BE1A-D4117B626250}"/>
              </a:ext>
            </a:extLst>
          </p:cNvPr>
          <p:cNvSpPr txBox="1"/>
          <p:nvPr/>
        </p:nvSpPr>
        <p:spPr>
          <a:xfrm>
            <a:off x="2987824" y="1918002"/>
            <a:ext cx="1190519" cy="400110"/>
          </a:xfrm>
          <a:prstGeom prst="rect">
            <a:avLst/>
          </a:prstGeom>
          <a:noFill/>
        </p:spPr>
        <p:txBody>
          <a:bodyPr wrap="none" rtlCol="0">
            <a:spAutoFit/>
          </a:bodyPr>
          <a:lstStyle/>
          <a:p>
            <a:r>
              <a:rPr lang="de-DE" sz="2000" b="1" dirty="0">
                <a:solidFill>
                  <a:srgbClr val="00446B"/>
                </a:solidFill>
              </a:rPr>
              <a:t>Webshop</a:t>
            </a:r>
          </a:p>
        </p:txBody>
      </p:sp>
      <p:sp>
        <p:nvSpPr>
          <p:cNvPr id="8" name="Textfeld 7">
            <a:extLst>
              <a:ext uri="{FF2B5EF4-FFF2-40B4-BE49-F238E27FC236}">
                <a16:creationId xmlns:a16="http://schemas.microsoft.com/office/drawing/2014/main" id="{DB5FC691-B1D8-4B85-A1E2-9CF97BDA80EB}"/>
              </a:ext>
            </a:extLst>
          </p:cNvPr>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schemeClr val="bg1"/>
                </a:solidFill>
              </a:rPr>
              <a:t>Auswahl des passenden SDV-P</a:t>
            </a:r>
          </a:p>
        </p:txBody>
      </p:sp>
      <p:sp>
        <p:nvSpPr>
          <p:cNvPr id="11" name="Textfeld 10">
            <a:extLst>
              <a:ext uri="{FF2B5EF4-FFF2-40B4-BE49-F238E27FC236}">
                <a16:creationId xmlns:a16="http://schemas.microsoft.com/office/drawing/2014/main" id="{1CD7B7B1-9985-4495-8253-EF1A7FA9DC60}"/>
              </a:ext>
            </a:extLst>
          </p:cNvPr>
          <p:cNvSpPr txBox="1"/>
          <p:nvPr/>
        </p:nvSpPr>
        <p:spPr>
          <a:xfrm>
            <a:off x="5579592" y="1916832"/>
            <a:ext cx="2440989" cy="400110"/>
          </a:xfrm>
          <a:prstGeom prst="rect">
            <a:avLst/>
          </a:prstGeom>
          <a:noFill/>
        </p:spPr>
        <p:txBody>
          <a:bodyPr wrap="none" rtlCol="0">
            <a:spAutoFit/>
          </a:bodyPr>
          <a:lstStyle/>
          <a:p>
            <a:r>
              <a:rPr lang="de-DE" sz="2000" b="1" dirty="0">
                <a:solidFill>
                  <a:srgbClr val="00446B"/>
                </a:solidFill>
              </a:rPr>
              <a:t>Optional Berechnung</a:t>
            </a:r>
          </a:p>
        </p:txBody>
      </p:sp>
      <p:sp>
        <p:nvSpPr>
          <p:cNvPr id="13" name="Textfeld 12">
            <a:extLst>
              <a:ext uri="{FF2B5EF4-FFF2-40B4-BE49-F238E27FC236}">
                <a16:creationId xmlns:a16="http://schemas.microsoft.com/office/drawing/2014/main" id="{23670E5E-3C03-4DE5-AD25-60FF63EFE0DE}"/>
              </a:ext>
            </a:extLst>
          </p:cNvPr>
          <p:cNvSpPr txBox="1"/>
          <p:nvPr/>
        </p:nvSpPr>
        <p:spPr>
          <a:xfrm>
            <a:off x="5620820" y="2316942"/>
            <a:ext cx="3199651" cy="1815882"/>
          </a:xfrm>
          <a:prstGeom prst="rect">
            <a:avLst/>
          </a:prstGeom>
          <a:noFill/>
        </p:spPr>
        <p:txBody>
          <a:bodyPr wrap="square" rtlCol="0">
            <a:spAutoFit/>
          </a:bodyPr>
          <a:lstStyle/>
          <a:p>
            <a:r>
              <a:rPr lang="de-DE" sz="1600" dirty="0">
                <a:solidFill>
                  <a:srgbClr val="00446B"/>
                </a:solidFill>
              </a:rPr>
              <a:t>Sollte die von SCHUNK empfohlene Zuordnung kundenseitig nicht möglich sein (z. B. weil Schlauch-Ø 6 mm vorgeschrieben ist), kann mit den Katalog-Angaben individuell berechnet werden, welches SDV-P geeignet ist.</a:t>
            </a:r>
          </a:p>
        </p:txBody>
      </p:sp>
      <p:sp>
        <p:nvSpPr>
          <p:cNvPr id="2" name="Rechteck 1">
            <a:extLst>
              <a:ext uri="{FF2B5EF4-FFF2-40B4-BE49-F238E27FC236}">
                <a16:creationId xmlns:a16="http://schemas.microsoft.com/office/drawing/2014/main" id="{38EECB30-8A1C-4097-9E9F-11C4E4C20BC3}"/>
              </a:ext>
            </a:extLst>
          </p:cNvPr>
          <p:cNvSpPr/>
          <p:nvPr/>
        </p:nvSpPr>
        <p:spPr>
          <a:xfrm>
            <a:off x="3275856" y="3861048"/>
            <a:ext cx="1872208" cy="352905"/>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2" name="Rechteck 11">
            <a:extLst>
              <a:ext uri="{FF2B5EF4-FFF2-40B4-BE49-F238E27FC236}">
                <a16:creationId xmlns:a16="http://schemas.microsoft.com/office/drawing/2014/main" id="{8CD41BF0-7895-47F0-8E82-A6580EAE9163}"/>
              </a:ext>
            </a:extLst>
          </p:cNvPr>
          <p:cNvSpPr/>
          <p:nvPr/>
        </p:nvSpPr>
        <p:spPr>
          <a:xfrm>
            <a:off x="3275856" y="5729527"/>
            <a:ext cx="1872208" cy="352905"/>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4" name="Rechteck 13">
            <a:extLst>
              <a:ext uri="{FF2B5EF4-FFF2-40B4-BE49-F238E27FC236}">
                <a16:creationId xmlns:a16="http://schemas.microsoft.com/office/drawing/2014/main" id="{610E5CD0-5F5D-4C6A-A94F-3FBAD95CB10E}"/>
              </a:ext>
            </a:extLst>
          </p:cNvPr>
          <p:cNvSpPr/>
          <p:nvPr/>
        </p:nvSpPr>
        <p:spPr>
          <a:xfrm>
            <a:off x="255826" y="4842544"/>
            <a:ext cx="1219830" cy="746696"/>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13389354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3638C52D-63FB-46C3-A3F7-543DF5147D12}"/>
              </a:ext>
            </a:extLst>
          </p:cNvPr>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schemeClr val="bg1"/>
                </a:solidFill>
              </a:rPr>
              <a:t>Verbesserte manuelle Entlüftung</a:t>
            </a:r>
          </a:p>
        </p:txBody>
      </p:sp>
      <p:pic>
        <p:nvPicPr>
          <p:cNvPr id="3" name="Grafik 2">
            <a:extLst>
              <a:ext uri="{FF2B5EF4-FFF2-40B4-BE49-F238E27FC236}">
                <a16:creationId xmlns:a16="http://schemas.microsoft.com/office/drawing/2014/main" id="{85FC78E9-90A7-4596-8AFE-8ED0A40EE3EB}"/>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469" b="96479" l="4171" r="97789">
                        <a14:foregroundMark x1="11005" y1="76980" x2="3769" y2="47596"/>
                        <a14:foregroundMark x1="3769" y1="47596" x2="4724" y2="17332"/>
                        <a14:foregroundMark x1="4724" y1="17332" x2="24573" y2="5484"/>
                        <a14:foregroundMark x1="24573" y1="5484" x2="77739" y2="21056"/>
                        <a14:foregroundMark x1="77739" y1="21056" x2="95427" y2="38659"/>
                        <a14:foregroundMark x1="95427" y1="38659" x2="97085" y2="70548"/>
                        <a14:foregroundMark x1="97085" y1="70548" x2="80452" y2="92823"/>
                        <a14:foregroundMark x1="80452" y1="92823" x2="73719" y2="89709"/>
                        <a14:foregroundMark x1="4271" y1="75626" x2="5327" y2="15030"/>
                        <a14:foregroundMark x1="5327" y1="15030" x2="19950" y2="4536"/>
                        <a14:foregroundMark x1="19548" y1="8125" x2="29899" y2="13676"/>
                        <a14:foregroundMark x1="70402" y1="14557" x2="93317" y2="21124"/>
                        <a14:foregroundMark x1="93317" y1="21124" x2="97839" y2="79553"/>
                        <a14:foregroundMark x1="97839" y1="79553" x2="97638" y2="84157"/>
                        <a14:foregroundMark x1="79799" y1="95802" x2="84171" y2="96479"/>
                      </a14:backgroundRemoval>
                    </a14:imgEffect>
                  </a14:imgLayer>
                </a14:imgProps>
              </a:ext>
            </a:extLst>
          </a:blip>
          <a:stretch>
            <a:fillRect/>
          </a:stretch>
        </p:blipFill>
        <p:spPr>
          <a:xfrm>
            <a:off x="323528" y="2492281"/>
            <a:ext cx="2232248" cy="1656799"/>
          </a:xfrm>
          <a:prstGeom prst="rect">
            <a:avLst/>
          </a:prstGeom>
        </p:spPr>
      </p:pic>
      <p:pic>
        <p:nvPicPr>
          <p:cNvPr id="4" name="Grafik 3">
            <a:extLst>
              <a:ext uri="{FF2B5EF4-FFF2-40B4-BE49-F238E27FC236}">
                <a16:creationId xmlns:a16="http://schemas.microsoft.com/office/drawing/2014/main" id="{A926D3BE-5243-4F53-BDC0-5A6F553799E7}"/>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2017" b="94298" l="2161" r="98794">
                        <a14:foregroundMark x1="32161" y1="55424" x2="52010" y2="59110"/>
                        <a14:foregroundMark x1="14874" y1="2990" x2="2261" y2="28025"/>
                        <a14:foregroundMark x1="2261" y1="28025" x2="3116" y2="73783"/>
                        <a14:foregroundMark x1="14472" y1="2086" x2="97186" y2="27330"/>
                        <a14:foregroundMark x1="2362" y1="71697" x2="79698" y2="84562"/>
                        <a14:foregroundMark x1="79698" y1="84562" x2="96080" y2="60570"/>
                        <a14:foregroundMark x1="96080" y1="60570" x2="93970" y2="30668"/>
                        <a14:foregroundMark x1="93970" y1="30668" x2="85477" y2="66690"/>
                        <a14:foregroundMark x1="85477" y1="66690" x2="59347" y2="78999"/>
                        <a14:foregroundMark x1="59347" y1="78999" x2="51407" y2="42907"/>
                        <a14:foregroundMark x1="51407" y1="42907" x2="33216" y2="66273"/>
                        <a14:foregroundMark x1="33216" y1="66273" x2="26834" y2="34701"/>
                        <a14:foregroundMark x1="26834" y1="34701" x2="14824" y2="60570"/>
                        <a14:foregroundMark x1="14824" y1="60570" x2="14874" y2="62309"/>
                        <a14:foregroundMark x1="53618" y1="67872" x2="52663" y2="56120"/>
                        <a14:foregroundMark x1="53819" y1="69054" x2="50653" y2="61892"/>
                        <a14:foregroundMark x1="72161" y1="90821" x2="93618" y2="88387"/>
                        <a14:foregroundMark x1="93618" y1="88387" x2="98392" y2="81850"/>
                        <a14:foregroundMark x1="6181" y1="45271" x2="15176" y2="46871"/>
                        <a14:foregroundMark x1="29849" y1="36161" x2="29849" y2="36161"/>
                        <a14:foregroundMark x1="33869" y1="43811" x2="33869" y2="43811"/>
                        <a14:foregroundMark x1="17739" y1="76704" x2="85628" y2="94298"/>
                        <a14:foregroundMark x1="85628" y1="94298" x2="88945" y2="93255"/>
                        <a14:foregroundMark x1="79899" y1="71140" x2="67940" y2="58067"/>
                        <a14:foregroundMark x1="52965" y1="67177" x2="78744" y2="51182"/>
                        <a14:foregroundMark x1="96884" y1="26217" x2="98794" y2="81363"/>
                        <a14:backgroundMark x1="54975" y1="23853" x2="54975" y2="23853"/>
                      </a14:backgroundRemoval>
                    </a14:imgEffect>
                  </a14:imgLayer>
                </a14:imgProps>
              </a:ext>
            </a:extLst>
          </a:blip>
          <a:stretch>
            <a:fillRect/>
          </a:stretch>
        </p:blipFill>
        <p:spPr>
          <a:xfrm>
            <a:off x="2987824" y="2492281"/>
            <a:ext cx="2244478" cy="1621888"/>
          </a:xfrm>
          <a:prstGeom prst="rect">
            <a:avLst/>
          </a:prstGeom>
        </p:spPr>
      </p:pic>
      <p:sp>
        <p:nvSpPr>
          <p:cNvPr id="5" name="Textfeld 4">
            <a:extLst>
              <a:ext uri="{FF2B5EF4-FFF2-40B4-BE49-F238E27FC236}">
                <a16:creationId xmlns:a16="http://schemas.microsoft.com/office/drawing/2014/main" id="{B55541C2-849B-449D-8220-D1D83688F7C2}"/>
              </a:ext>
            </a:extLst>
          </p:cNvPr>
          <p:cNvSpPr txBox="1"/>
          <p:nvPr/>
        </p:nvSpPr>
        <p:spPr>
          <a:xfrm>
            <a:off x="323528" y="4293096"/>
            <a:ext cx="5544616" cy="369332"/>
          </a:xfrm>
          <a:prstGeom prst="rect">
            <a:avLst/>
          </a:prstGeom>
          <a:noFill/>
        </p:spPr>
        <p:txBody>
          <a:bodyPr wrap="square" rtlCol="0">
            <a:spAutoFit/>
          </a:bodyPr>
          <a:lstStyle/>
          <a:p>
            <a:r>
              <a:rPr lang="de-DE" b="1" dirty="0">
                <a:solidFill>
                  <a:srgbClr val="00446B"/>
                </a:solidFill>
              </a:rPr>
              <a:t>SDV-P …-E-P Druckerhaltungsventil zur Direktmontage </a:t>
            </a:r>
          </a:p>
        </p:txBody>
      </p:sp>
      <p:sp>
        <p:nvSpPr>
          <p:cNvPr id="6" name="Textfeld 5">
            <a:extLst>
              <a:ext uri="{FF2B5EF4-FFF2-40B4-BE49-F238E27FC236}">
                <a16:creationId xmlns:a16="http://schemas.microsoft.com/office/drawing/2014/main" id="{0DF2425B-48C4-4639-8FBF-13161503839C}"/>
              </a:ext>
            </a:extLst>
          </p:cNvPr>
          <p:cNvSpPr txBox="1"/>
          <p:nvPr/>
        </p:nvSpPr>
        <p:spPr>
          <a:xfrm>
            <a:off x="251520" y="1792548"/>
            <a:ext cx="3744416" cy="369332"/>
          </a:xfrm>
          <a:prstGeom prst="rect">
            <a:avLst/>
          </a:prstGeom>
          <a:noFill/>
        </p:spPr>
        <p:txBody>
          <a:bodyPr wrap="square" rtlCol="0">
            <a:spAutoFit/>
          </a:bodyPr>
          <a:lstStyle/>
          <a:p>
            <a:r>
              <a:rPr lang="de-DE" b="1" dirty="0">
                <a:solidFill>
                  <a:srgbClr val="00446B"/>
                </a:solidFill>
              </a:rPr>
              <a:t>SDV-P …-E Druckerhaltungsventil</a:t>
            </a:r>
          </a:p>
        </p:txBody>
      </p:sp>
      <p:sp>
        <p:nvSpPr>
          <p:cNvPr id="7" name="Textfeld 6">
            <a:extLst>
              <a:ext uri="{FF2B5EF4-FFF2-40B4-BE49-F238E27FC236}">
                <a16:creationId xmlns:a16="http://schemas.microsoft.com/office/drawing/2014/main" id="{4973DEED-553A-451F-B2CC-7237D4D35336}"/>
              </a:ext>
            </a:extLst>
          </p:cNvPr>
          <p:cNvSpPr txBox="1"/>
          <p:nvPr/>
        </p:nvSpPr>
        <p:spPr>
          <a:xfrm>
            <a:off x="323528" y="2122949"/>
            <a:ext cx="487634" cy="369332"/>
          </a:xfrm>
          <a:prstGeom prst="rect">
            <a:avLst/>
          </a:prstGeom>
          <a:noFill/>
        </p:spPr>
        <p:txBody>
          <a:bodyPr wrap="none" rtlCol="0">
            <a:spAutoFit/>
          </a:bodyPr>
          <a:lstStyle/>
          <a:p>
            <a:r>
              <a:rPr lang="de-DE" dirty="0">
                <a:solidFill>
                  <a:srgbClr val="00446B"/>
                </a:solidFill>
              </a:rPr>
              <a:t>alt:</a:t>
            </a:r>
          </a:p>
        </p:txBody>
      </p:sp>
      <p:sp>
        <p:nvSpPr>
          <p:cNvPr id="8" name="Textfeld 7">
            <a:extLst>
              <a:ext uri="{FF2B5EF4-FFF2-40B4-BE49-F238E27FC236}">
                <a16:creationId xmlns:a16="http://schemas.microsoft.com/office/drawing/2014/main" id="{6E0BA1EF-9E4A-4CA7-9B83-06CC7E2F1409}"/>
              </a:ext>
            </a:extLst>
          </p:cNvPr>
          <p:cNvSpPr txBox="1"/>
          <p:nvPr/>
        </p:nvSpPr>
        <p:spPr>
          <a:xfrm>
            <a:off x="2983940" y="2122949"/>
            <a:ext cx="606256" cy="369332"/>
          </a:xfrm>
          <a:prstGeom prst="rect">
            <a:avLst/>
          </a:prstGeom>
          <a:noFill/>
        </p:spPr>
        <p:txBody>
          <a:bodyPr wrap="none" rtlCol="0">
            <a:spAutoFit/>
          </a:bodyPr>
          <a:lstStyle/>
          <a:p>
            <a:r>
              <a:rPr lang="de-DE" dirty="0">
                <a:solidFill>
                  <a:srgbClr val="00446B"/>
                </a:solidFill>
              </a:rPr>
              <a:t>neu:</a:t>
            </a:r>
          </a:p>
        </p:txBody>
      </p:sp>
      <p:sp>
        <p:nvSpPr>
          <p:cNvPr id="9" name="Textfeld 8">
            <a:extLst>
              <a:ext uri="{FF2B5EF4-FFF2-40B4-BE49-F238E27FC236}">
                <a16:creationId xmlns:a16="http://schemas.microsoft.com/office/drawing/2014/main" id="{686636BC-7B4D-42B7-9FDC-4D4A069FB08A}"/>
              </a:ext>
            </a:extLst>
          </p:cNvPr>
          <p:cNvSpPr txBox="1"/>
          <p:nvPr/>
        </p:nvSpPr>
        <p:spPr>
          <a:xfrm>
            <a:off x="326481" y="4581128"/>
            <a:ext cx="487634" cy="369332"/>
          </a:xfrm>
          <a:prstGeom prst="rect">
            <a:avLst/>
          </a:prstGeom>
          <a:noFill/>
        </p:spPr>
        <p:txBody>
          <a:bodyPr wrap="none" rtlCol="0">
            <a:spAutoFit/>
          </a:bodyPr>
          <a:lstStyle/>
          <a:p>
            <a:r>
              <a:rPr lang="de-DE" dirty="0">
                <a:solidFill>
                  <a:srgbClr val="00446B"/>
                </a:solidFill>
              </a:rPr>
              <a:t>alt:</a:t>
            </a:r>
          </a:p>
        </p:txBody>
      </p:sp>
      <p:sp>
        <p:nvSpPr>
          <p:cNvPr id="10" name="Textfeld 9">
            <a:extLst>
              <a:ext uri="{FF2B5EF4-FFF2-40B4-BE49-F238E27FC236}">
                <a16:creationId xmlns:a16="http://schemas.microsoft.com/office/drawing/2014/main" id="{F9C83703-86A3-4184-A485-A44469BD47E4}"/>
              </a:ext>
            </a:extLst>
          </p:cNvPr>
          <p:cNvSpPr txBox="1"/>
          <p:nvPr/>
        </p:nvSpPr>
        <p:spPr>
          <a:xfrm>
            <a:off x="2986893" y="4581128"/>
            <a:ext cx="1502527" cy="646331"/>
          </a:xfrm>
          <a:prstGeom prst="rect">
            <a:avLst/>
          </a:prstGeom>
          <a:noFill/>
        </p:spPr>
        <p:txBody>
          <a:bodyPr wrap="none" rtlCol="0">
            <a:spAutoFit/>
          </a:bodyPr>
          <a:lstStyle/>
          <a:p>
            <a:pPr lvl="0"/>
            <a:r>
              <a:rPr lang="de-DE" dirty="0">
                <a:solidFill>
                  <a:srgbClr val="00446B"/>
                </a:solidFill>
              </a:rPr>
              <a:t>neu: </a:t>
            </a:r>
            <a:r>
              <a:rPr lang="de-DE" sz="1200" dirty="0">
                <a:solidFill>
                  <a:srgbClr val="003D6A"/>
                </a:solidFill>
              </a:rPr>
              <a:t>(Nicht bei 64)</a:t>
            </a:r>
            <a:endParaRPr lang="de-DE" dirty="0">
              <a:solidFill>
                <a:srgbClr val="003D6A"/>
              </a:solidFill>
            </a:endParaRPr>
          </a:p>
          <a:p>
            <a:endParaRPr lang="de-DE" dirty="0">
              <a:solidFill>
                <a:srgbClr val="00446B"/>
              </a:solidFill>
            </a:endParaRPr>
          </a:p>
        </p:txBody>
      </p:sp>
      <p:pic>
        <p:nvPicPr>
          <p:cNvPr id="11" name="Grafik 10">
            <a:extLst>
              <a:ext uri="{FF2B5EF4-FFF2-40B4-BE49-F238E27FC236}">
                <a16:creationId xmlns:a16="http://schemas.microsoft.com/office/drawing/2014/main" id="{4984051D-5C69-4C19-A7EF-79B23318B620}"/>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3455" b="94669" l="3367" r="95377">
                        <a14:foregroundMark x1="11658" y1="21816" x2="3467" y2="61402"/>
                        <a14:foregroundMark x1="3467" y1="61402" x2="10352" y2="29812"/>
                        <a14:foregroundMark x1="15930" y1="45508" x2="17739" y2="87660"/>
                        <a14:foregroundMark x1="17739" y1="87660" x2="87990" y2="71668"/>
                        <a14:foregroundMark x1="87990" y1="71668" x2="93568" y2="28628"/>
                        <a14:foregroundMark x1="93568" y1="28628" x2="92814" y2="24580"/>
                        <a14:foregroundMark x1="95075" y1="36130" x2="95377" y2="70286"/>
                        <a14:foregroundMark x1="76382" y1="58342" x2="46533" y2="70286"/>
                        <a14:foregroundMark x1="9196" y1="70681" x2="8141" y2="42646"/>
                        <a14:foregroundMark x1="31709" y1="44521" x2="35628" y2="42646"/>
                        <a14:foregroundMark x1="77889" y1="33169" x2="80151" y2="30207"/>
                        <a14:foregroundMark x1="55377" y1="10168" x2="77136" y2="7404"/>
                        <a14:foregroundMark x1="72362" y1="4442" x2="72111" y2="4442"/>
                        <a14:foregroundMark x1="27437" y1="89141" x2="21558" y2="94768"/>
                        <a14:foregroundMark x1="22010" y1="87463" x2="22111" y2="87660"/>
                        <a14:foregroundMark x1="40553" y1="73840" x2="47035" y2="67522"/>
                        <a14:foregroundMark x1="7588" y1="72557" x2="7588" y2="72557"/>
                        <a14:foregroundMark x1="72362" y1="3455" x2="72362" y2="3455"/>
                        <a14:foregroundMark x1="70402" y1="3653" x2="70402" y2="3653"/>
                      </a14:backgroundRemoval>
                    </a14:imgEffect>
                  </a14:imgLayer>
                </a14:imgProps>
              </a:ext>
            </a:extLst>
          </a:blip>
          <a:stretch>
            <a:fillRect/>
          </a:stretch>
        </p:blipFill>
        <p:spPr>
          <a:xfrm>
            <a:off x="323528" y="4956981"/>
            <a:ext cx="2232248" cy="1136315"/>
          </a:xfrm>
          <a:prstGeom prst="rect">
            <a:avLst/>
          </a:prstGeom>
        </p:spPr>
      </p:pic>
      <p:pic>
        <p:nvPicPr>
          <p:cNvPr id="12" name="Grafik 11">
            <a:extLst>
              <a:ext uri="{FF2B5EF4-FFF2-40B4-BE49-F238E27FC236}">
                <a16:creationId xmlns:a16="http://schemas.microsoft.com/office/drawing/2014/main" id="{215AB431-BCDA-450A-A951-92E1BF30C9AF}"/>
              </a:ext>
            </a:extLst>
          </p:cNvPr>
          <p:cNvPicPr>
            <a:picLocks noChangeAspect="1"/>
          </p:cNvPicPr>
          <p:nvPr/>
        </p:nvPicPr>
        <p:blipFill rotWithShape="1">
          <a:blip r:embed="rId8">
            <a:extLst>
              <a:ext uri="{BEBA8EAE-BF5A-486C-A8C5-ECC9F3942E4B}">
                <a14:imgProps xmlns:a14="http://schemas.microsoft.com/office/drawing/2010/main">
                  <a14:imgLayer r:embed="rId9">
                    <a14:imgEffect>
                      <a14:backgroundRemoval t="4656" b="63967" l="10000" r="98593">
                        <a14:foregroundMark x1="35578" y1="23151" x2="35578" y2="23151"/>
                        <a14:foregroundMark x1="54121" y1="7589" x2="67990" y2="4719"/>
                        <a14:foregroundMark x1="37638" y1="21365" x2="57638" y2="16582"/>
                        <a14:foregroundMark x1="14874" y1="39094" x2="31457" y2="52997"/>
                        <a14:foregroundMark x1="31457" y1="52997" x2="73819" y2="54401"/>
                        <a14:foregroundMark x1="73819" y1="54401" x2="93970" y2="52997"/>
                        <a14:foregroundMark x1="93970" y1="52997" x2="74673" y2="32589"/>
                        <a14:foregroundMark x1="74673" y1="32589" x2="53970" y2="39541"/>
                        <a14:foregroundMark x1="15829" y1="45663" x2="15729" y2="52487"/>
                        <a14:foregroundMark x1="11307" y1="54783" x2="52412" y2="56186"/>
                        <a14:foregroundMark x1="52412" y1="56186" x2="73266" y2="55102"/>
                        <a14:foregroundMark x1="73266" y1="55102" x2="93417" y2="55102"/>
                        <a14:foregroundMark x1="93417" y1="55102" x2="98593" y2="54656"/>
                        <a14:foregroundMark x1="50955" y1="57526" x2="95578" y2="54145"/>
                        <a14:foregroundMark x1="95578" y1="54145" x2="97236" y2="56888"/>
                        <a14:foregroundMark x1="47136" y1="51531" x2="58744" y2="45663"/>
                        <a14:foregroundMark x1="87085" y1="30230" x2="87085" y2="30230"/>
                        <a14:foregroundMark x1="81709" y1="31059" x2="81709" y2="31059"/>
                        <a14:foregroundMark x1="74322" y1="32015" x2="92362" y2="41518"/>
                        <a14:foregroundMark x1="92362" y1="41518" x2="96583" y2="50064"/>
                        <a14:foregroundMark x1="96683" y1="61097" x2="46683" y2="63967"/>
                      </a14:backgroundRemoval>
                    </a14:imgEffect>
                  </a14:imgLayer>
                </a14:imgProps>
              </a:ext>
            </a:extLst>
          </a:blip>
          <a:srcRect b="42745"/>
          <a:stretch/>
        </p:blipFill>
        <p:spPr>
          <a:xfrm>
            <a:off x="2983940" y="4954561"/>
            <a:ext cx="2524164" cy="1138735"/>
          </a:xfrm>
          <a:prstGeom prst="rect">
            <a:avLst/>
          </a:prstGeom>
        </p:spPr>
      </p:pic>
      <p:cxnSp>
        <p:nvCxnSpPr>
          <p:cNvPr id="19" name="Gerade Verbindung mit Pfeil 18">
            <a:extLst>
              <a:ext uri="{FF2B5EF4-FFF2-40B4-BE49-F238E27FC236}">
                <a16:creationId xmlns:a16="http://schemas.microsoft.com/office/drawing/2014/main" id="{D05C35B3-CF8A-4CDE-BD6A-B5790D1EA8D0}"/>
              </a:ext>
            </a:extLst>
          </p:cNvPr>
          <p:cNvCxnSpPr>
            <a:cxnSpLocks/>
          </p:cNvCxnSpPr>
          <p:nvPr/>
        </p:nvCxnSpPr>
        <p:spPr>
          <a:xfrm flipV="1">
            <a:off x="3039888" y="3211729"/>
            <a:ext cx="494360" cy="539428"/>
          </a:xfrm>
          <a:prstGeom prst="straightConnector1">
            <a:avLst/>
          </a:prstGeom>
          <a:ln w="44450">
            <a:solidFill>
              <a:schemeClr val="tx1"/>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22" name="Gerade Verbindung mit Pfeil 21">
            <a:extLst>
              <a:ext uri="{FF2B5EF4-FFF2-40B4-BE49-F238E27FC236}">
                <a16:creationId xmlns:a16="http://schemas.microsoft.com/office/drawing/2014/main" id="{57A7F830-B572-442A-9555-4D0FC7DF3F3A}"/>
              </a:ext>
            </a:extLst>
          </p:cNvPr>
          <p:cNvCxnSpPr>
            <a:cxnSpLocks/>
          </p:cNvCxnSpPr>
          <p:nvPr/>
        </p:nvCxnSpPr>
        <p:spPr>
          <a:xfrm flipV="1">
            <a:off x="3651733" y="3320680"/>
            <a:ext cx="494360" cy="539428"/>
          </a:xfrm>
          <a:prstGeom prst="straightConnector1">
            <a:avLst/>
          </a:prstGeom>
          <a:ln w="44450">
            <a:solidFill>
              <a:schemeClr val="tx1"/>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23" name="Gerade Verbindung mit Pfeil 22">
            <a:extLst>
              <a:ext uri="{FF2B5EF4-FFF2-40B4-BE49-F238E27FC236}">
                <a16:creationId xmlns:a16="http://schemas.microsoft.com/office/drawing/2014/main" id="{B2A21B20-4E4C-4B62-801C-E5C117101F72}"/>
              </a:ext>
            </a:extLst>
          </p:cNvPr>
          <p:cNvCxnSpPr>
            <a:cxnSpLocks/>
          </p:cNvCxnSpPr>
          <p:nvPr/>
        </p:nvCxnSpPr>
        <p:spPr>
          <a:xfrm flipV="1">
            <a:off x="2915816" y="5553868"/>
            <a:ext cx="494360" cy="539428"/>
          </a:xfrm>
          <a:prstGeom prst="straightConnector1">
            <a:avLst/>
          </a:prstGeom>
          <a:ln w="44450">
            <a:solidFill>
              <a:schemeClr val="tx1"/>
            </a:solidFill>
            <a:tailEnd type="triangle" w="med" len="lg"/>
          </a:ln>
        </p:spPr>
        <p:style>
          <a:lnRef idx="1">
            <a:schemeClr val="accent1"/>
          </a:lnRef>
          <a:fillRef idx="0">
            <a:schemeClr val="accent1"/>
          </a:fillRef>
          <a:effectRef idx="0">
            <a:schemeClr val="accent1"/>
          </a:effectRef>
          <a:fontRef idx="minor">
            <a:schemeClr val="tx1"/>
          </a:fontRef>
        </p:style>
      </p:cxnSp>
      <p:pic>
        <p:nvPicPr>
          <p:cNvPr id="24" name="Grafik 23">
            <a:extLst>
              <a:ext uri="{FF2B5EF4-FFF2-40B4-BE49-F238E27FC236}">
                <a16:creationId xmlns:a16="http://schemas.microsoft.com/office/drawing/2014/main" id="{DF86D377-698E-43A8-B354-DFFE77F273EE}"/>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2017" b="94298" l="2161" r="98794">
                        <a14:foregroundMark x1="32161" y1="55424" x2="52010" y2="59110"/>
                        <a14:foregroundMark x1="14874" y1="2990" x2="2261" y2="28025"/>
                        <a14:foregroundMark x1="2261" y1="28025" x2="3116" y2="73783"/>
                        <a14:foregroundMark x1="14472" y1="2086" x2="97186" y2="27330"/>
                        <a14:foregroundMark x1="2362" y1="71697" x2="79698" y2="84562"/>
                        <a14:foregroundMark x1="79698" y1="84562" x2="96080" y2="60570"/>
                        <a14:foregroundMark x1="96080" y1="60570" x2="93970" y2="30668"/>
                        <a14:foregroundMark x1="93970" y1="30668" x2="85477" y2="66690"/>
                        <a14:foregroundMark x1="85477" y1="66690" x2="59347" y2="78999"/>
                        <a14:foregroundMark x1="59347" y1="78999" x2="51407" y2="42907"/>
                        <a14:foregroundMark x1="51407" y1="42907" x2="33216" y2="66273"/>
                        <a14:foregroundMark x1="33216" y1="66273" x2="26834" y2="34701"/>
                        <a14:foregroundMark x1="26834" y1="34701" x2="14824" y2="60570"/>
                        <a14:foregroundMark x1="14824" y1="60570" x2="14874" y2="62309"/>
                        <a14:foregroundMark x1="53618" y1="67872" x2="52663" y2="56120"/>
                        <a14:foregroundMark x1="53819" y1="69054" x2="50653" y2="61892"/>
                        <a14:foregroundMark x1="72161" y1="90821" x2="93618" y2="88387"/>
                        <a14:foregroundMark x1="93618" y1="88387" x2="98392" y2="81850"/>
                        <a14:foregroundMark x1="6181" y1="45271" x2="15176" y2="46871"/>
                        <a14:foregroundMark x1="29849" y1="36161" x2="29849" y2="36161"/>
                        <a14:foregroundMark x1="33869" y1="43811" x2="33869" y2="43811"/>
                        <a14:foregroundMark x1="17739" y1="76704" x2="85628" y2="94298"/>
                        <a14:foregroundMark x1="85628" y1="94298" x2="88945" y2="93255"/>
                        <a14:foregroundMark x1="79899" y1="71140" x2="67940" y2="58067"/>
                        <a14:foregroundMark x1="52965" y1="67177" x2="78744" y2="51182"/>
                        <a14:foregroundMark x1="96884" y1="26217" x2="98794" y2="81363"/>
                        <a14:backgroundMark x1="54975" y1="23853" x2="54975" y2="23853"/>
                      </a14:backgroundRemoval>
                    </a14:imgEffect>
                  </a14:imgLayer>
                </a14:imgProps>
              </a:ext>
            </a:extLst>
          </a:blip>
          <a:srcRect l="16025" t="12611" r="49454" b="44426"/>
          <a:stretch/>
        </p:blipFill>
        <p:spPr>
          <a:xfrm>
            <a:off x="6084168" y="2369845"/>
            <a:ext cx="1872209" cy="1683767"/>
          </a:xfrm>
          <a:prstGeom prst="rect">
            <a:avLst/>
          </a:prstGeom>
          <a:solidFill>
            <a:srgbClr val="FFFFFF">
              <a:shade val="85000"/>
            </a:srgbClr>
          </a:solidFill>
          <a:ln w="88900" cap="sq">
            <a:noFill/>
            <a:miter lim="800000"/>
          </a:ln>
          <a:effectLst/>
        </p:spPr>
      </p:pic>
      <p:pic>
        <p:nvPicPr>
          <p:cNvPr id="25" name="Grafik 24">
            <a:extLst>
              <a:ext uri="{FF2B5EF4-FFF2-40B4-BE49-F238E27FC236}">
                <a16:creationId xmlns:a16="http://schemas.microsoft.com/office/drawing/2014/main" id="{2FF844C9-26E8-46EC-B6D6-09AEA762FDAC}"/>
              </a:ext>
            </a:extLst>
          </p:cNvPr>
          <p:cNvPicPr>
            <a:picLocks noChangeAspect="1"/>
          </p:cNvPicPr>
          <p:nvPr/>
        </p:nvPicPr>
        <p:blipFill rotWithShape="1">
          <a:blip r:embed="rId8">
            <a:extLst>
              <a:ext uri="{BEBA8EAE-BF5A-486C-A8C5-ECC9F3942E4B}">
                <a14:imgProps xmlns:a14="http://schemas.microsoft.com/office/drawing/2010/main">
                  <a14:imgLayer r:embed="rId9">
                    <a14:imgEffect>
                      <a14:backgroundRemoval t="4656" b="63967" l="10000" r="98593">
                        <a14:foregroundMark x1="35578" y1="23151" x2="35578" y2="23151"/>
                        <a14:foregroundMark x1="54121" y1="7589" x2="67990" y2="4719"/>
                        <a14:foregroundMark x1="37638" y1="21365" x2="57638" y2="16582"/>
                        <a14:foregroundMark x1="14874" y1="39094" x2="31457" y2="52997"/>
                        <a14:foregroundMark x1="31457" y1="52997" x2="73819" y2="54401"/>
                        <a14:foregroundMark x1="73819" y1="54401" x2="93970" y2="52997"/>
                        <a14:foregroundMark x1="93970" y1="52997" x2="74673" y2="32589"/>
                        <a14:foregroundMark x1="74673" y1="32589" x2="53970" y2="39541"/>
                        <a14:foregroundMark x1="15829" y1="45663" x2="15729" y2="52487"/>
                        <a14:foregroundMark x1="11307" y1="54783" x2="52412" y2="56186"/>
                        <a14:foregroundMark x1="52412" y1="56186" x2="73266" y2="55102"/>
                        <a14:foregroundMark x1="73266" y1="55102" x2="93417" y2="55102"/>
                        <a14:foregroundMark x1="93417" y1="55102" x2="98593" y2="54656"/>
                        <a14:foregroundMark x1="50955" y1="57526" x2="95578" y2="54145"/>
                        <a14:foregroundMark x1="95578" y1="54145" x2="97236" y2="56888"/>
                        <a14:foregroundMark x1="47136" y1="51531" x2="58744" y2="45663"/>
                        <a14:foregroundMark x1="87085" y1="30230" x2="87085" y2="30230"/>
                        <a14:foregroundMark x1="81709" y1="31059" x2="81709" y2="31059"/>
                        <a14:foregroundMark x1="74322" y1="32015" x2="92362" y2="41518"/>
                        <a14:foregroundMark x1="92362" y1="41518" x2="96583" y2="50064"/>
                        <a14:foregroundMark x1="96683" y1="61097" x2="46683" y2="63967"/>
                      </a14:backgroundRemoval>
                    </a14:imgEffect>
                  </a14:imgLayer>
                </a14:imgProps>
              </a:ext>
            </a:extLst>
          </a:blip>
          <a:srcRect l="6829" t="7691" r="64921" b="65474"/>
          <a:stretch/>
        </p:blipFill>
        <p:spPr>
          <a:xfrm>
            <a:off x="6087240" y="4664151"/>
            <a:ext cx="1772458" cy="1326603"/>
          </a:xfrm>
          <a:prstGeom prst="rect">
            <a:avLst/>
          </a:prstGeom>
        </p:spPr>
      </p:pic>
    </p:spTree>
    <p:extLst>
      <p:ext uri="{BB962C8B-B14F-4D97-AF65-F5344CB8AC3E}">
        <p14:creationId xmlns:p14="http://schemas.microsoft.com/office/powerpoint/2010/main" val="24394835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D13EE7C9-AEAC-4372-BE40-83E3EB75858F}"/>
              </a:ext>
            </a:extLst>
          </p:cNvPr>
          <p:cNvSpPr txBox="1"/>
          <p:nvPr/>
        </p:nvSpPr>
        <p:spPr>
          <a:xfrm>
            <a:off x="2627313" y="493409"/>
            <a:ext cx="6516687" cy="570369"/>
          </a:xfrm>
          <a:prstGeom prst="rect">
            <a:avLst/>
          </a:prstGeom>
          <a:solidFill>
            <a:srgbClr val="003D6A"/>
          </a:solidFill>
        </p:spPr>
        <p:txBody>
          <a:bodyPr wrap="square" lIns="90000" tIns="90000" bIns="0" rtlCol="0" anchor="ctr" anchorCtr="0">
            <a:spAutoFit/>
          </a:bodyPr>
          <a:lstStyle/>
          <a:p>
            <a:pPr>
              <a:lnSpc>
                <a:spcPts val="4000"/>
              </a:lnSpc>
            </a:pPr>
            <a:r>
              <a:rPr lang="de-DE" sz="2800" b="1" dirty="0">
                <a:solidFill>
                  <a:schemeClr val="bg1"/>
                </a:solidFill>
              </a:rPr>
              <a:t>Beschriftung SDV-P E-P zur Direktmontage</a:t>
            </a:r>
          </a:p>
        </p:txBody>
      </p:sp>
      <p:pic>
        <p:nvPicPr>
          <p:cNvPr id="3" name="Grafik 2">
            <a:extLst>
              <a:ext uri="{FF2B5EF4-FFF2-40B4-BE49-F238E27FC236}">
                <a16:creationId xmlns:a16="http://schemas.microsoft.com/office/drawing/2014/main" id="{2B26AA3B-9376-4774-913A-7D76CBCE57C4}"/>
              </a:ext>
            </a:extLst>
          </p:cNvPr>
          <p:cNvPicPr>
            <a:picLocks noChangeAspect="1"/>
          </p:cNvPicPr>
          <p:nvPr/>
        </p:nvPicPr>
        <p:blipFill rotWithShape="1">
          <a:blip r:embed="rId2"/>
          <a:srcRect b="14313"/>
          <a:stretch/>
        </p:blipFill>
        <p:spPr>
          <a:xfrm>
            <a:off x="125568" y="1916832"/>
            <a:ext cx="4446432" cy="4147120"/>
          </a:xfrm>
          <a:prstGeom prst="rect">
            <a:avLst/>
          </a:prstGeom>
        </p:spPr>
      </p:pic>
      <p:pic>
        <p:nvPicPr>
          <p:cNvPr id="5" name="Grafik 4">
            <a:extLst>
              <a:ext uri="{FF2B5EF4-FFF2-40B4-BE49-F238E27FC236}">
                <a16:creationId xmlns:a16="http://schemas.microsoft.com/office/drawing/2014/main" id="{9D8F9670-A0C1-41D5-80D5-07B28F282DF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16016" y="2204864"/>
            <a:ext cx="4200947" cy="2984742"/>
          </a:xfrm>
          <a:prstGeom prst="rect">
            <a:avLst/>
          </a:prstGeom>
        </p:spPr>
      </p:pic>
      <p:sp>
        <p:nvSpPr>
          <p:cNvPr id="6" name="Textfeld 5">
            <a:extLst>
              <a:ext uri="{FF2B5EF4-FFF2-40B4-BE49-F238E27FC236}">
                <a16:creationId xmlns:a16="http://schemas.microsoft.com/office/drawing/2014/main" id="{035F19C2-4BF4-47D3-85AD-A3DCAF8F3A1C}"/>
              </a:ext>
            </a:extLst>
          </p:cNvPr>
          <p:cNvSpPr txBox="1"/>
          <p:nvPr/>
        </p:nvSpPr>
        <p:spPr>
          <a:xfrm rot="20715314">
            <a:off x="596902" y="2390476"/>
            <a:ext cx="1512168" cy="646331"/>
          </a:xfrm>
          <a:prstGeom prst="rect">
            <a:avLst/>
          </a:prstGeom>
          <a:noFill/>
        </p:spPr>
        <p:txBody>
          <a:bodyPr wrap="square" rtlCol="0">
            <a:spAutoFit/>
          </a:bodyPr>
          <a:lstStyle/>
          <a:p>
            <a:r>
              <a:rPr lang="de-DE" sz="3600" b="1" dirty="0">
                <a:solidFill>
                  <a:srgbClr val="FF0000"/>
                </a:solidFill>
              </a:rPr>
              <a:t>falsch</a:t>
            </a:r>
          </a:p>
        </p:txBody>
      </p:sp>
      <p:sp>
        <p:nvSpPr>
          <p:cNvPr id="7" name="Textfeld 6">
            <a:extLst>
              <a:ext uri="{FF2B5EF4-FFF2-40B4-BE49-F238E27FC236}">
                <a16:creationId xmlns:a16="http://schemas.microsoft.com/office/drawing/2014/main" id="{5FDFBF31-778D-441D-9ED4-BA64A92C6DC1}"/>
              </a:ext>
            </a:extLst>
          </p:cNvPr>
          <p:cNvSpPr txBox="1"/>
          <p:nvPr/>
        </p:nvSpPr>
        <p:spPr>
          <a:xfrm rot="20715314">
            <a:off x="5129571" y="2390476"/>
            <a:ext cx="1512168" cy="646331"/>
          </a:xfrm>
          <a:prstGeom prst="rect">
            <a:avLst/>
          </a:prstGeom>
          <a:noFill/>
        </p:spPr>
        <p:txBody>
          <a:bodyPr wrap="square" rtlCol="0">
            <a:spAutoFit/>
          </a:bodyPr>
          <a:lstStyle/>
          <a:p>
            <a:r>
              <a:rPr lang="de-DE" sz="3600" b="1" dirty="0">
                <a:solidFill>
                  <a:srgbClr val="00B050"/>
                </a:solidFill>
              </a:rPr>
              <a:t>richtig</a:t>
            </a:r>
          </a:p>
        </p:txBody>
      </p:sp>
      <p:sp>
        <p:nvSpPr>
          <p:cNvPr id="11" name="Rechteck: abgerundete Ecken 10">
            <a:extLst>
              <a:ext uri="{FF2B5EF4-FFF2-40B4-BE49-F238E27FC236}">
                <a16:creationId xmlns:a16="http://schemas.microsoft.com/office/drawing/2014/main" id="{826120F1-B4F9-4D87-BA03-710BB278791F}"/>
              </a:ext>
            </a:extLst>
          </p:cNvPr>
          <p:cNvSpPr/>
          <p:nvPr/>
        </p:nvSpPr>
        <p:spPr>
          <a:xfrm>
            <a:off x="3275856" y="2852936"/>
            <a:ext cx="421509" cy="144016"/>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de-DE"/>
          </a:p>
        </p:txBody>
      </p:sp>
      <p:sp>
        <p:nvSpPr>
          <p:cNvPr id="12" name="Rechteck: abgerundete Ecken 11">
            <a:extLst>
              <a:ext uri="{FF2B5EF4-FFF2-40B4-BE49-F238E27FC236}">
                <a16:creationId xmlns:a16="http://schemas.microsoft.com/office/drawing/2014/main" id="{72932868-959F-4272-A6FE-2844DF096007}"/>
              </a:ext>
            </a:extLst>
          </p:cNvPr>
          <p:cNvSpPr/>
          <p:nvPr/>
        </p:nvSpPr>
        <p:spPr>
          <a:xfrm>
            <a:off x="3275855" y="4005622"/>
            <a:ext cx="421509" cy="144016"/>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de-DE"/>
          </a:p>
        </p:txBody>
      </p:sp>
      <p:sp>
        <p:nvSpPr>
          <p:cNvPr id="13" name="Rechteck: abgerundete Ecken 12">
            <a:extLst>
              <a:ext uri="{FF2B5EF4-FFF2-40B4-BE49-F238E27FC236}">
                <a16:creationId xmlns:a16="http://schemas.microsoft.com/office/drawing/2014/main" id="{EACCF19E-BA42-4AC6-A6DD-64F5ADF68CD9}"/>
              </a:ext>
            </a:extLst>
          </p:cNvPr>
          <p:cNvSpPr/>
          <p:nvPr/>
        </p:nvSpPr>
        <p:spPr>
          <a:xfrm>
            <a:off x="1043608" y="4007705"/>
            <a:ext cx="421509" cy="144016"/>
          </a:xfrm>
          <a:prstGeom prst="round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de-DE"/>
          </a:p>
        </p:txBody>
      </p:sp>
      <p:sp>
        <p:nvSpPr>
          <p:cNvPr id="14" name="Rechteck: abgerundete Ecken 13">
            <a:extLst>
              <a:ext uri="{FF2B5EF4-FFF2-40B4-BE49-F238E27FC236}">
                <a16:creationId xmlns:a16="http://schemas.microsoft.com/office/drawing/2014/main" id="{84315EA8-8F7C-4FDB-AFDC-5BCF2375B17B}"/>
              </a:ext>
            </a:extLst>
          </p:cNvPr>
          <p:cNvSpPr/>
          <p:nvPr/>
        </p:nvSpPr>
        <p:spPr>
          <a:xfrm>
            <a:off x="5364088" y="4060086"/>
            <a:ext cx="504056" cy="144016"/>
          </a:xfrm>
          <a:prstGeom prst="round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de-DE"/>
          </a:p>
        </p:txBody>
      </p:sp>
      <p:sp>
        <p:nvSpPr>
          <p:cNvPr id="15" name="Rechteck: abgerundete Ecken 14">
            <a:extLst>
              <a:ext uri="{FF2B5EF4-FFF2-40B4-BE49-F238E27FC236}">
                <a16:creationId xmlns:a16="http://schemas.microsoft.com/office/drawing/2014/main" id="{B006BF26-66E9-4533-86A8-147A092EAFBB}"/>
              </a:ext>
            </a:extLst>
          </p:cNvPr>
          <p:cNvSpPr/>
          <p:nvPr/>
        </p:nvSpPr>
        <p:spPr>
          <a:xfrm>
            <a:off x="7812360" y="2797914"/>
            <a:ext cx="493517" cy="144016"/>
          </a:xfrm>
          <a:prstGeom prst="round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de-DE"/>
          </a:p>
        </p:txBody>
      </p:sp>
      <p:sp>
        <p:nvSpPr>
          <p:cNvPr id="16" name="Rechteck: abgerundete Ecken 15">
            <a:extLst>
              <a:ext uri="{FF2B5EF4-FFF2-40B4-BE49-F238E27FC236}">
                <a16:creationId xmlns:a16="http://schemas.microsoft.com/office/drawing/2014/main" id="{764F2E82-691D-4461-BE24-61A80676A0C6}"/>
              </a:ext>
            </a:extLst>
          </p:cNvPr>
          <p:cNvSpPr/>
          <p:nvPr/>
        </p:nvSpPr>
        <p:spPr>
          <a:xfrm>
            <a:off x="7822899" y="4060086"/>
            <a:ext cx="421509" cy="144016"/>
          </a:xfrm>
          <a:prstGeom prst="round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de-DE"/>
          </a:p>
        </p:txBody>
      </p:sp>
      <p:sp>
        <p:nvSpPr>
          <p:cNvPr id="4" name="Textfeld 3">
            <a:extLst>
              <a:ext uri="{FF2B5EF4-FFF2-40B4-BE49-F238E27FC236}">
                <a16:creationId xmlns:a16="http://schemas.microsoft.com/office/drawing/2014/main" id="{1B813B55-7BE8-4F22-83D8-C9BD666DF06F}"/>
              </a:ext>
            </a:extLst>
          </p:cNvPr>
          <p:cNvSpPr txBox="1"/>
          <p:nvPr/>
        </p:nvSpPr>
        <p:spPr>
          <a:xfrm>
            <a:off x="4716015" y="5359192"/>
            <a:ext cx="4200947" cy="646331"/>
          </a:xfrm>
          <a:prstGeom prst="rect">
            <a:avLst/>
          </a:prstGeom>
          <a:noFill/>
        </p:spPr>
        <p:txBody>
          <a:bodyPr wrap="square" rtlCol="0">
            <a:spAutoFit/>
          </a:bodyPr>
          <a:lstStyle/>
          <a:p>
            <a:r>
              <a:rPr lang="de-DE" b="1" dirty="0">
                <a:solidFill>
                  <a:srgbClr val="00446B"/>
                </a:solidFill>
              </a:rPr>
              <a:t>Fehler ist behoben, </a:t>
            </a:r>
          </a:p>
          <a:p>
            <a:r>
              <a:rPr lang="de-DE" b="1" dirty="0">
                <a:solidFill>
                  <a:srgbClr val="00446B"/>
                </a:solidFill>
              </a:rPr>
              <a:t>siehe News-Eintrag Sales Tool Box</a:t>
            </a:r>
          </a:p>
        </p:txBody>
      </p:sp>
    </p:spTree>
    <p:extLst>
      <p:ext uri="{BB962C8B-B14F-4D97-AF65-F5344CB8AC3E}">
        <p14:creationId xmlns:p14="http://schemas.microsoft.com/office/powerpoint/2010/main" val="25745873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Dichte Greifer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Der bewährteste dichte Greifer am Markt für nasse und schmutzintensive Umgebungen.</a:t>
            </a:r>
            <a:endParaRPr lang="de-DE" b="1">
              <a:solidFill>
                <a:srgbClr val="003D6A"/>
              </a:solidFill>
            </a:endParaRPr>
          </a:p>
          <a:p>
            <a:endParaRPr lang="de-DE" b="1">
              <a:solidFill>
                <a:srgbClr val="00446B"/>
              </a:solidFill>
            </a:endParaRPr>
          </a:p>
          <a:p>
            <a:r>
              <a:rPr lang="de-DE" b="1">
                <a:solidFill>
                  <a:srgbClr val="00446B"/>
                </a:solidFill>
              </a:rPr>
              <a:t>Schutzklasse IP 67</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400" b="1" dirty="0">
                <a:solidFill>
                  <a:srgbClr val="003D6A"/>
                </a:solidFill>
              </a:rPr>
              <a:t>Trotz der hohen Momentenbelastbarkeit der Grundbacken erfüllt dieser abgedichtete 2-Finger-Parallelgreifer die Anforderungen gemäß IP67 und lässt keine Stoffe aus der Arbeitsumgebung ins Innere der Einheit eindringen</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34888233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Funktionsprinzip</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400" b="1" dirty="0">
                  <a:solidFill>
                    <a:srgbClr val="003D6A"/>
                  </a:solidFill>
                </a:rPr>
                <a:t>Lippendichtung</a:t>
              </a:r>
              <a:endParaRPr lang="de-DE" sz="1600" b="1" dirty="0">
                <a:solidFill>
                  <a:srgbClr val="003D6A"/>
                </a:solidFill>
              </a:endParaRP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400" b="1" dirty="0">
                  <a:solidFill>
                    <a:srgbClr val="003D6A"/>
                  </a:solidFill>
                </a:rPr>
                <a:t>Äußere runde Grundbacke</a:t>
              </a:r>
              <a:endParaRPr lang="de-DE" sz="1600" b="1" dirty="0">
                <a:solidFill>
                  <a:srgbClr val="003D6A"/>
                </a:solidFill>
              </a:endParaRP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400" b="1">
                  <a:solidFill>
                    <a:srgbClr val="003D6A"/>
                  </a:solidFill>
                </a:rPr>
                <a:t>Innere Grundbacke mit Vielzahn-Gleitführung</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400" b="1" dirty="0">
                  <a:solidFill>
                    <a:srgbClr val="003D6A"/>
                  </a:solidFill>
                </a:rPr>
                <a:t>Ovalkolben mit Stange und Keilhaken </a:t>
              </a:r>
              <a:endParaRPr lang="de-DE" sz="1600" b="1" dirty="0">
                <a:solidFill>
                  <a:srgbClr val="003D6A"/>
                </a:solidFill>
              </a:endParaRP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400" b="1" dirty="0">
                  <a:solidFill>
                    <a:srgbClr val="003D6A"/>
                  </a:solidFill>
                </a:rPr>
                <a:t>Zentrier- und Befestigungsmöglichkeiten</a:t>
              </a:r>
              <a:endParaRPr lang="de-DE" sz="1600" b="1" dirty="0">
                <a:solidFill>
                  <a:srgbClr val="003D6A"/>
                </a:solidFill>
              </a:endParaRP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Funktionsbeschreibung</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lnSpcReduction="10000"/>
          </a:bodyPr>
          <a:lstStyle/>
          <a:p>
            <a:r>
              <a:rPr lang="de-DE" sz="1600">
                <a:solidFill>
                  <a:srgbClr val="003D6A"/>
                </a:solidFill>
              </a:rPr>
              <a:t>Der Kolben wird über Druckluft nach oben bzw. unten bewegt.</a:t>
            </a:r>
          </a:p>
          <a:p>
            <a:r>
              <a:rPr lang="de-DE" sz="1600">
                <a:solidFill>
                  <a:srgbClr val="003D6A"/>
                </a:solidFill>
              </a:rPr>
              <a:t>Die schrägen Wirkflächen des Keilhakens erzeugen dabei eine synchrone parallele Backenbewegung.</a:t>
            </a: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spTree>
    <p:extLst>
      <p:ext uri="{BB962C8B-B14F-4D97-AF65-F5344CB8AC3E}">
        <p14:creationId xmlns:p14="http://schemas.microsoft.com/office/powerpoint/2010/main" val="40267830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Vorteile – Ihr Nutzen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Robuste Vielzahn-Gleitführung im Inneren </a:t>
            </a:r>
            <a:r>
              <a:rPr lang="de-DE" sz="1600" dirty="0">
                <a:solidFill>
                  <a:srgbClr val="003D6A"/>
                </a:solidFill>
                <a:effectLst/>
              </a:rPr>
              <a:t>für präzise Handhabung unterschiedlicher Werkstücke</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Lippendichtung an der äußeren Rundführung </a:t>
            </a:r>
            <a:r>
              <a:rPr lang="de-DE" sz="1600" dirty="0">
                <a:solidFill>
                  <a:srgbClr val="003D6A"/>
                </a:solidFill>
                <a:effectLst/>
              </a:rPr>
              <a:t>für dauerhaft sichere Abdichtung des Greifers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Große Momentenaufnahme möglich </a:t>
            </a:r>
            <a:r>
              <a:rPr lang="de-DE" sz="1600" dirty="0">
                <a:solidFill>
                  <a:srgbClr val="003D6A"/>
                </a:solidFill>
                <a:effectLst/>
              </a:rPr>
              <a:t>geeignet für den Einsatz langer Greiferfinger</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Dichter 2-Finger-Parallelgreifer </a:t>
            </a:r>
            <a:r>
              <a:rPr lang="de-DE" sz="1600" dirty="0">
                <a:solidFill>
                  <a:srgbClr val="003D6A"/>
                </a:solidFill>
                <a:effectLst/>
              </a:rPr>
              <a:t>erfüllt trotz hoher Momentenbelastbarkeit die Anforderungen gemäß IP67</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Antriebskonzept Ovalkolben </a:t>
            </a:r>
            <a:r>
              <a:rPr lang="de-DE" sz="1600">
                <a:solidFill>
                  <a:srgbClr val="003D6A"/>
                </a:solidFill>
              </a:rPr>
              <a:t>für maximale Greifkräfte</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Befestigung an zwei Greiferseiten in drei Anschraubrichtungen </a:t>
            </a:r>
            <a:r>
              <a:rPr lang="de-DE" sz="1600">
                <a:solidFill>
                  <a:srgbClr val="003D6A"/>
                </a:solidFill>
              </a:rPr>
              <a:t>für universelle und flexible Montage des Greifers</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Energieversorgung über schlauchlosen Direktanschluss oder über Verschraubungen </a:t>
            </a:r>
            <a:r>
              <a:rPr lang="de-DE" sz="1600">
                <a:solidFill>
                  <a:srgbClr val="003D6A"/>
                </a:solidFill>
              </a:rPr>
              <a:t>für die flexible Druckversorgung in allen Automatisierungslösungen</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Kompakte Baumaße </a:t>
            </a:r>
            <a:r>
              <a:rPr lang="de-DE" sz="1600">
                <a:solidFill>
                  <a:srgbClr val="003D6A"/>
                </a:solidFill>
              </a:rPr>
              <a:t>für minimierte Störkonturen in der Handhabung</a:t>
            </a:r>
          </a:p>
        </p:txBody>
      </p:sp>
    </p:spTree>
    <p:extLst>
      <p:ext uri="{BB962C8B-B14F-4D97-AF65-F5344CB8AC3E}">
        <p14:creationId xmlns:p14="http://schemas.microsoft.com/office/powerpoint/2010/main" val="16154075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18" cy="41169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035115">
                  <a:extLst>
                    <a:ext uri="{9D8B030D-6E8A-4147-A177-3AD203B41FA5}">
                      <a16:colId xmlns:a16="http://schemas.microsoft.com/office/drawing/2014/main" val="20000"/>
                    </a:ext>
                  </a:extLst>
                </a:gridCol>
                <a:gridCol w="862595">
                  <a:extLst>
                    <a:ext uri="{9D8B030D-6E8A-4147-A177-3AD203B41FA5}">
                      <a16:colId xmlns:a16="http://schemas.microsoft.com/office/drawing/2014/main" val="20001"/>
                    </a:ext>
                  </a:extLst>
                </a:gridCol>
                <a:gridCol w="1207634">
                  <a:extLst>
                    <a:ext uri="{9D8B030D-6E8A-4147-A177-3AD203B41FA5}">
                      <a16:colId xmlns:a16="http://schemas.microsoft.com/office/drawing/2014/main" val="20002"/>
                    </a:ext>
                  </a:extLst>
                </a:gridCol>
                <a:gridCol w="1207634">
                  <a:extLst>
                    <a:ext uri="{9D8B030D-6E8A-4147-A177-3AD203B41FA5}">
                      <a16:colId xmlns:a16="http://schemas.microsoft.com/office/drawing/2014/main" val="20003"/>
                    </a:ext>
                  </a:extLst>
                </a:gridCol>
                <a:gridCol w="1552672">
                  <a:extLst>
                    <a:ext uri="{9D8B030D-6E8A-4147-A177-3AD203B41FA5}">
                      <a16:colId xmlns:a16="http://schemas.microsoft.com/office/drawing/2014/main" val="20004"/>
                    </a:ext>
                  </a:extLst>
                </a:gridCol>
                <a:gridCol w="1035115">
                  <a:extLst>
                    <a:ext uri="{9D8B030D-6E8A-4147-A177-3AD203B41FA5}">
                      <a16:colId xmlns:a16="http://schemas.microsoft.com/office/drawing/2014/main" val="20005"/>
                    </a:ext>
                  </a:extLst>
                </a:gridCol>
                <a:gridCol w="1380153">
                  <a:extLst>
                    <a:ext uri="{9D8B030D-6E8A-4147-A177-3AD203B41FA5}">
                      <a16:colId xmlns:a16="http://schemas.microsoft.com/office/drawing/2014/main" val="20006"/>
                    </a:ext>
                  </a:extLst>
                </a:gridCol>
              </a:tblGrid>
              <a:tr h="295578">
                <a:tc gridSpan="7">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latin typeface="+mn-lt"/>
                          <a:ea typeface="+mn-ea"/>
                          <a:cs typeface="+mn-cs"/>
                        </a:rPr>
                        <a:t>Technische Daten Übersicht</a:t>
                      </a: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Baugröße</a:t>
                      </a: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Hub pro Backe</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Schließkraft</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Öffnungskraft</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Empfohlenes Werkstückgewicht</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Eigenmasse</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200" b="0" kern="1200">
                          <a:solidFill>
                            <a:srgbClr val="003D6A"/>
                          </a:solidFill>
                          <a:latin typeface="+mn-lt"/>
                          <a:ea typeface="+mn-ea"/>
                          <a:cs typeface="+mn-cs"/>
                        </a:rPr>
                        <a:t>Max. zulässige Fingerlänge</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600" dirty="0"/>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110 .. 145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120 .. 165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0.55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0.12 .. 0.14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40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2 .. 4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125 .. 470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130 .. 505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0.6 .. 2.3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0.25 .. 0.34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30 .. 50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64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3 .. 6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225 .. 850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240 .. 915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1.1 .. 4.2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0.39 .. 0.55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40 .. 64</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4 .. 8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375 .. 1395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415 .. 1550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1.8 .. 6.9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0.68 .. 0.95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50 .. 80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5 .. 10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625 .. 2340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685 .. 2560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3.1 .. 11.7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1.1 .. 1.61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64 .. 100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6 .. 13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1025 .. 3835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1110 .. 4140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5.1 .. 19.1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1.9 .. 2.9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64 .. 125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8"/>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160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8 .. 16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1560 .. 5470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1680 .. 5920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7.8 .. 27.3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3.65 .. 8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80 .. 160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9"/>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14 .. 25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2565 .. 5940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2730 .. 6490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12.8 .. 22.1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7.3 .. 9.5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dirty="0">
                          <a:solidFill>
                            <a:srgbClr val="003D6A"/>
                          </a:solidFill>
                          <a:latin typeface="+mn-lt"/>
                          <a:ea typeface="+mn-ea"/>
                          <a:cs typeface="+mn-cs"/>
                        </a:rPr>
                        <a:t>125 .. 200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17 .. 30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3780 .. 7500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4000 .. 7835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18.9 .. 29.25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11.5 .. 14.6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dirty="0">
                          <a:solidFill>
                            <a:srgbClr val="003D6A"/>
                          </a:solidFill>
                          <a:latin typeface="+mn-lt"/>
                          <a:ea typeface="+mn-ea"/>
                          <a:cs typeface="+mn-cs"/>
                        </a:rPr>
                        <a:t>150 .. 240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20 .. 35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5400 .. 11250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5635 .. 11700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27 .. 46.35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19.6 .. 23.6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150 .. 300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45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8140 .. 11240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8460 .. 11430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40.7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42 .. 52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dirty="0">
                          <a:solidFill>
                            <a:srgbClr val="003D6A"/>
                          </a:solidFill>
                          <a:latin typeface="+mn-lt"/>
                          <a:ea typeface="+mn-ea"/>
                          <a:cs typeface="+mn-cs"/>
                        </a:rPr>
                        <a:t>300 .. 380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3"/>
                  </a:ext>
                </a:extLst>
              </a:tr>
            </a:tbl>
          </a:graphicData>
        </a:graphic>
      </p:graphicFrame>
    </p:spTree>
    <p:extLst>
      <p:ext uri="{BB962C8B-B14F-4D97-AF65-F5344CB8AC3E}">
        <p14:creationId xmlns:p14="http://schemas.microsoft.com/office/powerpoint/2010/main" val="10578118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Dichtungsoptimierung</a:t>
            </a:r>
          </a:p>
        </p:txBody>
      </p:sp>
      <p:pic>
        <p:nvPicPr>
          <p:cNvPr id="9" name="Grafik 8">
            <a:extLst>
              <a:ext uri="{FF2B5EF4-FFF2-40B4-BE49-F238E27FC236}">
                <a16:creationId xmlns:a16="http://schemas.microsoft.com/office/drawing/2014/main" id="{1C70ECAF-E561-4A2A-A556-25006A7616F5}"/>
              </a:ext>
            </a:extLst>
          </p:cNvPr>
          <p:cNvPicPr>
            <a:picLocks noChangeAspect="1"/>
          </p:cNvPicPr>
          <p:nvPr/>
        </p:nvPicPr>
        <p:blipFill rotWithShape="1">
          <a:blip r:embed="rId3">
            <a:clrChange>
              <a:clrFrom>
                <a:srgbClr val="FFFFFF"/>
              </a:clrFrom>
              <a:clrTo>
                <a:srgbClr val="FFFFFF">
                  <a:alpha val="0"/>
                </a:srgbClr>
              </a:clrTo>
            </a:clrChange>
          </a:blip>
          <a:srcRect l="6411"/>
          <a:stretch/>
        </p:blipFill>
        <p:spPr>
          <a:xfrm>
            <a:off x="154568" y="3717032"/>
            <a:ext cx="4176464" cy="2510501"/>
          </a:xfrm>
          <a:prstGeom prst="rect">
            <a:avLst/>
          </a:prstGeom>
        </p:spPr>
      </p:pic>
      <p:pic>
        <p:nvPicPr>
          <p:cNvPr id="10" name="Grafik 9">
            <a:extLst>
              <a:ext uri="{FF2B5EF4-FFF2-40B4-BE49-F238E27FC236}">
                <a16:creationId xmlns:a16="http://schemas.microsoft.com/office/drawing/2014/main" id="{768B88B8-21EF-4BF2-A715-390B993CD8FE}"/>
              </a:ext>
            </a:extLst>
          </p:cNvPr>
          <p:cNvPicPr>
            <a:picLocks noChangeAspect="1"/>
          </p:cNvPicPr>
          <p:nvPr/>
        </p:nvPicPr>
        <p:blipFill rotWithShape="1">
          <a:blip r:embed="rId4">
            <a:clrChange>
              <a:clrFrom>
                <a:srgbClr val="FFFFFF"/>
              </a:clrFrom>
              <a:clrTo>
                <a:srgbClr val="FFFFFF">
                  <a:alpha val="0"/>
                </a:srgbClr>
              </a:clrTo>
            </a:clrChange>
          </a:blip>
          <a:srcRect l="6675" r="3873"/>
          <a:stretch/>
        </p:blipFill>
        <p:spPr>
          <a:xfrm>
            <a:off x="179512" y="1412776"/>
            <a:ext cx="4104456" cy="2558636"/>
          </a:xfrm>
          <a:prstGeom prst="rect">
            <a:avLst/>
          </a:prstGeom>
        </p:spPr>
      </p:pic>
      <p:sp>
        <p:nvSpPr>
          <p:cNvPr id="13" name="Rechteck 12">
            <a:extLst>
              <a:ext uri="{FF2B5EF4-FFF2-40B4-BE49-F238E27FC236}">
                <a16:creationId xmlns:a16="http://schemas.microsoft.com/office/drawing/2014/main" id="{CE5ED570-D39E-4841-8023-245A479876CA}"/>
              </a:ext>
            </a:extLst>
          </p:cNvPr>
          <p:cNvSpPr/>
          <p:nvPr/>
        </p:nvSpPr>
        <p:spPr>
          <a:xfrm>
            <a:off x="2872008" y="3429000"/>
            <a:ext cx="1440160" cy="360040"/>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de-DE" dirty="0">
                <a:solidFill>
                  <a:schemeClr val="tx1"/>
                </a:solidFill>
              </a:rPr>
              <a:t>BG 40 - 200</a:t>
            </a:r>
          </a:p>
        </p:txBody>
      </p:sp>
      <p:sp>
        <p:nvSpPr>
          <p:cNvPr id="14" name="Rechteck 13">
            <a:extLst>
              <a:ext uri="{FF2B5EF4-FFF2-40B4-BE49-F238E27FC236}">
                <a16:creationId xmlns:a16="http://schemas.microsoft.com/office/drawing/2014/main" id="{8936E71E-6A83-44AF-9059-36574BDD2732}"/>
              </a:ext>
            </a:extLst>
          </p:cNvPr>
          <p:cNvSpPr/>
          <p:nvPr/>
        </p:nvSpPr>
        <p:spPr>
          <a:xfrm>
            <a:off x="2843808" y="5805264"/>
            <a:ext cx="1440160" cy="360040"/>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de-DE" dirty="0">
                <a:solidFill>
                  <a:schemeClr val="tx1"/>
                </a:solidFill>
              </a:rPr>
              <a:t>BG 240 - 300</a:t>
            </a:r>
          </a:p>
        </p:txBody>
      </p:sp>
      <p:grpSp>
        <p:nvGrpSpPr>
          <p:cNvPr id="15" name="Gruppieren 14">
            <a:extLst>
              <a:ext uri="{FF2B5EF4-FFF2-40B4-BE49-F238E27FC236}">
                <a16:creationId xmlns:a16="http://schemas.microsoft.com/office/drawing/2014/main" id="{C0A53FF3-1487-4113-86C2-CC34B9054EEE}"/>
              </a:ext>
            </a:extLst>
          </p:cNvPr>
          <p:cNvGrpSpPr/>
          <p:nvPr/>
        </p:nvGrpSpPr>
        <p:grpSpPr>
          <a:xfrm>
            <a:off x="4355976" y="2132856"/>
            <a:ext cx="4680520" cy="2952328"/>
            <a:chOff x="4355976" y="1693786"/>
            <a:chExt cx="4680520" cy="2952328"/>
          </a:xfrm>
        </p:grpSpPr>
        <p:pic>
          <p:nvPicPr>
            <p:cNvPr id="16" name="Grafik 15">
              <a:extLst>
                <a:ext uri="{FF2B5EF4-FFF2-40B4-BE49-F238E27FC236}">
                  <a16:creationId xmlns:a16="http://schemas.microsoft.com/office/drawing/2014/main" id="{E82850D5-6CCB-4849-9187-E59CE6730636}"/>
                </a:ext>
              </a:extLst>
            </p:cNvPr>
            <p:cNvPicPr>
              <a:picLocks noChangeAspect="1"/>
            </p:cNvPicPr>
            <p:nvPr/>
          </p:nvPicPr>
          <p:blipFill rotWithShape="1">
            <a:blip r:embed="rId5">
              <a:clrChange>
                <a:clrFrom>
                  <a:srgbClr val="FFFFFF"/>
                </a:clrFrom>
                <a:clrTo>
                  <a:srgbClr val="FFFFFF">
                    <a:alpha val="0"/>
                  </a:srgbClr>
                </a:clrTo>
              </a:clrChange>
            </a:blip>
            <a:srcRect t="5096" r="3593"/>
            <a:stretch/>
          </p:blipFill>
          <p:spPr>
            <a:xfrm>
              <a:off x="4619064" y="2212023"/>
              <a:ext cx="4254343" cy="2282193"/>
            </a:xfrm>
            <a:prstGeom prst="rect">
              <a:avLst/>
            </a:prstGeom>
          </p:spPr>
        </p:pic>
        <p:sp>
          <p:nvSpPr>
            <p:cNvPr id="17" name="Rechteck 16">
              <a:extLst>
                <a:ext uri="{FF2B5EF4-FFF2-40B4-BE49-F238E27FC236}">
                  <a16:creationId xmlns:a16="http://schemas.microsoft.com/office/drawing/2014/main" id="{B76F863B-2A59-420A-8A64-0B405B1D3633}"/>
                </a:ext>
              </a:extLst>
            </p:cNvPr>
            <p:cNvSpPr/>
            <p:nvPr/>
          </p:nvSpPr>
          <p:spPr>
            <a:xfrm>
              <a:off x="7596336" y="4286074"/>
              <a:ext cx="1440160" cy="360040"/>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de-DE" dirty="0">
                  <a:solidFill>
                    <a:schemeClr val="tx1"/>
                  </a:solidFill>
                </a:rPr>
                <a:t>BG 40 - 380</a:t>
              </a:r>
            </a:p>
          </p:txBody>
        </p:sp>
        <p:sp>
          <p:nvSpPr>
            <p:cNvPr id="18" name="Rechteck 17">
              <a:extLst>
                <a:ext uri="{FF2B5EF4-FFF2-40B4-BE49-F238E27FC236}">
                  <a16:creationId xmlns:a16="http://schemas.microsoft.com/office/drawing/2014/main" id="{1E301FA2-F48A-4178-A03E-892107189257}"/>
                </a:ext>
              </a:extLst>
            </p:cNvPr>
            <p:cNvSpPr/>
            <p:nvPr/>
          </p:nvSpPr>
          <p:spPr>
            <a:xfrm>
              <a:off x="4572000" y="2084833"/>
              <a:ext cx="4392488" cy="2520280"/>
            </a:xfrm>
            <a:prstGeom prst="rect">
              <a:avLst/>
            </a:prstGeom>
            <a:noFill/>
            <a:ln w="38100">
              <a:solidFill>
                <a:srgbClr val="00B0F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a:p>
          </p:txBody>
        </p:sp>
        <p:sp>
          <p:nvSpPr>
            <p:cNvPr id="19" name="Rechteck 18">
              <a:extLst>
                <a:ext uri="{FF2B5EF4-FFF2-40B4-BE49-F238E27FC236}">
                  <a16:creationId xmlns:a16="http://schemas.microsoft.com/office/drawing/2014/main" id="{DBBDFB6F-AB2D-4A82-8804-0113A8D5229A}"/>
                </a:ext>
              </a:extLst>
            </p:cNvPr>
            <p:cNvSpPr/>
            <p:nvPr/>
          </p:nvSpPr>
          <p:spPr>
            <a:xfrm>
              <a:off x="4355976" y="1693786"/>
              <a:ext cx="1800200" cy="36004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000" b="1" dirty="0">
                  <a:solidFill>
                    <a:srgbClr val="00B0F0"/>
                  </a:solidFill>
                </a:rPr>
                <a:t>Neue Version</a:t>
              </a:r>
            </a:p>
          </p:txBody>
        </p:sp>
        <p:sp>
          <p:nvSpPr>
            <p:cNvPr id="20" name="Rechteck 19">
              <a:extLst>
                <a:ext uri="{FF2B5EF4-FFF2-40B4-BE49-F238E27FC236}">
                  <a16:creationId xmlns:a16="http://schemas.microsoft.com/office/drawing/2014/main" id="{F35CAF49-8BA0-47B0-958E-8DCBAB6F7B14}"/>
                </a:ext>
              </a:extLst>
            </p:cNvPr>
            <p:cNvSpPr/>
            <p:nvPr/>
          </p:nvSpPr>
          <p:spPr>
            <a:xfrm>
              <a:off x="4646688" y="2582660"/>
              <a:ext cx="817028" cy="216024"/>
            </a:xfrm>
            <a:prstGeom prst="rect">
              <a:avLst/>
            </a:prstGeom>
            <a:solidFill>
              <a:srgbClr val="C1D7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a:p>
          </p:txBody>
        </p:sp>
      </p:grpSp>
      <p:sp>
        <p:nvSpPr>
          <p:cNvPr id="21" name="Rechteck 20">
            <a:extLst>
              <a:ext uri="{FF2B5EF4-FFF2-40B4-BE49-F238E27FC236}">
                <a16:creationId xmlns:a16="http://schemas.microsoft.com/office/drawing/2014/main" id="{04F7B4CF-8689-4102-BD90-2058321C689F}"/>
              </a:ext>
            </a:extLst>
          </p:cNvPr>
          <p:cNvSpPr/>
          <p:nvPr/>
        </p:nvSpPr>
        <p:spPr>
          <a:xfrm>
            <a:off x="6624228" y="2564775"/>
            <a:ext cx="396044" cy="791734"/>
          </a:xfrm>
          <a:prstGeom prst="rect">
            <a:avLst/>
          </a:prstGeom>
          <a:noFill/>
          <a:ln w="28575">
            <a:solidFill>
              <a:schemeClr val="accent6">
                <a:lumMod val="60000"/>
                <a:lumOff val="4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a:p>
        </p:txBody>
      </p:sp>
      <p:sp>
        <p:nvSpPr>
          <p:cNvPr id="22" name="Textfeld 21">
            <a:extLst>
              <a:ext uri="{FF2B5EF4-FFF2-40B4-BE49-F238E27FC236}">
                <a16:creationId xmlns:a16="http://schemas.microsoft.com/office/drawing/2014/main" id="{CF811637-6D16-4667-864F-2228939BC8BE}"/>
              </a:ext>
            </a:extLst>
          </p:cNvPr>
          <p:cNvSpPr txBox="1"/>
          <p:nvPr/>
        </p:nvSpPr>
        <p:spPr>
          <a:xfrm>
            <a:off x="6948264" y="1996216"/>
            <a:ext cx="1512168" cy="430887"/>
          </a:xfrm>
          <a:prstGeom prst="rect">
            <a:avLst/>
          </a:prstGeom>
          <a:noFill/>
        </p:spPr>
        <p:txBody>
          <a:bodyPr wrap="square" rtlCol="0">
            <a:spAutoFit/>
          </a:bodyPr>
          <a:lstStyle/>
          <a:p>
            <a:r>
              <a:rPr lang="de-DE" sz="1100" dirty="0"/>
              <a:t>Nur bei BG 380 zur Schmierung vorhanden</a:t>
            </a:r>
          </a:p>
        </p:txBody>
      </p:sp>
      <p:cxnSp>
        <p:nvCxnSpPr>
          <p:cNvPr id="23" name="Gewinkelte Verbindung 14">
            <a:extLst>
              <a:ext uri="{FF2B5EF4-FFF2-40B4-BE49-F238E27FC236}">
                <a16:creationId xmlns:a16="http://schemas.microsoft.com/office/drawing/2014/main" id="{95C7536E-DAC2-470C-BFB3-71944A7619B3}"/>
              </a:ext>
            </a:extLst>
          </p:cNvPr>
          <p:cNvCxnSpPr>
            <a:stCxn id="21" idx="0"/>
            <a:endCxn id="22" idx="1"/>
          </p:cNvCxnSpPr>
          <p:nvPr/>
        </p:nvCxnSpPr>
        <p:spPr>
          <a:xfrm rot="5400000" flipH="1" flipV="1">
            <a:off x="6708700" y="2325211"/>
            <a:ext cx="353115" cy="126014"/>
          </a:xfrm>
          <a:prstGeom prst="bentConnector2">
            <a:avLst/>
          </a:prstGeom>
          <a:noFill/>
          <a:ln w="28575">
            <a:solidFill>
              <a:schemeClr val="accent6">
                <a:lumMod val="60000"/>
                <a:lumOff val="40000"/>
              </a:schemeClr>
            </a:solidFill>
          </a:ln>
        </p:spPr>
        <p:style>
          <a:lnRef idx="1">
            <a:schemeClr val="accent1"/>
          </a:lnRef>
          <a:fillRef idx="3">
            <a:schemeClr val="accent1"/>
          </a:fillRef>
          <a:effectRef idx="2">
            <a:schemeClr val="accent1"/>
          </a:effectRef>
          <a:fontRef idx="minor">
            <a:schemeClr val="lt1"/>
          </a:fontRef>
        </p:style>
      </p:cxnSp>
      <p:sp>
        <p:nvSpPr>
          <p:cNvPr id="2" name="Rechteck 1">
            <a:extLst>
              <a:ext uri="{FF2B5EF4-FFF2-40B4-BE49-F238E27FC236}">
                <a16:creationId xmlns:a16="http://schemas.microsoft.com/office/drawing/2014/main" id="{CCD8BEEA-4C0E-4230-A87D-C76B1D37BE1F}"/>
              </a:ext>
            </a:extLst>
          </p:cNvPr>
          <p:cNvSpPr/>
          <p:nvPr/>
        </p:nvSpPr>
        <p:spPr>
          <a:xfrm>
            <a:off x="107504" y="1412776"/>
            <a:ext cx="4176464" cy="2520280"/>
          </a:xfrm>
          <a:prstGeom prst="rect">
            <a:avLst/>
          </a:prstGeom>
          <a:noFill/>
          <a:ln>
            <a:solidFill>
              <a:srgbClr val="0044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4" name="Rechteck 23">
            <a:extLst>
              <a:ext uri="{FF2B5EF4-FFF2-40B4-BE49-F238E27FC236}">
                <a16:creationId xmlns:a16="http://schemas.microsoft.com/office/drawing/2014/main" id="{46C338FE-75B0-424A-B9B4-F31FFF46A068}"/>
              </a:ext>
            </a:extLst>
          </p:cNvPr>
          <p:cNvSpPr/>
          <p:nvPr/>
        </p:nvSpPr>
        <p:spPr>
          <a:xfrm>
            <a:off x="103530" y="3933056"/>
            <a:ext cx="4176464" cy="2185472"/>
          </a:xfrm>
          <a:prstGeom prst="rect">
            <a:avLst/>
          </a:prstGeom>
          <a:noFill/>
          <a:ln>
            <a:solidFill>
              <a:srgbClr val="0044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5" name="Rechteck 24">
            <a:extLst>
              <a:ext uri="{FF2B5EF4-FFF2-40B4-BE49-F238E27FC236}">
                <a16:creationId xmlns:a16="http://schemas.microsoft.com/office/drawing/2014/main" id="{89FE3AB8-4EB5-4C43-AE79-94439277E581}"/>
              </a:ext>
            </a:extLst>
          </p:cNvPr>
          <p:cNvSpPr/>
          <p:nvPr/>
        </p:nvSpPr>
        <p:spPr>
          <a:xfrm>
            <a:off x="105844" y="1052736"/>
            <a:ext cx="2210154" cy="36004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de-DE" sz="2000" b="1" dirty="0">
                <a:solidFill>
                  <a:srgbClr val="00446B"/>
                </a:solidFill>
              </a:rPr>
              <a:t>Alte Version</a:t>
            </a:r>
          </a:p>
        </p:txBody>
      </p:sp>
    </p:spTree>
    <p:extLst>
      <p:ext uri="{BB962C8B-B14F-4D97-AF65-F5344CB8AC3E}">
        <p14:creationId xmlns:p14="http://schemas.microsoft.com/office/powerpoint/2010/main" val="12462232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Dichtungsoptimierung</a:t>
            </a:r>
          </a:p>
        </p:txBody>
      </p:sp>
      <p:sp>
        <p:nvSpPr>
          <p:cNvPr id="5" name="Inhaltsplatzhalter 2">
            <a:extLst>
              <a:ext uri="{FF2B5EF4-FFF2-40B4-BE49-F238E27FC236}">
                <a16:creationId xmlns:a16="http://schemas.microsoft.com/office/drawing/2014/main" id="{0E0A25C0-E701-471A-8EC0-9E35554DF3BA}"/>
              </a:ext>
            </a:extLst>
          </p:cNvPr>
          <p:cNvSpPr txBox="1">
            <a:spLocks/>
          </p:cNvSpPr>
          <p:nvPr/>
        </p:nvSpPr>
        <p:spPr>
          <a:xfrm>
            <a:off x="323529" y="836712"/>
            <a:ext cx="5544615" cy="4279899"/>
          </a:xfrm>
          <a:prstGeom prst="rect">
            <a:avLst/>
          </a:prstGeom>
        </p:spPr>
        <p:txBody>
          <a:bodyPr vert="horz"/>
          <a:lstStyle>
            <a:lvl1pPr marL="0" indent="0" algn="l" defTabSz="457200" rtl="0" eaLnBrk="1" latinLnBrk="0" hangingPunct="1">
              <a:lnSpc>
                <a:spcPts val="2400"/>
              </a:lnSpc>
              <a:spcBef>
                <a:spcPts val="550"/>
              </a:spcBef>
              <a:buFontTx/>
              <a:buNone/>
              <a:defRPr sz="2000" kern="1200">
                <a:solidFill>
                  <a:schemeClr val="tx1">
                    <a:lumMod val="75000"/>
                    <a:lumOff val="25000"/>
                  </a:schemeClr>
                </a:solidFill>
                <a:latin typeface="Calibri"/>
                <a:ea typeface="+mn-ea"/>
                <a:cs typeface="Calibri"/>
              </a:defRPr>
            </a:lvl1pPr>
            <a:lvl2pPr marL="177800" indent="-177800" algn="l" defTabSz="457200" rtl="0" eaLnBrk="1" latinLnBrk="0" hangingPunct="1">
              <a:lnSpc>
                <a:spcPts val="2400"/>
              </a:lnSpc>
              <a:spcBef>
                <a:spcPts val="550"/>
              </a:spcBef>
              <a:buClr>
                <a:srgbClr val="003D6A"/>
              </a:buClr>
              <a:buFont typeface="Arial"/>
              <a:buChar char="•"/>
              <a:defRPr sz="2000" kern="1200">
                <a:solidFill>
                  <a:schemeClr val="tx1">
                    <a:lumMod val="75000"/>
                    <a:lumOff val="25000"/>
                  </a:schemeClr>
                </a:solidFill>
                <a:latin typeface="Calibri"/>
                <a:ea typeface="+mn-ea"/>
                <a:cs typeface="Calibri"/>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l" defTabSz="457200" rtl="0" eaLnBrk="1" fontAlgn="auto" latinLnBrk="0" hangingPunct="1">
              <a:lnSpc>
                <a:spcPts val="2400"/>
              </a:lnSpc>
              <a:spcBef>
                <a:spcPts val="550"/>
              </a:spcBef>
              <a:spcAft>
                <a:spcPts val="0"/>
              </a:spcAft>
              <a:buClrTx/>
              <a:buSzTx/>
              <a:buFontTx/>
              <a:buNone/>
              <a:tabLst/>
              <a:defRPr/>
            </a:pPr>
            <a:r>
              <a:rPr lang="de-DE" sz="1600" b="1" dirty="0">
                <a:solidFill>
                  <a:srgbClr val="003D6A"/>
                </a:solidFill>
                <a:latin typeface="+mn-lt"/>
                <a:cs typeface="+mn-cs"/>
              </a:rPr>
              <a:t>Anpassungen:</a:t>
            </a:r>
            <a:endParaRPr kumimoji="0" lang="de-DE" sz="2000" b="1" i="0" u="none" strike="noStrike" kern="1200" cap="none" spc="0" normalizeH="0" baseline="0" noProof="0" dirty="0">
              <a:ln>
                <a:noFill/>
              </a:ln>
              <a:solidFill>
                <a:sysClr val="windowText" lastClr="000000">
                  <a:lumMod val="75000"/>
                  <a:lumOff val="25000"/>
                </a:sysClr>
              </a:solidFill>
              <a:effectLst/>
              <a:uLnTx/>
              <a:uFillTx/>
              <a:latin typeface="Calibri"/>
              <a:ea typeface="+mn-ea"/>
            </a:endParaRPr>
          </a:p>
          <a:p>
            <a:pPr marL="342900" marR="0" lvl="0" indent="-342900" algn="l" defTabSz="457200" rtl="0" eaLnBrk="1" fontAlgn="auto" latinLnBrk="0" hangingPunct="1">
              <a:lnSpc>
                <a:spcPts val="2000"/>
              </a:lnSpc>
              <a:spcBef>
                <a:spcPts val="550"/>
              </a:spcBef>
              <a:spcAft>
                <a:spcPts val="0"/>
              </a:spcAft>
              <a:buClrTx/>
              <a:buSzTx/>
              <a:buFont typeface="Wingdings" panose="05000000000000000000" pitchFamily="2" charset="2"/>
              <a:buChar char="§"/>
              <a:tabLst/>
              <a:defRPr/>
            </a:pPr>
            <a:r>
              <a:rPr lang="de-DE" sz="1600" dirty="0">
                <a:solidFill>
                  <a:srgbClr val="003D6A"/>
                </a:solidFill>
                <a:latin typeface="+mn-lt"/>
                <a:cs typeface="+mn-cs"/>
                <a:sym typeface="Wingdings" panose="05000000000000000000" pitchFamily="2" charset="2"/>
              </a:rPr>
              <a:t>100% Austauschkompatibel: </a:t>
            </a:r>
            <a:br>
              <a:rPr lang="de-DE" sz="1600" dirty="0">
                <a:solidFill>
                  <a:srgbClr val="003D6A"/>
                </a:solidFill>
                <a:latin typeface="+mn-lt"/>
                <a:cs typeface="+mn-cs"/>
                <a:sym typeface="Wingdings" panose="05000000000000000000" pitchFamily="2" charset="2"/>
              </a:rPr>
            </a:br>
            <a:r>
              <a:rPr lang="de-DE" sz="1600" dirty="0">
                <a:solidFill>
                  <a:srgbClr val="003D6A"/>
                </a:solidFill>
                <a:latin typeface="+mn-lt"/>
                <a:cs typeface="+mn-cs"/>
                <a:sym typeface="Wingdings" panose="05000000000000000000" pitchFamily="2" charset="2"/>
              </a:rPr>
              <a:t>Gleiche Abmessungen und Anschlüsse</a:t>
            </a:r>
          </a:p>
          <a:p>
            <a:pPr marL="342900" marR="0" lvl="0" indent="-342900" algn="l" defTabSz="457200" rtl="0" eaLnBrk="1" fontAlgn="auto" latinLnBrk="0" hangingPunct="1">
              <a:lnSpc>
                <a:spcPts val="2000"/>
              </a:lnSpc>
              <a:spcBef>
                <a:spcPts val="550"/>
              </a:spcBef>
              <a:spcAft>
                <a:spcPts val="0"/>
              </a:spcAft>
              <a:buClrTx/>
              <a:buSzTx/>
              <a:buFont typeface="Wingdings" panose="05000000000000000000" pitchFamily="2" charset="2"/>
              <a:buChar char="§"/>
              <a:tabLst/>
              <a:defRPr/>
            </a:pPr>
            <a:r>
              <a:rPr lang="de-DE" sz="1600" dirty="0">
                <a:solidFill>
                  <a:srgbClr val="003D6A"/>
                </a:solidFill>
                <a:latin typeface="+mn-lt"/>
                <a:cs typeface="+mn-cs"/>
                <a:sym typeface="Wingdings" panose="05000000000000000000" pitchFamily="2" charset="2"/>
              </a:rPr>
              <a:t>Der Dichtsatz ist nicht kompatibel (verbesserte Abdichtung)</a:t>
            </a:r>
          </a:p>
          <a:p>
            <a:pPr marL="719138" marR="0" lvl="1" indent="-365125" algn="l" defTabSz="457200" rtl="0" eaLnBrk="1" fontAlgn="auto" latinLnBrk="0" hangingPunct="1">
              <a:lnSpc>
                <a:spcPts val="2000"/>
              </a:lnSpc>
              <a:spcBef>
                <a:spcPts val="550"/>
              </a:spcBef>
              <a:spcAft>
                <a:spcPts val="0"/>
              </a:spcAft>
              <a:buClr>
                <a:srgbClr val="003D6A"/>
              </a:buClr>
              <a:buSzTx/>
              <a:buFont typeface="Wingdings" panose="05000000000000000000" pitchFamily="2" charset="2"/>
              <a:buChar char="à"/>
              <a:tabLst/>
              <a:defRPr/>
            </a:pPr>
            <a:r>
              <a:rPr lang="de-DE" sz="1600" dirty="0">
                <a:solidFill>
                  <a:srgbClr val="003D6A"/>
                </a:solidFill>
                <a:latin typeface="+mn-lt"/>
                <a:cs typeface="+mn-cs"/>
                <a:sym typeface="Wingdings" panose="05000000000000000000" pitchFamily="2" charset="2"/>
              </a:rPr>
              <a:t>Kein Nachrüsten möglich</a:t>
            </a:r>
          </a:p>
          <a:p>
            <a:pPr marL="719138" marR="0" lvl="1" indent="-365125" algn="l" defTabSz="457200" rtl="0" eaLnBrk="1" fontAlgn="auto" latinLnBrk="0" hangingPunct="1">
              <a:lnSpc>
                <a:spcPts val="2000"/>
              </a:lnSpc>
              <a:spcBef>
                <a:spcPts val="550"/>
              </a:spcBef>
              <a:spcAft>
                <a:spcPts val="0"/>
              </a:spcAft>
              <a:buClr>
                <a:srgbClr val="003D6A"/>
              </a:buClr>
              <a:buSzTx/>
              <a:buFont typeface="Wingdings" panose="05000000000000000000" pitchFamily="2" charset="2"/>
              <a:buChar char="à"/>
              <a:tabLst/>
              <a:defRPr/>
            </a:pPr>
            <a:r>
              <a:rPr lang="de-DE" sz="1600" dirty="0">
                <a:solidFill>
                  <a:srgbClr val="003D6A"/>
                </a:solidFill>
                <a:latin typeface="+mn-lt"/>
                <a:cs typeface="+mn-cs"/>
                <a:sym typeface="Wingdings" panose="05000000000000000000" pitchFamily="2" charset="2"/>
              </a:rPr>
              <a:t>Es gibt neue Mat. </a:t>
            </a:r>
            <a:r>
              <a:rPr lang="de-DE" sz="1600" dirty="0" err="1">
                <a:solidFill>
                  <a:srgbClr val="003D6A"/>
                </a:solidFill>
                <a:latin typeface="+mn-lt"/>
                <a:cs typeface="+mn-cs"/>
                <a:sym typeface="Wingdings" panose="05000000000000000000" pitchFamily="2" charset="2"/>
              </a:rPr>
              <a:t>Nr</a:t>
            </a:r>
            <a:r>
              <a:rPr lang="de-DE" sz="1600" dirty="0">
                <a:solidFill>
                  <a:srgbClr val="003D6A"/>
                </a:solidFill>
                <a:latin typeface="+mn-lt"/>
                <a:cs typeface="+mn-cs"/>
                <a:sym typeface="Wingdings" panose="05000000000000000000" pitchFamily="2" charset="2"/>
              </a:rPr>
              <a:t>. für die Greifer und die Dichtsätze</a:t>
            </a:r>
          </a:p>
          <a:p>
            <a:pPr marL="342900" marR="0" lvl="0" indent="-342900" algn="l" defTabSz="457200" rtl="0" eaLnBrk="1" fontAlgn="auto" latinLnBrk="0" hangingPunct="1">
              <a:lnSpc>
                <a:spcPts val="2000"/>
              </a:lnSpc>
              <a:spcBef>
                <a:spcPts val="550"/>
              </a:spcBef>
              <a:spcAft>
                <a:spcPts val="0"/>
              </a:spcAft>
              <a:buClrTx/>
              <a:buSzTx/>
              <a:buFont typeface="Wingdings" panose="05000000000000000000" pitchFamily="2" charset="2"/>
              <a:buChar char="§"/>
              <a:tabLst/>
              <a:defRPr/>
            </a:pPr>
            <a:r>
              <a:rPr lang="de-DE" sz="1600" dirty="0">
                <a:solidFill>
                  <a:srgbClr val="003D6A"/>
                </a:solidFill>
                <a:latin typeface="+mn-lt"/>
                <a:cs typeface="+mn-cs"/>
                <a:sym typeface="Wingdings" panose="05000000000000000000" pitchFamily="2" charset="2"/>
              </a:rPr>
              <a:t>Preise bleiben unverändert</a:t>
            </a:r>
          </a:p>
          <a:p>
            <a:pPr marL="342900" indent="-342900">
              <a:lnSpc>
                <a:spcPts val="2000"/>
              </a:lnSpc>
              <a:buFont typeface="Wingdings" panose="05000000000000000000" pitchFamily="2" charset="2"/>
              <a:buChar char="§"/>
            </a:pPr>
            <a:r>
              <a:rPr lang="de-DE" sz="1600" dirty="0">
                <a:solidFill>
                  <a:srgbClr val="003D6A"/>
                </a:solidFill>
                <a:sym typeface="Wingdings" panose="05000000000000000000" pitchFamily="2" charset="2"/>
              </a:rPr>
              <a:t>NEU: Hochtemperaturversion DPG-plus…-V verfügbar  für den Einsatz bis 130 °C</a:t>
            </a:r>
          </a:p>
          <a:p>
            <a:pPr marL="342900" indent="-342900">
              <a:lnSpc>
                <a:spcPts val="2000"/>
              </a:lnSpc>
              <a:buFont typeface="Wingdings" panose="05000000000000000000" pitchFamily="2" charset="2"/>
              <a:buChar char="§"/>
            </a:pPr>
            <a:r>
              <a:rPr lang="de-DE" sz="1600" dirty="0">
                <a:solidFill>
                  <a:srgbClr val="003D6A"/>
                </a:solidFill>
                <a:sym typeface="Wingdings" panose="05000000000000000000" pitchFamily="2" charset="2"/>
              </a:rPr>
              <a:t>Katalogdatenblätter sind aktualisiert und zeigen die neuen Mat. Nr.</a:t>
            </a:r>
          </a:p>
          <a:p>
            <a:pPr marL="342900" indent="-342900">
              <a:lnSpc>
                <a:spcPts val="2000"/>
              </a:lnSpc>
              <a:buFont typeface="Wingdings" panose="05000000000000000000" pitchFamily="2" charset="2"/>
              <a:buChar char="§"/>
            </a:pPr>
            <a:r>
              <a:rPr lang="de-DE" sz="1600" dirty="0">
                <a:solidFill>
                  <a:srgbClr val="003D6A"/>
                </a:solidFill>
                <a:sym typeface="Wingdings" panose="05000000000000000000" pitchFamily="2" charset="2"/>
              </a:rPr>
              <a:t>Gegenüberstellung Neue/Alte ID in Sales Tool Box</a:t>
            </a:r>
          </a:p>
          <a:p>
            <a:pPr marL="342900" indent="-342900">
              <a:lnSpc>
                <a:spcPts val="2000"/>
              </a:lnSpc>
              <a:buFont typeface="Wingdings" panose="05000000000000000000" pitchFamily="2" charset="2"/>
              <a:buChar char="§"/>
            </a:pPr>
            <a:endParaRPr lang="de-DE" sz="1600" dirty="0">
              <a:solidFill>
                <a:srgbClr val="003D6A"/>
              </a:solidFill>
              <a:latin typeface="+mn-lt"/>
              <a:cs typeface="+mn-cs"/>
              <a:sym typeface="Wingdings" panose="05000000000000000000" pitchFamily="2" charset="2"/>
            </a:endParaRPr>
          </a:p>
          <a:p>
            <a:pPr marR="0" lvl="0" algn="l" defTabSz="457200" rtl="0" eaLnBrk="1" fontAlgn="auto" latinLnBrk="0" hangingPunct="1">
              <a:lnSpc>
                <a:spcPts val="2400"/>
              </a:lnSpc>
              <a:spcBef>
                <a:spcPts val="550"/>
              </a:spcBef>
              <a:spcAft>
                <a:spcPts val="0"/>
              </a:spcAft>
              <a:buClrTx/>
              <a:buSzTx/>
              <a:tabLst/>
              <a:defRPr/>
            </a:pPr>
            <a:endParaRPr kumimoji="0" lang="de-DE" sz="2000" b="0" i="0" u="none" strike="noStrike" kern="1200" cap="none" spc="0" normalizeH="0" baseline="0" noProof="0" dirty="0">
              <a:ln>
                <a:noFill/>
              </a:ln>
              <a:solidFill>
                <a:sysClr val="windowText" lastClr="000000">
                  <a:lumMod val="75000"/>
                  <a:lumOff val="25000"/>
                </a:sysClr>
              </a:solidFill>
              <a:effectLst/>
              <a:uLnTx/>
              <a:uFillTx/>
              <a:latin typeface="Calibri"/>
              <a:ea typeface="+mn-ea"/>
              <a:sym typeface="Wingdings" panose="05000000000000000000" pitchFamily="2" charset="2"/>
            </a:endParaRPr>
          </a:p>
          <a:p>
            <a:pPr marL="1143000" marR="0" lvl="2" indent="0" algn="l" defTabSz="457200" rtl="0" eaLnBrk="1" fontAlgn="auto" latinLnBrk="0" hangingPunct="1">
              <a:lnSpc>
                <a:spcPct val="100000"/>
              </a:lnSpc>
              <a:spcBef>
                <a:spcPct val="20000"/>
              </a:spcBef>
              <a:spcAft>
                <a:spcPts val="0"/>
              </a:spcAft>
              <a:buClrTx/>
              <a:buSzTx/>
              <a:buFont typeface="Arial"/>
              <a:buNone/>
              <a:tabLst/>
              <a:defRPr/>
            </a:pPr>
            <a:endParaRPr kumimoji="0" lang="de-DE" sz="1800" b="0" i="0" u="none" strike="noStrike" kern="1200" cap="none" spc="0" normalizeH="0" baseline="0" noProof="0" dirty="0">
              <a:ln>
                <a:noFill/>
              </a:ln>
              <a:solidFill>
                <a:sysClr val="windowText" lastClr="000000"/>
              </a:solidFill>
              <a:effectLst/>
              <a:uLnTx/>
              <a:uFillTx/>
              <a:latin typeface="Calibri"/>
              <a:ea typeface="+mn-ea"/>
              <a:cs typeface="+mn-cs"/>
              <a:sym typeface="Wingdings" panose="05000000000000000000" pitchFamily="2" charset="2"/>
            </a:endParaRPr>
          </a:p>
          <a:p>
            <a:pPr marL="1485900" marR="0" lvl="2" indent="-342900" algn="l" defTabSz="457200" rtl="0" eaLnBrk="1" fontAlgn="auto" latinLnBrk="0" hangingPunct="1">
              <a:lnSpc>
                <a:spcPct val="100000"/>
              </a:lnSpc>
              <a:spcBef>
                <a:spcPct val="20000"/>
              </a:spcBef>
              <a:spcAft>
                <a:spcPts val="0"/>
              </a:spcAft>
              <a:buClrTx/>
              <a:buSzTx/>
              <a:buFont typeface="Wingdings" panose="05000000000000000000" pitchFamily="2" charset="2"/>
              <a:buChar char="à"/>
              <a:tabLst/>
              <a:defRPr/>
            </a:pPr>
            <a:endParaRPr kumimoji="0" lang="de-DE" sz="2400" b="0" i="0" u="none" strike="noStrike" kern="1200" cap="none" spc="0" normalizeH="0" baseline="0" noProof="0" dirty="0">
              <a:ln>
                <a:noFill/>
              </a:ln>
              <a:solidFill>
                <a:sysClr val="windowText" lastClr="000000"/>
              </a:solidFill>
              <a:effectLst/>
              <a:uLnTx/>
              <a:uFillTx/>
              <a:latin typeface="Calibri"/>
              <a:ea typeface="+mn-ea"/>
              <a:cs typeface="+mn-cs"/>
              <a:sym typeface="Wingdings" panose="05000000000000000000" pitchFamily="2" charset="2"/>
            </a:endParaRPr>
          </a:p>
        </p:txBody>
      </p:sp>
      <p:pic>
        <p:nvPicPr>
          <p:cNvPr id="6" name="Grafik 5">
            <a:extLst>
              <a:ext uri="{FF2B5EF4-FFF2-40B4-BE49-F238E27FC236}">
                <a16:creationId xmlns:a16="http://schemas.microsoft.com/office/drawing/2014/main" id="{17B83784-3E91-4431-ADF0-ACF6E5358005}"/>
              </a:ext>
            </a:extLst>
          </p:cNvPr>
          <p:cNvPicPr>
            <a:picLocks noChangeAspect="1"/>
          </p:cNvPicPr>
          <p:nvPr/>
        </p:nvPicPr>
        <p:blipFill>
          <a:blip r:embed="rId3"/>
          <a:stretch>
            <a:fillRect/>
          </a:stretch>
        </p:blipFill>
        <p:spPr>
          <a:xfrm>
            <a:off x="755576" y="4608153"/>
            <a:ext cx="2880320" cy="1489953"/>
          </a:xfrm>
          <a:prstGeom prst="rect">
            <a:avLst/>
          </a:prstGeom>
        </p:spPr>
      </p:pic>
      <p:graphicFrame>
        <p:nvGraphicFramePr>
          <p:cNvPr id="7" name="Tabelle 6">
            <a:extLst>
              <a:ext uri="{FF2B5EF4-FFF2-40B4-BE49-F238E27FC236}">
                <a16:creationId xmlns:a16="http://schemas.microsoft.com/office/drawing/2014/main" id="{D55A02B4-B1FA-4C58-9708-668F813F9111}"/>
              </a:ext>
            </a:extLst>
          </p:cNvPr>
          <p:cNvGraphicFramePr>
            <a:graphicFrameLocks noGrp="1"/>
          </p:cNvGraphicFramePr>
          <p:nvPr>
            <p:extLst/>
          </p:nvPr>
        </p:nvGraphicFramePr>
        <p:xfrm>
          <a:off x="5910440" y="1772816"/>
          <a:ext cx="3054048" cy="3770298"/>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766547">
                  <a:extLst>
                    <a:ext uri="{9D8B030D-6E8A-4147-A177-3AD203B41FA5}">
                      <a16:colId xmlns:a16="http://schemas.microsoft.com/office/drawing/2014/main" val="2577370695"/>
                    </a:ext>
                  </a:extLst>
                </a:gridCol>
                <a:gridCol w="1127594">
                  <a:extLst>
                    <a:ext uri="{9D8B030D-6E8A-4147-A177-3AD203B41FA5}">
                      <a16:colId xmlns:a16="http://schemas.microsoft.com/office/drawing/2014/main" val="2877336398"/>
                    </a:ext>
                  </a:extLst>
                </a:gridCol>
                <a:gridCol w="1159907">
                  <a:extLst>
                    <a:ext uri="{9D8B030D-6E8A-4147-A177-3AD203B41FA5}">
                      <a16:colId xmlns:a16="http://schemas.microsoft.com/office/drawing/2014/main" val="1740451514"/>
                    </a:ext>
                  </a:extLst>
                </a:gridCol>
              </a:tblGrid>
              <a:tr h="295578">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1" kern="1200" dirty="0">
                          <a:solidFill>
                            <a:srgbClr val="003D6A"/>
                          </a:solidFill>
                          <a:latin typeface="+mn-lt"/>
                          <a:ea typeface="+mn-ea"/>
                          <a:cs typeface="+mn-cs"/>
                        </a:rPr>
                        <a:t>Freigabestatus Neue Version</a:t>
                      </a: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4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2177219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Baugröße</a:t>
                      </a: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Freigabestatus DPG-plus</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Freigabestatus DPZ-plus</a:t>
                      </a: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34130854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B050"/>
                          </a:solidFill>
                          <a:latin typeface="+mn-lt"/>
                          <a:ea typeface="+mn-ea"/>
                          <a:cs typeface="+mn-cs"/>
                        </a:rPr>
                        <a:t>Freigegeben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Vorbereitung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58385835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B050"/>
                          </a:solidFill>
                          <a:latin typeface="+mn-lt"/>
                          <a:ea typeface="+mn-ea"/>
                          <a:cs typeface="+mn-cs"/>
                        </a:rPr>
                        <a:t>Freigegeben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Vorbereitung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13397622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64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B050"/>
                          </a:solidFill>
                          <a:latin typeface="+mn-lt"/>
                          <a:ea typeface="+mn-ea"/>
                          <a:cs typeface="+mn-cs"/>
                        </a:rPr>
                        <a:t>Freigegeben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Vorbereitung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29215858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B050"/>
                          </a:solidFill>
                          <a:latin typeface="+mn-lt"/>
                          <a:ea typeface="+mn-ea"/>
                          <a:cs typeface="+mn-cs"/>
                        </a:rPr>
                        <a:t>Freigegeben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Vorbereitung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1748069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B050"/>
                          </a:solidFill>
                          <a:latin typeface="+mn-lt"/>
                          <a:ea typeface="+mn-ea"/>
                          <a:cs typeface="+mn-cs"/>
                        </a:rPr>
                        <a:t>Freigegeben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Vorbereitung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3685935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B050"/>
                          </a:solidFill>
                          <a:latin typeface="+mn-lt"/>
                          <a:ea typeface="+mn-ea"/>
                          <a:cs typeface="+mn-cs"/>
                        </a:rPr>
                        <a:t>Freigegeben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Vorbereitung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217892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160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B050"/>
                          </a:solidFill>
                          <a:latin typeface="+mn-lt"/>
                          <a:ea typeface="+mn-ea"/>
                          <a:cs typeface="+mn-cs"/>
                        </a:rPr>
                        <a:t>Freigegeben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Vorbereitung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0821773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C00000"/>
                          </a:solidFill>
                          <a:latin typeface="+mn-lt"/>
                          <a:ea typeface="+mn-ea"/>
                          <a:cs typeface="+mn-cs"/>
                        </a:rPr>
                        <a:t>Ab 01.04.2019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Vorbereitung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58802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C00000"/>
                          </a:solidFill>
                          <a:latin typeface="+mn-lt"/>
                          <a:ea typeface="+mn-ea"/>
                          <a:cs typeface="+mn-cs"/>
                        </a:rPr>
                        <a:t>Ab 01.04.2019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Vorbereitung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6467534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C00000"/>
                          </a:solidFill>
                          <a:latin typeface="+mn-lt"/>
                          <a:ea typeface="+mn-ea"/>
                          <a:cs typeface="+mn-cs"/>
                        </a:rPr>
                        <a:t>Ab 01.04.2019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Vorbereitung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9639009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B050"/>
                          </a:solidFill>
                          <a:latin typeface="+mn-lt"/>
                          <a:ea typeface="+mn-ea"/>
                          <a:cs typeface="+mn-cs"/>
                        </a:rPr>
                        <a:t>Freigegeben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chemeClr val="accent6">
                              <a:lumMod val="75000"/>
                            </a:schemeClr>
                          </a:solidFill>
                          <a:latin typeface="+mn-lt"/>
                          <a:ea typeface="+mn-ea"/>
                          <a:cs typeface="+mn-cs"/>
                        </a:rPr>
                        <a:t>In Vorbereitung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94468559"/>
                  </a:ext>
                </a:extLst>
              </a:tr>
            </a:tbl>
          </a:graphicData>
        </a:graphic>
      </p:graphicFrame>
      <p:sp>
        <p:nvSpPr>
          <p:cNvPr id="9" name="Textfeld 8">
            <a:extLst>
              <a:ext uri="{FF2B5EF4-FFF2-40B4-BE49-F238E27FC236}">
                <a16:creationId xmlns:a16="http://schemas.microsoft.com/office/drawing/2014/main" id="{993040D9-BF50-4317-B3E7-D31D542ED8C2}"/>
              </a:ext>
            </a:extLst>
          </p:cNvPr>
          <p:cNvSpPr txBox="1"/>
          <p:nvPr/>
        </p:nvSpPr>
        <p:spPr>
          <a:xfrm>
            <a:off x="5868144" y="5552400"/>
            <a:ext cx="3168352" cy="646331"/>
          </a:xfrm>
          <a:prstGeom prst="rect">
            <a:avLst/>
          </a:prstGeom>
          <a:noFill/>
        </p:spPr>
        <p:txBody>
          <a:bodyPr wrap="square" rtlCol="0">
            <a:spAutoFit/>
          </a:bodyPr>
          <a:lstStyle/>
          <a:p>
            <a:r>
              <a:rPr lang="de-DE" sz="1200" b="1" dirty="0">
                <a:solidFill>
                  <a:srgbClr val="003D6A"/>
                </a:solidFill>
              </a:rPr>
              <a:t>Die alte Version des DPG-plus wird nicht mehr produziert. Aber der vorhandene Bestand wird noch abverkauft.</a:t>
            </a:r>
          </a:p>
        </p:txBody>
      </p:sp>
    </p:spTree>
    <p:extLst>
      <p:ext uri="{BB962C8B-B14F-4D97-AF65-F5344CB8AC3E}">
        <p14:creationId xmlns:p14="http://schemas.microsoft.com/office/powerpoint/2010/main" val="1201604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6" name="Inhaltsplatzhalter 2">
            <a:extLst>
              <a:ext uri="{FF2B5EF4-FFF2-40B4-BE49-F238E27FC236}">
                <a16:creationId xmlns:a16="http://schemas.microsoft.com/office/drawing/2014/main" id="{4B4FA288-43B0-4D37-9A4A-41338D815DC2}"/>
              </a:ext>
            </a:extLst>
          </p:cNvPr>
          <p:cNvSpPr txBox="1">
            <a:spLocks/>
          </p:cNvSpPr>
          <p:nvPr/>
        </p:nvSpPr>
        <p:spPr>
          <a:xfrm>
            <a:off x="323529" y="836712"/>
            <a:ext cx="5976663" cy="5297664"/>
          </a:xfrm>
          <a:prstGeom prst="rect">
            <a:avLst/>
          </a:prstGeom>
        </p:spPr>
        <p:txBody>
          <a:bodyPr vert="horz"/>
          <a:lstStyle>
            <a:lvl1pPr marL="0" indent="0" algn="l" defTabSz="457200" rtl="0" eaLnBrk="1" latinLnBrk="0" hangingPunct="1">
              <a:lnSpc>
                <a:spcPts val="2400"/>
              </a:lnSpc>
              <a:spcBef>
                <a:spcPts val="550"/>
              </a:spcBef>
              <a:buFontTx/>
              <a:buNone/>
              <a:defRPr sz="2000" kern="1200">
                <a:solidFill>
                  <a:schemeClr val="tx1">
                    <a:lumMod val="75000"/>
                    <a:lumOff val="25000"/>
                  </a:schemeClr>
                </a:solidFill>
                <a:latin typeface="Calibri"/>
                <a:ea typeface="+mn-ea"/>
                <a:cs typeface="Calibri"/>
              </a:defRPr>
            </a:lvl1pPr>
            <a:lvl2pPr marL="177800" indent="-177800" algn="l" defTabSz="457200" rtl="0" eaLnBrk="1" latinLnBrk="0" hangingPunct="1">
              <a:lnSpc>
                <a:spcPts val="2400"/>
              </a:lnSpc>
              <a:spcBef>
                <a:spcPts val="550"/>
              </a:spcBef>
              <a:buClr>
                <a:srgbClr val="003D6A"/>
              </a:buClr>
              <a:buFont typeface="Arial"/>
              <a:buChar char="•"/>
              <a:defRPr sz="2000" kern="1200">
                <a:solidFill>
                  <a:schemeClr val="tx1">
                    <a:lumMod val="75000"/>
                    <a:lumOff val="25000"/>
                  </a:schemeClr>
                </a:solidFill>
                <a:latin typeface="Calibri"/>
                <a:ea typeface="+mn-ea"/>
                <a:cs typeface="Calibri"/>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R="0" lvl="0" algn="l" defTabSz="457200" rtl="0" eaLnBrk="1" fontAlgn="auto" latinLnBrk="0" hangingPunct="1">
              <a:lnSpc>
                <a:spcPts val="2000"/>
              </a:lnSpc>
              <a:spcBef>
                <a:spcPts val="550"/>
              </a:spcBef>
              <a:spcAft>
                <a:spcPts val="0"/>
              </a:spcAft>
              <a:buClrTx/>
              <a:buSzTx/>
              <a:tabLst/>
              <a:defRPr/>
            </a:pPr>
            <a:r>
              <a:rPr lang="de-DE" sz="1600" b="1" dirty="0" err="1">
                <a:solidFill>
                  <a:srgbClr val="003D6A"/>
                </a:solidFill>
                <a:latin typeface="+mn-lt"/>
                <a:cs typeface="+mn-cs"/>
                <a:sym typeface="Wingdings" panose="05000000000000000000" pitchFamily="2" charset="2"/>
              </a:rPr>
              <a:t>Pneumatikanschluss</a:t>
            </a:r>
            <a:endParaRPr lang="de-DE" sz="1600" b="1" dirty="0">
              <a:solidFill>
                <a:srgbClr val="003D6A"/>
              </a:solidFill>
              <a:latin typeface="+mn-lt"/>
              <a:cs typeface="+mn-cs"/>
              <a:sym typeface="Wingdings" panose="05000000000000000000" pitchFamily="2" charset="2"/>
            </a:endParaRPr>
          </a:p>
          <a:p>
            <a:pPr marL="342900" marR="0" lvl="0" indent="-342900" algn="l" defTabSz="457200" rtl="0" eaLnBrk="1" fontAlgn="auto" latinLnBrk="0" hangingPunct="1">
              <a:lnSpc>
                <a:spcPts val="2000"/>
              </a:lnSpc>
              <a:spcBef>
                <a:spcPts val="550"/>
              </a:spcBef>
              <a:spcAft>
                <a:spcPts val="0"/>
              </a:spcAft>
              <a:buClrTx/>
              <a:buSzTx/>
              <a:buFont typeface="Wingdings" panose="05000000000000000000" pitchFamily="2" charset="2"/>
              <a:buChar char="§"/>
              <a:tabLst/>
              <a:defRPr/>
            </a:pPr>
            <a:r>
              <a:rPr lang="de-DE" sz="1600" dirty="0">
                <a:solidFill>
                  <a:srgbClr val="003D6A"/>
                </a:solidFill>
                <a:latin typeface="+mn-lt"/>
                <a:cs typeface="+mn-cs"/>
                <a:sym typeface="Wingdings" panose="05000000000000000000" pitchFamily="2" charset="2"/>
              </a:rPr>
              <a:t>DPG-plus/DPZ-plus </a:t>
            </a:r>
            <a:r>
              <a:rPr lang="de-DE" sz="1600" u="sng" dirty="0">
                <a:solidFill>
                  <a:srgbClr val="003D6A"/>
                </a:solidFill>
                <a:latin typeface="+mn-lt"/>
                <a:cs typeface="+mn-cs"/>
                <a:sym typeface="Wingdings" panose="05000000000000000000" pitchFamily="2" charset="2"/>
              </a:rPr>
              <a:t>muss</a:t>
            </a:r>
            <a:r>
              <a:rPr lang="de-DE" sz="1600" dirty="0">
                <a:solidFill>
                  <a:srgbClr val="003D6A"/>
                </a:solidFill>
                <a:latin typeface="+mn-lt"/>
                <a:cs typeface="+mn-cs"/>
                <a:sym typeface="Wingdings" panose="05000000000000000000" pitchFamily="2" charset="2"/>
              </a:rPr>
              <a:t> mit einem dritten </a:t>
            </a:r>
            <a:br>
              <a:rPr lang="de-DE" sz="1600" dirty="0">
                <a:solidFill>
                  <a:srgbClr val="003D6A"/>
                </a:solidFill>
                <a:latin typeface="+mn-lt"/>
                <a:cs typeface="+mn-cs"/>
                <a:sym typeface="Wingdings" panose="05000000000000000000" pitchFamily="2" charset="2"/>
              </a:rPr>
            </a:br>
            <a:r>
              <a:rPr lang="de-DE" sz="1600" dirty="0" err="1">
                <a:solidFill>
                  <a:srgbClr val="003D6A"/>
                </a:solidFill>
                <a:latin typeface="+mn-lt"/>
                <a:cs typeface="+mn-cs"/>
                <a:sym typeface="Wingdings" panose="05000000000000000000" pitchFamily="2" charset="2"/>
              </a:rPr>
              <a:t>Pneumatikschlauch</a:t>
            </a:r>
            <a:r>
              <a:rPr lang="de-DE" sz="1600" dirty="0">
                <a:solidFill>
                  <a:srgbClr val="003D6A"/>
                </a:solidFill>
                <a:latin typeface="+mn-lt"/>
                <a:cs typeface="+mn-cs"/>
                <a:sym typeface="Wingdings" panose="05000000000000000000" pitchFamily="2" charset="2"/>
              </a:rPr>
              <a:t> (Entlüftung oder Sperrluft) </a:t>
            </a:r>
            <a:br>
              <a:rPr lang="de-DE" sz="1600" dirty="0">
                <a:solidFill>
                  <a:srgbClr val="003D6A"/>
                </a:solidFill>
                <a:latin typeface="+mn-lt"/>
                <a:cs typeface="+mn-cs"/>
                <a:sym typeface="Wingdings" panose="05000000000000000000" pitchFamily="2" charset="2"/>
              </a:rPr>
            </a:br>
            <a:r>
              <a:rPr lang="de-DE" sz="1600" dirty="0">
                <a:solidFill>
                  <a:srgbClr val="003D6A"/>
                </a:solidFill>
                <a:latin typeface="+mn-lt"/>
                <a:cs typeface="+mn-cs"/>
                <a:sym typeface="Wingdings" panose="05000000000000000000" pitchFamily="2" charset="2"/>
              </a:rPr>
              <a:t>betrieben werden.</a:t>
            </a:r>
            <a:br>
              <a:rPr lang="de-DE" sz="1600" dirty="0">
                <a:solidFill>
                  <a:srgbClr val="003D6A"/>
                </a:solidFill>
                <a:latin typeface="+mn-lt"/>
                <a:cs typeface="+mn-cs"/>
                <a:sym typeface="Wingdings" panose="05000000000000000000" pitchFamily="2" charset="2"/>
              </a:rPr>
            </a:br>
            <a:br>
              <a:rPr lang="de-DE" sz="1600" dirty="0">
                <a:solidFill>
                  <a:srgbClr val="003D6A"/>
                </a:solidFill>
                <a:latin typeface="+mn-lt"/>
                <a:cs typeface="+mn-cs"/>
                <a:sym typeface="Wingdings" panose="05000000000000000000" pitchFamily="2" charset="2"/>
              </a:rPr>
            </a:br>
            <a:br>
              <a:rPr lang="de-DE" sz="1600" dirty="0">
                <a:solidFill>
                  <a:srgbClr val="003D6A"/>
                </a:solidFill>
                <a:latin typeface="+mn-lt"/>
                <a:cs typeface="+mn-cs"/>
                <a:sym typeface="Wingdings" panose="05000000000000000000" pitchFamily="2" charset="2"/>
              </a:rPr>
            </a:br>
            <a:br>
              <a:rPr lang="de-DE" sz="1600" dirty="0">
                <a:solidFill>
                  <a:srgbClr val="003D6A"/>
                </a:solidFill>
                <a:latin typeface="+mn-lt"/>
                <a:cs typeface="+mn-cs"/>
                <a:sym typeface="Wingdings" panose="05000000000000000000" pitchFamily="2" charset="2"/>
              </a:rPr>
            </a:br>
            <a:br>
              <a:rPr lang="de-DE" sz="1600" dirty="0">
                <a:solidFill>
                  <a:srgbClr val="003D6A"/>
                </a:solidFill>
                <a:latin typeface="+mn-lt"/>
                <a:cs typeface="+mn-cs"/>
                <a:sym typeface="Wingdings" panose="05000000000000000000" pitchFamily="2" charset="2"/>
              </a:rPr>
            </a:br>
            <a:br>
              <a:rPr lang="de-DE" sz="1600" dirty="0">
                <a:solidFill>
                  <a:srgbClr val="003D6A"/>
                </a:solidFill>
                <a:latin typeface="+mn-lt"/>
                <a:cs typeface="+mn-cs"/>
                <a:sym typeface="Wingdings" panose="05000000000000000000" pitchFamily="2" charset="2"/>
              </a:rPr>
            </a:br>
            <a:br>
              <a:rPr lang="de-DE" sz="1600" dirty="0">
                <a:solidFill>
                  <a:srgbClr val="003D6A"/>
                </a:solidFill>
                <a:latin typeface="+mn-lt"/>
                <a:cs typeface="+mn-cs"/>
                <a:sym typeface="Wingdings" panose="05000000000000000000" pitchFamily="2" charset="2"/>
              </a:rPr>
            </a:br>
            <a:endParaRPr lang="de-DE" sz="1600" dirty="0">
              <a:solidFill>
                <a:srgbClr val="003D6A"/>
              </a:solidFill>
              <a:latin typeface="+mn-lt"/>
              <a:cs typeface="+mn-cs"/>
              <a:sym typeface="Wingdings" panose="05000000000000000000" pitchFamily="2" charset="2"/>
            </a:endParaRPr>
          </a:p>
          <a:p>
            <a:pPr marL="342900" marR="0" lvl="0" indent="-342900" algn="l" defTabSz="457200" rtl="0" eaLnBrk="1" fontAlgn="auto" latinLnBrk="0" hangingPunct="1">
              <a:lnSpc>
                <a:spcPts val="2000"/>
              </a:lnSpc>
              <a:spcBef>
                <a:spcPts val="550"/>
              </a:spcBef>
              <a:spcAft>
                <a:spcPts val="0"/>
              </a:spcAft>
              <a:buClrTx/>
              <a:buSzTx/>
              <a:buFont typeface="Wingdings" panose="05000000000000000000" pitchFamily="2" charset="2"/>
              <a:buChar char="§"/>
              <a:tabLst/>
              <a:defRPr/>
            </a:pPr>
            <a:r>
              <a:rPr lang="de-DE" sz="1600" dirty="0">
                <a:solidFill>
                  <a:srgbClr val="003D6A"/>
                </a:solidFill>
                <a:latin typeface="+mn-lt"/>
                <a:cs typeface="+mn-cs"/>
                <a:sym typeface="Wingdings" panose="05000000000000000000" pitchFamily="2" charset="2"/>
              </a:rPr>
              <a:t>Ein Warnhinweis soll den Betreiber dafür sensibilisieren. Details stehen in der Bedienungsanleitung des Produkts.</a:t>
            </a:r>
          </a:p>
          <a:p>
            <a:pPr marL="342900" marR="0" lvl="0" indent="-342900" algn="l" defTabSz="457200" rtl="0" eaLnBrk="1" fontAlgn="auto" latinLnBrk="0" hangingPunct="1">
              <a:lnSpc>
                <a:spcPts val="2000"/>
              </a:lnSpc>
              <a:spcBef>
                <a:spcPts val="550"/>
              </a:spcBef>
              <a:spcAft>
                <a:spcPts val="0"/>
              </a:spcAft>
              <a:buClrTx/>
              <a:buSzTx/>
              <a:buFont typeface="Wingdings" panose="05000000000000000000" pitchFamily="2" charset="2"/>
              <a:buChar char="§"/>
              <a:tabLst/>
              <a:defRPr/>
            </a:pPr>
            <a:r>
              <a:rPr lang="de-DE" sz="1600" dirty="0">
                <a:solidFill>
                  <a:srgbClr val="003D6A"/>
                </a:solidFill>
                <a:latin typeface="+mn-lt"/>
                <a:cs typeface="+mn-cs"/>
                <a:sym typeface="Wingdings" panose="05000000000000000000" pitchFamily="2" charset="2"/>
              </a:rPr>
              <a:t>Trotzdem kommt es zu defekten Greifern, weil die Warnhinweise ignoriert werden und Greifer ohne 3. Schlauch betrieben werden. </a:t>
            </a:r>
          </a:p>
          <a:p>
            <a:pPr marL="342900" marR="0" lvl="0" indent="-342900" algn="l" defTabSz="457200" rtl="0" eaLnBrk="1" fontAlgn="auto" latinLnBrk="0" hangingPunct="1">
              <a:lnSpc>
                <a:spcPts val="2000"/>
              </a:lnSpc>
              <a:spcBef>
                <a:spcPts val="550"/>
              </a:spcBef>
              <a:spcAft>
                <a:spcPts val="0"/>
              </a:spcAft>
              <a:buClrTx/>
              <a:buSzTx/>
              <a:buFont typeface="Wingdings" panose="05000000000000000000" pitchFamily="2" charset="2"/>
              <a:buChar char="§"/>
              <a:tabLst/>
              <a:defRPr/>
            </a:pPr>
            <a:r>
              <a:rPr lang="de-DE" sz="1600" dirty="0">
                <a:solidFill>
                  <a:srgbClr val="003D6A"/>
                </a:solidFill>
                <a:latin typeface="+mn-lt"/>
                <a:cs typeface="+mn-cs"/>
                <a:sym typeface="Wingdings" panose="05000000000000000000" pitchFamily="2" charset="2"/>
              </a:rPr>
              <a:t>Schmutz kann über den offenen Sperrluftanschluss in den Greifer eingesaugt werden und zum Ausfall führen.</a:t>
            </a:r>
            <a:br>
              <a:rPr lang="de-DE" sz="1600" dirty="0">
                <a:solidFill>
                  <a:srgbClr val="003D6A"/>
                </a:solidFill>
                <a:latin typeface="+mn-lt"/>
                <a:cs typeface="+mn-cs"/>
                <a:sym typeface="Wingdings" panose="05000000000000000000" pitchFamily="2" charset="2"/>
              </a:rPr>
            </a:br>
            <a:r>
              <a:rPr lang="de-DE" sz="1600" dirty="0">
                <a:solidFill>
                  <a:srgbClr val="003D6A"/>
                </a:solidFill>
                <a:latin typeface="+mn-lt"/>
                <a:cs typeface="+mn-cs"/>
                <a:sym typeface="Wingdings" panose="05000000000000000000" pitchFamily="2" charset="2"/>
              </a:rPr>
              <a:t> Kunde ist unzufrieden, obwohl er den Ausfall selbst verschuldet hat</a:t>
            </a:r>
            <a:endParaRPr kumimoji="0" lang="de-DE" sz="2000" b="0" i="0" u="none" strike="noStrike" kern="1200" cap="none" spc="0" normalizeH="0" baseline="0" noProof="0" dirty="0">
              <a:ln>
                <a:noFill/>
              </a:ln>
              <a:solidFill>
                <a:sysClr val="windowText" lastClr="000000">
                  <a:lumMod val="75000"/>
                  <a:lumOff val="25000"/>
                </a:sysClr>
              </a:solidFill>
              <a:effectLst/>
              <a:uLnTx/>
              <a:uFillTx/>
              <a:latin typeface="Calibri"/>
              <a:ea typeface="+mn-ea"/>
              <a:sym typeface="Wingdings" panose="05000000000000000000" pitchFamily="2" charset="2"/>
            </a:endParaRPr>
          </a:p>
          <a:p>
            <a:pPr marL="1143000" marR="0" lvl="2" indent="0" algn="l" defTabSz="457200" rtl="0" eaLnBrk="1" fontAlgn="auto" latinLnBrk="0" hangingPunct="1">
              <a:lnSpc>
                <a:spcPct val="100000"/>
              </a:lnSpc>
              <a:spcBef>
                <a:spcPct val="20000"/>
              </a:spcBef>
              <a:spcAft>
                <a:spcPts val="0"/>
              </a:spcAft>
              <a:buClrTx/>
              <a:buSzTx/>
              <a:buFont typeface="Arial"/>
              <a:buNone/>
              <a:tabLst/>
              <a:defRPr/>
            </a:pPr>
            <a:endParaRPr kumimoji="0" lang="de-DE" sz="1800" b="0" i="0" u="none" strike="noStrike" kern="1200" cap="none" spc="0" normalizeH="0" baseline="0" noProof="0" dirty="0">
              <a:ln>
                <a:noFill/>
              </a:ln>
              <a:solidFill>
                <a:sysClr val="windowText" lastClr="000000"/>
              </a:solidFill>
              <a:effectLst/>
              <a:uLnTx/>
              <a:uFillTx/>
              <a:latin typeface="Calibri"/>
              <a:ea typeface="+mn-ea"/>
              <a:cs typeface="+mn-cs"/>
              <a:sym typeface="Wingdings" panose="05000000000000000000" pitchFamily="2" charset="2"/>
            </a:endParaRPr>
          </a:p>
          <a:p>
            <a:pPr marL="1485900" marR="0" lvl="2" indent="-342900" algn="l" defTabSz="457200" rtl="0" eaLnBrk="1" fontAlgn="auto" latinLnBrk="0" hangingPunct="1">
              <a:lnSpc>
                <a:spcPct val="100000"/>
              </a:lnSpc>
              <a:spcBef>
                <a:spcPct val="20000"/>
              </a:spcBef>
              <a:spcAft>
                <a:spcPts val="0"/>
              </a:spcAft>
              <a:buClrTx/>
              <a:buSzTx/>
              <a:buFont typeface="Wingdings" panose="05000000000000000000" pitchFamily="2" charset="2"/>
              <a:buChar char="à"/>
              <a:tabLst/>
              <a:defRPr/>
            </a:pPr>
            <a:endParaRPr kumimoji="0" lang="de-DE" sz="2400" b="0" i="0" u="none" strike="noStrike" kern="1200" cap="none" spc="0" normalizeH="0" baseline="0" noProof="0" dirty="0">
              <a:ln>
                <a:noFill/>
              </a:ln>
              <a:solidFill>
                <a:sysClr val="windowText" lastClr="000000"/>
              </a:solidFill>
              <a:effectLst/>
              <a:uLnTx/>
              <a:uFillTx/>
              <a:latin typeface="Calibri"/>
              <a:ea typeface="+mn-ea"/>
              <a:cs typeface="+mn-cs"/>
              <a:sym typeface="Wingdings" panose="05000000000000000000" pitchFamily="2" charset="2"/>
            </a:endParaRPr>
          </a:p>
        </p:txBody>
      </p:sp>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Sperrluftanschluss</a:t>
            </a:r>
            <a:endParaRPr lang="de-DE" sz="4000" b="1" dirty="0">
              <a:solidFill>
                <a:schemeClr val="bg1"/>
              </a:solidFill>
            </a:endParaRPr>
          </a:p>
        </p:txBody>
      </p:sp>
      <p:pic>
        <p:nvPicPr>
          <p:cNvPr id="4" name="Grafik 3">
            <a:extLst>
              <a:ext uri="{FF2B5EF4-FFF2-40B4-BE49-F238E27FC236}">
                <a16:creationId xmlns:a16="http://schemas.microsoft.com/office/drawing/2014/main" id="{E450D6DB-6D71-4802-B65B-5243BC779C1E}"/>
              </a:ext>
            </a:extLst>
          </p:cNvPr>
          <p:cNvPicPr>
            <a:picLocks noChangeAspect="1"/>
          </p:cNvPicPr>
          <p:nvPr/>
        </p:nvPicPr>
        <p:blipFill>
          <a:blip r:embed="rId3"/>
          <a:stretch>
            <a:fillRect/>
          </a:stretch>
        </p:blipFill>
        <p:spPr>
          <a:xfrm>
            <a:off x="755576" y="2034371"/>
            <a:ext cx="2376264" cy="1754669"/>
          </a:xfrm>
          <a:prstGeom prst="rect">
            <a:avLst/>
          </a:prstGeom>
        </p:spPr>
      </p:pic>
      <p:pic>
        <p:nvPicPr>
          <p:cNvPr id="2" name="Grafik 1">
            <a:extLst>
              <a:ext uri="{FF2B5EF4-FFF2-40B4-BE49-F238E27FC236}">
                <a16:creationId xmlns:a16="http://schemas.microsoft.com/office/drawing/2014/main" id="{2BF7D2C8-5F56-4F40-B5CC-FF8C6A604510}"/>
              </a:ext>
            </a:extLst>
          </p:cNvPr>
          <p:cNvPicPr>
            <a:picLocks noChangeAspect="1"/>
          </p:cNvPicPr>
          <p:nvPr/>
        </p:nvPicPr>
        <p:blipFill>
          <a:blip r:embed="rId4"/>
          <a:stretch>
            <a:fillRect/>
          </a:stretch>
        </p:blipFill>
        <p:spPr>
          <a:xfrm>
            <a:off x="6372200" y="2034371"/>
            <a:ext cx="2500355" cy="3755764"/>
          </a:xfrm>
          <a:prstGeom prst="rect">
            <a:avLst/>
          </a:prstGeom>
        </p:spPr>
      </p:pic>
    </p:spTree>
    <p:extLst>
      <p:ext uri="{BB962C8B-B14F-4D97-AF65-F5344CB8AC3E}">
        <p14:creationId xmlns:p14="http://schemas.microsoft.com/office/powerpoint/2010/main" val="546117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Inhaltsplatzhalter 2">
            <a:extLst>
              <a:ext uri="{FF2B5EF4-FFF2-40B4-BE49-F238E27FC236}">
                <a16:creationId xmlns:a16="http://schemas.microsoft.com/office/drawing/2014/main" id="{1E48A23A-0F01-438C-A8EB-549A4BBD9D9B}"/>
              </a:ext>
            </a:extLst>
          </p:cNvPr>
          <p:cNvSpPr txBox="1">
            <a:spLocks/>
          </p:cNvSpPr>
          <p:nvPr/>
        </p:nvSpPr>
        <p:spPr>
          <a:xfrm>
            <a:off x="323529" y="1155672"/>
            <a:ext cx="5040559" cy="5297664"/>
          </a:xfrm>
          <a:prstGeom prst="rect">
            <a:avLst/>
          </a:prstGeom>
        </p:spPr>
        <p:txBody>
          <a:bodyPr vert="horz"/>
          <a:lstStyle>
            <a:lvl1pPr marL="0" indent="0" algn="l" defTabSz="457200" rtl="0" eaLnBrk="1" latinLnBrk="0" hangingPunct="1">
              <a:lnSpc>
                <a:spcPts val="2400"/>
              </a:lnSpc>
              <a:spcBef>
                <a:spcPts val="550"/>
              </a:spcBef>
              <a:buFontTx/>
              <a:buNone/>
              <a:defRPr sz="2000" kern="1200">
                <a:solidFill>
                  <a:schemeClr val="tx1">
                    <a:lumMod val="75000"/>
                    <a:lumOff val="25000"/>
                  </a:schemeClr>
                </a:solidFill>
                <a:latin typeface="Calibri"/>
                <a:ea typeface="+mn-ea"/>
                <a:cs typeface="Calibri"/>
              </a:defRPr>
            </a:lvl1pPr>
            <a:lvl2pPr marL="177800" indent="-177800" algn="l" defTabSz="457200" rtl="0" eaLnBrk="1" latinLnBrk="0" hangingPunct="1">
              <a:lnSpc>
                <a:spcPts val="2400"/>
              </a:lnSpc>
              <a:spcBef>
                <a:spcPts val="550"/>
              </a:spcBef>
              <a:buClr>
                <a:srgbClr val="003D6A"/>
              </a:buClr>
              <a:buFont typeface="Arial"/>
              <a:buChar char="•"/>
              <a:defRPr sz="2000" kern="1200">
                <a:solidFill>
                  <a:schemeClr val="tx1">
                    <a:lumMod val="75000"/>
                    <a:lumOff val="25000"/>
                  </a:schemeClr>
                </a:solidFill>
                <a:latin typeface="Calibri"/>
                <a:ea typeface="+mn-ea"/>
                <a:cs typeface="Calibri"/>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R="0" lvl="0" algn="l" defTabSz="457200" rtl="0" eaLnBrk="1" fontAlgn="auto" latinLnBrk="0" hangingPunct="1">
              <a:lnSpc>
                <a:spcPts val="2000"/>
              </a:lnSpc>
              <a:spcBef>
                <a:spcPts val="550"/>
              </a:spcBef>
              <a:spcAft>
                <a:spcPts val="0"/>
              </a:spcAft>
              <a:buClrTx/>
              <a:buSzTx/>
              <a:tabLst/>
              <a:defRPr/>
            </a:pPr>
            <a:r>
              <a:rPr lang="de-DE" sz="1600" b="1" dirty="0">
                <a:solidFill>
                  <a:srgbClr val="003D6A"/>
                </a:solidFill>
                <a:latin typeface="+mn-lt"/>
                <a:cs typeface="+mn-cs"/>
                <a:sym typeface="Wingdings" panose="05000000000000000000" pitchFamily="2" charset="2"/>
              </a:rPr>
              <a:t>Idee</a:t>
            </a:r>
          </a:p>
          <a:p>
            <a:pPr marL="285750" lvl="0" indent="-285750">
              <a:lnSpc>
                <a:spcPts val="2000"/>
              </a:lnSpc>
              <a:buFont typeface="Arial" panose="020B0604020202020204" pitchFamily="34" charset="0"/>
              <a:buChar char="•"/>
              <a:defRPr/>
            </a:pPr>
            <a:r>
              <a:rPr lang="de-DE" sz="1600" dirty="0">
                <a:solidFill>
                  <a:srgbClr val="003D6A"/>
                </a:solidFill>
                <a:sym typeface="Wingdings" panose="05000000000000000000" pitchFamily="2" charset="2"/>
              </a:rPr>
              <a:t>Auslieferungszustand mit eingeschraubtem Sinterfilter am Sperrluftanschluss:</a:t>
            </a:r>
            <a:br>
              <a:rPr lang="de-DE" sz="1600" dirty="0">
                <a:solidFill>
                  <a:srgbClr val="003D6A"/>
                </a:solidFill>
                <a:sym typeface="Wingdings" panose="05000000000000000000" pitchFamily="2" charset="2"/>
              </a:rPr>
            </a:br>
            <a:r>
              <a:rPr lang="de-DE" sz="1600" dirty="0">
                <a:solidFill>
                  <a:srgbClr val="003D6A"/>
                </a:solidFill>
                <a:sym typeface="Wingdings" panose="05000000000000000000" pitchFamily="2" charset="2"/>
              </a:rPr>
              <a:t> Verhindert das Einsaugen von Schmutzpartikeln (&gt;0,1 mm) wenn der Greifer ohne 3. </a:t>
            </a:r>
            <a:r>
              <a:rPr lang="de-DE" sz="1600" dirty="0" err="1">
                <a:solidFill>
                  <a:srgbClr val="003D6A"/>
                </a:solidFill>
                <a:sym typeface="Wingdings" panose="05000000000000000000" pitchFamily="2" charset="2"/>
              </a:rPr>
              <a:t>Pneumatikschlauch</a:t>
            </a:r>
            <a:r>
              <a:rPr lang="de-DE" sz="1600" dirty="0">
                <a:solidFill>
                  <a:srgbClr val="003D6A"/>
                </a:solidFill>
                <a:sym typeface="Wingdings" panose="05000000000000000000" pitchFamily="2" charset="2"/>
              </a:rPr>
              <a:t> betrieben wird.</a:t>
            </a:r>
            <a:br>
              <a:rPr lang="de-DE" sz="1600" dirty="0">
                <a:solidFill>
                  <a:srgbClr val="003D6A"/>
                </a:solidFill>
                <a:sym typeface="Wingdings" panose="05000000000000000000" pitchFamily="2" charset="2"/>
              </a:rPr>
            </a:br>
            <a:br>
              <a:rPr lang="de-DE" sz="1600" dirty="0">
                <a:solidFill>
                  <a:srgbClr val="003D6A"/>
                </a:solidFill>
                <a:sym typeface="Wingdings" panose="05000000000000000000" pitchFamily="2" charset="2"/>
              </a:rPr>
            </a:br>
            <a:br>
              <a:rPr lang="de-DE" sz="1600" dirty="0">
                <a:solidFill>
                  <a:srgbClr val="003D6A"/>
                </a:solidFill>
                <a:sym typeface="Wingdings" panose="05000000000000000000" pitchFamily="2" charset="2"/>
              </a:rPr>
            </a:br>
            <a:br>
              <a:rPr lang="de-DE" sz="1600" dirty="0">
                <a:solidFill>
                  <a:srgbClr val="003D6A"/>
                </a:solidFill>
                <a:sym typeface="Wingdings" panose="05000000000000000000" pitchFamily="2" charset="2"/>
              </a:rPr>
            </a:br>
            <a:br>
              <a:rPr lang="de-DE" sz="1600" dirty="0">
                <a:solidFill>
                  <a:srgbClr val="003D6A"/>
                </a:solidFill>
                <a:sym typeface="Wingdings" panose="05000000000000000000" pitchFamily="2" charset="2"/>
              </a:rPr>
            </a:br>
            <a:br>
              <a:rPr lang="de-DE" sz="1600" dirty="0">
                <a:solidFill>
                  <a:srgbClr val="003D6A"/>
                </a:solidFill>
                <a:sym typeface="Wingdings" panose="05000000000000000000" pitchFamily="2" charset="2"/>
              </a:rPr>
            </a:br>
            <a:br>
              <a:rPr lang="de-DE" sz="1600" dirty="0">
                <a:solidFill>
                  <a:srgbClr val="003D6A"/>
                </a:solidFill>
                <a:sym typeface="Wingdings" panose="05000000000000000000" pitchFamily="2" charset="2"/>
              </a:rPr>
            </a:br>
            <a:br>
              <a:rPr lang="de-DE" sz="1600" dirty="0">
                <a:solidFill>
                  <a:srgbClr val="003D6A"/>
                </a:solidFill>
                <a:sym typeface="Wingdings" panose="05000000000000000000" pitchFamily="2" charset="2"/>
              </a:rPr>
            </a:br>
            <a:endParaRPr lang="de-DE" sz="1600" dirty="0">
              <a:solidFill>
                <a:srgbClr val="003D6A"/>
              </a:solidFill>
              <a:sym typeface="Wingdings" panose="05000000000000000000" pitchFamily="2" charset="2"/>
            </a:endParaRPr>
          </a:p>
          <a:p>
            <a:pPr marL="285750" lvl="0" indent="-285750">
              <a:lnSpc>
                <a:spcPts val="2000"/>
              </a:lnSpc>
              <a:buFont typeface="Arial" panose="020B0604020202020204" pitchFamily="34" charset="0"/>
              <a:buChar char="•"/>
              <a:defRPr/>
            </a:pPr>
            <a:r>
              <a:rPr lang="de-DE" sz="1600" dirty="0">
                <a:solidFill>
                  <a:srgbClr val="003D6A"/>
                </a:solidFill>
                <a:sym typeface="Wingdings" panose="05000000000000000000" pitchFamily="2" charset="2"/>
              </a:rPr>
              <a:t>Der Greifer mit Sinterfilter entspricht dann aber nicht der Schutzklasse IP 67!</a:t>
            </a:r>
            <a:br>
              <a:rPr lang="de-DE" sz="1600" dirty="0">
                <a:solidFill>
                  <a:srgbClr val="003D6A"/>
                </a:solidFill>
                <a:sym typeface="Wingdings" panose="05000000000000000000" pitchFamily="2" charset="2"/>
              </a:rPr>
            </a:br>
            <a:r>
              <a:rPr lang="de-DE" sz="1600" dirty="0">
                <a:solidFill>
                  <a:srgbClr val="003D6A"/>
                </a:solidFill>
                <a:sym typeface="Wingdings" panose="05000000000000000000" pitchFamily="2" charset="2"/>
              </a:rPr>
              <a:t> Für IP 67 muss weiterhin ein zusätzlicher Schlauch (Entlüftung oder Sperrluft) angeschlossen werden.</a:t>
            </a:r>
            <a:endParaRPr lang="de-DE" sz="1600" dirty="0"/>
          </a:p>
        </p:txBody>
      </p:sp>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Sperrluftanschluss</a:t>
            </a:r>
          </a:p>
        </p:txBody>
      </p:sp>
      <p:pic>
        <p:nvPicPr>
          <p:cNvPr id="6" name="Grafik 5">
            <a:extLst>
              <a:ext uri="{FF2B5EF4-FFF2-40B4-BE49-F238E27FC236}">
                <a16:creationId xmlns:a16="http://schemas.microsoft.com/office/drawing/2014/main" id="{E86E770E-FE67-42B1-ACA4-0C339020F9D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10882" y="2204864"/>
            <a:ext cx="2962705" cy="2174981"/>
          </a:xfrm>
          <a:prstGeom prst="rect">
            <a:avLst/>
          </a:prstGeom>
        </p:spPr>
      </p:pic>
      <p:pic>
        <p:nvPicPr>
          <p:cNvPr id="7" name="Grafik 6">
            <a:extLst>
              <a:ext uri="{FF2B5EF4-FFF2-40B4-BE49-F238E27FC236}">
                <a16:creationId xmlns:a16="http://schemas.microsoft.com/office/drawing/2014/main" id="{8524E62A-FA0E-43B4-95D5-D7981AB2EF4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l="14894" r="14894"/>
          <a:stretch/>
        </p:blipFill>
        <p:spPr>
          <a:xfrm>
            <a:off x="894964" y="2588613"/>
            <a:ext cx="2490330" cy="2520000"/>
          </a:xfrm>
          <a:prstGeom prst="rect">
            <a:avLst/>
          </a:prstGeom>
        </p:spPr>
      </p:pic>
      <p:pic>
        <p:nvPicPr>
          <p:cNvPr id="3" name="Grafik 2">
            <a:extLst>
              <a:ext uri="{FF2B5EF4-FFF2-40B4-BE49-F238E27FC236}">
                <a16:creationId xmlns:a16="http://schemas.microsoft.com/office/drawing/2014/main" id="{21EC35B6-5710-4D2F-B97B-DD701C5699B5}"/>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l="22243" r="24044"/>
          <a:stretch/>
        </p:blipFill>
        <p:spPr>
          <a:xfrm>
            <a:off x="2915816" y="2588613"/>
            <a:ext cx="1905114" cy="2520000"/>
          </a:xfrm>
          <a:prstGeom prst="rect">
            <a:avLst/>
          </a:prstGeom>
        </p:spPr>
      </p:pic>
      <p:cxnSp>
        <p:nvCxnSpPr>
          <p:cNvPr id="15" name="Gerade Verbindung mit Pfeil 14">
            <a:extLst>
              <a:ext uri="{FF2B5EF4-FFF2-40B4-BE49-F238E27FC236}">
                <a16:creationId xmlns:a16="http://schemas.microsoft.com/office/drawing/2014/main" id="{1464C90C-0D4F-416E-9206-7360E5A4004A}"/>
              </a:ext>
            </a:extLst>
          </p:cNvPr>
          <p:cNvCxnSpPr/>
          <p:nvPr/>
        </p:nvCxnSpPr>
        <p:spPr>
          <a:xfrm flipV="1">
            <a:off x="7020272" y="3861048"/>
            <a:ext cx="288032" cy="1020547"/>
          </a:xfrm>
          <a:prstGeom prst="straightConnector1">
            <a:avLst/>
          </a:prstGeom>
          <a:ln w="38100">
            <a:solidFill>
              <a:srgbClr val="003D6A"/>
            </a:solidFill>
            <a:tailEnd type="triangle"/>
          </a:ln>
        </p:spPr>
        <p:style>
          <a:lnRef idx="1">
            <a:schemeClr val="accent1"/>
          </a:lnRef>
          <a:fillRef idx="0">
            <a:schemeClr val="accent1"/>
          </a:fillRef>
          <a:effectRef idx="0">
            <a:schemeClr val="accent1"/>
          </a:effectRef>
          <a:fontRef idx="minor">
            <a:schemeClr val="tx1"/>
          </a:fontRef>
        </p:style>
      </p:cxnSp>
      <p:sp>
        <p:nvSpPr>
          <p:cNvPr id="16" name="Textfeld 15">
            <a:extLst>
              <a:ext uri="{FF2B5EF4-FFF2-40B4-BE49-F238E27FC236}">
                <a16:creationId xmlns:a16="http://schemas.microsoft.com/office/drawing/2014/main" id="{2AC482D8-4A41-4AD0-94CB-AE78B3583156}"/>
              </a:ext>
            </a:extLst>
          </p:cNvPr>
          <p:cNvSpPr txBox="1"/>
          <p:nvPr/>
        </p:nvSpPr>
        <p:spPr>
          <a:xfrm>
            <a:off x="6165884" y="4887490"/>
            <a:ext cx="1708776" cy="584775"/>
          </a:xfrm>
          <a:prstGeom prst="rect">
            <a:avLst/>
          </a:prstGeom>
          <a:noFill/>
        </p:spPr>
        <p:txBody>
          <a:bodyPr wrap="square" rtlCol="0">
            <a:spAutoFit/>
          </a:bodyPr>
          <a:lstStyle/>
          <a:p>
            <a:r>
              <a:rPr lang="de-DE" sz="1600" dirty="0">
                <a:solidFill>
                  <a:srgbClr val="003D6A"/>
                </a:solidFill>
                <a:latin typeface="Calibri"/>
              </a:rPr>
              <a:t>Sinterfilter am Sperrluftanschluss</a:t>
            </a:r>
          </a:p>
        </p:txBody>
      </p:sp>
    </p:spTree>
    <p:extLst>
      <p:ext uri="{BB962C8B-B14F-4D97-AF65-F5344CB8AC3E}">
        <p14:creationId xmlns:p14="http://schemas.microsoft.com/office/powerpoint/2010/main" val="23337085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p:cNvPicPr>
            <a:picLocks noChangeAspect="1"/>
          </p:cNvPicPr>
          <p:nvPr/>
        </p:nvPicPr>
        <p:blipFill rotWithShape="1">
          <a:blip r:embed="rId2" cstate="print">
            <a:extLst>
              <a:ext uri="{28A0092B-C50C-407E-A947-70E740481C1C}">
                <a14:useLocalDpi xmlns:a14="http://schemas.microsoft.com/office/drawing/2010/main" val="0"/>
              </a:ext>
            </a:extLst>
          </a:blip>
          <a:srcRect r="5086"/>
          <a:stretch/>
        </p:blipFill>
        <p:spPr>
          <a:xfrm>
            <a:off x="561443" y="1019863"/>
            <a:ext cx="6097664" cy="4818273"/>
          </a:xfrm>
          <a:prstGeom prst="rect">
            <a:avLst/>
          </a:prstGeom>
        </p:spPr>
      </p:pic>
      <p:sp>
        <p:nvSpPr>
          <p:cNvPr id="4"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Schnittstellen am Markt</a:t>
            </a:r>
            <a:endParaRPr lang="de-DE" sz="2800" u="sng" dirty="0">
              <a:solidFill>
                <a:srgbClr val="00B0F0"/>
              </a:solidFill>
            </a:endParaRPr>
          </a:p>
        </p:txBody>
      </p:sp>
      <p:sp>
        <p:nvSpPr>
          <p:cNvPr id="5" name="Textfeld 4"/>
          <p:cNvSpPr txBox="1"/>
          <p:nvPr/>
        </p:nvSpPr>
        <p:spPr>
          <a:xfrm>
            <a:off x="876534" y="5905266"/>
            <a:ext cx="4896597" cy="276999"/>
          </a:xfrm>
          <a:prstGeom prst="rect">
            <a:avLst/>
          </a:prstGeom>
        </p:spPr>
        <p:txBody>
          <a:bodyPr vert="horz" wrap="none" lIns="91440" tIns="45720" rIns="91440" bIns="45720" rtlCol="0" anchor="ctr">
            <a:spAutoFit/>
          </a:bodyPr>
          <a:lstStyle/>
          <a:p>
            <a:r>
              <a:rPr lang="de-DE" sz="1200" dirty="0">
                <a:solidFill>
                  <a:prstClr val="black"/>
                </a:solidFill>
              </a:rPr>
              <a:t>Prognose der 2018 Marktanteile von industriellen Netzwerke (Quelle: </a:t>
            </a:r>
            <a:r>
              <a:rPr lang="de-DE" sz="1200" dirty="0">
                <a:solidFill>
                  <a:prstClr val="black"/>
                </a:solidFill>
                <a:hlinkClick r:id="rId3"/>
              </a:rPr>
              <a:t>HMS</a:t>
            </a:r>
            <a:r>
              <a:rPr lang="de-DE" sz="1200" dirty="0">
                <a:solidFill>
                  <a:prstClr val="black"/>
                </a:solidFill>
              </a:rPr>
              <a:t>)</a:t>
            </a:r>
          </a:p>
        </p:txBody>
      </p:sp>
      <p:sp>
        <p:nvSpPr>
          <p:cNvPr id="10" name="Ellipse 9">
            <a:extLst>
              <a:ext uri="{FF2B5EF4-FFF2-40B4-BE49-F238E27FC236}">
                <a16:creationId xmlns:a16="http://schemas.microsoft.com/office/drawing/2014/main" id="{BBB4DC67-3F59-4445-8A5D-0AF7CFD5D74D}"/>
              </a:ext>
            </a:extLst>
          </p:cNvPr>
          <p:cNvSpPr>
            <a:spLocks noChangeAspect="1"/>
          </p:cNvSpPr>
          <p:nvPr/>
        </p:nvSpPr>
        <p:spPr>
          <a:xfrm>
            <a:off x="1427407" y="1105100"/>
            <a:ext cx="4246604" cy="4176014"/>
          </a:xfrm>
          <a:prstGeom prst="ellipse">
            <a:avLst/>
          </a:prstGeom>
          <a:noFill/>
          <a:ln w="50800">
            <a:solidFill>
              <a:srgbClr val="FFC000"/>
            </a:solidFill>
          </a:ln>
          <a:effectLst>
            <a:glow rad="63500">
              <a:schemeClr val="accent6">
                <a:satMod val="175000"/>
              </a:schemeClr>
            </a:glow>
          </a:effectLst>
          <a:scene3d>
            <a:camera prst="orthographicFront">
              <a:rot lat="2400000" lon="0" rev="24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9" name="Inhaltsplatzhalter 9">
            <a:extLst>
              <a:ext uri="{FF2B5EF4-FFF2-40B4-BE49-F238E27FC236}">
                <a16:creationId xmlns:a16="http://schemas.microsoft.com/office/drawing/2014/main" id="{82AE6E5D-D49C-49FF-BA48-86CB5A0BB686}"/>
              </a:ext>
            </a:extLst>
          </p:cNvPr>
          <p:cNvSpPr txBox="1">
            <a:spLocks/>
          </p:cNvSpPr>
          <p:nvPr/>
        </p:nvSpPr>
        <p:spPr>
          <a:xfrm>
            <a:off x="6726387" y="1024313"/>
            <a:ext cx="2176749" cy="1612599"/>
          </a:xfrm>
          <a:prstGeom prst="rect">
            <a:avLst/>
          </a:prstGeom>
        </p:spPr>
        <p:txBody>
          <a:bodyPr anchor="t">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r>
              <a:rPr lang="de-DE" sz="1600" dirty="0"/>
              <a:t>Große Zahl von Netzwerk-technologien und Protokollen zur Kommunikation mit Sensoren und Aktoren auf der Feldebene.</a:t>
            </a:r>
          </a:p>
        </p:txBody>
      </p:sp>
      <p:sp>
        <p:nvSpPr>
          <p:cNvPr id="30" name="Inhaltsplatzhalter 9">
            <a:extLst>
              <a:ext uri="{FF2B5EF4-FFF2-40B4-BE49-F238E27FC236}">
                <a16:creationId xmlns:a16="http://schemas.microsoft.com/office/drawing/2014/main" id="{749E600C-46D7-4FE0-96D1-9A8D258FAB1E}"/>
              </a:ext>
            </a:extLst>
          </p:cNvPr>
          <p:cNvSpPr txBox="1">
            <a:spLocks/>
          </p:cNvSpPr>
          <p:nvPr/>
        </p:nvSpPr>
        <p:spPr>
          <a:xfrm>
            <a:off x="6724801" y="2780928"/>
            <a:ext cx="2176750" cy="1323439"/>
          </a:xfrm>
          <a:prstGeom prst="rect">
            <a:avLst/>
          </a:prstGeom>
        </p:spPr>
        <p:txBody>
          <a:bodyPr anchor="t">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spcBef>
                <a:spcPts val="1200"/>
              </a:spcBef>
              <a:buNone/>
            </a:pPr>
            <a:r>
              <a:rPr lang="de-DE" sz="1600" dirty="0"/>
              <a:t>Der Kunde wählt mit der Steuerung implizit eine spezifische Technologie für die Kommunikation</a:t>
            </a:r>
            <a:endParaRPr lang="de-DE" sz="1600" b="1" dirty="0"/>
          </a:p>
        </p:txBody>
      </p:sp>
    </p:spTree>
    <p:extLst>
      <p:ext uri="{BB962C8B-B14F-4D97-AF65-F5344CB8AC3E}">
        <p14:creationId xmlns:p14="http://schemas.microsoft.com/office/powerpoint/2010/main" val="1296143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circle(in)">
                                      <p:cBhvr>
                                        <p:cTn id="15"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29"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p:cNvPicPr>
            <a:picLocks noChangeAspect="1"/>
          </p:cNvPicPr>
          <p:nvPr/>
        </p:nvPicPr>
        <p:blipFill rotWithShape="1">
          <a:blip r:embed="rId2" cstate="print">
            <a:extLst>
              <a:ext uri="{28A0092B-C50C-407E-A947-70E740481C1C}">
                <a14:useLocalDpi xmlns:a14="http://schemas.microsoft.com/office/drawing/2010/main" val="0"/>
              </a:ext>
            </a:extLst>
          </a:blip>
          <a:srcRect r="5086"/>
          <a:stretch/>
        </p:blipFill>
        <p:spPr>
          <a:xfrm>
            <a:off x="3779912" y="1466214"/>
            <a:ext cx="5375967" cy="4248000"/>
          </a:xfrm>
          <a:prstGeom prst="rect">
            <a:avLst/>
          </a:prstGeom>
        </p:spPr>
      </p:pic>
      <p:sp>
        <p:nvSpPr>
          <p:cNvPr id="4" name="Titel 1"/>
          <p:cNvSpPr txBox="1">
            <a:spLocks/>
          </p:cNvSpPr>
          <p:nvPr/>
        </p:nvSpPr>
        <p:spPr>
          <a:xfrm>
            <a:off x="561443" y="389470"/>
            <a:ext cx="8430157" cy="960702"/>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a:solidFill>
                  <a:srgbClr val="00446B"/>
                </a:solidFill>
                <a:cs typeface="Calibri"/>
              </a:rPr>
              <a:t>Strategie Schnittstellen</a:t>
            </a:r>
            <a:br>
              <a:rPr lang="de-DE" sz="3200" b="1">
                <a:solidFill>
                  <a:srgbClr val="00446B"/>
                </a:solidFill>
                <a:cs typeface="Calibri"/>
              </a:rPr>
            </a:br>
            <a:r>
              <a:rPr lang="de-DE" sz="2800" b="1">
                <a:solidFill>
                  <a:srgbClr val="00B0F0"/>
                </a:solidFill>
                <a:cs typeface="Calibri"/>
              </a:rPr>
              <a:t>Der Kunde wählt die Kommunikationstechnologie</a:t>
            </a:r>
            <a:endParaRPr lang="de-DE" sz="2800" u="sng" dirty="0">
              <a:solidFill>
                <a:srgbClr val="00B0F0"/>
              </a:solidFill>
            </a:endParaRPr>
          </a:p>
        </p:txBody>
      </p:sp>
      <p:sp>
        <p:nvSpPr>
          <p:cNvPr id="5" name="Textfeld 4"/>
          <p:cNvSpPr txBox="1"/>
          <p:nvPr/>
        </p:nvSpPr>
        <p:spPr>
          <a:xfrm>
            <a:off x="4095003" y="5781344"/>
            <a:ext cx="4896597" cy="276999"/>
          </a:xfrm>
          <a:prstGeom prst="rect">
            <a:avLst/>
          </a:prstGeom>
        </p:spPr>
        <p:txBody>
          <a:bodyPr vert="horz" wrap="none" lIns="91440" tIns="45720" rIns="91440" bIns="45720" rtlCol="0" anchor="ctr">
            <a:spAutoFit/>
          </a:bodyPr>
          <a:lstStyle/>
          <a:p>
            <a:r>
              <a:rPr lang="de-DE" sz="1200" dirty="0">
                <a:solidFill>
                  <a:prstClr val="black"/>
                </a:solidFill>
              </a:rPr>
              <a:t>Prognose der 2018 Marktanteile von industriellen Netzwerke (Quelle: </a:t>
            </a:r>
            <a:r>
              <a:rPr lang="de-DE" sz="1200" dirty="0">
                <a:solidFill>
                  <a:prstClr val="black"/>
                </a:solidFill>
                <a:hlinkClick r:id="rId3"/>
              </a:rPr>
              <a:t>HMS</a:t>
            </a:r>
            <a:r>
              <a:rPr lang="de-DE" sz="1200" dirty="0">
                <a:solidFill>
                  <a:prstClr val="black"/>
                </a:solidFill>
              </a:rPr>
              <a:t>)</a:t>
            </a:r>
          </a:p>
        </p:txBody>
      </p:sp>
      <p:sp>
        <p:nvSpPr>
          <p:cNvPr id="6" name="Inhaltsplatzhalter 9"/>
          <p:cNvSpPr txBox="1">
            <a:spLocks/>
          </p:cNvSpPr>
          <p:nvPr/>
        </p:nvSpPr>
        <p:spPr>
          <a:xfrm>
            <a:off x="395536" y="1604434"/>
            <a:ext cx="3570947" cy="1985781"/>
          </a:xfrm>
          <a:prstGeom prst="rect">
            <a:avLst/>
          </a:prstGeom>
        </p:spPr>
        <p:txBody>
          <a:bodyPr anchor="t"/>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spcBef>
                <a:spcPts val="1200"/>
              </a:spcBef>
              <a:buNone/>
            </a:pPr>
            <a:r>
              <a:rPr lang="de-DE" sz="1600" b="1" dirty="0"/>
              <a:t>Fokus auf zukunftsorientierte Schnittstellen:</a:t>
            </a:r>
          </a:p>
          <a:p>
            <a:pPr marL="0" lvl="1" indent="0">
              <a:spcBef>
                <a:spcPts val="1200"/>
              </a:spcBef>
              <a:buNone/>
            </a:pPr>
            <a:r>
              <a:rPr lang="de-DE" sz="1600" b="1" dirty="0"/>
              <a:t>Industrielles Ethernet</a:t>
            </a:r>
            <a:r>
              <a:rPr lang="de-DE" sz="1600" dirty="0"/>
              <a:t>:</a:t>
            </a:r>
          </a:p>
          <a:p>
            <a:pPr marL="742950" lvl="3" indent="-285750">
              <a:spcBef>
                <a:spcPts val="600"/>
              </a:spcBef>
              <a:buFont typeface="Arial" pitchFamily="34" charset="0"/>
              <a:buChar char="•"/>
            </a:pPr>
            <a:r>
              <a:rPr lang="de-DE" sz="1600" dirty="0"/>
              <a:t>PROFINET,</a:t>
            </a:r>
          </a:p>
          <a:p>
            <a:pPr marL="742950" lvl="3" indent="-285750">
              <a:spcBef>
                <a:spcPts val="600"/>
              </a:spcBef>
              <a:buFont typeface="Arial" pitchFamily="34" charset="0"/>
              <a:buChar char="•"/>
            </a:pPr>
            <a:r>
              <a:rPr lang="de-DE" sz="1600" dirty="0" err="1"/>
              <a:t>EtherNet</a:t>
            </a:r>
            <a:r>
              <a:rPr lang="de-DE" sz="1600" dirty="0"/>
              <a:t>/IP und</a:t>
            </a:r>
          </a:p>
          <a:p>
            <a:pPr marL="742950" lvl="3" indent="-285750">
              <a:spcBef>
                <a:spcPts val="600"/>
              </a:spcBef>
              <a:buFont typeface="Arial" pitchFamily="34" charset="0"/>
              <a:buChar char="•"/>
            </a:pPr>
            <a:r>
              <a:rPr lang="de-DE" sz="1600" dirty="0"/>
              <a:t>EtherCAT</a:t>
            </a:r>
          </a:p>
        </p:txBody>
      </p:sp>
      <p:sp>
        <p:nvSpPr>
          <p:cNvPr id="7" name="Textfeld 6"/>
          <p:cNvSpPr txBox="1"/>
          <p:nvPr/>
        </p:nvSpPr>
        <p:spPr>
          <a:xfrm>
            <a:off x="7668344" y="1412776"/>
            <a:ext cx="1657979" cy="830997"/>
          </a:xfrm>
          <a:prstGeom prst="rect">
            <a:avLst/>
          </a:prstGeom>
          <a:noFill/>
        </p:spPr>
        <p:txBody>
          <a:bodyPr wrap="square" rtlCol="0">
            <a:spAutoFit/>
          </a:bodyPr>
          <a:lstStyle/>
          <a:p>
            <a:pPr algn="ctr"/>
            <a:r>
              <a:rPr lang="de-DE" sz="1600" b="1" dirty="0">
                <a:solidFill>
                  <a:srgbClr val="00B0F0"/>
                </a:solidFill>
              </a:rPr>
              <a:t>Schnittstellen werden direkt unterstützt</a:t>
            </a:r>
          </a:p>
        </p:txBody>
      </p:sp>
      <p:sp>
        <p:nvSpPr>
          <p:cNvPr id="8" name="Textfeld 7"/>
          <p:cNvSpPr txBox="1"/>
          <p:nvPr/>
        </p:nvSpPr>
        <p:spPr>
          <a:xfrm>
            <a:off x="3606288" y="4725144"/>
            <a:ext cx="1541776" cy="830997"/>
          </a:xfrm>
          <a:prstGeom prst="rect">
            <a:avLst/>
          </a:prstGeom>
          <a:noFill/>
        </p:spPr>
        <p:txBody>
          <a:bodyPr wrap="square" rtlCol="0">
            <a:spAutoFit/>
          </a:bodyPr>
          <a:lstStyle/>
          <a:p>
            <a:pPr algn="ctr"/>
            <a:r>
              <a:rPr lang="de-DE" sz="1600" b="1" dirty="0">
                <a:solidFill>
                  <a:srgbClr val="EEB500"/>
                </a:solidFill>
              </a:rPr>
              <a:t>Schnittstellen über IO-Link unterstützt</a:t>
            </a:r>
          </a:p>
        </p:txBody>
      </p:sp>
      <p:sp>
        <p:nvSpPr>
          <p:cNvPr id="10" name="Ellipse 9">
            <a:extLst>
              <a:ext uri="{FF2B5EF4-FFF2-40B4-BE49-F238E27FC236}">
                <a16:creationId xmlns:a16="http://schemas.microsoft.com/office/drawing/2014/main" id="{BBB4DC67-3F59-4445-8A5D-0AF7CFD5D74D}"/>
              </a:ext>
            </a:extLst>
          </p:cNvPr>
          <p:cNvSpPr>
            <a:spLocks noChangeAspect="1"/>
          </p:cNvSpPr>
          <p:nvPr/>
        </p:nvSpPr>
        <p:spPr>
          <a:xfrm>
            <a:off x="4476071" y="1509039"/>
            <a:ext cx="3743992" cy="3744000"/>
          </a:xfrm>
          <a:prstGeom prst="ellipse">
            <a:avLst/>
          </a:prstGeom>
          <a:noFill/>
          <a:ln w="50800">
            <a:solidFill>
              <a:srgbClr val="FFC000"/>
            </a:solidFill>
          </a:ln>
          <a:effectLst>
            <a:glow rad="63500">
              <a:schemeClr val="accent6">
                <a:satMod val="175000"/>
              </a:schemeClr>
            </a:glow>
          </a:effectLst>
          <a:scene3d>
            <a:camera prst="orthographicFront">
              <a:rot lat="2400000" lon="0" rev="24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nvGrpSpPr>
          <p:cNvPr id="3" name="Gruppieren 2">
            <a:extLst>
              <a:ext uri="{FF2B5EF4-FFF2-40B4-BE49-F238E27FC236}">
                <a16:creationId xmlns:a16="http://schemas.microsoft.com/office/drawing/2014/main" id="{985D985D-5988-452C-BF1A-5177347F6234}"/>
              </a:ext>
            </a:extLst>
          </p:cNvPr>
          <p:cNvGrpSpPr/>
          <p:nvPr/>
        </p:nvGrpSpPr>
        <p:grpSpPr>
          <a:xfrm>
            <a:off x="4283968" y="648000"/>
            <a:ext cx="3743576" cy="3744000"/>
            <a:chOff x="4283968" y="648000"/>
            <a:chExt cx="3743576" cy="3744000"/>
          </a:xfrm>
        </p:grpSpPr>
        <p:sp>
          <p:nvSpPr>
            <p:cNvPr id="11" name="Bogen 10">
              <a:extLst>
                <a:ext uri="{FF2B5EF4-FFF2-40B4-BE49-F238E27FC236}">
                  <a16:creationId xmlns:a16="http://schemas.microsoft.com/office/drawing/2014/main" id="{0CEEFF71-5A44-4B1B-93EC-5F1BB0D29E99}"/>
                </a:ext>
              </a:extLst>
            </p:cNvPr>
            <p:cNvSpPr>
              <a:spLocks noChangeAspect="1"/>
            </p:cNvSpPr>
            <p:nvPr/>
          </p:nvSpPr>
          <p:spPr>
            <a:xfrm>
              <a:off x="4283968" y="648000"/>
              <a:ext cx="3743576" cy="3744000"/>
            </a:xfrm>
            <a:prstGeom prst="arc">
              <a:avLst>
                <a:gd name="adj1" fmla="val 18529956"/>
                <a:gd name="adj2" fmla="val 4639699"/>
              </a:avLst>
            </a:prstGeom>
            <a:ln w="60325">
              <a:solidFill>
                <a:srgbClr val="00B0F0"/>
              </a:solidFill>
            </a:ln>
            <a:effectLst>
              <a:glow rad="50800">
                <a:schemeClr val="accent1"/>
              </a:glow>
            </a:effectLst>
            <a:scene3d>
              <a:camera prst="orthographicFront">
                <a:rot lat="2400000" lon="0" rev="2400000"/>
              </a:camera>
              <a:lightRig rig="threePt" dir="t"/>
            </a:scene3d>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cxnSp>
          <p:nvCxnSpPr>
            <p:cNvPr id="15" name="Gerader Verbinder 14">
              <a:extLst>
                <a:ext uri="{FF2B5EF4-FFF2-40B4-BE49-F238E27FC236}">
                  <a16:creationId xmlns:a16="http://schemas.microsoft.com/office/drawing/2014/main" id="{C348C4CD-5572-48ED-9C65-6BD3A33FBAC0}"/>
                </a:ext>
              </a:extLst>
            </p:cNvPr>
            <p:cNvCxnSpPr>
              <a:cxnSpLocks/>
            </p:cNvCxnSpPr>
            <p:nvPr/>
          </p:nvCxnSpPr>
          <p:spPr>
            <a:xfrm flipH="1">
              <a:off x="6155756" y="1772816"/>
              <a:ext cx="381920" cy="1368152"/>
            </a:xfrm>
            <a:prstGeom prst="line">
              <a:avLst/>
            </a:prstGeom>
            <a:ln w="60325">
              <a:solidFill>
                <a:srgbClr val="00B0F0"/>
              </a:solidFill>
            </a:ln>
            <a:effectLst>
              <a:glow rad="50800">
                <a:schemeClr val="accent1"/>
              </a:glow>
            </a:effectLst>
          </p:spPr>
          <p:style>
            <a:lnRef idx="1">
              <a:schemeClr val="accent1"/>
            </a:lnRef>
            <a:fillRef idx="0">
              <a:schemeClr val="accent1"/>
            </a:fillRef>
            <a:effectRef idx="0">
              <a:schemeClr val="accent1"/>
            </a:effectRef>
            <a:fontRef idx="minor">
              <a:schemeClr val="tx1"/>
            </a:fontRef>
          </p:style>
        </p:cxnSp>
        <p:cxnSp>
          <p:nvCxnSpPr>
            <p:cNvPr id="17" name="Gerader Verbinder 16">
              <a:extLst>
                <a:ext uri="{FF2B5EF4-FFF2-40B4-BE49-F238E27FC236}">
                  <a16:creationId xmlns:a16="http://schemas.microsoft.com/office/drawing/2014/main" id="{CE5104D9-7B66-475A-B098-FEB3958F548A}"/>
                </a:ext>
              </a:extLst>
            </p:cNvPr>
            <p:cNvCxnSpPr>
              <a:cxnSpLocks/>
            </p:cNvCxnSpPr>
            <p:nvPr/>
          </p:nvCxnSpPr>
          <p:spPr>
            <a:xfrm flipH="1" flipV="1">
              <a:off x="6155756" y="3140968"/>
              <a:ext cx="1404556" cy="1044168"/>
            </a:xfrm>
            <a:prstGeom prst="line">
              <a:avLst/>
            </a:prstGeom>
            <a:ln w="60325">
              <a:solidFill>
                <a:srgbClr val="00B0F0"/>
              </a:solidFill>
            </a:ln>
            <a:effectLst>
              <a:glow rad="50800">
                <a:schemeClr val="accent1"/>
              </a:glow>
            </a:effectLst>
          </p:spPr>
          <p:style>
            <a:lnRef idx="1">
              <a:schemeClr val="accent1"/>
            </a:lnRef>
            <a:fillRef idx="0">
              <a:schemeClr val="accent1"/>
            </a:fillRef>
            <a:effectRef idx="0">
              <a:schemeClr val="accent1"/>
            </a:effectRef>
            <a:fontRef idx="minor">
              <a:schemeClr val="tx1"/>
            </a:fontRef>
          </p:style>
        </p:cxnSp>
      </p:grpSp>
      <p:sp>
        <p:nvSpPr>
          <p:cNvPr id="13" name="Inhaltsplatzhalter 9">
            <a:extLst>
              <a:ext uri="{FF2B5EF4-FFF2-40B4-BE49-F238E27FC236}">
                <a16:creationId xmlns:a16="http://schemas.microsoft.com/office/drawing/2014/main" id="{72EA1706-11CA-458B-B4EE-DFBBD5CDA137}"/>
              </a:ext>
            </a:extLst>
          </p:cNvPr>
          <p:cNvSpPr txBox="1">
            <a:spLocks/>
          </p:cNvSpPr>
          <p:nvPr/>
        </p:nvSpPr>
        <p:spPr>
          <a:xfrm>
            <a:off x="395536" y="3590215"/>
            <a:ext cx="3570947" cy="945786"/>
          </a:xfrm>
          <a:prstGeom prst="rect">
            <a:avLst/>
          </a:prstGeom>
        </p:spPr>
        <p:txBody>
          <a:bodyPr anchor="t"/>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spcBef>
                <a:spcPts val="1200"/>
              </a:spcBef>
              <a:buNone/>
            </a:pPr>
            <a:r>
              <a:rPr lang="en-US" sz="1600" b="1" dirty="0"/>
              <a:t>IO</a:t>
            </a:r>
            <a:r>
              <a:rPr lang="de-DE" sz="1600" b="1" dirty="0"/>
              <a:t>-Link:</a:t>
            </a:r>
          </a:p>
          <a:p>
            <a:pPr marL="742950" lvl="3" indent="-285750">
              <a:spcBef>
                <a:spcPts val="600"/>
              </a:spcBef>
              <a:buFont typeface="Arial" pitchFamily="34" charset="0"/>
              <a:buChar char="•"/>
            </a:pPr>
            <a:r>
              <a:rPr lang="de-DE" sz="1600" dirty="0"/>
              <a:t>weitere Schnittstellen über kompatiblen IO-Link Master</a:t>
            </a:r>
          </a:p>
        </p:txBody>
      </p:sp>
      <p:sp>
        <p:nvSpPr>
          <p:cNvPr id="14" name="Inhaltsplatzhalter 9">
            <a:extLst>
              <a:ext uri="{FF2B5EF4-FFF2-40B4-BE49-F238E27FC236}">
                <a16:creationId xmlns:a16="http://schemas.microsoft.com/office/drawing/2014/main" id="{570EB93A-1EE5-403D-BD35-A9EF6A5CDEAC}"/>
              </a:ext>
            </a:extLst>
          </p:cNvPr>
          <p:cNvSpPr txBox="1">
            <a:spLocks/>
          </p:cNvSpPr>
          <p:nvPr/>
        </p:nvSpPr>
        <p:spPr>
          <a:xfrm>
            <a:off x="395536" y="4536000"/>
            <a:ext cx="3570947" cy="1609161"/>
          </a:xfrm>
          <a:prstGeom prst="rect">
            <a:avLst/>
          </a:prstGeom>
        </p:spPr>
        <p:txBody>
          <a:bodyPr anchor="t"/>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spcBef>
                <a:spcPts val="1200"/>
              </a:spcBef>
              <a:buNone/>
            </a:pPr>
            <a:r>
              <a:rPr lang="de-DE" sz="1600" b="1" dirty="0"/>
              <a:t>Digitale I/O </a:t>
            </a:r>
          </a:p>
          <a:p>
            <a:pPr marL="742950" lvl="3" indent="-285750">
              <a:spcBef>
                <a:spcPts val="600"/>
              </a:spcBef>
              <a:buFont typeface="Arial" pitchFamily="34" charset="0"/>
              <a:buChar char="•"/>
            </a:pPr>
            <a:r>
              <a:rPr lang="de-DE" sz="1600" dirty="0"/>
              <a:t>für einfachste Ansteuerung </a:t>
            </a:r>
          </a:p>
          <a:p>
            <a:pPr marL="742950" lvl="3" indent="-285750">
              <a:spcBef>
                <a:spcPts val="600"/>
              </a:spcBef>
              <a:buFont typeface="Arial" pitchFamily="34" charset="0"/>
              <a:buChar char="•"/>
            </a:pPr>
            <a:r>
              <a:rPr lang="de-DE" sz="1600" dirty="0"/>
              <a:t>Als Pneumatik-Ersatz</a:t>
            </a:r>
          </a:p>
        </p:txBody>
      </p:sp>
    </p:spTree>
    <p:extLst>
      <p:ext uri="{BB962C8B-B14F-4D97-AF65-F5344CB8AC3E}">
        <p14:creationId xmlns:p14="http://schemas.microsoft.com/office/powerpoint/2010/main" val="295797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10" grpId="0" animBg="1"/>
      <p:bldP spid="13" grpId="0"/>
      <p:bldP spid="14"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 name="Gruppieren 42">
            <a:extLst>
              <a:ext uri="{FF2B5EF4-FFF2-40B4-BE49-F238E27FC236}">
                <a16:creationId xmlns:a16="http://schemas.microsoft.com/office/drawing/2014/main" id="{4FF3DDDC-3F5B-4EC1-A68C-270752A61367}"/>
              </a:ext>
            </a:extLst>
          </p:cNvPr>
          <p:cNvGrpSpPr/>
          <p:nvPr/>
        </p:nvGrpSpPr>
        <p:grpSpPr>
          <a:xfrm>
            <a:off x="0" y="1412776"/>
            <a:ext cx="9144000" cy="5231413"/>
            <a:chOff x="0" y="1412776"/>
            <a:chExt cx="9144000" cy="5231413"/>
          </a:xfrm>
        </p:grpSpPr>
        <p:sp>
          <p:nvSpPr>
            <p:cNvPr id="4" name="Textfeld 3">
              <a:extLst>
                <a:ext uri="{FF2B5EF4-FFF2-40B4-BE49-F238E27FC236}">
                  <a16:creationId xmlns:a16="http://schemas.microsoft.com/office/drawing/2014/main" id="{6CA2FA91-893E-454C-B532-9CB60D227D60}"/>
                </a:ext>
              </a:extLst>
            </p:cNvPr>
            <p:cNvSpPr txBox="1"/>
            <p:nvPr/>
          </p:nvSpPr>
          <p:spPr>
            <a:xfrm rot="16200000">
              <a:off x="-1090416" y="2579621"/>
              <a:ext cx="2918465" cy="584775"/>
            </a:xfrm>
            <a:prstGeom prst="rect">
              <a:avLst/>
            </a:prstGeom>
            <a:noFill/>
          </p:spPr>
          <p:txBody>
            <a:bodyPr wrap="square" rtlCol="0">
              <a:spAutoFit/>
            </a:bodyPr>
            <a:lstStyle/>
            <a:p>
              <a:pPr algn="ctr"/>
              <a:r>
                <a:rPr lang="de-DE" b="1" dirty="0">
                  <a:solidFill>
                    <a:srgbClr val="17A2A2"/>
                  </a:solidFill>
                </a:rPr>
                <a:t>SIEMENS</a:t>
              </a:r>
            </a:p>
            <a:p>
              <a:pPr algn="ctr"/>
              <a:r>
                <a:rPr lang="de-DE" sz="1400" b="1" dirty="0">
                  <a:solidFill>
                    <a:srgbClr val="00446B"/>
                  </a:solidFill>
                </a:rPr>
                <a:t>Steuerung/Regler/Peripherie</a:t>
              </a:r>
            </a:p>
          </p:txBody>
        </p:sp>
        <p:sp>
          <p:nvSpPr>
            <p:cNvPr id="5" name="Textfeld 4">
              <a:extLst>
                <a:ext uri="{FF2B5EF4-FFF2-40B4-BE49-F238E27FC236}">
                  <a16:creationId xmlns:a16="http://schemas.microsoft.com/office/drawing/2014/main" id="{DB41E392-8FEA-40E7-9A30-8F5A84A2AD13}"/>
                </a:ext>
              </a:extLst>
            </p:cNvPr>
            <p:cNvSpPr txBox="1"/>
            <p:nvPr/>
          </p:nvSpPr>
          <p:spPr>
            <a:xfrm rot="16200000">
              <a:off x="-1263115" y="4735123"/>
              <a:ext cx="3233356" cy="584775"/>
            </a:xfrm>
            <a:prstGeom prst="rect">
              <a:avLst/>
            </a:prstGeom>
            <a:noFill/>
            <a:ln>
              <a:noFill/>
            </a:ln>
          </p:spPr>
          <p:txBody>
            <a:bodyPr wrap="square" rtlCol="0">
              <a:spAutoFit/>
            </a:bodyPr>
            <a:lstStyle/>
            <a:p>
              <a:pPr algn="ctr"/>
              <a:r>
                <a:rPr lang="de-DE" b="1" dirty="0">
                  <a:solidFill>
                    <a:srgbClr val="00B0F0"/>
                  </a:solidFill>
                </a:rPr>
                <a:t>SCHUNK</a:t>
              </a:r>
              <a:r>
                <a:rPr lang="de-DE" dirty="0">
                  <a:solidFill>
                    <a:srgbClr val="00B0F0"/>
                  </a:solidFill>
                </a:rPr>
                <a:t> </a:t>
              </a:r>
            </a:p>
            <a:p>
              <a:pPr algn="ctr"/>
              <a:r>
                <a:rPr lang="de-DE" sz="1400" b="1" dirty="0">
                  <a:solidFill>
                    <a:srgbClr val="00446B"/>
                  </a:solidFill>
                </a:rPr>
                <a:t>Automationskomponenten</a:t>
              </a:r>
              <a:endParaRPr lang="de-DE" b="1" dirty="0">
                <a:solidFill>
                  <a:srgbClr val="00446B"/>
                </a:solidFill>
              </a:endParaRPr>
            </a:p>
          </p:txBody>
        </p:sp>
        <p:cxnSp>
          <p:nvCxnSpPr>
            <p:cNvPr id="6" name="Gerader Verbinder 5">
              <a:extLst>
                <a:ext uri="{FF2B5EF4-FFF2-40B4-BE49-F238E27FC236}">
                  <a16:creationId xmlns:a16="http://schemas.microsoft.com/office/drawing/2014/main" id="{444A3B22-B6B3-4BD5-B7D7-917122A79F37}"/>
                </a:ext>
              </a:extLst>
            </p:cNvPr>
            <p:cNvCxnSpPr/>
            <p:nvPr/>
          </p:nvCxnSpPr>
          <p:spPr>
            <a:xfrm>
              <a:off x="0" y="3970202"/>
              <a:ext cx="9144000"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cxnSp>
          <p:nvCxnSpPr>
            <p:cNvPr id="7" name="Gerader Verbinder 6">
              <a:extLst>
                <a:ext uri="{FF2B5EF4-FFF2-40B4-BE49-F238E27FC236}">
                  <a16:creationId xmlns:a16="http://schemas.microsoft.com/office/drawing/2014/main" id="{945EEC87-6D23-4637-8024-4CDD89C108B1}"/>
                </a:ext>
              </a:extLst>
            </p:cNvPr>
            <p:cNvCxnSpPr>
              <a:cxnSpLocks/>
            </p:cNvCxnSpPr>
            <p:nvPr/>
          </p:nvCxnSpPr>
          <p:spPr>
            <a:xfrm>
              <a:off x="645311" y="1630862"/>
              <a:ext cx="0" cy="441960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
          <p:nvSpPr>
            <p:cNvPr id="8" name="Textfeld 7">
              <a:extLst>
                <a:ext uri="{FF2B5EF4-FFF2-40B4-BE49-F238E27FC236}">
                  <a16:creationId xmlns:a16="http://schemas.microsoft.com/office/drawing/2014/main" id="{66626B3E-2D77-48FF-94E9-B90A4BC75868}"/>
                </a:ext>
              </a:extLst>
            </p:cNvPr>
            <p:cNvSpPr txBox="1"/>
            <p:nvPr/>
          </p:nvSpPr>
          <p:spPr>
            <a:xfrm>
              <a:off x="2718960" y="2300184"/>
              <a:ext cx="1020616" cy="230832"/>
            </a:xfrm>
            <a:prstGeom prst="rect">
              <a:avLst/>
            </a:prstGeom>
            <a:noFill/>
          </p:spPr>
          <p:txBody>
            <a:bodyPr wrap="square" rtlCol="0">
              <a:spAutoFit/>
            </a:bodyPr>
            <a:lstStyle/>
            <a:p>
              <a:r>
                <a:rPr lang="de-DE" sz="900" b="1" dirty="0">
                  <a:solidFill>
                    <a:srgbClr val="00446B"/>
                  </a:solidFill>
                </a:rPr>
                <a:t>SIMATIC S7-1500</a:t>
              </a:r>
            </a:p>
          </p:txBody>
        </p:sp>
        <p:pic>
          <p:nvPicPr>
            <p:cNvPr id="9" name="Picture 26" descr="Bildergebnis für siemens psu profinet">
              <a:extLst>
                <a:ext uri="{FF2B5EF4-FFF2-40B4-BE49-F238E27FC236}">
                  <a16:creationId xmlns:a16="http://schemas.microsoft.com/office/drawing/2014/main" id="{DEE67CA7-BB97-4698-81DB-0B4238D8019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9311"/>
            <a:stretch/>
          </p:blipFill>
          <p:spPr bwMode="auto">
            <a:xfrm>
              <a:off x="5046046" y="1650144"/>
              <a:ext cx="1777594" cy="806239"/>
            </a:xfrm>
            <a:prstGeom prst="rect">
              <a:avLst/>
            </a:prstGeom>
            <a:noFill/>
            <a:extLst>
              <a:ext uri="{909E8E84-426E-40DD-AFC4-6F175D3DCCD1}">
                <a14:hiddenFill xmlns:a14="http://schemas.microsoft.com/office/drawing/2010/main">
                  <a:solidFill>
                    <a:srgbClr val="FFFFFF"/>
                  </a:solidFill>
                </a14:hiddenFill>
              </a:ext>
            </a:extLst>
          </p:spPr>
        </p:pic>
        <p:sp>
          <p:nvSpPr>
            <p:cNvPr id="10" name="Textfeld 9">
              <a:extLst>
                <a:ext uri="{FF2B5EF4-FFF2-40B4-BE49-F238E27FC236}">
                  <a16:creationId xmlns:a16="http://schemas.microsoft.com/office/drawing/2014/main" id="{2E6271E5-DF72-4B3D-9E5B-A28E93CE2F8E}"/>
                </a:ext>
              </a:extLst>
            </p:cNvPr>
            <p:cNvSpPr txBox="1"/>
            <p:nvPr/>
          </p:nvSpPr>
          <p:spPr>
            <a:xfrm>
              <a:off x="6771889" y="1704291"/>
              <a:ext cx="1504173" cy="369332"/>
            </a:xfrm>
            <a:prstGeom prst="rect">
              <a:avLst/>
            </a:prstGeom>
            <a:noFill/>
          </p:spPr>
          <p:txBody>
            <a:bodyPr wrap="square" rtlCol="0">
              <a:spAutoFit/>
            </a:bodyPr>
            <a:lstStyle/>
            <a:p>
              <a:r>
                <a:rPr lang="de-DE" sz="900" b="1" dirty="0">
                  <a:solidFill>
                    <a:srgbClr val="00446B"/>
                  </a:solidFill>
                </a:rPr>
                <a:t>SITOP PSU 8600</a:t>
              </a:r>
            </a:p>
            <a:p>
              <a:r>
                <a:rPr lang="de-DE" sz="900" b="1" dirty="0">
                  <a:solidFill>
                    <a:srgbClr val="00446B"/>
                  </a:solidFill>
                </a:rPr>
                <a:t>24 V Spannungsversorgung</a:t>
              </a:r>
            </a:p>
          </p:txBody>
        </p:sp>
        <p:pic>
          <p:nvPicPr>
            <p:cNvPr id="12" name="Picture 6" descr="Ähnliches Foto">
              <a:extLst>
                <a:ext uri="{FF2B5EF4-FFF2-40B4-BE49-F238E27FC236}">
                  <a16:creationId xmlns:a16="http://schemas.microsoft.com/office/drawing/2014/main" id="{9FE53211-B991-4015-9A2A-C36D17DC84A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24336" y="1681817"/>
              <a:ext cx="1062531" cy="992984"/>
            </a:xfrm>
            <a:prstGeom prst="rect">
              <a:avLst/>
            </a:prstGeom>
            <a:noFill/>
            <a:extLst>
              <a:ext uri="{909E8E84-426E-40DD-AFC4-6F175D3DCCD1}">
                <a14:hiddenFill xmlns:a14="http://schemas.microsoft.com/office/drawing/2010/main">
                  <a:solidFill>
                    <a:srgbClr val="FFFFFF"/>
                  </a:solidFill>
                </a14:hiddenFill>
              </a:ext>
            </a:extLst>
          </p:spPr>
        </p:pic>
        <p:cxnSp>
          <p:nvCxnSpPr>
            <p:cNvPr id="29" name="Verbinder: gewinkelt 28">
              <a:extLst>
                <a:ext uri="{FF2B5EF4-FFF2-40B4-BE49-F238E27FC236}">
                  <a16:creationId xmlns:a16="http://schemas.microsoft.com/office/drawing/2014/main" id="{3EDA9F11-6A63-4476-8AD2-0823CB53F6BC}"/>
                </a:ext>
              </a:extLst>
            </p:cNvPr>
            <p:cNvCxnSpPr>
              <a:cxnSpLocks/>
              <a:stCxn id="12" idx="2"/>
              <a:endCxn id="15" idx="0"/>
            </p:cNvCxnSpPr>
            <p:nvPr/>
          </p:nvCxnSpPr>
          <p:spPr>
            <a:xfrm rot="5400000">
              <a:off x="2936382" y="1612431"/>
              <a:ext cx="256850" cy="2381591"/>
            </a:xfrm>
            <a:prstGeom prst="bentConnector3">
              <a:avLst>
                <a:gd name="adj1" fmla="val 43527"/>
              </a:avLst>
            </a:prstGeom>
          </p:spPr>
          <p:style>
            <a:lnRef idx="3">
              <a:schemeClr val="accent3"/>
            </a:lnRef>
            <a:fillRef idx="0">
              <a:schemeClr val="accent3"/>
            </a:fillRef>
            <a:effectRef idx="2">
              <a:schemeClr val="accent3"/>
            </a:effectRef>
            <a:fontRef idx="minor">
              <a:schemeClr val="tx1"/>
            </a:fontRef>
          </p:style>
        </p:cxnSp>
        <p:cxnSp>
          <p:nvCxnSpPr>
            <p:cNvPr id="30" name="Gerader Verbinder 29">
              <a:extLst>
                <a:ext uri="{FF2B5EF4-FFF2-40B4-BE49-F238E27FC236}">
                  <a16:creationId xmlns:a16="http://schemas.microsoft.com/office/drawing/2014/main" id="{89EEB68C-E467-436D-8FC6-1D7EDFC995DA}"/>
                </a:ext>
              </a:extLst>
            </p:cNvPr>
            <p:cNvCxnSpPr>
              <a:cxnSpLocks/>
            </p:cNvCxnSpPr>
            <p:nvPr/>
          </p:nvCxnSpPr>
          <p:spPr>
            <a:xfrm flipH="1">
              <a:off x="5608560" y="2456383"/>
              <a:ext cx="6272" cy="318990"/>
            </a:xfrm>
            <a:prstGeom prst="line">
              <a:avLst/>
            </a:prstGeom>
            <a:ln>
              <a:solidFill>
                <a:schemeClr val="tx1"/>
              </a:solidFill>
            </a:ln>
          </p:spPr>
          <p:style>
            <a:lnRef idx="3">
              <a:schemeClr val="accent3"/>
            </a:lnRef>
            <a:fillRef idx="0">
              <a:schemeClr val="accent3"/>
            </a:fillRef>
            <a:effectRef idx="2">
              <a:schemeClr val="accent3"/>
            </a:effectRef>
            <a:fontRef idx="minor">
              <a:schemeClr val="tx1"/>
            </a:fontRef>
          </p:style>
        </p:cxnSp>
        <p:cxnSp>
          <p:nvCxnSpPr>
            <p:cNvPr id="31" name="Verbinder: gewinkelt 30">
              <a:extLst>
                <a:ext uri="{FF2B5EF4-FFF2-40B4-BE49-F238E27FC236}">
                  <a16:creationId xmlns:a16="http://schemas.microsoft.com/office/drawing/2014/main" id="{29B2E897-7876-4653-A34E-2C9A1615379A}"/>
                </a:ext>
              </a:extLst>
            </p:cNvPr>
            <p:cNvCxnSpPr>
              <a:cxnSpLocks/>
              <a:stCxn id="20" idx="0"/>
              <a:endCxn id="27" idx="0"/>
            </p:cNvCxnSpPr>
            <p:nvPr/>
          </p:nvCxnSpPr>
          <p:spPr>
            <a:xfrm rot="16200000" flipH="1">
              <a:off x="5430308" y="1880049"/>
              <a:ext cx="1051077" cy="3314294"/>
            </a:xfrm>
            <a:prstGeom prst="bentConnector3">
              <a:avLst>
                <a:gd name="adj1" fmla="val -21749"/>
              </a:avLst>
            </a:prstGeom>
          </p:spPr>
          <p:style>
            <a:lnRef idx="3">
              <a:schemeClr val="accent3"/>
            </a:lnRef>
            <a:fillRef idx="0">
              <a:schemeClr val="accent3"/>
            </a:fillRef>
            <a:effectRef idx="2">
              <a:schemeClr val="accent3"/>
            </a:effectRef>
            <a:fontRef idx="minor">
              <a:schemeClr val="tx1"/>
            </a:fontRef>
          </p:style>
        </p:cxnSp>
        <p:sp>
          <p:nvSpPr>
            <p:cNvPr id="35" name="Textfeld 34">
              <a:extLst>
                <a:ext uri="{FF2B5EF4-FFF2-40B4-BE49-F238E27FC236}">
                  <a16:creationId xmlns:a16="http://schemas.microsoft.com/office/drawing/2014/main" id="{C40EA48E-54A8-4B65-A1F3-E7AF9CCB7249}"/>
                </a:ext>
              </a:extLst>
            </p:cNvPr>
            <p:cNvSpPr txBox="1"/>
            <p:nvPr/>
          </p:nvSpPr>
          <p:spPr>
            <a:xfrm>
              <a:off x="6889392" y="2568579"/>
              <a:ext cx="1790926" cy="230832"/>
            </a:xfrm>
            <a:prstGeom prst="rect">
              <a:avLst/>
            </a:prstGeom>
            <a:noFill/>
          </p:spPr>
          <p:txBody>
            <a:bodyPr wrap="square" rtlCol="0">
              <a:spAutoFit/>
            </a:bodyPr>
            <a:lstStyle/>
            <a:p>
              <a:r>
                <a:rPr lang="de-DE" sz="900" b="1" dirty="0">
                  <a:solidFill>
                    <a:srgbClr val="92D050"/>
                  </a:solidFill>
                </a:rPr>
                <a:t>PROFINet</a:t>
              </a:r>
            </a:p>
          </p:txBody>
        </p:sp>
        <p:sp>
          <p:nvSpPr>
            <p:cNvPr id="36" name="Textfeld 35">
              <a:extLst>
                <a:ext uri="{FF2B5EF4-FFF2-40B4-BE49-F238E27FC236}">
                  <a16:creationId xmlns:a16="http://schemas.microsoft.com/office/drawing/2014/main" id="{3D64548A-82E9-427F-B28A-AA22193866DB}"/>
                </a:ext>
              </a:extLst>
            </p:cNvPr>
            <p:cNvSpPr txBox="1"/>
            <p:nvPr/>
          </p:nvSpPr>
          <p:spPr>
            <a:xfrm>
              <a:off x="1815377" y="2574806"/>
              <a:ext cx="1790926" cy="230832"/>
            </a:xfrm>
            <a:prstGeom prst="rect">
              <a:avLst/>
            </a:prstGeom>
            <a:noFill/>
          </p:spPr>
          <p:txBody>
            <a:bodyPr wrap="square" rtlCol="0">
              <a:spAutoFit/>
            </a:bodyPr>
            <a:lstStyle/>
            <a:p>
              <a:r>
                <a:rPr lang="de-DE" sz="900" b="1" dirty="0">
                  <a:solidFill>
                    <a:srgbClr val="92D050"/>
                  </a:solidFill>
                </a:rPr>
                <a:t>PROFINet</a:t>
              </a:r>
            </a:p>
          </p:txBody>
        </p:sp>
        <p:sp>
          <p:nvSpPr>
            <p:cNvPr id="37" name="Textfeld 36">
              <a:extLst>
                <a:ext uri="{FF2B5EF4-FFF2-40B4-BE49-F238E27FC236}">
                  <a16:creationId xmlns:a16="http://schemas.microsoft.com/office/drawing/2014/main" id="{5D6A1A37-32C1-4D5A-9D0C-5DBFE057F17A}"/>
                </a:ext>
              </a:extLst>
            </p:cNvPr>
            <p:cNvSpPr txBox="1"/>
            <p:nvPr/>
          </p:nvSpPr>
          <p:spPr>
            <a:xfrm>
              <a:off x="4461186" y="2574806"/>
              <a:ext cx="1790926" cy="230832"/>
            </a:xfrm>
            <a:prstGeom prst="rect">
              <a:avLst/>
            </a:prstGeom>
            <a:noFill/>
          </p:spPr>
          <p:txBody>
            <a:bodyPr wrap="square" rtlCol="0">
              <a:spAutoFit/>
            </a:bodyPr>
            <a:lstStyle/>
            <a:p>
              <a:r>
                <a:rPr lang="de-DE" sz="900" b="1" dirty="0">
                  <a:solidFill>
                    <a:srgbClr val="92D050"/>
                  </a:solidFill>
                </a:rPr>
                <a:t>PROFINet</a:t>
              </a:r>
            </a:p>
          </p:txBody>
        </p:sp>
        <p:cxnSp>
          <p:nvCxnSpPr>
            <p:cNvPr id="38" name="Gerader Verbinder 37">
              <a:extLst>
                <a:ext uri="{FF2B5EF4-FFF2-40B4-BE49-F238E27FC236}">
                  <a16:creationId xmlns:a16="http://schemas.microsoft.com/office/drawing/2014/main" id="{636A1ACD-F8CD-4547-8F2A-3DB27E5F3BD2}"/>
                </a:ext>
              </a:extLst>
            </p:cNvPr>
            <p:cNvCxnSpPr/>
            <p:nvPr/>
          </p:nvCxnSpPr>
          <p:spPr>
            <a:xfrm>
              <a:off x="3396908" y="2805638"/>
              <a:ext cx="0" cy="3211830"/>
            </a:xfrm>
            <a:prstGeom prst="line">
              <a:avLst/>
            </a:prstGeom>
            <a:ln cap="rnd" cmpd="sng">
              <a:solidFill>
                <a:schemeClr val="bg1">
                  <a:lumMod val="65000"/>
                </a:schemeClr>
              </a:solidFill>
              <a:prstDash val="lgDashDot"/>
            </a:ln>
          </p:spPr>
          <p:style>
            <a:lnRef idx="2">
              <a:schemeClr val="accent1"/>
            </a:lnRef>
            <a:fillRef idx="0">
              <a:schemeClr val="accent1"/>
            </a:fillRef>
            <a:effectRef idx="1">
              <a:schemeClr val="accent1"/>
            </a:effectRef>
            <a:fontRef idx="minor">
              <a:schemeClr val="tx1"/>
            </a:fontRef>
          </p:style>
        </p:cxnSp>
        <p:cxnSp>
          <p:nvCxnSpPr>
            <p:cNvPr id="39" name="Gerader Verbinder 38">
              <a:extLst>
                <a:ext uri="{FF2B5EF4-FFF2-40B4-BE49-F238E27FC236}">
                  <a16:creationId xmlns:a16="http://schemas.microsoft.com/office/drawing/2014/main" id="{AC6AEECE-B088-426E-AF7E-D937D15440E8}"/>
                </a:ext>
              </a:extLst>
            </p:cNvPr>
            <p:cNvCxnSpPr/>
            <p:nvPr/>
          </p:nvCxnSpPr>
          <p:spPr>
            <a:xfrm>
              <a:off x="6132488" y="2826501"/>
              <a:ext cx="0" cy="3211830"/>
            </a:xfrm>
            <a:prstGeom prst="line">
              <a:avLst/>
            </a:prstGeom>
            <a:ln cap="rnd" cmpd="sng">
              <a:solidFill>
                <a:schemeClr val="bg1">
                  <a:lumMod val="65000"/>
                </a:schemeClr>
              </a:solidFill>
              <a:prstDash val="lgDashDot"/>
            </a:ln>
          </p:spPr>
          <p:style>
            <a:lnRef idx="2">
              <a:schemeClr val="accent1"/>
            </a:lnRef>
            <a:fillRef idx="0">
              <a:schemeClr val="accent1"/>
            </a:fillRef>
            <a:effectRef idx="1">
              <a:schemeClr val="accent1"/>
            </a:effectRef>
            <a:fontRef idx="minor">
              <a:schemeClr val="tx1"/>
            </a:fontRef>
          </p:style>
        </p:cxnSp>
      </p:grpSp>
      <p:cxnSp>
        <p:nvCxnSpPr>
          <p:cNvPr id="51" name="Verbinder: gewinkelt 50">
            <a:extLst>
              <a:ext uri="{FF2B5EF4-FFF2-40B4-BE49-F238E27FC236}">
                <a16:creationId xmlns:a16="http://schemas.microsoft.com/office/drawing/2014/main" id="{BBAA6DD8-6BD3-4ABA-A60C-A6D43AAA7179}"/>
              </a:ext>
            </a:extLst>
          </p:cNvPr>
          <p:cNvCxnSpPr>
            <a:cxnSpLocks/>
          </p:cNvCxnSpPr>
          <p:nvPr/>
        </p:nvCxnSpPr>
        <p:spPr>
          <a:xfrm rot="10800000" flipV="1">
            <a:off x="1917005" y="2837592"/>
            <a:ext cx="2483769" cy="75801"/>
          </a:xfrm>
          <a:prstGeom prst="bentConnector3">
            <a:avLst>
              <a:gd name="adj1" fmla="val 99198"/>
            </a:avLst>
          </a:prstGeom>
          <a:ln>
            <a:solidFill>
              <a:schemeClr val="tx1"/>
            </a:solidFill>
          </a:ln>
        </p:spPr>
        <p:style>
          <a:lnRef idx="3">
            <a:schemeClr val="accent3"/>
          </a:lnRef>
          <a:fillRef idx="0">
            <a:schemeClr val="accent3"/>
          </a:fillRef>
          <a:effectRef idx="2">
            <a:schemeClr val="accent3"/>
          </a:effectRef>
          <a:fontRef idx="minor">
            <a:schemeClr val="tx1"/>
          </a:fontRef>
        </p:style>
      </p:cxnSp>
      <p:grpSp>
        <p:nvGrpSpPr>
          <p:cNvPr id="42" name="Gruppieren 41">
            <a:extLst>
              <a:ext uri="{FF2B5EF4-FFF2-40B4-BE49-F238E27FC236}">
                <a16:creationId xmlns:a16="http://schemas.microsoft.com/office/drawing/2014/main" id="{65F06118-5662-42C4-A08B-E65B98E68FF1}"/>
              </a:ext>
            </a:extLst>
          </p:cNvPr>
          <p:cNvGrpSpPr/>
          <p:nvPr/>
        </p:nvGrpSpPr>
        <p:grpSpPr>
          <a:xfrm>
            <a:off x="620917" y="2756593"/>
            <a:ext cx="2290707" cy="3142684"/>
            <a:chOff x="620917" y="2756593"/>
            <a:chExt cx="2290707" cy="3142684"/>
          </a:xfrm>
        </p:grpSpPr>
        <p:pic>
          <p:nvPicPr>
            <p:cNvPr id="13" name="Picture 18" descr="http://www.schunk.int/pimexport/IM0013051.jpg">
              <a:extLst>
                <a:ext uri="{FF2B5EF4-FFF2-40B4-BE49-F238E27FC236}">
                  <a16:creationId xmlns:a16="http://schemas.microsoft.com/office/drawing/2014/main" id="{DCCD2A3A-9019-4C05-8765-1771663410F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94013" y="4056127"/>
              <a:ext cx="275242" cy="792063"/>
            </a:xfrm>
            <a:prstGeom prst="rect">
              <a:avLst/>
            </a:prstGeom>
            <a:noFill/>
            <a:extLst>
              <a:ext uri="{909E8E84-426E-40DD-AFC4-6F175D3DCCD1}">
                <a14:hiddenFill xmlns:a14="http://schemas.microsoft.com/office/drawing/2010/main">
                  <a:solidFill>
                    <a:srgbClr val="FFFFFF"/>
                  </a:solidFill>
                </a14:hiddenFill>
              </a:ext>
            </a:extLst>
          </p:spPr>
        </p:pic>
        <p:sp>
          <p:nvSpPr>
            <p:cNvPr id="14" name="Textfeld 13">
              <a:extLst>
                <a:ext uri="{FF2B5EF4-FFF2-40B4-BE49-F238E27FC236}">
                  <a16:creationId xmlns:a16="http://schemas.microsoft.com/office/drawing/2014/main" id="{D5D73CBE-6E5F-423C-B7BE-F7572468994F}"/>
                </a:ext>
              </a:extLst>
            </p:cNvPr>
            <p:cNvSpPr txBox="1"/>
            <p:nvPr/>
          </p:nvSpPr>
          <p:spPr>
            <a:xfrm>
              <a:off x="2055970" y="3751279"/>
              <a:ext cx="772746" cy="230832"/>
            </a:xfrm>
            <a:prstGeom prst="rect">
              <a:avLst/>
            </a:prstGeom>
            <a:noFill/>
          </p:spPr>
          <p:txBody>
            <a:bodyPr wrap="square" rtlCol="0">
              <a:spAutoFit/>
            </a:bodyPr>
            <a:lstStyle/>
            <a:p>
              <a:r>
                <a:rPr lang="de-DE" sz="900" b="1" dirty="0">
                  <a:solidFill>
                    <a:srgbClr val="00446B"/>
                  </a:solidFill>
                </a:rPr>
                <a:t>Digitale I/O</a:t>
              </a:r>
            </a:p>
          </p:txBody>
        </p:sp>
        <p:sp>
          <p:nvSpPr>
            <p:cNvPr id="16" name="Textfeld 15">
              <a:extLst>
                <a:ext uri="{FF2B5EF4-FFF2-40B4-BE49-F238E27FC236}">
                  <a16:creationId xmlns:a16="http://schemas.microsoft.com/office/drawing/2014/main" id="{FCE62AC6-457A-4FF2-9E77-77B0DB6E53E8}"/>
                </a:ext>
              </a:extLst>
            </p:cNvPr>
            <p:cNvSpPr txBox="1"/>
            <p:nvPr/>
          </p:nvSpPr>
          <p:spPr>
            <a:xfrm>
              <a:off x="620917" y="2756593"/>
              <a:ext cx="1075252" cy="230832"/>
            </a:xfrm>
            <a:prstGeom prst="rect">
              <a:avLst/>
            </a:prstGeom>
            <a:noFill/>
          </p:spPr>
          <p:txBody>
            <a:bodyPr wrap="square" rtlCol="0">
              <a:spAutoFit/>
            </a:bodyPr>
            <a:lstStyle/>
            <a:p>
              <a:r>
                <a:rPr lang="de-DE" sz="900" b="1" dirty="0">
                  <a:solidFill>
                    <a:srgbClr val="00446B"/>
                  </a:solidFill>
                </a:rPr>
                <a:t>SIMATIC ET 200 AL</a:t>
              </a:r>
            </a:p>
          </p:txBody>
        </p:sp>
        <p:pic>
          <p:nvPicPr>
            <p:cNvPr id="17" name="Picture 38" descr="http://www.schunk.int/pimexport/IM0001748.jpg">
              <a:extLst>
                <a:ext uri="{FF2B5EF4-FFF2-40B4-BE49-F238E27FC236}">
                  <a16:creationId xmlns:a16="http://schemas.microsoft.com/office/drawing/2014/main" id="{51CD4EAE-339C-46D9-93BB-C07C0CFBBBA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31512" y="4893897"/>
              <a:ext cx="714233" cy="495995"/>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42" descr="http://www.schunk.int/pimexport/IM0020712.jpg">
              <a:extLst>
                <a:ext uri="{FF2B5EF4-FFF2-40B4-BE49-F238E27FC236}">
                  <a16:creationId xmlns:a16="http://schemas.microsoft.com/office/drawing/2014/main" id="{1E35D1F5-F73B-477B-BAD2-5C85010792C7}"/>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243223" y="4049234"/>
              <a:ext cx="344521" cy="774205"/>
            </a:xfrm>
            <a:prstGeom prst="rect">
              <a:avLst/>
            </a:prstGeom>
            <a:noFill/>
            <a:extLst>
              <a:ext uri="{909E8E84-426E-40DD-AFC4-6F175D3DCCD1}">
                <a14:hiddenFill xmlns:a14="http://schemas.microsoft.com/office/drawing/2010/main">
                  <a:solidFill>
                    <a:srgbClr val="FFFFFF"/>
                  </a:solidFill>
                </a14:hiddenFill>
              </a:ext>
            </a:extLst>
          </p:spPr>
        </p:pic>
        <p:sp>
          <p:nvSpPr>
            <p:cNvPr id="19" name="Rechteck 18">
              <a:extLst>
                <a:ext uri="{FF2B5EF4-FFF2-40B4-BE49-F238E27FC236}">
                  <a16:creationId xmlns:a16="http://schemas.microsoft.com/office/drawing/2014/main" id="{8122FEEA-6AAC-4464-BB34-9C2ECC675A52}"/>
                </a:ext>
              </a:extLst>
            </p:cNvPr>
            <p:cNvSpPr/>
            <p:nvPr/>
          </p:nvSpPr>
          <p:spPr>
            <a:xfrm>
              <a:off x="1158543" y="5688538"/>
              <a:ext cx="1753081" cy="21073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de-DE" sz="1200" b="1" dirty="0">
                  <a:solidFill>
                    <a:srgbClr val="00446B"/>
                  </a:solidFill>
                </a:rPr>
                <a:t>Digitale I/O</a:t>
              </a:r>
            </a:p>
          </p:txBody>
        </p:sp>
        <p:pic>
          <p:nvPicPr>
            <p:cNvPr id="15" name="Picture 36" descr="Bildergebnis für siemens et al">
              <a:extLst>
                <a:ext uri="{FF2B5EF4-FFF2-40B4-BE49-F238E27FC236}">
                  <a16:creationId xmlns:a16="http://schemas.microsoft.com/office/drawing/2014/main" id="{58E2F2E2-D4F9-4B97-A423-B7ABB176A37E}"/>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590241" y="2931651"/>
              <a:ext cx="567539" cy="920602"/>
            </a:xfrm>
            <a:prstGeom prst="rect">
              <a:avLst/>
            </a:prstGeom>
            <a:noFill/>
            <a:extLst>
              <a:ext uri="{909E8E84-426E-40DD-AFC4-6F175D3DCCD1}">
                <a14:hiddenFill xmlns:a14="http://schemas.microsoft.com/office/drawing/2010/main">
                  <a:solidFill>
                    <a:srgbClr val="FFFFFF"/>
                  </a:solidFill>
                </a14:hiddenFill>
              </a:ext>
            </a:extLst>
          </p:spPr>
        </p:pic>
        <p:cxnSp>
          <p:nvCxnSpPr>
            <p:cNvPr id="34" name="Gerader Verbinder 33">
              <a:extLst>
                <a:ext uri="{FF2B5EF4-FFF2-40B4-BE49-F238E27FC236}">
                  <a16:creationId xmlns:a16="http://schemas.microsoft.com/office/drawing/2014/main" id="{1DFC59DD-04CC-4FA8-9E42-DDEF64AAC934}"/>
                </a:ext>
              </a:extLst>
            </p:cNvPr>
            <p:cNvCxnSpPr>
              <a:cxnSpLocks/>
              <a:stCxn id="15" idx="2"/>
              <a:endCxn id="18" idx="0"/>
            </p:cNvCxnSpPr>
            <p:nvPr/>
          </p:nvCxnSpPr>
          <p:spPr>
            <a:xfrm rot="16200000" flipH="1">
              <a:off x="2046257" y="3680006"/>
              <a:ext cx="196981" cy="541473"/>
            </a:xfrm>
            <a:prstGeom prst="bentConnector3">
              <a:avLst>
                <a:gd name="adj1" fmla="val 50000"/>
              </a:avLst>
            </a:prstGeom>
            <a:ln>
              <a:solidFill>
                <a:srgbClr val="003D6A"/>
              </a:solidFill>
            </a:ln>
          </p:spPr>
          <p:style>
            <a:lnRef idx="3">
              <a:schemeClr val="dk1"/>
            </a:lnRef>
            <a:fillRef idx="0">
              <a:schemeClr val="dk1"/>
            </a:fillRef>
            <a:effectRef idx="2">
              <a:schemeClr val="dk1"/>
            </a:effectRef>
            <a:fontRef idx="minor">
              <a:schemeClr val="tx1"/>
            </a:fontRef>
          </p:style>
        </p:cxnSp>
      </p:grpSp>
      <p:grpSp>
        <p:nvGrpSpPr>
          <p:cNvPr id="44" name="Gruppieren 43">
            <a:extLst>
              <a:ext uri="{FF2B5EF4-FFF2-40B4-BE49-F238E27FC236}">
                <a16:creationId xmlns:a16="http://schemas.microsoft.com/office/drawing/2014/main" id="{46BB0F46-A557-4912-A9BC-31A986F346DA}"/>
              </a:ext>
            </a:extLst>
          </p:cNvPr>
          <p:cNvGrpSpPr/>
          <p:nvPr/>
        </p:nvGrpSpPr>
        <p:grpSpPr>
          <a:xfrm>
            <a:off x="6515445" y="4062735"/>
            <a:ext cx="1598746" cy="1891934"/>
            <a:chOff x="6515445" y="4018325"/>
            <a:chExt cx="1598746" cy="1891934"/>
          </a:xfrm>
        </p:grpSpPr>
        <p:sp>
          <p:nvSpPr>
            <p:cNvPr id="26" name="Rechteck 25">
              <a:extLst>
                <a:ext uri="{FF2B5EF4-FFF2-40B4-BE49-F238E27FC236}">
                  <a16:creationId xmlns:a16="http://schemas.microsoft.com/office/drawing/2014/main" id="{0CF68F68-54D0-4332-B8A1-8A9937AA7162}"/>
                </a:ext>
              </a:extLst>
            </p:cNvPr>
            <p:cNvSpPr/>
            <p:nvPr/>
          </p:nvSpPr>
          <p:spPr>
            <a:xfrm>
              <a:off x="6537467" y="5697728"/>
              <a:ext cx="1576724" cy="212531"/>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de-DE" sz="1200" b="1" dirty="0">
                  <a:solidFill>
                    <a:srgbClr val="00446B"/>
                  </a:solidFill>
                </a:rPr>
                <a:t>Industrielles Ethernet</a:t>
              </a:r>
            </a:p>
          </p:txBody>
        </p:sp>
        <p:pic>
          <p:nvPicPr>
            <p:cNvPr id="27" name="Grafik 26">
              <a:extLst>
                <a:ext uri="{FF2B5EF4-FFF2-40B4-BE49-F238E27FC236}">
                  <a16:creationId xmlns:a16="http://schemas.microsoft.com/office/drawing/2014/main" id="{D3D31DFF-46CA-44A6-BF29-A015B76993D5}"/>
                </a:ext>
              </a:extLst>
            </p:cNvPr>
            <p:cNvPicPr>
              <a:picLocks noChangeAspect="1"/>
            </p:cNvPicPr>
            <p:nvPr/>
          </p:nvPicPr>
          <p:blipFill>
            <a:blip r:embed="rId8"/>
            <a:stretch>
              <a:fillRect/>
            </a:stretch>
          </p:blipFill>
          <p:spPr>
            <a:xfrm>
              <a:off x="7320606" y="4018325"/>
              <a:ext cx="584776" cy="1055235"/>
            </a:xfrm>
            <a:prstGeom prst="rect">
              <a:avLst/>
            </a:prstGeom>
          </p:spPr>
        </p:pic>
        <p:pic>
          <p:nvPicPr>
            <p:cNvPr id="28" name="Grafik 27">
              <a:extLst>
                <a:ext uri="{FF2B5EF4-FFF2-40B4-BE49-F238E27FC236}">
                  <a16:creationId xmlns:a16="http://schemas.microsoft.com/office/drawing/2014/main" id="{E8C63257-592A-41D2-9D36-6905940F6260}"/>
                </a:ext>
              </a:extLst>
            </p:cNvPr>
            <p:cNvPicPr>
              <a:picLocks noChangeAspect="1"/>
            </p:cNvPicPr>
            <p:nvPr/>
          </p:nvPicPr>
          <p:blipFill>
            <a:blip r:embed="rId9"/>
            <a:stretch>
              <a:fillRect/>
            </a:stretch>
          </p:blipFill>
          <p:spPr>
            <a:xfrm>
              <a:off x="6515445" y="4694277"/>
              <a:ext cx="616389" cy="954232"/>
            </a:xfrm>
            <a:prstGeom prst="rect">
              <a:avLst/>
            </a:prstGeom>
          </p:spPr>
        </p:pic>
      </p:grpSp>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Anlagentopologie mit SCHUNK Produkten</a:t>
            </a:r>
            <a:endParaRPr lang="de-DE" sz="2800" u="sng" dirty="0">
              <a:solidFill>
                <a:srgbClr val="00B0F0"/>
              </a:solidFill>
            </a:endParaRPr>
          </a:p>
        </p:txBody>
      </p:sp>
      <p:cxnSp>
        <p:nvCxnSpPr>
          <p:cNvPr id="45" name="Verbinder: gewinkelt 44">
            <a:extLst>
              <a:ext uri="{FF2B5EF4-FFF2-40B4-BE49-F238E27FC236}">
                <a16:creationId xmlns:a16="http://schemas.microsoft.com/office/drawing/2014/main" id="{C2225BAD-B709-4841-973D-85A20FF63C47}"/>
              </a:ext>
            </a:extLst>
          </p:cNvPr>
          <p:cNvCxnSpPr>
            <a:cxnSpLocks/>
          </p:cNvCxnSpPr>
          <p:nvPr/>
        </p:nvCxnSpPr>
        <p:spPr>
          <a:xfrm rot="16200000" flipH="1">
            <a:off x="5435976" y="1989072"/>
            <a:ext cx="1008000" cy="3168000"/>
          </a:xfrm>
          <a:prstGeom prst="bentConnector3">
            <a:avLst>
              <a:gd name="adj1" fmla="val -22709"/>
            </a:avLst>
          </a:prstGeom>
          <a:ln>
            <a:solidFill>
              <a:schemeClr val="tx1"/>
            </a:solidFill>
          </a:ln>
        </p:spPr>
        <p:style>
          <a:lnRef idx="3">
            <a:schemeClr val="accent3"/>
          </a:lnRef>
          <a:fillRef idx="0">
            <a:schemeClr val="accent3"/>
          </a:fillRef>
          <a:effectRef idx="2">
            <a:schemeClr val="accent3"/>
          </a:effectRef>
          <a:fontRef idx="minor">
            <a:schemeClr val="tx1"/>
          </a:fontRef>
        </p:style>
      </p:cxnSp>
      <p:grpSp>
        <p:nvGrpSpPr>
          <p:cNvPr id="76" name="Gruppieren 75">
            <a:extLst>
              <a:ext uri="{FF2B5EF4-FFF2-40B4-BE49-F238E27FC236}">
                <a16:creationId xmlns:a16="http://schemas.microsoft.com/office/drawing/2014/main" id="{422153DC-B8D3-4BD7-B8D3-FE783CD8ACA6}"/>
              </a:ext>
            </a:extLst>
          </p:cNvPr>
          <p:cNvGrpSpPr/>
          <p:nvPr/>
        </p:nvGrpSpPr>
        <p:grpSpPr>
          <a:xfrm>
            <a:off x="4298701" y="3732498"/>
            <a:ext cx="1218255" cy="1947484"/>
            <a:chOff x="4298701" y="3732498"/>
            <a:chExt cx="1218255" cy="1947484"/>
          </a:xfrm>
        </p:grpSpPr>
        <p:pic>
          <p:nvPicPr>
            <p:cNvPr id="24" name="Grafik 23">
              <a:extLst>
                <a:ext uri="{FF2B5EF4-FFF2-40B4-BE49-F238E27FC236}">
                  <a16:creationId xmlns:a16="http://schemas.microsoft.com/office/drawing/2014/main" id="{AEA3D701-0D59-43AD-AE82-F46487CE5488}"/>
                </a:ext>
              </a:extLst>
            </p:cNvPr>
            <p:cNvPicPr>
              <a:picLocks noChangeAspect="1"/>
            </p:cNvPicPr>
            <p:nvPr/>
          </p:nvPicPr>
          <p:blipFill>
            <a:blip r:embed="rId10"/>
            <a:stretch>
              <a:fillRect/>
            </a:stretch>
          </p:blipFill>
          <p:spPr>
            <a:xfrm>
              <a:off x="5040898" y="4105176"/>
              <a:ext cx="414900" cy="838211"/>
            </a:xfrm>
            <a:prstGeom prst="rect">
              <a:avLst/>
            </a:prstGeom>
          </p:spPr>
        </p:pic>
        <p:sp>
          <p:nvSpPr>
            <p:cNvPr id="33" name="Textfeld 32">
              <a:extLst>
                <a:ext uri="{FF2B5EF4-FFF2-40B4-BE49-F238E27FC236}">
                  <a16:creationId xmlns:a16="http://schemas.microsoft.com/office/drawing/2014/main" id="{51C344D9-445A-4530-A7BD-9C1127019405}"/>
                </a:ext>
              </a:extLst>
            </p:cNvPr>
            <p:cNvSpPr txBox="1"/>
            <p:nvPr/>
          </p:nvSpPr>
          <p:spPr>
            <a:xfrm>
              <a:off x="4572000" y="3732498"/>
              <a:ext cx="944956" cy="230832"/>
            </a:xfrm>
            <a:prstGeom prst="rect">
              <a:avLst/>
            </a:prstGeom>
            <a:noFill/>
          </p:spPr>
          <p:txBody>
            <a:bodyPr wrap="square" rtlCol="0">
              <a:spAutoFit/>
            </a:bodyPr>
            <a:lstStyle/>
            <a:p>
              <a:r>
                <a:rPr lang="de-DE" sz="900" b="1" dirty="0">
                  <a:solidFill>
                    <a:srgbClr val="00446B"/>
                  </a:solidFill>
                </a:rPr>
                <a:t>IO-Link </a:t>
              </a:r>
              <a:r>
                <a:rPr lang="de-DE" sz="900" b="1" dirty="0" err="1">
                  <a:solidFill>
                    <a:srgbClr val="00446B"/>
                  </a:solidFill>
                </a:rPr>
                <a:t>class</a:t>
              </a:r>
              <a:r>
                <a:rPr lang="de-DE" sz="900" b="1" dirty="0">
                  <a:solidFill>
                    <a:srgbClr val="00446B"/>
                  </a:solidFill>
                </a:rPr>
                <a:t> B</a:t>
              </a:r>
            </a:p>
          </p:txBody>
        </p:sp>
        <p:cxnSp>
          <p:nvCxnSpPr>
            <p:cNvPr id="58" name="Gerader Verbinder 57">
              <a:extLst>
                <a:ext uri="{FF2B5EF4-FFF2-40B4-BE49-F238E27FC236}">
                  <a16:creationId xmlns:a16="http://schemas.microsoft.com/office/drawing/2014/main" id="{2B62A98A-8E5D-43F3-8EE8-0F6619D9A21B}"/>
                </a:ext>
              </a:extLst>
            </p:cNvPr>
            <p:cNvCxnSpPr>
              <a:cxnSpLocks/>
              <a:stCxn id="20" idx="2"/>
              <a:endCxn id="24" idx="0"/>
            </p:cNvCxnSpPr>
            <p:nvPr/>
          </p:nvCxnSpPr>
          <p:spPr>
            <a:xfrm rot="16200000" flipH="1">
              <a:off x="4609703" y="3466530"/>
              <a:ext cx="327643" cy="949648"/>
            </a:xfrm>
            <a:prstGeom prst="bentConnector3">
              <a:avLst>
                <a:gd name="adj1" fmla="val 50000"/>
              </a:avLst>
            </a:prstGeom>
            <a:ln>
              <a:solidFill>
                <a:srgbClr val="FFC000"/>
              </a:solidFill>
            </a:ln>
          </p:spPr>
          <p:style>
            <a:lnRef idx="3">
              <a:schemeClr val="accent3"/>
            </a:lnRef>
            <a:fillRef idx="0">
              <a:schemeClr val="accent3"/>
            </a:fillRef>
            <a:effectRef idx="2">
              <a:schemeClr val="accent3"/>
            </a:effectRef>
            <a:fontRef idx="minor">
              <a:schemeClr val="tx1"/>
            </a:fontRef>
          </p:style>
        </p:cxnSp>
        <p:pic>
          <p:nvPicPr>
            <p:cNvPr id="23" name="Grafik 22">
              <a:extLst>
                <a:ext uri="{FF2B5EF4-FFF2-40B4-BE49-F238E27FC236}">
                  <a16:creationId xmlns:a16="http://schemas.microsoft.com/office/drawing/2014/main" id="{75174079-1A5D-4C40-B4A6-C97FF1841337}"/>
                </a:ext>
              </a:extLst>
            </p:cNvPr>
            <p:cNvPicPr>
              <a:picLocks noChangeAspect="1"/>
            </p:cNvPicPr>
            <p:nvPr/>
          </p:nvPicPr>
          <p:blipFill>
            <a:blip r:embed="rId11"/>
            <a:stretch>
              <a:fillRect/>
            </a:stretch>
          </p:blipFill>
          <p:spPr>
            <a:xfrm>
              <a:off x="4342706" y="4841771"/>
              <a:ext cx="327061" cy="838211"/>
            </a:xfrm>
            <a:prstGeom prst="rect">
              <a:avLst/>
            </a:prstGeom>
          </p:spPr>
        </p:pic>
      </p:grpSp>
      <p:grpSp>
        <p:nvGrpSpPr>
          <p:cNvPr id="75" name="Gruppieren 74">
            <a:extLst>
              <a:ext uri="{FF2B5EF4-FFF2-40B4-BE49-F238E27FC236}">
                <a16:creationId xmlns:a16="http://schemas.microsoft.com/office/drawing/2014/main" id="{096AF50F-4543-4784-8C8E-222AD6029B48}"/>
              </a:ext>
            </a:extLst>
          </p:cNvPr>
          <p:cNvGrpSpPr/>
          <p:nvPr/>
        </p:nvGrpSpPr>
        <p:grpSpPr>
          <a:xfrm>
            <a:off x="3751130" y="3011658"/>
            <a:ext cx="1857430" cy="2921042"/>
            <a:chOff x="3751130" y="3011658"/>
            <a:chExt cx="1857430" cy="2921042"/>
          </a:xfrm>
        </p:grpSpPr>
        <p:pic>
          <p:nvPicPr>
            <p:cNvPr id="20" name="Picture 22" descr="Bildergebnis für siemens io-link master">
              <a:extLst>
                <a:ext uri="{FF2B5EF4-FFF2-40B4-BE49-F238E27FC236}">
                  <a16:creationId xmlns:a16="http://schemas.microsoft.com/office/drawing/2014/main" id="{186F3716-4248-40BA-9D10-42215E6C15C1}"/>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4025400" y="3011658"/>
              <a:ext cx="546600" cy="765875"/>
            </a:xfrm>
            <a:prstGeom prst="rect">
              <a:avLst/>
            </a:prstGeom>
            <a:noFill/>
            <a:extLst>
              <a:ext uri="{909E8E84-426E-40DD-AFC4-6F175D3DCCD1}">
                <a14:hiddenFill xmlns:a14="http://schemas.microsoft.com/office/drawing/2010/main">
                  <a:solidFill>
                    <a:srgbClr val="FFFFFF"/>
                  </a:solidFill>
                </a14:hiddenFill>
              </a:ext>
            </a:extLst>
          </p:spPr>
        </p:pic>
        <p:sp>
          <p:nvSpPr>
            <p:cNvPr id="21" name="Textfeld 20">
              <a:extLst>
                <a:ext uri="{FF2B5EF4-FFF2-40B4-BE49-F238E27FC236}">
                  <a16:creationId xmlns:a16="http://schemas.microsoft.com/office/drawing/2014/main" id="{0F7BD1E5-E98F-460F-900F-0DF579DF31DE}"/>
                </a:ext>
              </a:extLst>
            </p:cNvPr>
            <p:cNvSpPr txBox="1"/>
            <p:nvPr/>
          </p:nvSpPr>
          <p:spPr>
            <a:xfrm>
              <a:off x="4659345" y="3086722"/>
              <a:ext cx="949215" cy="507831"/>
            </a:xfrm>
            <a:prstGeom prst="rect">
              <a:avLst/>
            </a:prstGeom>
            <a:noFill/>
          </p:spPr>
          <p:txBody>
            <a:bodyPr wrap="square" rtlCol="0">
              <a:spAutoFit/>
            </a:bodyPr>
            <a:lstStyle/>
            <a:p>
              <a:r>
                <a:rPr lang="de-DE" sz="900" b="1" dirty="0">
                  <a:solidFill>
                    <a:srgbClr val="00446B"/>
                  </a:solidFill>
                </a:rPr>
                <a:t>SIMATIC</a:t>
              </a:r>
            </a:p>
            <a:p>
              <a:r>
                <a:rPr lang="de-DE" sz="900" b="1" dirty="0">
                  <a:solidFill>
                    <a:srgbClr val="00446B"/>
                  </a:solidFill>
                </a:rPr>
                <a:t>ET 200 </a:t>
              </a:r>
              <a:r>
                <a:rPr lang="de-DE" sz="900" b="1" dirty="0" err="1">
                  <a:solidFill>
                    <a:srgbClr val="00446B"/>
                  </a:solidFill>
                </a:rPr>
                <a:t>eco</a:t>
              </a:r>
              <a:r>
                <a:rPr lang="de-DE" sz="900" b="1" dirty="0">
                  <a:solidFill>
                    <a:srgbClr val="00446B"/>
                  </a:solidFill>
                </a:rPr>
                <a:t> PN IO-Link Master</a:t>
              </a:r>
            </a:p>
          </p:txBody>
        </p:sp>
        <p:sp>
          <p:nvSpPr>
            <p:cNvPr id="22" name="Rechteck 21">
              <a:extLst>
                <a:ext uri="{FF2B5EF4-FFF2-40B4-BE49-F238E27FC236}">
                  <a16:creationId xmlns:a16="http://schemas.microsoft.com/office/drawing/2014/main" id="{288D3677-7069-4E20-8AB3-4C44F11E6E55}"/>
                </a:ext>
              </a:extLst>
            </p:cNvPr>
            <p:cNvSpPr/>
            <p:nvPr/>
          </p:nvSpPr>
          <p:spPr>
            <a:xfrm>
              <a:off x="3855479" y="5721961"/>
              <a:ext cx="1753081" cy="21073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de-DE" sz="1200" b="1" dirty="0">
                  <a:solidFill>
                    <a:srgbClr val="00446B"/>
                  </a:solidFill>
                </a:rPr>
                <a:t>IO-LINK</a:t>
              </a:r>
            </a:p>
          </p:txBody>
        </p:sp>
        <p:pic>
          <p:nvPicPr>
            <p:cNvPr id="25" name="Picture 38" descr="http://www.schunk.int/pimexport/IM0001748.jpg">
              <a:extLst>
                <a:ext uri="{FF2B5EF4-FFF2-40B4-BE49-F238E27FC236}">
                  <a16:creationId xmlns:a16="http://schemas.microsoft.com/office/drawing/2014/main" id="{E55B2A81-0914-4DB1-B7B7-B32538F4701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135813" y="4184419"/>
              <a:ext cx="714233" cy="495995"/>
            </a:xfrm>
            <a:prstGeom prst="rect">
              <a:avLst/>
            </a:prstGeom>
            <a:noFill/>
            <a:extLst>
              <a:ext uri="{909E8E84-426E-40DD-AFC4-6F175D3DCCD1}">
                <a14:hiddenFill xmlns:a14="http://schemas.microsoft.com/office/drawing/2010/main">
                  <a:solidFill>
                    <a:srgbClr val="FFFFFF"/>
                  </a:solidFill>
                </a14:hiddenFill>
              </a:ext>
            </a:extLst>
          </p:spPr>
        </p:pic>
        <p:cxnSp>
          <p:nvCxnSpPr>
            <p:cNvPr id="32" name="Gerader Verbinder 31">
              <a:extLst>
                <a:ext uri="{FF2B5EF4-FFF2-40B4-BE49-F238E27FC236}">
                  <a16:creationId xmlns:a16="http://schemas.microsoft.com/office/drawing/2014/main" id="{244B6912-413F-4C86-AD4A-EB3EAAD74E50}"/>
                </a:ext>
              </a:extLst>
            </p:cNvPr>
            <p:cNvCxnSpPr>
              <a:stCxn id="20" idx="2"/>
            </p:cNvCxnSpPr>
            <p:nvPr/>
          </p:nvCxnSpPr>
          <p:spPr>
            <a:xfrm flipH="1">
              <a:off x="4298699" y="3777533"/>
              <a:ext cx="1" cy="406886"/>
            </a:xfrm>
            <a:prstGeom prst="line">
              <a:avLst/>
            </a:prstGeom>
            <a:ln>
              <a:solidFill>
                <a:srgbClr val="FFC000"/>
              </a:solidFill>
            </a:ln>
          </p:spPr>
          <p:style>
            <a:lnRef idx="3">
              <a:schemeClr val="accent3"/>
            </a:lnRef>
            <a:fillRef idx="0">
              <a:schemeClr val="accent3"/>
            </a:fillRef>
            <a:effectRef idx="2">
              <a:schemeClr val="accent3"/>
            </a:effectRef>
            <a:fontRef idx="minor">
              <a:schemeClr val="tx1"/>
            </a:fontRef>
          </p:style>
        </p:cxnSp>
        <p:sp>
          <p:nvSpPr>
            <p:cNvPr id="62" name="Textfeld 61">
              <a:extLst>
                <a:ext uri="{FF2B5EF4-FFF2-40B4-BE49-F238E27FC236}">
                  <a16:creationId xmlns:a16="http://schemas.microsoft.com/office/drawing/2014/main" id="{6254CCF6-A0C4-4A4F-9645-1A72C0CE8E8E}"/>
                </a:ext>
              </a:extLst>
            </p:cNvPr>
            <p:cNvSpPr txBox="1"/>
            <p:nvPr/>
          </p:nvSpPr>
          <p:spPr>
            <a:xfrm>
              <a:off x="3751130" y="3758929"/>
              <a:ext cx="944956" cy="369332"/>
            </a:xfrm>
            <a:prstGeom prst="rect">
              <a:avLst/>
            </a:prstGeom>
            <a:noFill/>
          </p:spPr>
          <p:txBody>
            <a:bodyPr wrap="square" rtlCol="0">
              <a:spAutoFit/>
            </a:bodyPr>
            <a:lstStyle/>
            <a:p>
              <a:r>
                <a:rPr lang="de-DE" sz="900" b="1" dirty="0">
                  <a:solidFill>
                    <a:srgbClr val="00446B"/>
                  </a:solidFill>
                </a:rPr>
                <a:t>IO-Link </a:t>
              </a:r>
              <a:br>
                <a:rPr lang="de-DE" sz="900" b="1" dirty="0">
                  <a:solidFill>
                    <a:srgbClr val="00446B"/>
                  </a:solidFill>
                </a:rPr>
              </a:br>
              <a:r>
                <a:rPr lang="de-DE" sz="900" b="1" dirty="0" err="1">
                  <a:solidFill>
                    <a:srgbClr val="00446B"/>
                  </a:solidFill>
                </a:rPr>
                <a:t>class</a:t>
              </a:r>
              <a:r>
                <a:rPr lang="de-DE" sz="900" b="1" dirty="0">
                  <a:solidFill>
                    <a:srgbClr val="00446B"/>
                  </a:solidFill>
                </a:rPr>
                <a:t> A</a:t>
              </a:r>
            </a:p>
          </p:txBody>
        </p:sp>
      </p:grpSp>
    </p:spTree>
    <p:extLst>
      <p:ext uri="{BB962C8B-B14F-4D97-AF65-F5344CB8AC3E}">
        <p14:creationId xmlns:p14="http://schemas.microsoft.com/office/powerpoint/2010/main" val="1840994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Grundfunktionen</a:t>
            </a:r>
            <a:endParaRPr lang="de-DE" sz="2800" u="sng" dirty="0">
              <a:solidFill>
                <a:srgbClr val="00B0F0"/>
              </a:solidFill>
            </a:endParaRPr>
          </a:p>
        </p:txBody>
      </p:sp>
      <p:sp>
        <p:nvSpPr>
          <p:cNvPr id="11" name="Inhaltsplatzhalter 2">
            <a:extLst>
              <a:ext uri="{FF2B5EF4-FFF2-40B4-BE49-F238E27FC236}">
                <a16:creationId xmlns:a16="http://schemas.microsoft.com/office/drawing/2014/main" id="{2FA0E2DD-1461-44E6-99DD-D24E5349093C}"/>
              </a:ext>
            </a:extLst>
          </p:cNvPr>
          <p:cNvSpPr txBox="1">
            <a:spLocks/>
          </p:cNvSpPr>
          <p:nvPr/>
        </p:nvSpPr>
        <p:spPr>
          <a:xfrm>
            <a:off x="569909" y="1604434"/>
            <a:ext cx="8067600" cy="427989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endParaRPr lang="de-DE" sz="1600" dirty="0"/>
          </a:p>
        </p:txBody>
      </p:sp>
      <p:graphicFrame>
        <p:nvGraphicFramePr>
          <p:cNvPr id="5" name="Tabelle 4">
            <a:extLst>
              <a:ext uri="{FF2B5EF4-FFF2-40B4-BE49-F238E27FC236}">
                <a16:creationId xmlns:a16="http://schemas.microsoft.com/office/drawing/2014/main" id="{4E562852-A580-4EE9-93FA-F2A879A36876}"/>
              </a:ext>
            </a:extLst>
          </p:cNvPr>
          <p:cNvGraphicFramePr>
            <a:graphicFrameLocks noGrp="1"/>
          </p:cNvGraphicFramePr>
          <p:nvPr>
            <p:extLst>
              <p:ext uri="{D42A27DB-BD31-4B8C-83A1-F6EECF244321}">
                <p14:modId xmlns:p14="http://schemas.microsoft.com/office/powerpoint/2010/main" val="351028101"/>
              </p:ext>
            </p:extLst>
          </p:nvPr>
        </p:nvGraphicFramePr>
        <p:xfrm>
          <a:off x="568800" y="1605600"/>
          <a:ext cx="8006425" cy="236964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Digitale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Industrielles</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err="1">
                          <a:solidFill>
                            <a:srgbClr val="000000"/>
                          </a:solidFill>
                          <a:effectLst/>
                          <a:latin typeface="Calibri" panose="020F0502020204030204" pitchFamily="34" charset="0"/>
                        </a:rPr>
                        <a:t>Greifen</a:t>
                      </a:r>
                      <a:r>
                        <a:rPr lang="en-US" sz="1200" b="1" i="0" u="none" strike="noStrike" noProof="0" dirty="0">
                          <a:solidFill>
                            <a:srgbClr val="000000"/>
                          </a:solidFill>
                          <a:effectLst/>
                          <a:latin typeface="Calibri" panose="020F0502020204030204" pitchFamily="34" charset="0"/>
                        </a:rPr>
                        <a:t> und </a:t>
                      </a:r>
                      <a:r>
                        <a:rPr lang="en-US" sz="1200" b="1" i="0" u="none" strike="noStrike" noProof="0" dirty="0" err="1">
                          <a:solidFill>
                            <a:srgbClr val="000000"/>
                          </a:solidFill>
                          <a:effectLst/>
                          <a:latin typeface="Calibri" panose="020F0502020204030204" pitchFamily="34" charset="0"/>
                        </a:rPr>
                        <a:t>Freigeben</a:t>
                      </a:r>
                      <a:endParaRPr lang="en-US" sz="1200" b="1" i="0" u="none" strike="noStrike" noProof="0" dirty="0">
                        <a:solidFill>
                          <a:srgbClr val="000000"/>
                        </a:solidFill>
                        <a:effectLst/>
                        <a:latin typeface="Calibri" panose="020F0502020204030204" pitchFamily="34" charset="0"/>
                      </a:endParaRPr>
                    </a:p>
                    <a:p>
                      <a:pPr algn="l" fontAlgn="b"/>
                      <a:r>
                        <a:rPr lang="en-US" sz="1100" b="0" i="1" u="none" strike="noStrike" kern="1200" dirty="0">
                          <a:solidFill>
                            <a:srgbClr val="000000"/>
                          </a:solidFill>
                          <a:effectLst/>
                          <a:latin typeface="Calibri" panose="020F0502020204030204" pitchFamily="34" charset="0"/>
                          <a:ea typeface="+mn-ea"/>
                          <a:cs typeface="+mn-cs"/>
                        </a:rPr>
                        <a:t>Um </a:t>
                      </a:r>
                      <a:r>
                        <a:rPr lang="en-US" sz="1100" b="0" i="1" u="none" strike="noStrike" kern="1200" dirty="0" err="1">
                          <a:solidFill>
                            <a:srgbClr val="000000"/>
                          </a:solidFill>
                          <a:effectLst/>
                          <a:latin typeface="Calibri" panose="020F0502020204030204" pitchFamily="34" charset="0"/>
                          <a:ea typeface="+mn-ea"/>
                          <a:cs typeface="+mn-cs"/>
                        </a:rPr>
                        <a:t>Werkstücke</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zu</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greifen</a:t>
                      </a:r>
                      <a:r>
                        <a:rPr lang="en-US" sz="1100" b="0" i="1" u="none" strike="noStrike" kern="1200" dirty="0">
                          <a:solidFill>
                            <a:srgbClr val="000000"/>
                          </a:solidFill>
                          <a:effectLst/>
                          <a:latin typeface="Calibri" panose="020F0502020204030204" pitchFamily="34" charset="0"/>
                          <a:ea typeface="+mn-ea"/>
                          <a:cs typeface="+mn-cs"/>
                        </a:rPr>
                        <a:t> und </a:t>
                      </a:r>
                      <a:r>
                        <a:rPr lang="en-US" sz="1100" b="0" i="1" u="none" strike="noStrike" kern="1200" dirty="0" err="1">
                          <a:solidFill>
                            <a:srgbClr val="000000"/>
                          </a:solidFill>
                          <a:effectLst/>
                          <a:latin typeface="Calibri" panose="020F0502020204030204" pitchFamily="34" charset="0"/>
                          <a:ea typeface="+mn-ea"/>
                          <a:cs typeface="+mn-cs"/>
                        </a:rPr>
                        <a:t>freizugeben</a:t>
                      </a:r>
                      <a:endParaRPr lang="en-US"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endParaRPr lang="de-DE" sz="1000" b="0" i="0" u="none" strike="noStrike" kern="1200" dirty="0">
                        <a:solidFill>
                          <a:schemeClr val="tx1"/>
                        </a:solidFill>
                        <a:effectLst/>
                        <a:latin typeface="Calibri" panose="020F0502020204030204" pitchFamily="34" charset="0"/>
                        <a:ea typeface="+mn-ea"/>
                        <a:cs typeface="+mn-cs"/>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1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marL="0" algn="l" defTabSz="457171" rtl="0" eaLnBrk="1" fontAlgn="b" latinLnBrk="0" hangingPunct="1"/>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endParaRPr kumimoji="0" lang="de-DE"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4298663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Grundfunktionen</a:t>
            </a:r>
            <a:endParaRPr lang="de-DE" sz="2800" u="sng" dirty="0">
              <a:solidFill>
                <a:srgbClr val="00B0F0"/>
              </a:solidFill>
            </a:endParaRPr>
          </a:p>
        </p:txBody>
      </p:sp>
      <p:sp>
        <p:nvSpPr>
          <p:cNvPr id="11" name="Inhaltsplatzhalter 2">
            <a:extLst>
              <a:ext uri="{FF2B5EF4-FFF2-40B4-BE49-F238E27FC236}">
                <a16:creationId xmlns:a16="http://schemas.microsoft.com/office/drawing/2014/main" id="{2FA0E2DD-1461-44E6-99DD-D24E5349093C}"/>
              </a:ext>
            </a:extLst>
          </p:cNvPr>
          <p:cNvSpPr txBox="1">
            <a:spLocks/>
          </p:cNvSpPr>
          <p:nvPr/>
        </p:nvSpPr>
        <p:spPr>
          <a:xfrm>
            <a:off x="569909" y="1604434"/>
            <a:ext cx="8067600" cy="427989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endParaRPr lang="de-DE" sz="1600" dirty="0"/>
          </a:p>
        </p:txBody>
      </p:sp>
      <p:graphicFrame>
        <p:nvGraphicFramePr>
          <p:cNvPr id="5" name="Tabelle 4">
            <a:extLst>
              <a:ext uri="{FF2B5EF4-FFF2-40B4-BE49-F238E27FC236}">
                <a16:creationId xmlns:a16="http://schemas.microsoft.com/office/drawing/2014/main" id="{4E562852-A580-4EE9-93FA-F2A879A36876}"/>
              </a:ext>
            </a:extLst>
          </p:cNvPr>
          <p:cNvGraphicFramePr>
            <a:graphicFrameLocks noGrp="1"/>
          </p:cNvGraphicFramePr>
          <p:nvPr>
            <p:extLst>
              <p:ext uri="{D42A27DB-BD31-4B8C-83A1-F6EECF244321}">
                <p14:modId xmlns:p14="http://schemas.microsoft.com/office/powerpoint/2010/main" val="211247784"/>
              </p:ext>
            </p:extLst>
          </p:nvPr>
        </p:nvGraphicFramePr>
        <p:xfrm>
          <a:off x="568800" y="1605600"/>
          <a:ext cx="8006425" cy="250680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Digitale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Industrielles</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err="1">
                          <a:solidFill>
                            <a:srgbClr val="000000"/>
                          </a:solidFill>
                          <a:effectLst/>
                          <a:latin typeface="Calibri" panose="020F0502020204030204" pitchFamily="34" charset="0"/>
                        </a:rPr>
                        <a:t>Greifen</a:t>
                      </a:r>
                      <a:r>
                        <a:rPr lang="en-US" sz="1200" b="1" i="0" u="none" strike="noStrike" noProof="0" dirty="0">
                          <a:solidFill>
                            <a:srgbClr val="000000"/>
                          </a:solidFill>
                          <a:effectLst/>
                          <a:latin typeface="Calibri" panose="020F0502020204030204" pitchFamily="34" charset="0"/>
                        </a:rPr>
                        <a:t> und </a:t>
                      </a:r>
                      <a:r>
                        <a:rPr lang="en-US" sz="1200" b="1" i="0" u="none" strike="noStrike" noProof="0" dirty="0" err="1">
                          <a:solidFill>
                            <a:srgbClr val="000000"/>
                          </a:solidFill>
                          <a:effectLst/>
                          <a:latin typeface="Calibri" panose="020F0502020204030204" pitchFamily="34" charset="0"/>
                        </a:rPr>
                        <a:t>Freigeben</a:t>
                      </a:r>
                      <a:endParaRPr lang="en-US" sz="1200" b="1" i="0" u="none" strike="noStrike" noProof="0" dirty="0">
                        <a:solidFill>
                          <a:srgbClr val="000000"/>
                        </a:solidFill>
                        <a:effectLst/>
                        <a:latin typeface="Calibri" panose="020F0502020204030204" pitchFamily="34" charset="0"/>
                      </a:endParaRPr>
                    </a:p>
                    <a:p>
                      <a:pPr algn="l" fontAlgn="b"/>
                      <a:r>
                        <a:rPr lang="en-US" sz="1100" b="0" i="1" u="none" strike="noStrike" kern="1200" dirty="0">
                          <a:solidFill>
                            <a:srgbClr val="000000"/>
                          </a:solidFill>
                          <a:effectLst/>
                          <a:latin typeface="Calibri" panose="020F0502020204030204" pitchFamily="34" charset="0"/>
                          <a:ea typeface="+mn-ea"/>
                          <a:cs typeface="+mn-cs"/>
                        </a:rPr>
                        <a:t>Um </a:t>
                      </a:r>
                      <a:r>
                        <a:rPr lang="en-US" sz="1100" b="0" i="1" u="none" strike="noStrike" kern="1200" dirty="0" err="1">
                          <a:solidFill>
                            <a:srgbClr val="000000"/>
                          </a:solidFill>
                          <a:effectLst/>
                          <a:latin typeface="Calibri" panose="020F0502020204030204" pitchFamily="34" charset="0"/>
                          <a:ea typeface="+mn-ea"/>
                          <a:cs typeface="+mn-cs"/>
                        </a:rPr>
                        <a:t>Werkstücke</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zu</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greifen</a:t>
                      </a:r>
                      <a:r>
                        <a:rPr lang="en-US" sz="1100" b="0" i="1" u="none" strike="noStrike" kern="1200" dirty="0">
                          <a:solidFill>
                            <a:srgbClr val="000000"/>
                          </a:solidFill>
                          <a:effectLst/>
                          <a:latin typeface="Calibri" panose="020F0502020204030204" pitchFamily="34" charset="0"/>
                          <a:ea typeface="+mn-ea"/>
                          <a:cs typeface="+mn-cs"/>
                        </a:rPr>
                        <a:t> und </a:t>
                      </a:r>
                      <a:r>
                        <a:rPr lang="en-US" sz="1100" b="0" i="1" u="none" strike="noStrike" kern="1200" dirty="0" err="1">
                          <a:solidFill>
                            <a:srgbClr val="000000"/>
                          </a:solidFill>
                          <a:effectLst/>
                          <a:latin typeface="Calibri" panose="020F0502020204030204" pitchFamily="34" charset="0"/>
                          <a:ea typeface="+mn-ea"/>
                          <a:cs typeface="+mn-cs"/>
                        </a:rPr>
                        <a:t>freizugeben</a:t>
                      </a:r>
                      <a:endParaRPr lang="en-US"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endParaRPr lang="de-DE" sz="1000" b="0" i="0" u="none" strike="noStrike" kern="1200" dirty="0">
                        <a:solidFill>
                          <a:schemeClr val="tx1"/>
                        </a:solidFill>
                        <a:effectLst/>
                        <a:latin typeface="Calibri" panose="020F0502020204030204" pitchFamily="34" charset="0"/>
                        <a:ea typeface="+mn-ea"/>
                        <a:cs typeface="+mn-cs"/>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noProof="0" dirty="0" err="1">
                          <a:solidFill>
                            <a:srgbClr val="000000"/>
                          </a:solidFill>
                          <a:effectLst/>
                          <a:latin typeface="Calibri" panose="020F0502020204030204" pitchFamily="34" charset="0"/>
                        </a:rPr>
                        <a:t>Greifkraft</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Einstellung</a:t>
                      </a:r>
                      <a:br>
                        <a:rPr lang="de-DE" sz="1200" b="1" i="0" u="none" strike="noStrike" dirty="0">
                          <a:solidFill>
                            <a:srgbClr val="000000"/>
                          </a:solidFill>
                          <a:effectLst/>
                          <a:latin typeface="Calibri" panose="020F0502020204030204" pitchFamily="34" charset="0"/>
                        </a:rPr>
                      </a:br>
                      <a:r>
                        <a:rPr lang="en-US" sz="1100" b="0" i="1" u="none" strike="noStrike" kern="1200" dirty="0">
                          <a:solidFill>
                            <a:srgbClr val="000000"/>
                          </a:solidFill>
                          <a:effectLst/>
                          <a:latin typeface="Calibri" panose="020F0502020204030204" pitchFamily="34" charset="0"/>
                          <a:ea typeface="+mn-ea"/>
                          <a:cs typeface="+mn-cs"/>
                        </a:rPr>
                        <a:t>um </a:t>
                      </a:r>
                      <a:r>
                        <a:rPr lang="en-US" sz="1100" b="0" i="1" u="none" strike="noStrike" kern="1200" dirty="0" err="1">
                          <a:solidFill>
                            <a:srgbClr val="000000"/>
                          </a:solidFill>
                          <a:effectLst/>
                          <a:latin typeface="Calibri" panose="020F0502020204030204" pitchFamily="34" charset="0"/>
                          <a:ea typeface="+mn-ea"/>
                          <a:cs typeface="+mn-cs"/>
                        </a:rPr>
                        <a:t>empfindliche</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Werkstücke</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zu</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schonen</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kumimoji="0" lang="de-DE" sz="2000" b="1" i="0" u="none" strike="noStrike" kern="1200" cap="none" spc="0" normalizeH="0" baseline="0" noProof="0" dirty="0">
                          <a:ln>
                            <a:noFill/>
                          </a:ln>
                          <a:solidFill>
                            <a:srgbClr val="00B0F0"/>
                          </a:solidFill>
                          <a:effectLst/>
                          <a:uLnTx/>
                          <a:uFillTx/>
                          <a:latin typeface="Wingdings" panose="05000000000000000000" pitchFamily="2" charset="2"/>
                          <a:ea typeface="+mn-ea"/>
                          <a:cs typeface="+mn-cs"/>
                        </a:rPr>
                        <a:t>ü</a:t>
                      </a:r>
                      <a:r>
                        <a:rPr kumimoji="0" lang="de-DE"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br>
                        <a:rPr kumimoji="0" lang="de-DE"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br>
                      <a:r>
                        <a:rPr kumimoji="0" lang="de-DE" sz="9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r>
                        <a:rPr kumimoji="0" lang="en-US" sz="900" b="0" i="0" u="none" strike="noStrike" kern="1200" cap="none" spc="0" normalizeH="0" baseline="0" noProof="0" dirty="0" err="1">
                          <a:ln>
                            <a:noFill/>
                          </a:ln>
                          <a:solidFill>
                            <a:prstClr val="black"/>
                          </a:solidFill>
                          <a:effectLst/>
                          <a:uLnTx/>
                          <a:uFillTx/>
                          <a:latin typeface="Calibri" panose="020F0502020204030204" pitchFamily="34" charset="0"/>
                          <a:ea typeface="+mn-ea"/>
                          <a:cs typeface="+mn-cs"/>
                        </a:rPr>
                        <a:t>manuell</a:t>
                      </a:r>
                      <a:r>
                        <a:rPr kumimoji="0" lang="de-DE" sz="9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endParaRPr lang="de-DE" sz="11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marL="0" algn="l" defTabSz="457171" rtl="0" eaLnBrk="1" fontAlgn="b" latinLnBrk="0" hangingPunct="1"/>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endParaRPr kumimoji="0" lang="de-DE"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44865479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Grundfunktionen</a:t>
            </a:r>
            <a:endParaRPr lang="de-DE" sz="2800" u="sng" dirty="0">
              <a:solidFill>
                <a:srgbClr val="00B0F0"/>
              </a:solidFill>
            </a:endParaRPr>
          </a:p>
        </p:txBody>
      </p:sp>
      <p:sp>
        <p:nvSpPr>
          <p:cNvPr id="11" name="Inhaltsplatzhalter 2">
            <a:extLst>
              <a:ext uri="{FF2B5EF4-FFF2-40B4-BE49-F238E27FC236}">
                <a16:creationId xmlns:a16="http://schemas.microsoft.com/office/drawing/2014/main" id="{2FA0E2DD-1461-44E6-99DD-D24E5349093C}"/>
              </a:ext>
            </a:extLst>
          </p:cNvPr>
          <p:cNvSpPr txBox="1">
            <a:spLocks/>
          </p:cNvSpPr>
          <p:nvPr/>
        </p:nvSpPr>
        <p:spPr>
          <a:xfrm>
            <a:off x="569909" y="1604434"/>
            <a:ext cx="8067600" cy="427989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endParaRPr lang="de-DE" sz="1600" dirty="0"/>
          </a:p>
        </p:txBody>
      </p:sp>
      <p:graphicFrame>
        <p:nvGraphicFramePr>
          <p:cNvPr id="5" name="Tabelle 4">
            <a:extLst>
              <a:ext uri="{FF2B5EF4-FFF2-40B4-BE49-F238E27FC236}">
                <a16:creationId xmlns:a16="http://schemas.microsoft.com/office/drawing/2014/main" id="{4E562852-A580-4EE9-93FA-F2A879A36876}"/>
              </a:ext>
            </a:extLst>
          </p:cNvPr>
          <p:cNvGraphicFramePr>
            <a:graphicFrameLocks noGrp="1"/>
          </p:cNvGraphicFramePr>
          <p:nvPr>
            <p:extLst>
              <p:ext uri="{D42A27DB-BD31-4B8C-83A1-F6EECF244321}">
                <p14:modId xmlns:p14="http://schemas.microsoft.com/office/powerpoint/2010/main" val="4203801529"/>
              </p:ext>
            </p:extLst>
          </p:nvPr>
        </p:nvGraphicFramePr>
        <p:xfrm>
          <a:off x="568800" y="1605600"/>
          <a:ext cx="8006425" cy="255252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Digitale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Industrielles</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err="1">
                          <a:solidFill>
                            <a:srgbClr val="000000"/>
                          </a:solidFill>
                          <a:effectLst/>
                          <a:latin typeface="Calibri" panose="020F0502020204030204" pitchFamily="34" charset="0"/>
                        </a:rPr>
                        <a:t>Greifen</a:t>
                      </a:r>
                      <a:r>
                        <a:rPr lang="en-US" sz="1200" b="1" i="0" u="none" strike="noStrike" noProof="0" dirty="0">
                          <a:solidFill>
                            <a:srgbClr val="000000"/>
                          </a:solidFill>
                          <a:effectLst/>
                          <a:latin typeface="Calibri" panose="020F0502020204030204" pitchFamily="34" charset="0"/>
                        </a:rPr>
                        <a:t> und </a:t>
                      </a:r>
                      <a:r>
                        <a:rPr lang="en-US" sz="1200" b="1" i="0" u="none" strike="noStrike" noProof="0" dirty="0" err="1">
                          <a:solidFill>
                            <a:srgbClr val="000000"/>
                          </a:solidFill>
                          <a:effectLst/>
                          <a:latin typeface="Calibri" panose="020F0502020204030204" pitchFamily="34" charset="0"/>
                        </a:rPr>
                        <a:t>Freigeben</a:t>
                      </a:r>
                      <a:endParaRPr lang="en-US" sz="1200" b="1" i="0" u="none" strike="noStrike" noProof="0" dirty="0">
                        <a:solidFill>
                          <a:srgbClr val="000000"/>
                        </a:solidFill>
                        <a:effectLst/>
                        <a:latin typeface="Calibri" panose="020F0502020204030204" pitchFamily="34" charset="0"/>
                      </a:endParaRPr>
                    </a:p>
                    <a:p>
                      <a:pPr algn="l" fontAlgn="b"/>
                      <a:r>
                        <a:rPr lang="en-US" sz="1100" b="0" i="1" u="none" strike="noStrike" kern="1200" dirty="0">
                          <a:solidFill>
                            <a:srgbClr val="000000"/>
                          </a:solidFill>
                          <a:effectLst/>
                          <a:latin typeface="Calibri" panose="020F0502020204030204" pitchFamily="34" charset="0"/>
                          <a:ea typeface="+mn-ea"/>
                          <a:cs typeface="+mn-cs"/>
                        </a:rPr>
                        <a:t>Um </a:t>
                      </a:r>
                      <a:r>
                        <a:rPr lang="en-US" sz="1100" b="0" i="1" u="none" strike="noStrike" kern="1200" dirty="0" err="1">
                          <a:solidFill>
                            <a:srgbClr val="000000"/>
                          </a:solidFill>
                          <a:effectLst/>
                          <a:latin typeface="Calibri" panose="020F0502020204030204" pitchFamily="34" charset="0"/>
                          <a:ea typeface="+mn-ea"/>
                          <a:cs typeface="+mn-cs"/>
                        </a:rPr>
                        <a:t>Werkstücke</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zu</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greifen</a:t>
                      </a:r>
                      <a:r>
                        <a:rPr lang="en-US" sz="1100" b="0" i="1" u="none" strike="noStrike" kern="1200" dirty="0">
                          <a:solidFill>
                            <a:srgbClr val="000000"/>
                          </a:solidFill>
                          <a:effectLst/>
                          <a:latin typeface="Calibri" panose="020F0502020204030204" pitchFamily="34" charset="0"/>
                          <a:ea typeface="+mn-ea"/>
                          <a:cs typeface="+mn-cs"/>
                        </a:rPr>
                        <a:t> und </a:t>
                      </a:r>
                      <a:r>
                        <a:rPr lang="en-US" sz="1100" b="0" i="1" u="none" strike="noStrike" kern="1200" dirty="0" err="1">
                          <a:solidFill>
                            <a:srgbClr val="000000"/>
                          </a:solidFill>
                          <a:effectLst/>
                          <a:latin typeface="Calibri" panose="020F0502020204030204" pitchFamily="34" charset="0"/>
                          <a:ea typeface="+mn-ea"/>
                          <a:cs typeface="+mn-cs"/>
                        </a:rPr>
                        <a:t>freizugeben</a:t>
                      </a:r>
                      <a:endParaRPr lang="en-US"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endParaRPr lang="de-DE" sz="1000" b="0" i="0" u="none" strike="noStrike" kern="1200" dirty="0">
                        <a:solidFill>
                          <a:schemeClr val="tx1"/>
                        </a:solidFill>
                        <a:effectLst/>
                        <a:latin typeface="Calibri" panose="020F0502020204030204" pitchFamily="34" charset="0"/>
                        <a:ea typeface="+mn-ea"/>
                        <a:cs typeface="+mn-cs"/>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noProof="0" dirty="0" err="1">
                          <a:solidFill>
                            <a:srgbClr val="000000"/>
                          </a:solidFill>
                          <a:effectLst/>
                          <a:latin typeface="Calibri" panose="020F0502020204030204" pitchFamily="34" charset="0"/>
                        </a:rPr>
                        <a:t>Greifkraft</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Einstellung</a:t>
                      </a:r>
                      <a:br>
                        <a:rPr lang="de-DE" sz="1200" b="1" i="0" u="none" strike="noStrike" dirty="0">
                          <a:solidFill>
                            <a:srgbClr val="000000"/>
                          </a:solidFill>
                          <a:effectLst/>
                          <a:latin typeface="Calibri" panose="020F0502020204030204" pitchFamily="34" charset="0"/>
                        </a:rPr>
                      </a:br>
                      <a:r>
                        <a:rPr lang="en-US" sz="1100" b="0" i="1" u="none" strike="noStrike" kern="1200" dirty="0">
                          <a:solidFill>
                            <a:srgbClr val="000000"/>
                          </a:solidFill>
                          <a:effectLst/>
                          <a:latin typeface="Calibri" panose="020F0502020204030204" pitchFamily="34" charset="0"/>
                          <a:ea typeface="+mn-ea"/>
                          <a:cs typeface="+mn-cs"/>
                        </a:rPr>
                        <a:t>um </a:t>
                      </a:r>
                      <a:r>
                        <a:rPr lang="en-US" sz="1100" b="0" i="1" u="none" strike="noStrike" kern="1200" dirty="0" err="1">
                          <a:solidFill>
                            <a:srgbClr val="000000"/>
                          </a:solidFill>
                          <a:effectLst/>
                          <a:latin typeface="Calibri" panose="020F0502020204030204" pitchFamily="34" charset="0"/>
                          <a:ea typeface="+mn-ea"/>
                          <a:cs typeface="+mn-cs"/>
                        </a:rPr>
                        <a:t>empfindliche</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Werkstücke</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zu</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schonen</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kumimoji="0" lang="de-DE" sz="2000" b="1" i="0" u="none" strike="noStrike" kern="1200" cap="none" spc="0" normalizeH="0" baseline="0" noProof="0" dirty="0">
                          <a:ln>
                            <a:noFill/>
                          </a:ln>
                          <a:solidFill>
                            <a:srgbClr val="00B0F0"/>
                          </a:solidFill>
                          <a:effectLst/>
                          <a:uLnTx/>
                          <a:uFillTx/>
                          <a:latin typeface="Wingdings" panose="05000000000000000000" pitchFamily="2" charset="2"/>
                          <a:ea typeface="+mn-ea"/>
                          <a:cs typeface="+mn-cs"/>
                        </a:rPr>
                        <a:t>ü</a:t>
                      </a:r>
                      <a:r>
                        <a:rPr kumimoji="0" lang="de-DE"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br>
                        <a:rPr kumimoji="0" lang="de-DE"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br>
                      <a:r>
                        <a:rPr kumimoji="0" lang="de-DE" sz="9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r>
                        <a:rPr kumimoji="0" lang="en-US" sz="900" b="0" i="0" u="none" strike="noStrike" kern="1200" cap="none" spc="0" normalizeH="0" baseline="0" noProof="0" dirty="0" err="1">
                          <a:ln>
                            <a:noFill/>
                          </a:ln>
                          <a:solidFill>
                            <a:prstClr val="black"/>
                          </a:solidFill>
                          <a:effectLst/>
                          <a:uLnTx/>
                          <a:uFillTx/>
                          <a:latin typeface="Calibri" panose="020F0502020204030204" pitchFamily="34" charset="0"/>
                          <a:ea typeface="+mn-ea"/>
                          <a:cs typeface="+mn-cs"/>
                        </a:rPr>
                        <a:t>manuell</a:t>
                      </a:r>
                      <a:r>
                        <a:rPr kumimoji="0" lang="de-DE" sz="9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endParaRPr lang="de-DE" sz="11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err="1">
                          <a:solidFill>
                            <a:srgbClr val="000000"/>
                          </a:solidFill>
                          <a:effectLst/>
                          <a:latin typeface="Calibri" panose="020F0502020204030204" pitchFamily="34" charset="0"/>
                        </a:rPr>
                        <a:t>Positionierung</a:t>
                      </a:r>
                      <a:br>
                        <a:rPr lang="de-DE" sz="1200" b="1" i="0" u="none" strike="noStrike" dirty="0">
                          <a:solidFill>
                            <a:srgbClr val="000000"/>
                          </a:solidFill>
                          <a:effectLst/>
                          <a:latin typeface="Calibri" panose="020F0502020204030204" pitchFamily="34" charset="0"/>
                        </a:rPr>
                      </a:br>
                      <a:r>
                        <a:rPr lang="en-US" sz="1100" b="0" i="1" u="none" strike="noStrike" kern="1200" dirty="0" err="1">
                          <a:solidFill>
                            <a:srgbClr val="000000"/>
                          </a:solidFill>
                          <a:effectLst/>
                          <a:latin typeface="Calibri" panose="020F0502020204030204" pitchFamily="34" charset="0"/>
                          <a:ea typeface="+mn-ea"/>
                          <a:cs typeface="+mn-cs"/>
                        </a:rPr>
                        <a:t>zur</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Taktzeitoptimierung</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durch</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Vorpositionieren</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marL="0" algn="l" defTabSz="457171" rtl="0" eaLnBrk="1" fontAlgn="b" latinLnBrk="0" hangingPunct="1"/>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endParaRPr kumimoji="0" lang="de-DE"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7314400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Grundfunktionen</a:t>
            </a:r>
            <a:endParaRPr lang="de-DE" sz="2800" u="sng" dirty="0">
              <a:solidFill>
                <a:srgbClr val="00B0F0"/>
              </a:solidFill>
            </a:endParaRPr>
          </a:p>
        </p:txBody>
      </p:sp>
      <p:sp>
        <p:nvSpPr>
          <p:cNvPr id="11" name="Inhaltsplatzhalter 2">
            <a:extLst>
              <a:ext uri="{FF2B5EF4-FFF2-40B4-BE49-F238E27FC236}">
                <a16:creationId xmlns:a16="http://schemas.microsoft.com/office/drawing/2014/main" id="{2FA0E2DD-1461-44E6-99DD-D24E5349093C}"/>
              </a:ext>
            </a:extLst>
          </p:cNvPr>
          <p:cNvSpPr txBox="1">
            <a:spLocks/>
          </p:cNvSpPr>
          <p:nvPr/>
        </p:nvSpPr>
        <p:spPr>
          <a:xfrm>
            <a:off x="569909" y="1604434"/>
            <a:ext cx="8067600" cy="427989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endParaRPr lang="de-DE" sz="1600" dirty="0"/>
          </a:p>
        </p:txBody>
      </p:sp>
      <p:graphicFrame>
        <p:nvGraphicFramePr>
          <p:cNvPr id="5" name="Tabelle 4">
            <a:extLst>
              <a:ext uri="{FF2B5EF4-FFF2-40B4-BE49-F238E27FC236}">
                <a16:creationId xmlns:a16="http://schemas.microsoft.com/office/drawing/2014/main" id="{4E562852-A580-4EE9-93FA-F2A879A36876}"/>
              </a:ext>
            </a:extLst>
          </p:cNvPr>
          <p:cNvGraphicFramePr>
            <a:graphicFrameLocks noGrp="1"/>
          </p:cNvGraphicFramePr>
          <p:nvPr>
            <p:extLst/>
          </p:nvPr>
        </p:nvGraphicFramePr>
        <p:xfrm>
          <a:off x="568800" y="1605600"/>
          <a:ext cx="8006425" cy="259824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Digitale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Industrielles</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err="1">
                          <a:solidFill>
                            <a:srgbClr val="000000"/>
                          </a:solidFill>
                          <a:effectLst/>
                          <a:latin typeface="Calibri" panose="020F0502020204030204" pitchFamily="34" charset="0"/>
                        </a:rPr>
                        <a:t>Greifen</a:t>
                      </a:r>
                      <a:r>
                        <a:rPr lang="en-US" sz="1200" b="1" i="0" u="none" strike="noStrike" noProof="0" dirty="0">
                          <a:solidFill>
                            <a:srgbClr val="000000"/>
                          </a:solidFill>
                          <a:effectLst/>
                          <a:latin typeface="Calibri" panose="020F0502020204030204" pitchFamily="34" charset="0"/>
                        </a:rPr>
                        <a:t> und </a:t>
                      </a:r>
                      <a:r>
                        <a:rPr lang="en-US" sz="1200" b="1" i="0" u="none" strike="noStrike" noProof="0" dirty="0" err="1">
                          <a:solidFill>
                            <a:srgbClr val="000000"/>
                          </a:solidFill>
                          <a:effectLst/>
                          <a:latin typeface="Calibri" panose="020F0502020204030204" pitchFamily="34" charset="0"/>
                        </a:rPr>
                        <a:t>Freigeben</a:t>
                      </a:r>
                      <a:endParaRPr lang="en-US" sz="1200" b="1" i="0" u="none" strike="noStrike" noProof="0" dirty="0">
                        <a:solidFill>
                          <a:srgbClr val="000000"/>
                        </a:solidFill>
                        <a:effectLst/>
                        <a:latin typeface="Calibri" panose="020F0502020204030204" pitchFamily="34" charset="0"/>
                      </a:endParaRPr>
                    </a:p>
                    <a:p>
                      <a:pPr algn="l" fontAlgn="b"/>
                      <a:r>
                        <a:rPr lang="en-US" sz="1100" b="0" i="1" u="none" strike="noStrike" kern="1200" dirty="0">
                          <a:solidFill>
                            <a:srgbClr val="000000"/>
                          </a:solidFill>
                          <a:effectLst/>
                          <a:latin typeface="Calibri" panose="020F0502020204030204" pitchFamily="34" charset="0"/>
                          <a:ea typeface="+mn-ea"/>
                          <a:cs typeface="+mn-cs"/>
                        </a:rPr>
                        <a:t>Um </a:t>
                      </a:r>
                      <a:r>
                        <a:rPr lang="en-US" sz="1100" b="0" i="1" u="none" strike="noStrike" kern="1200" dirty="0" err="1">
                          <a:solidFill>
                            <a:srgbClr val="000000"/>
                          </a:solidFill>
                          <a:effectLst/>
                          <a:latin typeface="Calibri" panose="020F0502020204030204" pitchFamily="34" charset="0"/>
                          <a:ea typeface="+mn-ea"/>
                          <a:cs typeface="+mn-cs"/>
                        </a:rPr>
                        <a:t>Werkstücke</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zu</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greifen</a:t>
                      </a:r>
                      <a:r>
                        <a:rPr lang="en-US" sz="1100" b="0" i="1" u="none" strike="noStrike" kern="1200" dirty="0">
                          <a:solidFill>
                            <a:srgbClr val="000000"/>
                          </a:solidFill>
                          <a:effectLst/>
                          <a:latin typeface="Calibri" panose="020F0502020204030204" pitchFamily="34" charset="0"/>
                          <a:ea typeface="+mn-ea"/>
                          <a:cs typeface="+mn-cs"/>
                        </a:rPr>
                        <a:t> und </a:t>
                      </a:r>
                      <a:r>
                        <a:rPr lang="en-US" sz="1100" b="0" i="1" u="none" strike="noStrike" kern="1200" dirty="0" err="1">
                          <a:solidFill>
                            <a:srgbClr val="000000"/>
                          </a:solidFill>
                          <a:effectLst/>
                          <a:latin typeface="Calibri" panose="020F0502020204030204" pitchFamily="34" charset="0"/>
                          <a:ea typeface="+mn-ea"/>
                          <a:cs typeface="+mn-cs"/>
                        </a:rPr>
                        <a:t>freizugeben</a:t>
                      </a:r>
                      <a:endParaRPr lang="en-US"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endParaRPr lang="de-DE" sz="1000" b="0" i="0" u="none" strike="noStrike" kern="1200" dirty="0">
                        <a:solidFill>
                          <a:schemeClr val="tx1"/>
                        </a:solidFill>
                        <a:effectLst/>
                        <a:latin typeface="Calibri" panose="020F0502020204030204" pitchFamily="34" charset="0"/>
                        <a:ea typeface="+mn-ea"/>
                        <a:cs typeface="+mn-cs"/>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noProof="0" dirty="0" err="1">
                          <a:solidFill>
                            <a:srgbClr val="000000"/>
                          </a:solidFill>
                          <a:effectLst/>
                          <a:latin typeface="Calibri" panose="020F0502020204030204" pitchFamily="34" charset="0"/>
                        </a:rPr>
                        <a:t>Greifkraft</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Einstellung</a:t>
                      </a:r>
                      <a:br>
                        <a:rPr lang="de-DE" sz="1200" b="1" i="0" u="none" strike="noStrike" dirty="0">
                          <a:solidFill>
                            <a:srgbClr val="000000"/>
                          </a:solidFill>
                          <a:effectLst/>
                          <a:latin typeface="Calibri" panose="020F0502020204030204" pitchFamily="34" charset="0"/>
                        </a:rPr>
                      </a:br>
                      <a:r>
                        <a:rPr lang="en-US" sz="1100" b="0" i="1" u="none" strike="noStrike" kern="1200" dirty="0">
                          <a:solidFill>
                            <a:srgbClr val="000000"/>
                          </a:solidFill>
                          <a:effectLst/>
                          <a:latin typeface="Calibri" panose="020F0502020204030204" pitchFamily="34" charset="0"/>
                          <a:ea typeface="+mn-ea"/>
                          <a:cs typeface="+mn-cs"/>
                        </a:rPr>
                        <a:t>um </a:t>
                      </a:r>
                      <a:r>
                        <a:rPr lang="en-US" sz="1100" b="0" i="1" u="none" strike="noStrike" kern="1200" dirty="0" err="1">
                          <a:solidFill>
                            <a:srgbClr val="000000"/>
                          </a:solidFill>
                          <a:effectLst/>
                          <a:latin typeface="Calibri" panose="020F0502020204030204" pitchFamily="34" charset="0"/>
                          <a:ea typeface="+mn-ea"/>
                          <a:cs typeface="+mn-cs"/>
                        </a:rPr>
                        <a:t>empfindliche</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Werkstücke</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zu</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schonen</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kumimoji="0" lang="de-DE" sz="2000" b="1" i="0" u="none" strike="noStrike" kern="1200" cap="none" spc="0" normalizeH="0" baseline="0" noProof="0" dirty="0">
                          <a:ln>
                            <a:noFill/>
                          </a:ln>
                          <a:solidFill>
                            <a:srgbClr val="00B0F0"/>
                          </a:solidFill>
                          <a:effectLst/>
                          <a:uLnTx/>
                          <a:uFillTx/>
                          <a:latin typeface="Wingdings" panose="05000000000000000000" pitchFamily="2" charset="2"/>
                          <a:ea typeface="+mn-ea"/>
                          <a:cs typeface="+mn-cs"/>
                        </a:rPr>
                        <a:t>ü</a:t>
                      </a:r>
                      <a:r>
                        <a:rPr kumimoji="0" lang="de-DE"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br>
                        <a:rPr kumimoji="0" lang="de-DE"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br>
                      <a:r>
                        <a:rPr kumimoji="0" lang="de-DE" sz="9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r>
                        <a:rPr kumimoji="0" lang="en-US" sz="900" b="0" i="0" u="none" strike="noStrike" kern="1200" cap="none" spc="0" normalizeH="0" baseline="0" noProof="0" dirty="0" err="1">
                          <a:ln>
                            <a:noFill/>
                          </a:ln>
                          <a:solidFill>
                            <a:prstClr val="black"/>
                          </a:solidFill>
                          <a:effectLst/>
                          <a:uLnTx/>
                          <a:uFillTx/>
                          <a:latin typeface="Calibri" panose="020F0502020204030204" pitchFamily="34" charset="0"/>
                          <a:ea typeface="+mn-ea"/>
                          <a:cs typeface="+mn-cs"/>
                        </a:rPr>
                        <a:t>manuell</a:t>
                      </a:r>
                      <a:r>
                        <a:rPr kumimoji="0" lang="de-DE" sz="9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endParaRPr lang="de-DE" sz="11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err="1">
                          <a:solidFill>
                            <a:srgbClr val="000000"/>
                          </a:solidFill>
                          <a:effectLst/>
                          <a:latin typeface="Calibri" panose="020F0502020204030204" pitchFamily="34" charset="0"/>
                        </a:rPr>
                        <a:t>Positionierung</a:t>
                      </a:r>
                      <a:br>
                        <a:rPr lang="de-DE" sz="1200" b="1" i="0" u="none" strike="noStrike" dirty="0">
                          <a:solidFill>
                            <a:srgbClr val="000000"/>
                          </a:solidFill>
                          <a:effectLst/>
                          <a:latin typeface="Calibri" panose="020F0502020204030204" pitchFamily="34" charset="0"/>
                        </a:rPr>
                      </a:br>
                      <a:r>
                        <a:rPr lang="en-US" sz="1100" b="0" i="1" u="none" strike="noStrike" kern="1200" dirty="0" err="1">
                          <a:solidFill>
                            <a:srgbClr val="000000"/>
                          </a:solidFill>
                          <a:effectLst/>
                          <a:latin typeface="Calibri" panose="020F0502020204030204" pitchFamily="34" charset="0"/>
                          <a:ea typeface="+mn-ea"/>
                          <a:cs typeface="+mn-cs"/>
                        </a:rPr>
                        <a:t>zur</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Taktzeitoptimierung</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durch</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Vorpositionieren</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marL="0" algn="l" defTabSz="457171" rtl="0" eaLnBrk="1" fontAlgn="b" latinLnBrk="0" hangingPunct="1"/>
                      <a:r>
                        <a:rPr lang="en-US" sz="1200" b="1" i="0" u="none" strike="noStrike" noProof="0" dirty="0" err="1">
                          <a:solidFill>
                            <a:srgbClr val="000000"/>
                          </a:solidFill>
                          <a:effectLst/>
                          <a:latin typeface="Calibri" panose="020F0502020204030204" pitchFamily="34" charset="0"/>
                        </a:rPr>
                        <a:t>Feinabstimmung</a:t>
                      </a:r>
                      <a:r>
                        <a:rPr lang="en-US" sz="1200" b="1" i="0" u="none" strike="noStrike" noProof="0" dirty="0">
                          <a:solidFill>
                            <a:srgbClr val="000000"/>
                          </a:solidFill>
                          <a:effectLst/>
                          <a:latin typeface="Calibri" panose="020F0502020204030204" pitchFamily="34" charset="0"/>
                        </a:rPr>
                        <a:t> des </a:t>
                      </a:r>
                      <a:r>
                        <a:rPr lang="en-US" sz="1200" b="1" i="0" u="none" strike="noStrike" noProof="0" dirty="0" err="1">
                          <a:solidFill>
                            <a:srgbClr val="000000"/>
                          </a:solidFill>
                          <a:effectLst/>
                          <a:latin typeface="Calibri" panose="020F0502020204030204" pitchFamily="34" charset="0"/>
                        </a:rPr>
                        <a:t>Bewegungsprofils</a:t>
                      </a:r>
                      <a:br>
                        <a:rPr lang="de-DE" sz="1200" b="1" i="0" u="none" strike="noStrike" dirty="0">
                          <a:solidFill>
                            <a:srgbClr val="000000"/>
                          </a:solidFill>
                          <a:effectLst/>
                          <a:latin typeface="Calibri" panose="020F0502020204030204" pitchFamily="34" charset="0"/>
                        </a:rPr>
                      </a:br>
                      <a:r>
                        <a:rPr lang="en-US" sz="1100" b="0" i="1" u="none" strike="noStrike" kern="1200" dirty="0">
                          <a:solidFill>
                            <a:srgbClr val="000000"/>
                          </a:solidFill>
                          <a:effectLst/>
                          <a:latin typeface="Calibri" panose="020F0502020204030204" pitchFamily="34" charset="0"/>
                          <a:ea typeface="+mn-ea"/>
                          <a:cs typeface="+mn-cs"/>
                        </a:rPr>
                        <a:t>um </a:t>
                      </a:r>
                      <a:r>
                        <a:rPr lang="en-US" sz="1100" b="0" i="1" u="none" strike="noStrike" kern="1200" dirty="0" err="1">
                          <a:solidFill>
                            <a:srgbClr val="000000"/>
                          </a:solidFill>
                          <a:effectLst/>
                          <a:latin typeface="Calibri" panose="020F0502020204030204" pitchFamily="34" charset="0"/>
                          <a:ea typeface="+mn-ea"/>
                          <a:cs typeface="+mn-cs"/>
                        </a:rPr>
                        <a:t>komplexe</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Greifaufgaben</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zu</a:t>
                      </a:r>
                      <a:r>
                        <a:rPr lang="en-US" sz="1100" b="0" i="1" u="none" strike="noStrike" kern="1200" dirty="0">
                          <a:solidFill>
                            <a:srgbClr val="000000"/>
                          </a:solidFill>
                          <a:effectLst/>
                          <a:latin typeface="Calibri" panose="020F0502020204030204" pitchFamily="34" charset="0"/>
                          <a:ea typeface="+mn-ea"/>
                          <a:cs typeface="+mn-cs"/>
                        </a:rPr>
                        <a:t> </a:t>
                      </a:r>
                      <a:r>
                        <a:rPr lang="en-US" sz="1100" b="0" i="1" u="none" strike="noStrike" kern="1200" dirty="0" err="1">
                          <a:solidFill>
                            <a:srgbClr val="000000"/>
                          </a:solidFill>
                          <a:effectLst/>
                          <a:latin typeface="Calibri" panose="020F0502020204030204" pitchFamily="34" charset="0"/>
                          <a:ea typeface="+mn-ea"/>
                          <a:cs typeface="+mn-cs"/>
                        </a:rPr>
                        <a:t>lösen</a:t>
                      </a:r>
                      <a:endParaRPr lang="de-DE" sz="1100" b="0" i="1" u="none" strike="noStrike" kern="120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31624927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Integrierte Sensor- und Diagnosefunktionen</a:t>
            </a:r>
            <a:endParaRPr lang="de-DE" sz="2800" u="sng" dirty="0">
              <a:solidFill>
                <a:srgbClr val="00B0F0"/>
              </a:solidFill>
            </a:endParaRPr>
          </a:p>
        </p:txBody>
      </p:sp>
      <p:graphicFrame>
        <p:nvGraphicFramePr>
          <p:cNvPr id="13" name="Tabelle 12">
            <a:extLst>
              <a:ext uri="{FF2B5EF4-FFF2-40B4-BE49-F238E27FC236}">
                <a16:creationId xmlns:a16="http://schemas.microsoft.com/office/drawing/2014/main" id="{355848CD-202A-4357-80EC-F611D48E6EE3}"/>
              </a:ext>
            </a:extLst>
          </p:cNvPr>
          <p:cNvGraphicFramePr>
            <a:graphicFrameLocks noGrp="1"/>
          </p:cNvGraphicFramePr>
          <p:nvPr>
            <p:extLst>
              <p:ext uri="{D42A27DB-BD31-4B8C-83A1-F6EECF244321}">
                <p14:modId xmlns:p14="http://schemas.microsoft.com/office/powerpoint/2010/main" val="162287030"/>
              </p:ext>
            </p:extLst>
          </p:nvPr>
        </p:nvGraphicFramePr>
        <p:xfrm>
          <a:off x="568800" y="1605600"/>
          <a:ext cx="8006425" cy="307752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Digitale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Industrielles</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err="1">
                          <a:solidFill>
                            <a:srgbClr val="000000"/>
                          </a:solidFill>
                          <a:effectLst/>
                          <a:latin typeface="Calibri" panose="020F0502020204030204" pitchFamily="34" charset="0"/>
                        </a:rPr>
                        <a:t>Individelle</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Positionen</a:t>
                      </a:r>
                      <a:endParaRPr lang="en-US" sz="1200" b="1" i="0" u="none" strike="noStrike" baseline="0" noProof="0" dirty="0">
                        <a:solidFill>
                          <a:srgbClr val="000000"/>
                        </a:solidFill>
                        <a:effectLst/>
                        <a:latin typeface="Calibri" panose="020F0502020204030204" pitchFamily="34" charset="0"/>
                      </a:endParaRPr>
                    </a:p>
                    <a:p>
                      <a:pPr algn="l" fontAlgn="b"/>
                      <a:r>
                        <a:rPr lang="en-US" sz="1100" b="0" i="1" u="none" strike="noStrike" noProof="0" dirty="0" err="1">
                          <a:solidFill>
                            <a:srgbClr val="000000"/>
                          </a:solidFill>
                          <a:effectLst/>
                          <a:latin typeface="Calibri" panose="020F0502020204030204" pitchFamily="34" charset="0"/>
                        </a:rPr>
                        <a:t>z.B</a:t>
                      </a:r>
                      <a:r>
                        <a:rPr lang="en-US" sz="1100" b="0" i="1" u="none" strike="noStrike" noProof="0" dirty="0">
                          <a:solidFill>
                            <a:srgbClr val="000000"/>
                          </a:solidFill>
                          <a:effectLst/>
                          <a:latin typeface="Calibri" panose="020F0502020204030204" pitchFamily="34" charset="0"/>
                        </a:rPr>
                        <a:t>. </a:t>
                      </a:r>
                      <a:r>
                        <a:rPr lang="en-US" sz="1100" b="0" i="1" u="none" strike="noStrike" noProof="0" dirty="0" err="1">
                          <a:solidFill>
                            <a:srgbClr val="000000"/>
                          </a:solidFill>
                          <a:effectLst/>
                          <a:latin typeface="Calibri" panose="020F0502020204030204" pitchFamily="34" charset="0"/>
                        </a:rPr>
                        <a:t>offen</a:t>
                      </a:r>
                      <a:r>
                        <a:rPr lang="en-US" sz="1100" b="0" i="1" u="none" strike="noStrike" noProof="0" dirty="0">
                          <a:solidFill>
                            <a:srgbClr val="000000"/>
                          </a:solidFill>
                          <a:effectLst/>
                          <a:latin typeface="Calibri" panose="020F0502020204030204" pitchFamily="34" charset="0"/>
                        </a:rPr>
                        <a:t>, </a:t>
                      </a:r>
                      <a:r>
                        <a:rPr lang="en-US" sz="1100" b="0" i="1" u="none" strike="noStrike" noProof="0" dirty="0" err="1">
                          <a:solidFill>
                            <a:srgbClr val="000000"/>
                          </a:solidFill>
                          <a:effectLst/>
                          <a:latin typeface="Calibri" panose="020F0502020204030204" pitchFamily="34" charset="0"/>
                        </a:rPr>
                        <a:t>geschlossen</a:t>
                      </a:r>
                      <a:r>
                        <a:rPr lang="en-US" sz="1100" b="0" i="1" u="none" strike="noStrike" noProof="0" dirty="0">
                          <a:solidFill>
                            <a:srgbClr val="000000"/>
                          </a:solidFill>
                          <a:effectLst/>
                          <a:latin typeface="Calibri" panose="020F0502020204030204" pitchFamily="34" charset="0"/>
                        </a:rPr>
                        <a:t>, </a:t>
                      </a:r>
                      <a:r>
                        <a:rPr lang="en-US" sz="1100" b="0" i="1" u="none" strike="noStrike" noProof="0" dirty="0" err="1">
                          <a:solidFill>
                            <a:srgbClr val="000000"/>
                          </a:solidFill>
                          <a:effectLst/>
                          <a:latin typeface="Calibri" panose="020F0502020204030204" pitchFamily="34" charset="0"/>
                        </a:rPr>
                        <a:t>Werkstück</a:t>
                      </a:r>
                      <a:r>
                        <a:rPr lang="en-US" sz="1100" b="0" i="1" u="none" strike="noStrike" noProof="0" dirty="0">
                          <a:solidFill>
                            <a:srgbClr val="000000"/>
                          </a:solidFill>
                          <a:effectLst/>
                          <a:latin typeface="Calibri" panose="020F0502020204030204" pitchFamily="34" charset="0"/>
                        </a:rPr>
                        <a:t> </a:t>
                      </a:r>
                      <a:r>
                        <a:rPr lang="en-US" sz="1100" b="0" i="1" u="none" strike="noStrike" noProof="0" dirty="0" err="1">
                          <a:solidFill>
                            <a:srgbClr val="000000"/>
                          </a:solidFill>
                          <a:effectLst/>
                          <a:latin typeface="Calibri" panose="020F0502020204030204" pitchFamily="34" charset="0"/>
                        </a:rPr>
                        <a:t>gegriffen</a:t>
                      </a:r>
                      <a:endParaRPr lang="en-US" sz="1100" b="0" i="1" u="none" strike="noStrike" noProof="0" dirty="0">
                        <a:solidFill>
                          <a:srgbClr val="000000"/>
                        </a:solidFill>
                        <a:effectLst/>
                        <a:latin typeface="Calibri" panose="020F0502020204030204" pitchFamily="34" charset="0"/>
                      </a:endParaRP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r>
                        <a:rPr lang="de-DE" sz="1200" b="0" i="0" u="none" strike="noStrike" dirty="0">
                          <a:solidFill>
                            <a:srgbClr val="000000"/>
                          </a:solidFill>
                          <a:effectLst/>
                          <a:latin typeface="Calibri" panose="020F0502020204030204" pitchFamily="34" charset="0"/>
                        </a:rPr>
                        <a:t> </a:t>
                      </a:r>
                      <a:br>
                        <a:rPr lang="de-DE" sz="1200" b="0" i="0" u="none" strike="noStrike" dirty="0">
                          <a:solidFill>
                            <a:srgbClr val="000000"/>
                          </a:solidFill>
                          <a:effectLst/>
                          <a:latin typeface="Calibri" panose="020F0502020204030204" pitchFamily="34" charset="0"/>
                        </a:rPr>
                      </a:br>
                      <a:r>
                        <a:rPr lang="de-DE" sz="900" b="0" i="0" u="none" strike="noStrike" kern="1200" dirty="0">
                          <a:solidFill>
                            <a:schemeClr val="tx1"/>
                          </a:solidFill>
                          <a:effectLst/>
                          <a:latin typeface="Calibri" panose="020F0502020204030204" pitchFamily="34" charset="0"/>
                          <a:ea typeface="+mn-ea"/>
                          <a:cs typeface="+mn-cs"/>
                        </a:rPr>
                        <a:t>(</a:t>
                      </a:r>
                      <a:r>
                        <a:rPr lang="en-US" sz="900" b="0" i="0" u="none" strike="noStrike" kern="1200" noProof="0" dirty="0">
                          <a:solidFill>
                            <a:schemeClr val="tx1"/>
                          </a:solidFill>
                          <a:effectLst/>
                          <a:latin typeface="Calibri" panose="020F0502020204030204" pitchFamily="34" charset="0"/>
                          <a:ea typeface="+mn-ea"/>
                          <a:cs typeface="+mn-cs"/>
                        </a:rPr>
                        <a:t>extern</a:t>
                      </a:r>
                      <a:r>
                        <a:rPr lang="de-DE" sz="9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noProof="0" dirty="0" err="1">
                          <a:solidFill>
                            <a:srgbClr val="000000"/>
                          </a:solidFill>
                          <a:effectLst/>
                          <a:latin typeface="Calibri" panose="020F0502020204030204" pitchFamily="34" charset="0"/>
                        </a:rPr>
                        <a:t>Kontinuierliche</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Positionsrückmeldung</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zur</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Werkstück</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Identifikation</a:t>
                      </a:r>
                      <a:r>
                        <a:rPr lang="en-US" sz="1100" b="0" i="1" u="none" strike="noStrike" kern="1200" noProof="0" dirty="0">
                          <a:solidFill>
                            <a:srgbClr val="000000"/>
                          </a:solidFill>
                          <a:effectLst/>
                          <a:latin typeface="Calibri" panose="020F0502020204030204" pitchFamily="34" charset="0"/>
                          <a:ea typeface="+mn-ea"/>
                          <a:cs typeface="+mn-cs"/>
                        </a:rPr>
                        <a:t> und </a:t>
                      </a:r>
                      <a:r>
                        <a:rPr lang="en-US" sz="1100" b="0" i="1" u="none" strike="noStrike" kern="1200" noProof="0" dirty="0" err="1">
                          <a:solidFill>
                            <a:srgbClr val="000000"/>
                          </a:solidFill>
                          <a:effectLst/>
                          <a:latin typeface="Calibri" panose="020F0502020204030204" pitchFamily="34" charset="0"/>
                          <a:ea typeface="+mn-ea"/>
                          <a:cs typeface="+mn-cs"/>
                        </a:rPr>
                        <a:t>Prüfung</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Diagnose und </a:t>
                      </a:r>
                      <a:r>
                        <a:rPr lang="en-US" sz="1200" b="1" i="0" u="none" strike="noStrike" noProof="0" dirty="0" err="1">
                          <a:solidFill>
                            <a:srgbClr val="000000"/>
                          </a:solidFill>
                          <a:effectLst/>
                          <a:latin typeface="Calibri" panose="020F0502020204030204" pitchFamily="34" charset="0"/>
                        </a:rPr>
                        <a:t>Wartungsinformationen</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z.B</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Zyklenzähler</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Spannung</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Temperatur</a:t>
                      </a:r>
                      <a:r>
                        <a:rPr lang="en-US" sz="1100" b="0" i="1" u="none" strike="noStrike" kern="1200" noProof="0" dirty="0">
                          <a:solidFill>
                            <a:srgbClr val="000000"/>
                          </a:solidFill>
                          <a:effectLst/>
                          <a:latin typeface="Calibri" panose="020F0502020204030204" pitchFamily="34" charset="0"/>
                          <a:ea typeface="+mn-ea"/>
                          <a:cs typeface="+mn-cs"/>
                        </a:rPr>
                        <a:t>, etc.</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a:solidFill>
                            <a:schemeClr val="tx1"/>
                          </a:solidFill>
                          <a:effectLst/>
                          <a:latin typeface="Calibri" panose="020F0502020204030204" pitchFamily="34" charset="0"/>
                        </a:rPr>
                        <a:t>-</a:t>
                      </a:r>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marL="0" algn="l" defTabSz="457171" rtl="0" eaLnBrk="1" fontAlgn="b" latinLnBrk="0" hangingPunct="1"/>
                      <a:r>
                        <a:rPr lang="en-US" sz="1200" b="1" i="0" u="none" strike="noStrike" noProof="0" dirty="0" err="1">
                          <a:solidFill>
                            <a:srgbClr val="000000"/>
                          </a:solidFill>
                          <a:effectLst/>
                          <a:latin typeface="Calibri" panose="020F0502020204030204" pitchFamily="34" charset="0"/>
                        </a:rPr>
                        <a:t>Geräteidentifikation</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z.B</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Materialnummer</a:t>
                      </a:r>
                      <a:r>
                        <a:rPr lang="en-US" sz="1100" b="0" i="1" u="none" strike="noStrike" kern="1200" baseline="0" noProof="0" dirty="0">
                          <a:solidFill>
                            <a:srgbClr val="000000"/>
                          </a:solidFill>
                          <a:effectLst/>
                          <a:latin typeface="Calibri" panose="020F0502020204030204" pitchFamily="34" charset="0"/>
                          <a:ea typeface="+mn-ea"/>
                          <a:cs typeface="+mn-cs"/>
                        </a:rPr>
                        <a:t>, SN, HW and FW Version</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a:solidFill>
                            <a:schemeClr val="tx1"/>
                          </a:solidFill>
                          <a:effectLst/>
                          <a:latin typeface="Calibri" panose="020F0502020204030204" pitchFamily="34" charset="0"/>
                        </a:rPr>
                        <a:t>-</a:t>
                      </a:r>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279308">
                <a:tc>
                  <a:txBody>
                    <a:bodyPr/>
                    <a:lstStyle/>
                    <a:p>
                      <a:pPr marL="0" algn="l" defTabSz="457171" rtl="0" eaLnBrk="1" fontAlgn="b" latinLnBrk="0" hangingPunct="1"/>
                      <a:r>
                        <a:rPr lang="en-US" sz="1100" b="1" i="1" u="none" strike="noStrike" kern="1200" noProof="0" dirty="0" err="1">
                          <a:solidFill>
                            <a:srgbClr val="000000"/>
                          </a:solidFill>
                          <a:effectLst/>
                          <a:latin typeface="Calibri" panose="020F0502020204030204" pitchFamily="34" charset="0"/>
                          <a:ea typeface="+mn-ea"/>
                          <a:cs typeface="+mn-cs"/>
                        </a:rPr>
                        <a:t>Erwiterte</a:t>
                      </a:r>
                      <a:r>
                        <a:rPr lang="en-US" sz="1100" b="1" i="1" u="none" strike="noStrike" kern="1200" noProof="0" dirty="0">
                          <a:solidFill>
                            <a:srgbClr val="000000"/>
                          </a:solidFill>
                          <a:effectLst/>
                          <a:latin typeface="Calibri" panose="020F0502020204030204" pitchFamily="34" charset="0"/>
                          <a:ea typeface="+mn-ea"/>
                          <a:cs typeface="+mn-cs"/>
                        </a:rPr>
                        <a:t> </a:t>
                      </a:r>
                      <a:r>
                        <a:rPr lang="en-US" sz="1100" b="1" i="1" u="none" strike="noStrike" kern="1200" noProof="0" dirty="0" err="1">
                          <a:solidFill>
                            <a:srgbClr val="000000"/>
                          </a:solidFill>
                          <a:effectLst/>
                          <a:latin typeface="Calibri" panose="020F0502020204030204" pitchFamily="34" charset="0"/>
                          <a:ea typeface="+mn-ea"/>
                          <a:cs typeface="+mn-cs"/>
                        </a:rPr>
                        <a:t>Sensordaten</a:t>
                      </a:r>
                      <a:br>
                        <a:rPr lang="en-US" sz="1100" b="1" i="1" u="none" strike="noStrike" kern="1200" baseline="0" noProof="0" dirty="0">
                          <a:solidFill>
                            <a:srgbClr val="000000"/>
                          </a:solidFill>
                          <a:effectLst/>
                          <a:latin typeface="Calibri" panose="020F0502020204030204" pitchFamily="34" charset="0"/>
                          <a:ea typeface="+mn-ea"/>
                          <a:cs typeface="+mn-cs"/>
                        </a:rPr>
                      </a:br>
                      <a:r>
                        <a:rPr lang="en-US" sz="1100" b="0" i="1" u="none" strike="noStrike" kern="1200" noProof="0" dirty="0" err="1">
                          <a:solidFill>
                            <a:srgbClr val="000000"/>
                          </a:solidFill>
                          <a:effectLst/>
                          <a:latin typeface="Calibri" panose="020F0502020204030204" pitchFamily="34" charset="0"/>
                          <a:ea typeface="+mn-ea"/>
                          <a:cs typeface="+mn-cs"/>
                        </a:rPr>
                        <a:t>z.B</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Geschwindigkeit</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Motorstrom</a:t>
                      </a:r>
                      <a:r>
                        <a:rPr lang="en-US" sz="1100" b="0" i="1" u="none" strike="noStrike" kern="1200" noProof="0" dirty="0">
                          <a:solidFill>
                            <a:srgbClr val="000000"/>
                          </a:solidFill>
                          <a:effectLst/>
                          <a:latin typeface="Calibri" panose="020F0502020204030204" pitchFamily="34" charset="0"/>
                          <a:ea typeface="+mn-ea"/>
                          <a:cs typeface="+mn-cs"/>
                        </a:rPr>
                        <a:t>, etc.</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a:solidFill>
                            <a:schemeClr val="tx1"/>
                          </a:solidFill>
                          <a:effectLst/>
                          <a:latin typeface="Calibri" panose="020F0502020204030204" pitchFamily="34" charset="0"/>
                        </a:rPr>
                        <a:t>-</a:t>
                      </a:r>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endParaRPr kumimoji="0" lang="de-DE"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217526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Integrierte Sensor- und Diagnosefunktionen</a:t>
            </a:r>
            <a:endParaRPr lang="de-DE" sz="2800" u="sng" dirty="0">
              <a:solidFill>
                <a:srgbClr val="00B0F0"/>
              </a:solidFill>
            </a:endParaRPr>
          </a:p>
        </p:txBody>
      </p:sp>
      <p:graphicFrame>
        <p:nvGraphicFramePr>
          <p:cNvPr id="13" name="Tabelle 12">
            <a:extLst>
              <a:ext uri="{FF2B5EF4-FFF2-40B4-BE49-F238E27FC236}">
                <a16:creationId xmlns:a16="http://schemas.microsoft.com/office/drawing/2014/main" id="{355848CD-202A-4357-80EC-F611D48E6EE3}"/>
              </a:ext>
            </a:extLst>
          </p:cNvPr>
          <p:cNvGraphicFramePr>
            <a:graphicFrameLocks noGrp="1"/>
          </p:cNvGraphicFramePr>
          <p:nvPr>
            <p:extLst>
              <p:ext uri="{D42A27DB-BD31-4B8C-83A1-F6EECF244321}">
                <p14:modId xmlns:p14="http://schemas.microsoft.com/office/powerpoint/2010/main" val="3264073512"/>
              </p:ext>
            </p:extLst>
          </p:nvPr>
        </p:nvGraphicFramePr>
        <p:xfrm>
          <a:off x="568800" y="1605600"/>
          <a:ext cx="8006425" cy="307752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Digitale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Industrielles</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err="1">
                          <a:solidFill>
                            <a:srgbClr val="000000"/>
                          </a:solidFill>
                          <a:effectLst/>
                          <a:latin typeface="Calibri" panose="020F0502020204030204" pitchFamily="34" charset="0"/>
                        </a:rPr>
                        <a:t>Individelle</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Positionen</a:t>
                      </a:r>
                      <a:endParaRPr lang="en-US" sz="1200" b="1" i="0" u="none" strike="noStrike" baseline="0" noProof="0" dirty="0">
                        <a:solidFill>
                          <a:srgbClr val="000000"/>
                        </a:solidFill>
                        <a:effectLst/>
                        <a:latin typeface="Calibri" panose="020F0502020204030204" pitchFamily="34" charset="0"/>
                      </a:endParaRPr>
                    </a:p>
                    <a:p>
                      <a:pPr algn="l" fontAlgn="b"/>
                      <a:r>
                        <a:rPr lang="en-US" sz="1100" b="0" i="1" u="none" strike="noStrike" noProof="0" dirty="0" err="1">
                          <a:solidFill>
                            <a:srgbClr val="000000"/>
                          </a:solidFill>
                          <a:effectLst/>
                          <a:latin typeface="Calibri" panose="020F0502020204030204" pitchFamily="34" charset="0"/>
                        </a:rPr>
                        <a:t>z.B</a:t>
                      </a:r>
                      <a:r>
                        <a:rPr lang="en-US" sz="1100" b="0" i="1" u="none" strike="noStrike" noProof="0" dirty="0">
                          <a:solidFill>
                            <a:srgbClr val="000000"/>
                          </a:solidFill>
                          <a:effectLst/>
                          <a:latin typeface="Calibri" panose="020F0502020204030204" pitchFamily="34" charset="0"/>
                        </a:rPr>
                        <a:t>. </a:t>
                      </a:r>
                      <a:r>
                        <a:rPr lang="en-US" sz="1100" b="0" i="1" u="none" strike="noStrike" noProof="0" dirty="0" err="1">
                          <a:solidFill>
                            <a:srgbClr val="000000"/>
                          </a:solidFill>
                          <a:effectLst/>
                          <a:latin typeface="Calibri" panose="020F0502020204030204" pitchFamily="34" charset="0"/>
                        </a:rPr>
                        <a:t>offen</a:t>
                      </a:r>
                      <a:r>
                        <a:rPr lang="en-US" sz="1100" b="0" i="1" u="none" strike="noStrike" noProof="0" dirty="0">
                          <a:solidFill>
                            <a:srgbClr val="000000"/>
                          </a:solidFill>
                          <a:effectLst/>
                          <a:latin typeface="Calibri" panose="020F0502020204030204" pitchFamily="34" charset="0"/>
                        </a:rPr>
                        <a:t>, </a:t>
                      </a:r>
                      <a:r>
                        <a:rPr lang="en-US" sz="1100" b="0" i="1" u="none" strike="noStrike" noProof="0" dirty="0" err="1">
                          <a:solidFill>
                            <a:srgbClr val="000000"/>
                          </a:solidFill>
                          <a:effectLst/>
                          <a:latin typeface="Calibri" panose="020F0502020204030204" pitchFamily="34" charset="0"/>
                        </a:rPr>
                        <a:t>geschlossen</a:t>
                      </a:r>
                      <a:r>
                        <a:rPr lang="en-US" sz="1100" b="0" i="1" u="none" strike="noStrike" noProof="0" dirty="0">
                          <a:solidFill>
                            <a:srgbClr val="000000"/>
                          </a:solidFill>
                          <a:effectLst/>
                          <a:latin typeface="Calibri" panose="020F0502020204030204" pitchFamily="34" charset="0"/>
                        </a:rPr>
                        <a:t>, </a:t>
                      </a:r>
                      <a:r>
                        <a:rPr lang="en-US" sz="1100" b="0" i="1" u="none" strike="noStrike" noProof="0" dirty="0" err="1">
                          <a:solidFill>
                            <a:srgbClr val="000000"/>
                          </a:solidFill>
                          <a:effectLst/>
                          <a:latin typeface="Calibri" panose="020F0502020204030204" pitchFamily="34" charset="0"/>
                        </a:rPr>
                        <a:t>Werkstück</a:t>
                      </a:r>
                      <a:r>
                        <a:rPr lang="en-US" sz="1100" b="0" i="1" u="none" strike="noStrike" noProof="0" dirty="0">
                          <a:solidFill>
                            <a:srgbClr val="000000"/>
                          </a:solidFill>
                          <a:effectLst/>
                          <a:latin typeface="Calibri" panose="020F0502020204030204" pitchFamily="34" charset="0"/>
                        </a:rPr>
                        <a:t> </a:t>
                      </a:r>
                      <a:r>
                        <a:rPr lang="en-US" sz="1100" b="0" i="1" u="none" strike="noStrike" noProof="0" dirty="0" err="1">
                          <a:solidFill>
                            <a:srgbClr val="000000"/>
                          </a:solidFill>
                          <a:effectLst/>
                          <a:latin typeface="Calibri" panose="020F0502020204030204" pitchFamily="34" charset="0"/>
                        </a:rPr>
                        <a:t>gegriffen</a:t>
                      </a:r>
                      <a:endParaRPr lang="en-US" sz="1100" b="0" i="1" u="none" strike="noStrike" noProof="0" dirty="0">
                        <a:solidFill>
                          <a:srgbClr val="000000"/>
                        </a:solidFill>
                        <a:effectLst/>
                        <a:latin typeface="Calibri" panose="020F0502020204030204" pitchFamily="34" charset="0"/>
                      </a:endParaRP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r>
                        <a:rPr lang="de-DE" sz="1200" b="0" i="0" u="none" strike="noStrike" dirty="0">
                          <a:solidFill>
                            <a:srgbClr val="000000"/>
                          </a:solidFill>
                          <a:effectLst/>
                          <a:latin typeface="Calibri" panose="020F0502020204030204" pitchFamily="34" charset="0"/>
                        </a:rPr>
                        <a:t> </a:t>
                      </a:r>
                      <a:br>
                        <a:rPr lang="de-DE" sz="1200" b="0" i="0" u="none" strike="noStrike" dirty="0">
                          <a:solidFill>
                            <a:srgbClr val="000000"/>
                          </a:solidFill>
                          <a:effectLst/>
                          <a:latin typeface="Calibri" panose="020F0502020204030204" pitchFamily="34" charset="0"/>
                        </a:rPr>
                      </a:br>
                      <a:r>
                        <a:rPr lang="de-DE" sz="900" b="0" i="0" u="none" strike="noStrike" kern="1200" dirty="0">
                          <a:solidFill>
                            <a:schemeClr val="tx1"/>
                          </a:solidFill>
                          <a:effectLst/>
                          <a:latin typeface="Calibri" panose="020F0502020204030204" pitchFamily="34" charset="0"/>
                          <a:ea typeface="+mn-ea"/>
                          <a:cs typeface="+mn-cs"/>
                        </a:rPr>
                        <a:t>(</a:t>
                      </a:r>
                      <a:r>
                        <a:rPr lang="en-US" sz="900" b="0" i="0" u="none" strike="noStrike" kern="1200" noProof="0" dirty="0">
                          <a:solidFill>
                            <a:schemeClr val="tx1"/>
                          </a:solidFill>
                          <a:effectLst/>
                          <a:latin typeface="Calibri" panose="020F0502020204030204" pitchFamily="34" charset="0"/>
                          <a:ea typeface="+mn-ea"/>
                          <a:cs typeface="+mn-cs"/>
                        </a:rPr>
                        <a:t>extern</a:t>
                      </a:r>
                      <a:r>
                        <a:rPr lang="de-DE" sz="9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noProof="0" dirty="0" err="1">
                          <a:solidFill>
                            <a:srgbClr val="000000"/>
                          </a:solidFill>
                          <a:effectLst/>
                          <a:latin typeface="Calibri" panose="020F0502020204030204" pitchFamily="34" charset="0"/>
                        </a:rPr>
                        <a:t>Kontinuierliche</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Positionsrückmeldung</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zur</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Werkstück</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Identifikation</a:t>
                      </a:r>
                      <a:r>
                        <a:rPr lang="en-US" sz="1100" b="0" i="1" u="none" strike="noStrike" kern="1200" noProof="0" dirty="0">
                          <a:solidFill>
                            <a:srgbClr val="000000"/>
                          </a:solidFill>
                          <a:effectLst/>
                          <a:latin typeface="Calibri" panose="020F0502020204030204" pitchFamily="34" charset="0"/>
                          <a:ea typeface="+mn-ea"/>
                          <a:cs typeface="+mn-cs"/>
                        </a:rPr>
                        <a:t> und </a:t>
                      </a:r>
                      <a:r>
                        <a:rPr lang="en-US" sz="1100" b="0" i="1" u="none" strike="noStrike" kern="1200" noProof="0" dirty="0" err="1">
                          <a:solidFill>
                            <a:srgbClr val="000000"/>
                          </a:solidFill>
                          <a:effectLst/>
                          <a:latin typeface="Calibri" panose="020F0502020204030204" pitchFamily="34" charset="0"/>
                          <a:ea typeface="+mn-ea"/>
                          <a:cs typeface="+mn-cs"/>
                        </a:rPr>
                        <a:t>Prüfung</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Diagnose und </a:t>
                      </a:r>
                      <a:r>
                        <a:rPr lang="en-US" sz="1200" b="1" i="0" u="none" strike="noStrike" noProof="0" dirty="0" err="1">
                          <a:solidFill>
                            <a:srgbClr val="000000"/>
                          </a:solidFill>
                          <a:effectLst/>
                          <a:latin typeface="Calibri" panose="020F0502020204030204" pitchFamily="34" charset="0"/>
                        </a:rPr>
                        <a:t>Wartungsinformationen</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z.B</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Zyklenzähler</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Spannung</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Temperatur</a:t>
                      </a:r>
                      <a:r>
                        <a:rPr lang="en-US" sz="1100" b="0" i="1" u="none" strike="noStrike" kern="1200" noProof="0" dirty="0">
                          <a:solidFill>
                            <a:srgbClr val="000000"/>
                          </a:solidFill>
                          <a:effectLst/>
                          <a:latin typeface="Calibri" panose="020F0502020204030204" pitchFamily="34" charset="0"/>
                          <a:ea typeface="+mn-ea"/>
                          <a:cs typeface="+mn-cs"/>
                        </a:rPr>
                        <a:t>, etc.</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marL="0" algn="l" defTabSz="457171" rtl="0" eaLnBrk="1" fontAlgn="b" latinLnBrk="0" hangingPunct="1"/>
                      <a:r>
                        <a:rPr lang="en-US" sz="1200" b="1" i="0" u="none" strike="noStrike" noProof="0" dirty="0" err="1">
                          <a:solidFill>
                            <a:srgbClr val="000000"/>
                          </a:solidFill>
                          <a:effectLst/>
                          <a:latin typeface="Calibri" panose="020F0502020204030204" pitchFamily="34" charset="0"/>
                        </a:rPr>
                        <a:t>Geräteidentifikation</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z.B</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Materialnummer</a:t>
                      </a:r>
                      <a:r>
                        <a:rPr lang="en-US" sz="1100" b="0" i="1" u="none" strike="noStrike" kern="1200" baseline="0" noProof="0" dirty="0">
                          <a:solidFill>
                            <a:srgbClr val="000000"/>
                          </a:solidFill>
                          <a:effectLst/>
                          <a:latin typeface="Calibri" panose="020F0502020204030204" pitchFamily="34" charset="0"/>
                          <a:ea typeface="+mn-ea"/>
                          <a:cs typeface="+mn-cs"/>
                        </a:rPr>
                        <a:t>, SN, HW and FW Version</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279308">
                <a:tc>
                  <a:txBody>
                    <a:bodyPr/>
                    <a:lstStyle/>
                    <a:p>
                      <a:pPr marL="0" algn="l" defTabSz="457171" rtl="0" eaLnBrk="1" fontAlgn="b" latinLnBrk="0" hangingPunct="1"/>
                      <a:r>
                        <a:rPr lang="en-US" sz="1100" b="1" i="1" u="none" strike="noStrike" kern="1200" noProof="0" dirty="0" err="1">
                          <a:solidFill>
                            <a:srgbClr val="000000"/>
                          </a:solidFill>
                          <a:effectLst/>
                          <a:latin typeface="Calibri" panose="020F0502020204030204" pitchFamily="34" charset="0"/>
                          <a:ea typeface="+mn-ea"/>
                          <a:cs typeface="+mn-cs"/>
                        </a:rPr>
                        <a:t>Erwiterte</a:t>
                      </a:r>
                      <a:r>
                        <a:rPr lang="en-US" sz="1100" b="1" i="1" u="none" strike="noStrike" kern="1200" noProof="0" dirty="0">
                          <a:solidFill>
                            <a:srgbClr val="000000"/>
                          </a:solidFill>
                          <a:effectLst/>
                          <a:latin typeface="Calibri" panose="020F0502020204030204" pitchFamily="34" charset="0"/>
                          <a:ea typeface="+mn-ea"/>
                          <a:cs typeface="+mn-cs"/>
                        </a:rPr>
                        <a:t> </a:t>
                      </a:r>
                      <a:r>
                        <a:rPr lang="en-US" sz="1100" b="1" i="1" u="none" strike="noStrike" kern="1200" noProof="0" dirty="0" err="1">
                          <a:solidFill>
                            <a:srgbClr val="000000"/>
                          </a:solidFill>
                          <a:effectLst/>
                          <a:latin typeface="Calibri" panose="020F0502020204030204" pitchFamily="34" charset="0"/>
                          <a:ea typeface="+mn-ea"/>
                          <a:cs typeface="+mn-cs"/>
                        </a:rPr>
                        <a:t>Sensordaten</a:t>
                      </a:r>
                      <a:br>
                        <a:rPr lang="en-US" sz="1100" b="1" i="1" u="none" strike="noStrike" kern="1200" baseline="0" noProof="0" dirty="0">
                          <a:solidFill>
                            <a:srgbClr val="000000"/>
                          </a:solidFill>
                          <a:effectLst/>
                          <a:latin typeface="Calibri" panose="020F0502020204030204" pitchFamily="34" charset="0"/>
                          <a:ea typeface="+mn-ea"/>
                          <a:cs typeface="+mn-cs"/>
                        </a:rPr>
                      </a:br>
                      <a:r>
                        <a:rPr lang="en-US" sz="1100" b="0" i="1" u="none" strike="noStrike" kern="1200" noProof="0" dirty="0" err="1">
                          <a:solidFill>
                            <a:srgbClr val="000000"/>
                          </a:solidFill>
                          <a:effectLst/>
                          <a:latin typeface="Calibri" panose="020F0502020204030204" pitchFamily="34" charset="0"/>
                          <a:ea typeface="+mn-ea"/>
                          <a:cs typeface="+mn-cs"/>
                        </a:rPr>
                        <a:t>z.B</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Geschwindigkeit</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Motorstrom</a:t>
                      </a:r>
                      <a:r>
                        <a:rPr lang="en-US" sz="1100" b="0" i="1" u="none" strike="noStrike" kern="1200" noProof="0" dirty="0">
                          <a:solidFill>
                            <a:srgbClr val="000000"/>
                          </a:solidFill>
                          <a:effectLst/>
                          <a:latin typeface="Calibri" panose="020F0502020204030204" pitchFamily="34" charset="0"/>
                          <a:ea typeface="+mn-ea"/>
                          <a:cs typeface="+mn-cs"/>
                        </a:rPr>
                        <a:t>, etc.</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62798218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Integrierte Sensor- und Diagnosefunktionen</a:t>
            </a:r>
            <a:endParaRPr lang="de-DE" sz="2800" u="sng" dirty="0">
              <a:solidFill>
                <a:srgbClr val="00B0F0"/>
              </a:solidFill>
            </a:endParaRPr>
          </a:p>
        </p:txBody>
      </p:sp>
      <p:graphicFrame>
        <p:nvGraphicFramePr>
          <p:cNvPr id="13" name="Tabelle 12">
            <a:extLst>
              <a:ext uri="{FF2B5EF4-FFF2-40B4-BE49-F238E27FC236}">
                <a16:creationId xmlns:a16="http://schemas.microsoft.com/office/drawing/2014/main" id="{355848CD-202A-4357-80EC-F611D48E6EE3}"/>
              </a:ext>
            </a:extLst>
          </p:cNvPr>
          <p:cNvGraphicFramePr>
            <a:graphicFrameLocks noGrp="1"/>
          </p:cNvGraphicFramePr>
          <p:nvPr>
            <p:extLst/>
          </p:nvPr>
        </p:nvGraphicFramePr>
        <p:xfrm>
          <a:off x="568800" y="1605600"/>
          <a:ext cx="8006425" cy="307752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Digitale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Industrielles</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err="1">
                          <a:solidFill>
                            <a:srgbClr val="000000"/>
                          </a:solidFill>
                          <a:effectLst/>
                          <a:latin typeface="Calibri" panose="020F0502020204030204" pitchFamily="34" charset="0"/>
                        </a:rPr>
                        <a:t>Individelle</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Positionen</a:t>
                      </a:r>
                      <a:endParaRPr lang="en-US" sz="1200" b="1" i="0" u="none" strike="noStrike" baseline="0" noProof="0" dirty="0">
                        <a:solidFill>
                          <a:srgbClr val="000000"/>
                        </a:solidFill>
                        <a:effectLst/>
                        <a:latin typeface="Calibri" panose="020F0502020204030204" pitchFamily="34" charset="0"/>
                      </a:endParaRPr>
                    </a:p>
                    <a:p>
                      <a:pPr algn="l" fontAlgn="b"/>
                      <a:r>
                        <a:rPr lang="en-US" sz="1100" b="0" i="1" u="none" strike="noStrike" noProof="0" dirty="0" err="1">
                          <a:solidFill>
                            <a:srgbClr val="000000"/>
                          </a:solidFill>
                          <a:effectLst/>
                          <a:latin typeface="Calibri" panose="020F0502020204030204" pitchFamily="34" charset="0"/>
                        </a:rPr>
                        <a:t>z.B</a:t>
                      </a:r>
                      <a:r>
                        <a:rPr lang="en-US" sz="1100" b="0" i="1" u="none" strike="noStrike" noProof="0" dirty="0">
                          <a:solidFill>
                            <a:srgbClr val="000000"/>
                          </a:solidFill>
                          <a:effectLst/>
                          <a:latin typeface="Calibri" panose="020F0502020204030204" pitchFamily="34" charset="0"/>
                        </a:rPr>
                        <a:t>. </a:t>
                      </a:r>
                      <a:r>
                        <a:rPr lang="en-US" sz="1100" b="0" i="1" u="none" strike="noStrike" noProof="0" dirty="0" err="1">
                          <a:solidFill>
                            <a:srgbClr val="000000"/>
                          </a:solidFill>
                          <a:effectLst/>
                          <a:latin typeface="Calibri" panose="020F0502020204030204" pitchFamily="34" charset="0"/>
                        </a:rPr>
                        <a:t>offen</a:t>
                      </a:r>
                      <a:r>
                        <a:rPr lang="en-US" sz="1100" b="0" i="1" u="none" strike="noStrike" noProof="0" dirty="0">
                          <a:solidFill>
                            <a:srgbClr val="000000"/>
                          </a:solidFill>
                          <a:effectLst/>
                          <a:latin typeface="Calibri" panose="020F0502020204030204" pitchFamily="34" charset="0"/>
                        </a:rPr>
                        <a:t>, </a:t>
                      </a:r>
                      <a:r>
                        <a:rPr lang="en-US" sz="1100" b="0" i="1" u="none" strike="noStrike" noProof="0" dirty="0" err="1">
                          <a:solidFill>
                            <a:srgbClr val="000000"/>
                          </a:solidFill>
                          <a:effectLst/>
                          <a:latin typeface="Calibri" panose="020F0502020204030204" pitchFamily="34" charset="0"/>
                        </a:rPr>
                        <a:t>geschlossen</a:t>
                      </a:r>
                      <a:r>
                        <a:rPr lang="en-US" sz="1100" b="0" i="1" u="none" strike="noStrike" noProof="0" dirty="0">
                          <a:solidFill>
                            <a:srgbClr val="000000"/>
                          </a:solidFill>
                          <a:effectLst/>
                          <a:latin typeface="Calibri" panose="020F0502020204030204" pitchFamily="34" charset="0"/>
                        </a:rPr>
                        <a:t>, </a:t>
                      </a:r>
                      <a:r>
                        <a:rPr lang="en-US" sz="1100" b="0" i="1" u="none" strike="noStrike" noProof="0" dirty="0" err="1">
                          <a:solidFill>
                            <a:srgbClr val="000000"/>
                          </a:solidFill>
                          <a:effectLst/>
                          <a:latin typeface="Calibri" panose="020F0502020204030204" pitchFamily="34" charset="0"/>
                        </a:rPr>
                        <a:t>Werkstück</a:t>
                      </a:r>
                      <a:r>
                        <a:rPr lang="en-US" sz="1100" b="0" i="1" u="none" strike="noStrike" noProof="0" dirty="0">
                          <a:solidFill>
                            <a:srgbClr val="000000"/>
                          </a:solidFill>
                          <a:effectLst/>
                          <a:latin typeface="Calibri" panose="020F0502020204030204" pitchFamily="34" charset="0"/>
                        </a:rPr>
                        <a:t> </a:t>
                      </a:r>
                      <a:r>
                        <a:rPr lang="en-US" sz="1100" b="0" i="1" u="none" strike="noStrike" noProof="0" dirty="0" err="1">
                          <a:solidFill>
                            <a:srgbClr val="000000"/>
                          </a:solidFill>
                          <a:effectLst/>
                          <a:latin typeface="Calibri" panose="020F0502020204030204" pitchFamily="34" charset="0"/>
                        </a:rPr>
                        <a:t>gegriffen</a:t>
                      </a:r>
                      <a:endParaRPr lang="en-US" sz="1100" b="0" i="1" u="none" strike="noStrike" noProof="0" dirty="0">
                        <a:solidFill>
                          <a:srgbClr val="000000"/>
                        </a:solidFill>
                        <a:effectLst/>
                        <a:latin typeface="Calibri" panose="020F0502020204030204" pitchFamily="34" charset="0"/>
                      </a:endParaRP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r>
                        <a:rPr lang="de-DE" sz="1200" b="0" i="0" u="none" strike="noStrike" dirty="0">
                          <a:solidFill>
                            <a:srgbClr val="000000"/>
                          </a:solidFill>
                          <a:effectLst/>
                          <a:latin typeface="Calibri" panose="020F0502020204030204" pitchFamily="34" charset="0"/>
                        </a:rPr>
                        <a:t> </a:t>
                      </a:r>
                      <a:br>
                        <a:rPr lang="de-DE" sz="1200" b="0" i="0" u="none" strike="noStrike" dirty="0">
                          <a:solidFill>
                            <a:srgbClr val="000000"/>
                          </a:solidFill>
                          <a:effectLst/>
                          <a:latin typeface="Calibri" panose="020F0502020204030204" pitchFamily="34" charset="0"/>
                        </a:rPr>
                      </a:br>
                      <a:r>
                        <a:rPr lang="de-DE" sz="900" b="0" i="0" u="none" strike="noStrike" kern="1200" dirty="0">
                          <a:solidFill>
                            <a:schemeClr val="tx1"/>
                          </a:solidFill>
                          <a:effectLst/>
                          <a:latin typeface="Calibri" panose="020F0502020204030204" pitchFamily="34" charset="0"/>
                          <a:ea typeface="+mn-ea"/>
                          <a:cs typeface="+mn-cs"/>
                        </a:rPr>
                        <a:t>(</a:t>
                      </a:r>
                      <a:r>
                        <a:rPr lang="en-US" sz="900" b="0" i="0" u="none" strike="noStrike" kern="1200" noProof="0" dirty="0">
                          <a:solidFill>
                            <a:schemeClr val="tx1"/>
                          </a:solidFill>
                          <a:effectLst/>
                          <a:latin typeface="Calibri" panose="020F0502020204030204" pitchFamily="34" charset="0"/>
                          <a:ea typeface="+mn-ea"/>
                          <a:cs typeface="+mn-cs"/>
                        </a:rPr>
                        <a:t>extern</a:t>
                      </a:r>
                      <a:r>
                        <a:rPr lang="de-DE" sz="9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noProof="0" dirty="0" err="1">
                          <a:solidFill>
                            <a:srgbClr val="000000"/>
                          </a:solidFill>
                          <a:effectLst/>
                          <a:latin typeface="Calibri" panose="020F0502020204030204" pitchFamily="34" charset="0"/>
                        </a:rPr>
                        <a:t>Kontinuierliche</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Positionsrückmeldung</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zur</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Werkstück</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Identifikation</a:t>
                      </a:r>
                      <a:r>
                        <a:rPr lang="en-US" sz="1100" b="0" i="1" u="none" strike="noStrike" kern="1200" noProof="0" dirty="0">
                          <a:solidFill>
                            <a:srgbClr val="000000"/>
                          </a:solidFill>
                          <a:effectLst/>
                          <a:latin typeface="Calibri" panose="020F0502020204030204" pitchFamily="34" charset="0"/>
                          <a:ea typeface="+mn-ea"/>
                          <a:cs typeface="+mn-cs"/>
                        </a:rPr>
                        <a:t> und </a:t>
                      </a:r>
                      <a:r>
                        <a:rPr lang="en-US" sz="1100" b="0" i="1" u="none" strike="noStrike" kern="1200" noProof="0" dirty="0" err="1">
                          <a:solidFill>
                            <a:srgbClr val="000000"/>
                          </a:solidFill>
                          <a:effectLst/>
                          <a:latin typeface="Calibri" panose="020F0502020204030204" pitchFamily="34" charset="0"/>
                          <a:ea typeface="+mn-ea"/>
                          <a:cs typeface="+mn-cs"/>
                        </a:rPr>
                        <a:t>Prüfung</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Diagnose und </a:t>
                      </a:r>
                      <a:r>
                        <a:rPr lang="en-US" sz="1200" b="1" i="0" u="none" strike="noStrike" noProof="0" dirty="0" err="1">
                          <a:solidFill>
                            <a:srgbClr val="000000"/>
                          </a:solidFill>
                          <a:effectLst/>
                          <a:latin typeface="Calibri" panose="020F0502020204030204" pitchFamily="34" charset="0"/>
                        </a:rPr>
                        <a:t>Wartungsinformationen</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z.B</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Zyklenzähler</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Spannung</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Temperatur</a:t>
                      </a:r>
                      <a:r>
                        <a:rPr lang="en-US" sz="1100" b="0" i="1" u="none" strike="noStrike" kern="1200" noProof="0" dirty="0">
                          <a:solidFill>
                            <a:srgbClr val="000000"/>
                          </a:solidFill>
                          <a:effectLst/>
                          <a:latin typeface="Calibri" panose="020F0502020204030204" pitchFamily="34" charset="0"/>
                          <a:ea typeface="+mn-ea"/>
                          <a:cs typeface="+mn-cs"/>
                        </a:rPr>
                        <a:t>, etc.</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marL="0" algn="l" defTabSz="457171" rtl="0" eaLnBrk="1" fontAlgn="b" latinLnBrk="0" hangingPunct="1"/>
                      <a:r>
                        <a:rPr lang="en-US" sz="1200" b="1" i="0" u="none" strike="noStrike" noProof="0" dirty="0" err="1">
                          <a:solidFill>
                            <a:srgbClr val="000000"/>
                          </a:solidFill>
                          <a:effectLst/>
                          <a:latin typeface="Calibri" panose="020F0502020204030204" pitchFamily="34" charset="0"/>
                        </a:rPr>
                        <a:t>Geräteidentifikation</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z.B</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Materialnummer</a:t>
                      </a:r>
                      <a:r>
                        <a:rPr lang="en-US" sz="1100" b="0" i="1" u="none" strike="noStrike" kern="1200" baseline="0" noProof="0" dirty="0">
                          <a:solidFill>
                            <a:srgbClr val="000000"/>
                          </a:solidFill>
                          <a:effectLst/>
                          <a:latin typeface="Calibri" panose="020F0502020204030204" pitchFamily="34" charset="0"/>
                          <a:ea typeface="+mn-ea"/>
                          <a:cs typeface="+mn-cs"/>
                        </a:rPr>
                        <a:t>, SN, HW and FW Version</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279308">
                <a:tc>
                  <a:txBody>
                    <a:bodyPr/>
                    <a:lstStyle/>
                    <a:p>
                      <a:pPr marL="0" algn="l" defTabSz="457171" rtl="0" eaLnBrk="1" fontAlgn="b" latinLnBrk="0" hangingPunct="1"/>
                      <a:r>
                        <a:rPr lang="en-US" sz="1100" b="1" i="1" u="none" strike="noStrike" kern="1200" noProof="0" dirty="0" err="1">
                          <a:solidFill>
                            <a:srgbClr val="000000"/>
                          </a:solidFill>
                          <a:effectLst/>
                          <a:latin typeface="Calibri" panose="020F0502020204030204" pitchFamily="34" charset="0"/>
                          <a:ea typeface="+mn-ea"/>
                          <a:cs typeface="+mn-cs"/>
                        </a:rPr>
                        <a:t>Erwiterte</a:t>
                      </a:r>
                      <a:r>
                        <a:rPr lang="en-US" sz="1100" b="1" i="1" u="none" strike="noStrike" kern="1200" noProof="0" dirty="0">
                          <a:solidFill>
                            <a:srgbClr val="000000"/>
                          </a:solidFill>
                          <a:effectLst/>
                          <a:latin typeface="Calibri" panose="020F0502020204030204" pitchFamily="34" charset="0"/>
                          <a:ea typeface="+mn-ea"/>
                          <a:cs typeface="+mn-cs"/>
                        </a:rPr>
                        <a:t> </a:t>
                      </a:r>
                      <a:r>
                        <a:rPr lang="en-US" sz="1100" b="1" i="1" u="none" strike="noStrike" kern="1200" noProof="0" dirty="0" err="1">
                          <a:solidFill>
                            <a:srgbClr val="000000"/>
                          </a:solidFill>
                          <a:effectLst/>
                          <a:latin typeface="Calibri" panose="020F0502020204030204" pitchFamily="34" charset="0"/>
                          <a:ea typeface="+mn-ea"/>
                          <a:cs typeface="+mn-cs"/>
                        </a:rPr>
                        <a:t>Sensordaten</a:t>
                      </a:r>
                      <a:br>
                        <a:rPr lang="en-US" sz="1100" b="1" i="1" u="none" strike="noStrike" kern="1200" baseline="0" noProof="0" dirty="0">
                          <a:solidFill>
                            <a:srgbClr val="000000"/>
                          </a:solidFill>
                          <a:effectLst/>
                          <a:latin typeface="Calibri" panose="020F0502020204030204" pitchFamily="34" charset="0"/>
                          <a:ea typeface="+mn-ea"/>
                          <a:cs typeface="+mn-cs"/>
                        </a:rPr>
                      </a:br>
                      <a:r>
                        <a:rPr lang="en-US" sz="1100" b="0" i="1" u="none" strike="noStrike" kern="1200" noProof="0" dirty="0" err="1">
                          <a:solidFill>
                            <a:srgbClr val="000000"/>
                          </a:solidFill>
                          <a:effectLst/>
                          <a:latin typeface="Calibri" panose="020F0502020204030204" pitchFamily="34" charset="0"/>
                          <a:ea typeface="+mn-ea"/>
                          <a:cs typeface="+mn-cs"/>
                        </a:rPr>
                        <a:t>z.B</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Geschwindigkeit</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Motorstrom</a:t>
                      </a:r>
                      <a:r>
                        <a:rPr lang="en-US" sz="1100" b="0" i="1" u="none" strike="noStrike" kern="1200" noProof="0" dirty="0">
                          <a:solidFill>
                            <a:srgbClr val="000000"/>
                          </a:solidFill>
                          <a:effectLst/>
                          <a:latin typeface="Calibri" panose="020F0502020204030204" pitchFamily="34" charset="0"/>
                          <a:ea typeface="+mn-ea"/>
                          <a:cs typeface="+mn-cs"/>
                        </a:rPr>
                        <a:t>, etc.</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12048060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Integrierte Sensor- und Diagnosefunktionen</a:t>
            </a:r>
            <a:endParaRPr lang="de-DE" sz="2800" u="sng" dirty="0">
              <a:solidFill>
                <a:srgbClr val="00B0F0"/>
              </a:solidFill>
            </a:endParaRPr>
          </a:p>
        </p:txBody>
      </p:sp>
      <p:graphicFrame>
        <p:nvGraphicFramePr>
          <p:cNvPr id="13" name="Tabelle 12">
            <a:extLst>
              <a:ext uri="{FF2B5EF4-FFF2-40B4-BE49-F238E27FC236}">
                <a16:creationId xmlns:a16="http://schemas.microsoft.com/office/drawing/2014/main" id="{355848CD-202A-4357-80EC-F611D48E6EE3}"/>
              </a:ext>
            </a:extLst>
          </p:cNvPr>
          <p:cNvGraphicFramePr>
            <a:graphicFrameLocks noGrp="1"/>
          </p:cNvGraphicFramePr>
          <p:nvPr>
            <p:extLst/>
          </p:nvPr>
        </p:nvGraphicFramePr>
        <p:xfrm>
          <a:off x="568800" y="1605600"/>
          <a:ext cx="8006425" cy="307752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Digitale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Industrielles</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err="1">
                          <a:solidFill>
                            <a:srgbClr val="000000"/>
                          </a:solidFill>
                          <a:effectLst/>
                          <a:latin typeface="Calibri" panose="020F0502020204030204" pitchFamily="34" charset="0"/>
                        </a:rPr>
                        <a:t>Individelle</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Positionen</a:t>
                      </a:r>
                      <a:endParaRPr lang="en-US" sz="1200" b="1" i="0" u="none" strike="noStrike" baseline="0" noProof="0" dirty="0">
                        <a:solidFill>
                          <a:srgbClr val="000000"/>
                        </a:solidFill>
                        <a:effectLst/>
                        <a:latin typeface="Calibri" panose="020F0502020204030204" pitchFamily="34" charset="0"/>
                      </a:endParaRPr>
                    </a:p>
                    <a:p>
                      <a:pPr algn="l" fontAlgn="b"/>
                      <a:r>
                        <a:rPr lang="en-US" sz="1100" b="0" i="1" u="none" strike="noStrike" noProof="0" dirty="0" err="1">
                          <a:solidFill>
                            <a:srgbClr val="000000"/>
                          </a:solidFill>
                          <a:effectLst/>
                          <a:latin typeface="Calibri" panose="020F0502020204030204" pitchFamily="34" charset="0"/>
                        </a:rPr>
                        <a:t>z.B</a:t>
                      </a:r>
                      <a:r>
                        <a:rPr lang="en-US" sz="1100" b="0" i="1" u="none" strike="noStrike" noProof="0" dirty="0">
                          <a:solidFill>
                            <a:srgbClr val="000000"/>
                          </a:solidFill>
                          <a:effectLst/>
                          <a:latin typeface="Calibri" panose="020F0502020204030204" pitchFamily="34" charset="0"/>
                        </a:rPr>
                        <a:t>. </a:t>
                      </a:r>
                      <a:r>
                        <a:rPr lang="en-US" sz="1100" b="0" i="1" u="none" strike="noStrike" noProof="0" dirty="0" err="1">
                          <a:solidFill>
                            <a:srgbClr val="000000"/>
                          </a:solidFill>
                          <a:effectLst/>
                          <a:latin typeface="Calibri" panose="020F0502020204030204" pitchFamily="34" charset="0"/>
                        </a:rPr>
                        <a:t>offen</a:t>
                      </a:r>
                      <a:r>
                        <a:rPr lang="en-US" sz="1100" b="0" i="1" u="none" strike="noStrike" noProof="0" dirty="0">
                          <a:solidFill>
                            <a:srgbClr val="000000"/>
                          </a:solidFill>
                          <a:effectLst/>
                          <a:latin typeface="Calibri" panose="020F0502020204030204" pitchFamily="34" charset="0"/>
                        </a:rPr>
                        <a:t>, </a:t>
                      </a:r>
                      <a:r>
                        <a:rPr lang="en-US" sz="1100" b="0" i="1" u="none" strike="noStrike" noProof="0" dirty="0" err="1">
                          <a:solidFill>
                            <a:srgbClr val="000000"/>
                          </a:solidFill>
                          <a:effectLst/>
                          <a:latin typeface="Calibri" panose="020F0502020204030204" pitchFamily="34" charset="0"/>
                        </a:rPr>
                        <a:t>geschlossen</a:t>
                      </a:r>
                      <a:r>
                        <a:rPr lang="en-US" sz="1100" b="0" i="1" u="none" strike="noStrike" noProof="0" dirty="0">
                          <a:solidFill>
                            <a:srgbClr val="000000"/>
                          </a:solidFill>
                          <a:effectLst/>
                          <a:latin typeface="Calibri" panose="020F0502020204030204" pitchFamily="34" charset="0"/>
                        </a:rPr>
                        <a:t>, </a:t>
                      </a:r>
                      <a:r>
                        <a:rPr lang="en-US" sz="1100" b="0" i="1" u="none" strike="noStrike" noProof="0" dirty="0" err="1">
                          <a:solidFill>
                            <a:srgbClr val="000000"/>
                          </a:solidFill>
                          <a:effectLst/>
                          <a:latin typeface="Calibri" panose="020F0502020204030204" pitchFamily="34" charset="0"/>
                        </a:rPr>
                        <a:t>Werkstück</a:t>
                      </a:r>
                      <a:r>
                        <a:rPr lang="en-US" sz="1100" b="0" i="1" u="none" strike="noStrike" noProof="0" dirty="0">
                          <a:solidFill>
                            <a:srgbClr val="000000"/>
                          </a:solidFill>
                          <a:effectLst/>
                          <a:latin typeface="Calibri" panose="020F0502020204030204" pitchFamily="34" charset="0"/>
                        </a:rPr>
                        <a:t> </a:t>
                      </a:r>
                      <a:r>
                        <a:rPr lang="en-US" sz="1100" b="0" i="1" u="none" strike="noStrike" noProof="0" dirty="0" err="1">
                          <a:solidFill>
                            <a:srgbClr val="000000"/>
                          </a:solidFill>
                          <a:effectLst/>
                          <a:latin typeface="Calibri" panose="020F0502020204030204" pitchFamily="34" charset="0"/>
                        </a:rPr>
                        <a:t>gegriffen</a:t>
                      </a:r>
                      <a:endParaRPr lang="en-US" sz="1100" b="0" i="1" u="none" strike="noStrike" noProof="0" dirty="0">
                        <a:solidFill>
                          <a:srgbClr val="000000"/>
                        </a:solidFill>
                        <a:effectLst/>
                        <a:latin typeface="Calibri" panose="020F0502020204030204" pitchFamily="34" charset="0"/>
                      </a:endParaRP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r>
                        <a:rPr lang="de-DE" sz="1200" b="0" i="0" u="none" strike="noStrike" dirty="0">
                          <a:solidFill>
                            <a:srgbClr val="000000"/>
                          </a:solidFill>
                          <a:effectLst/>
                          <a:latin typeface="Calibri" panose="020F0502020204030204" pitchFamily="34" charset="0"/>
                        </a:rPr>
                        <a:t> </a:t>
                      </a:r>
                      <a:br>
                        <a:rPr lang="de-DE" sz="1200" b="0" i="0" u="none" strike="noStrike" dirty="0">
                          <a:solidFill>
                            <a:srgbClr val="000000"/>
                          </a:solidFill>
                          <a:effectLst/>
                          <a:latin typeface="Calibri" panose="020F0502020204030204" pitchFamily="34" charset="0"/>
                        </a:rPr>
                      </a:br>
                      <a:r>
                        <a:rPr lang="de-DE" sz="900" b="0" i="0" u="none" strike="noStrike" kern="1200" dirty="0">
                          <a:solidFill>
                            <a:schemeClr val="tx1"/>
                          </a:solidFill>
                          <a:effectLst/>
                          <a:latin typeface="Calibri" panose="020F0502020204030204" pitchFamily="34" charset="0"/>
                          <a:ea typeface="+mn-ea"/>
                          <a:cs typeface="+mn-cs"/>
                        </a:rPr>
                        <a:t>(</a:t>
                      </a:r>
                      <a:r>
                        <a:rPr lang="en-US" sz="900" b="0" i="0" u="none" strike="noStrike" kern="1200" noProof="0" dirty="0">
                          <a:solidFill>
                            <a:schemeClr val="tx1"/>
                          </a:solidFill>
                          <a:effectLst/>
                          <a:latin typeface="Calibri" panose="020F0502020204030204" pitchFamily="34" charset="0"/>
                          <a:ea typeface="+mn-ea"/>
                          <a:cs typeface="+mn-cs"/>
                        </a:rPr>
                        <a:t>extern</a:t>
                      </a:r>
                      <a:r>
                        <a:rPr lang="de-DE" sz="9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noProof="0" dirty="0" err="1">
                          <a:solidFill>
                            <a:srgbClr val="000000"/>
                          </a:solidFill>
                          <a:effectLst/>
                          <a:latin typeface="Calibri" panose="020F0502020204030204" pitchFamily="34" charset="0"/>
                        </a:rPr>
                        <a:t>Kontinuierliche</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Positionsrückmeldung</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zur</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Werkstück</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Identifikation</a:t>
                      </a:r>
                      <a:r>
                        <a:rPr lang="en-US" sz="1100" b="0" i="1" u="none" strike="noStrike" kern="1200" noProof="0" dirty="0">
                          <a:solidFill>
                            <a:srgbClr val="000000"/>
                          </a:solidFill>
                          <a:effectLst/>
                          <a:latin typeface="Calibri" panose="020F0502020204030204" pitchFamily="34" charset="0"/>
                          <a:ea typeface="+mn-ea"/>
                          <a:cs typeface="+mn-cs"/>
                        </a:rPr>
                        <a:t> und </a:t>
                      </a:r>
                      <a:r>
                        <a:rPr lang="en-US" sz="1100" b="0" i="1" u="none" strike="noStrike" kern="1200" noProof="0" dirty="0" err="1">
                          <a:solidFill>
                            <a:srgbClr val="000000"/>
                          </a:solidFill>
                          <a:effectLst/>
                          <a:latin typeface="Calibri" panose="020F0502020204030204" pitchFamily="34" charset="0"/>
                          <a:ea typeface="+mn-ea"/>
                          <a:cs typeface="+mn-cs"/>
                        </a:rPr>
                        <a:t>Prüfung</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Diagnose und </a:t>
                      </a:r>
                      <a:r>
                        <a:rPr lang="en-US" sz="1200" b="1" i="0" u="none" strike="noStrike" noProof="0" dirty="0" err="1">
                          <a:solidFill>
                            <a:srgbClr val="000000"/>
                          </a:solidFill>
                          <a:effectLst/>
                          <a:latin typeface="Calibri" panose="020F0502020204030204" pitchFamily="34" charset="0"/>
                        </a:rPr>
                        <a:t>Wartungsinformationen</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z.B</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Zyklenzähler</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Spannung</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Temperatur</a:t>
                      </a:r>
                      <a:r>
                        <a:rPr lang="en-US" sz="1100" b="0" i="1" u="none" strike="noStrike" kern="1200" noProof="0" dirty="0">
                          <a:solidFill>
                            <a:srgbClr val="000000"/>
                          </a:solidFill>
                          <a:effectLst/>
                          <a:latin typeface="Calibri" panose="020F0502020204030204" pitchFamily="34" charset="0"/>
                          <a:ea typeface="+mn-ea"/>
                          <a:cs typeface="+mn-cs"/>
                        </a:rPr>
                        <a:t>, etc.</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marL="0" algn="l" defTabSz="457171" rtl="0" eaLnBrk="1" fontAlgn="b" latinLnBrk="0" hangingPunct="1"/>
                      <a:r>
                        <a:rPr lang="en-US" sz="1200" b="1" i="0" u="none" strike="noStrike" noProof="0" dirty="0" err="1">
                          <a:solidFill>
                            <a:srgbClr val="000000"/>
                          </a:solidFill>
                          <a:effectLst/>
                          <a:latin typeface="Calibri" panose="020F0502020204030204" pitchFamily="34" charset="0"/>
                        </a:rPr>
                        <a:t>Geräteidentifikation</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z.B</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Materialnummer</a:t>
                      </a:r>
                      <a:r>
                        <a:rPr lang="en-US" sz="1100" b="0" i="1" u="none" strike="noStrike" kern="1200" baseline="0" noProof="0" dirty="0">
                          <a:solidFill>
                            <a:srgbClr val="000000"/>
                          </a:solidFill>
                          <a:effectLst/>
                          <a:latin typeface="Calibri" panose="020F0502020204030204" pitchFamily="34" charset="0"/>
                          <a:ea typeface="+mn-ea"/>
                          <a:cs typeface="+mn-cs"/>
                        </a:rPr>
                        <a:t>, SN, HW and FW Version</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279308">
                <a:tc>
                  <a:txBody>
                    <a:bodyPr/>
                    <a:lstStyle/>
                    <a:p>
                      <a:pPr marL="0" algn="l" defTabSz="457171" rtl="0" eaLnBrk="1" fontAlgn="b" latinLnBrk="0" hangingPunct="1"/>
                      <a:r>
                        <a:rPr lang="en-US" sz="1100" b="1" i="1" u="none" strike="noStrike" kern="1200" noProof="0" dirty="0" err="1">
                          <a:solidFill>
                            <a:srgbClr val="000000"/>
                          </a:solidFill>
                          <a:effectLst/>
                          <a:latin typeface="Calibri" panose="020F0502020204030204" pitchFamily="34" charset="0"/>
                          <a:ea typeface="+mn-ea"/>
                          <a:cs typeface="+mn-cs"/>
                        </a:rPr>
                        <a:t>Erwiterte</a:t>
                      </a:r>
                      <a:r>
                        <a:rPr lang="en-US" sz="1100" b="1" i="1" u="none" strike="noStrike" kern="1200" noProof="0" dirty="0">
                          <a:solidFill>
                            <a:srgbClr val="000000"/>
                          </a:solidFill>
                          <a:effectLst/>
                          <a:latin typeface="Calibri" panose="020F0502020204030204" pitchFamily="34" charset="0"/>
                          <a:ea typeface="+mn-ea"/>
                          <a:cs typeface="+mn-cs"/>
                        </a:rPr>
                        <a:t> </a:t>
                      </a:r>
                      <a:r>
                        <a:rPr lang="en-US" sz="1100" b="1" i="1" u="none" strike="noStrike" kern="1200" noProof="0" dirty="0" err="1">
                          <a:solidFill>
                            <a:srgbClr val="000000"/>
                          </a:solidFill>
                          <a:effectLst/>
                          <a:latin typeface="Calibri" panose="020F0502020204030204" pitchFamily="34" charset="0"/>
                          <a:ea typeface="+mn-ea"/>
                          <a:cs typeface="+mn-cs"/>
                        </a:rPr>
                        <a:t>Sensordaten</a:t>
                      </a:r>
                      <a:br>
                        <a:rPr lang="en-US" sz="1100" b="1" i="1" u="none" strike="noStrike" kern="1200" baseline="0" noProof="0" dirty="0">
                          <a:solidFill>
                            <a:srgbClr val="000000"/>
                          </a:solidFill>
                          <a:effectLst/>
                          <a:latin typeface="Calibri" panose="020F0502020204030204" pitchFamily="34" charset="0"/>
                          <a:ea typeface="+mn-ea"/>
                          <a:cs typeface="+mn-cs"/>
                        </a:rPr>
                      </a:br>
                      <a:r>
                        <a:rPr lang="en-US" sz="1100" b="0" i="1" u="none" strike="noStrike" kern="1200" noProof="0" dirty="0" err="1">
                          <a:solidFill>
                            <a:srgbClr val="000000"/>
                          </a:solidFill>
                          <a:effectLst/>
                          <a:latin typeface="Calibri" panose="020F0502020204030204" pitchFamily="34" charset="0"/>
                          <a:ea typeface="+mn-ea"/>
                          <a:cs typeface="+mn-cs"/>
                        </a:rPr>
                        <a:t>z.B</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Geschwindigkeit</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Motorstrom</a:t>
                      </a:r>
                      <a:r>
                        <a:rPr lang="en-US" sz="1100" b="0" i="1" u="none" strike="noStrike" kern="1200" noProof="0" dirty="0">
                          <a:solidFill>
                            <a:srgbClr val="000000"/>
                          </a:solidFill>
                          <a:effectLst/>
                          <a:latin typeface="Calibri" panose="020F0502020204030204" pitchFamily="34" charset="0"/>
                          <a:ea typeface="+mn-ea"/>
                          <a:cs typeface="+mn-cs"/>
                        </a:rPr>
                        <a:t>, etc.</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r>
                        <a:rPr kumimoji="0" lang="de-DE"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87192004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Schnittstellen und Integration</a:t>
            </a:r>
            <a:endParaRPr lang="de-DE" sz="2800" u="sng" dirty="0">
              <a:solidFill>
                <a:srgbClr val="00B0F0"/>
              </a:solidFill>
            </a:endParaRPr>
          </a:p>
        </p:txBody>
      </p:sp>
      <p:graphicFrame>
        <p:nvGraphicFramePr>
          <p:cNvPr id="5" name="Tabelle 4">
            <a:extLst>
              <a:ext uri="{FF2B5EF4-FFF2-40B4-BE49-F238E27FC236}">
                <a16:creationId xmlns:a16="http://schemas.microsoft.com/office/drawing/2014/main" id="{C7A8C3F2-8F1D-4A2C-ACE5-57403AE8CEBC}"/>
              </a:ext>
            </a:extLst>
          </p:cNvPr>
          <p:cNvGraphicFramePr>
            <a:graphicFrameLocks noGrp="1"/>
          </p:cNvGraphicFramePr>
          <p:nvPr>
            <p:extLst>
              <p:ext uri="{D42A27DB-BD31-4B8C-83A1-F6EECF244321}">
                <p14:modId xmlns:p14="http://schemas.microsoft.com/office/powerpoint/2010/main" val="1322422365"/>
              </p:ext>
            </p:extLst>
          </p:nvPr>
        </p:nvGraphicFramePr>
        <p:xfrm>
          <a:off x="568800" y="1605600"/>
          <a:ext cx="8006425" cy="250680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Digitale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Industrielles</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a:solidFill>
                            <a:srgbClr val="000000"/>
                          </a:solidFill>
                          <a:effectLst/>
                          <a:latin typeface="Calibri" panose="020F0502020204030204" pitchFamily="34" charset="0"/>
                        </a:rPr>
                        <a:t>SPS </a:t>
                      </a:r>
                      <a:r>
                        <a:rPr lang="en-US" sz="1200" b="1" i="0" u="none" strike="noStrike" noProof="0" dirty="0" err="1">
                          <a:solidFill>
                            <a:srgbClr val="000000"/>
                          </a:solidFill>
                          <a:effectLst/>
                          <a:latin typeface="Calibri" panose="020F0502020204030204" pitchFamily="34" charset="0"/>
                        </a:rPr>
                        <a:t>Verbindung</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ohne</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zusätzliche</a:t>
                      </a:r>
                      <a:r>
                        <a:rPr lang="en-US" sz="1200" b="1" i="0" u="none" strike="noStrike" noProof="0" dirty="0">
                          <a:solidFill>
                            <a:srgbClr val="000000"/>
                          </a:solidFill>
                          <a:effectLst/>
                          <a:latin typeface="Calibri" panose="020F0502020204030204" pitchFamily="34" charset="0"/>
                        </a:rPr>
                        <a:t> Hardware</a:t>
                      </a:r>
                      <a:endParaRPr lang="en-US" sz="1200" b="1" i="0" u="none" strike="noStrike" baseline="0" noProof="0" dirty="0">
                        <a:solidFill>
                          <a:srgbClr val="000000"/>
                        </a:solidFill>
                        <a:effectLst/>
                        <a:latin typeface="Calibri" panose="020F0502020204030204" pitchFamily="34" charset="0"/>
                      </a:endParaRPr>
                    </a:p>
                    <a:p>
                      <a:pPr algn="l" fontAlgn="b"/>
                      <a:r>
                        <a:rPr lang="en-US" sz="1100" b="0" i="1" u="none" strike="noStrike" noProof="0" dirty="0" err="1">
                          <a:solidFill>
                            <a:schemeClr val="tx1"/>
                          </a:solidFill>
                          <a:effectLst/>
                          <a:latin typeface="Calibri" panose="020F0502020204030204" pitchFamily="34" charset="0"/>
                        </a:rPr>
                        <a:t>zur</a:t>
                      </a:r>
                      <a:r>
                        <a:rPr lang="en-US" sz="1100" b="0" i="1" u="none" strike="noStrike" noProof="0" dirty="0">
                          <a:solidFill>
                            <a:schemeClr val="tx1"/>
                          </a:solidFill>
                          <a:effectLst/>
                          <a:latin typeface="Calibri" panose="020F0502020204030204" pitchFamily="34" charset="0"/>
                        </a:rPr>
                        <a:t> </a:t>
                      </a:r>
                      <a:r>
                        <a:rPr lang="en-US" sz="1100" b="0" i="1" u="none" strike="noStrike" noProof="0" dirty="0" err="1">
                          <a:solidFill>
                            <a:schemeClr val="tx1"/>
                          </a:solidFill>
                          <a:effectLst/>
                          <a:latin typeface="Calibri" panose="020F0502020204030204" pitchFamily="34" charset="0"/>
                        </a:rPr>
                        <a:t>direkten</a:t>
                      </a:r>
                      <a:r>
                        <a:rPr lang="en-US" sz="1100" b="0" i="1" u="none" strike="noStrike" noProof="0" dirty="0">
                          <a:solidFill>
                            <a:schemeClr val="tx1"/>
                          </a:solidFill>
                          <a:effectLst/>
                          <a:latin typeface="Calibri" panose="020F0502020204030204" pitchFamily="34" charset="0"/>
                        </a:rPr>
                        <a:t> Integration in die Anlage</a:t>
                      </a: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1000" b="0" i="0" u="none" strike="noStrike" dirty="0">
                          <a:solidFill>
                            <a:schemeClr val="tx1"/>
                          </a:solidFill>
                          <a:effectLst/>
                          <a:latin typeface="Calibri" panose="020F0502020204030204" pitchFamily="34" charset="0"/>
                        </a:rPr>
                        <a:t>-</a:t>
                      </a:r>
                      <a:br>
                        <a:rPr lang="de-DE" sz="1000" b="0" i="0" u="none" strike="noStrike" dirty="0">
                          <a:solidFill>
                            <a:schemeClr val="tx1"/>
                          </a:solidFill>
                          <a:effectLst/>
                          <a:latin typeface="Calibri" panose="020F0502020204030204" pitchFamily="34" charset="0"/>
                        </a:rPr>
                      </a:br>
                      <a:r>
                        <a:rPr lang="de-DE" sz="1000" b="0" i="0" u="none" strike="noStrike" dirty="0">
                          <a:solidFill>
                            <a:schemeClr val="tx1"/>
                          </a:solidFill>
                          <a:effectLst/>
                          <a:latin typeface="Calibri" panose="020F0502020204030204" pitchFamily="34" charset="0"/>
                        </a:rPr>
                        <a:t>(</a:t>
                      </a:r>
                      <a:r>
                        <a:rPr lang="de-DE" sz="1000" b="0" i="0" u="none" strike="noStrike" kern="1200" dirty="0">
                          <a:solidFill>
                            <a:schemeClr val="tx1"/>
                          </a:solidFill>
                          <a:effectLst/>
                          <a:latin typeface="Calibri" panose="020F0502020204030204" pitchFamily="34" charset="0"/>
                          <a:ea typeface="+mn-ea"/>
                          <a:cs typeface="+mn-cs"/>
                        </a:rPr>
                        <a:t>I/O Modul)</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1000" b="0" i="0" u="none" strike="noStrike" dirty="0">
                          <a:solidFill>
                            <a:schemeClr val="tx1"/>
                          </a:solidFill>
                          <a:effectLst/>
                          <a:latin typeface="Calibri" panose="020F0502020204030204" pitchFamily="34" charset="0"/>
                        </a:rPr>
                        <a:t>-</a:t>
                      </a:r>
                      <a:br>
                        <a:rPr lang="de-DE" sz="1000" b="0" i="0" u="none" strike="noStrike" dirty="0">
                          <a:solidFill>
                            <a:schemeClr val="tx1"/>
                          </a:solidFill>
                          <a:effectLst/>
                          <a:latin typeface="Calibri" panose="020F0502020204030204" pitchFamily="34" charset="0"/>
                        </a:rPr>
                      </a:br>
                      <a:r>
                        <a:rPr lang="de-DE" sz="1000" b="0" i="0" u="none" strike="noStrike" dirty="0">
                          <a:solidFill>
                            <a:schemeClr val="tx1"/>
                          </a:solidFill>
                          <a:effectLst/>
                          <a:latin typeface="Calibri" panose="020F0502020204030204" pitchFamily="34" charset="0"/>
                        </a:rPr>
                        <a:t>(</a:t>
                      </a:r>
                      <a:r>
                        <a:rPr lang="de-DE" sz="1000" b="0" i="0" u="none" strike="noStrike" kern="1200" dirty="0">
                          <a:solidFill>
                            <a:schemeClr val="tx1"/>
                          </a:solidFill>
                          <a:effectLst/>
                          <a:latin typeface="Calibri" panose="020F0502020204030204" pitchFamily="34" charset="0"/>
                          <a:ea typeface="+mn-ea"/>
                          <a:cs typeface="+mn-cs"/>
                        </a:rPr>
                        <a:t>IO-Link Master)</a:t>
                      </a: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kern="1200" noProof="0" dirty="0" err="1">
                          <a:solidFill>
                            <a:srgbClr val="000000"/>
                          </a:solidFill>
                          <a:effectLst/>
                          <a:latin typeface="Calibri" panose="020F0502020204030204" pitchFamily="34" charset="0"/>
                          <a:ea typeface="+mn-ea"/>
                          <a:cs typeface="+mn-cs"/>
                        </a:rPr>
                        <a:t>Echtzeitfähig</a:t>
                      </a:r>
                      <a:endParaRPr lang="en-US" sz="1200" b="1" i="0" u="none" strike="noStrike" kern="1200" noProof="0" dirty="0">
                        <a:solidFill>
                          <a:srgbClr val="000000"/>
                        </a:solidFill>
                        <a:effectLst/>
                        <a:latin typeface="Calibri" panose="020F0502020204030204" pitchFamily="34" charset="0"/>
                        <a:ea typeface="+mn-ea"/>
                        <a:cs typeface="+mn-cs"/>
                      </a:endParaRPr>
                    </a:p>
                    <a:p>
                      <a:pPr algn="l" fontAlgn="b"/>
                      <a:r>
                        <a:rPr lang="en-US" sz="1100" b="0" i="1" u="none" strike="noStrike" kern="1200" noProof="0" dirty="0" err="1">
                          <a:solidFill>
                            <a:srgbClr val="000000"/>
                          </a:solidFill>
                          <a:effectLst/>
                          <a:latin typeface="Calibri" panose="020F0502020204030204" pitchFamily="34" charset="0"/>
                          <a:ea typeface="+mn-ea"/>
                          <a:cs typeface="+mn-cs"/>
                        </a:rPr>
                        <a:t>für</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Zeitkritische</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Anwendungen</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endParaRPr kumimoji="0" lang="de-DE" sz="2000" b="1" i="0" u="none" strike="noStrike" kern="1200" cap="none" spc="0" normalizeH="0" baseline="0" noProof="0" dirty="0">
                        <a:ln>
                          <a:noFill/>
                        </a:ln>
                        <a:solidFill>
                          <a:srgbClr val="00B0F0"/>
                        </a:solidFill>
                        <a:effectLst/>
                        <a:uLnTx/>
                        <a:uFillTx/>
                        <a:latin typeface="Wingdings" panose="05000000000000000000" pitchFamily="2" charset="2"/>
                        <a:ea typeface="+mn-ea"/>
                        <a:cs typeface="+mn-cs"/>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ctr" defTabSz="457171" rtl="0" eaLnBrk="1" fontAlgn="b" latinLnBrk="0" hangingPunct="1"/>
                      <a:endParaRPr lang="de-DE" sz="1200" b="0" i="0" u="none" strike="noStrike" kern="1200" dirty="0">
                        <a:solidFill>
                          <a:schemeClr val="tx1"/>
                        </a:solidFill>
                        <a:effectLst/>
                        <a:latin typeface="Calibri" panose="020F0502020204030204" pitchFamily="34" charset="0"/>
                        <a:ea typeface="+mn-ea"/>
                        <a:cs typeface="+mn-cs"/>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Webserver</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zur</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einfachen</a:t>
                      </a:r>
                      <a:r>
                        <a:rPr lang="en-US" sz="1100" b="0" i="1" u="none" strike="noStrike" kern="1200" noProof="0" dirty="0">
                          <a:solidFill>
                            <a:srgbClr val="000000"/>
                          </a:solidFill>
                          <a:effectLst/>
                          <a:latin typeface="Calibri" panose="020F0502020204030204" pitchFamily="34" charset="0"/>
                          <a:ea typeface="+mn-ea"/>
                          <a:cs typeface="+mn-cs"/>
                        </a:rPr>
                        <a:t> und </a:t>
                      </a:r>
                      <a:r>
                        <a:rPr lang="en-US" sz="1100" b="0" i="1" u="none" strike="noStrike" kern="1200" noProof="0" dirty="0" err="1">
                          <a:solidFill>
                            <a:srgbClr val="000000"/>
                          </a:solidFill>
                          <a:effectLst/>
                          <a:latin typeface="Calibri" panose="020F0502020204030204" pitchFamily="34" charset="0"/>
                          <a:ea typeface="+mn-ea"/>
                          <a:cs typeface="+mn-cs"/>
                        </a:rPr>
                        <a:t>komfortablen</a:t>
                      </a:r>
                      <a:r>
                        <a:rPr lang="en-US" sz="1100" b="0" i="1" u="none" strike="noStrike" kern="1200" noProof="0" dirty="0">
                          <a:solidFill>
                            <a:srgbClr val="000000"/>
                          </a:solidFill>
                          <a:effectLst/>
                          <a:latin typeface="Calibri" panose="020F0502020204030204" pitchFamily="34" charset="0"/>
                          <a:ea typeface="+mn-ea"/>
                          <a:cs typeface="+mn-cs"/>
                        </a:rPr>
                        <a:t> Integration</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ctr" defTabSz="457171" rtl="0" eaLnBrk="1" fontAlgn="b" latinLnBrk="0" hangingPunct="1"/>
                      <a:endParaRPr lang="de-DE" sz="1200" b="0" i="0" u="none" strike="noStrike" kern="1200" dirty="0">
                        <a:solidFill>
                          <a:schemeClr val="tx1"/>
                        </a:solidFill>
                        <a:effectLst/>
                        <a:latin typeface="Calibri" panose="020F0502020204030204" pitchFamily="34" charset="0"/>
                        <a:ea typeface="+mn-ea"/>
                        <a:cs typeface="+mn-cs"/>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algn="l" fontAlgn="b"/>
                      <a:r>
                        <a:rPr lang="en-US" sz="1200" b="1" i="0" u="none" strike="noStrike" baseline="0" noProof="0" dirty="0" err="1">
                          <a:solidFill>
                            <a:srgbClr val="000000"/>
                          </a:solidFill>
                          <a:effectLst/>
                          <a:latin typeface="Calibri" panose="020F0502020204030204" pitchFamily="34" charset="0"/>
                        </a:rPr>
                        <a:t>Übertragungsrate</a:t>
                      </a:r>
                      <a:r>
                        <a:rPr lang="en-US" sz="1200" b="1" i="0" u="none" strike="noStrike" baseline="0" noProof="0" dirty="0">
                          <a:solidFill>
                            <a:srgbClr val="000000"/>
                          </a:solidFill>
                          <a:effectLst/>
                          <a:latin typeface="Calibri" panose="020F0502020204030204" pitchFamily="34" charset="0"/>
                        </a:rPr>
                        <a:t> und </a:t>
                      </a:r>
                      <a:r>
                        <a:rPr lang="en-US" sz="1200" b="1" i="0" u="none" strike="noStrike" baseline="0" noProof="0" dirty="0" err="1">
                          <a:solidFill>
                            <a:srgbClr val="000000"/>
                          </a:solidFill>
                          <a:effectLst/>
                          <a:latin typeface="Calibri" panose="020F0502020204030204" pitchFamily="34" charset="0"/>
                        </a:rPr>
                        <a:t>Bandbreite</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für</a:t>
                      </a:r>
                      <a:r>
                        <a:rPr lang="en-US" sz="1100" b="0" i="1" u="none" strike="noStrike" kern="1200" noProof="0" dirty="0">
                          <a:solidFill>
                            <a:srgbClr val="000000"/>
                          </a:solidFill>
                          <a:effectLst/>
                          <a:latin typeface="Calibri" panose="020F0502020204030204" pitchFamily="34" charset="0"/>
                          <a:ea typeface="+mn-ea"/>
                          <a:cs typeface="+mn-cs"/>
                        </a:rPr>
                        <a:t> Smart Factory und Cloud </a:t>
                      </a:r>
                      <a:r>
                        <a:rPr lang="en-US" sz="1100" b="0" i="1" u="none" strike="noStrike" kern="1200" noProof="0" dirty="0" err="1">
                          <a:solidFill>
                            <a:srgbClr val="000000"/>
                          </a:solidFill>
                          <a:effectLst/>
                          <a:latin typeface="Calibri" panose="020F0502020204030204" pitchFamily="34" charset="0"/>
                          <a:ea typeface="+mn-ea"/>
                          <a:cs typeface="+mn-cs"/>
                        </a:rPr>
                        <a:t>Anwendungen</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mj-lt"/>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mj-lt"/>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63585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Schnittstellen und Integration</a:t>
            </a:r>
            <a:endParaRPr lang="de-DE" sz="2800" u="sng" dirty="0">
              <a:solidFill>
                <a:srgbClr val="00B0F0"/>
              </a:solidFill>
            </a:endParaRPr>
          </a:p>
        </p:txBody>
      </p:sp>
      <p:graphicFrame>
        <p:nvGraphicFramePr>
          <p:cNvPr id="5" name="Tabelle 4">
            <a:extLst>
              <a:ext uri="{FF2B5EF4-FFF2-40B4-BE49-F238E27FC236}">
                <a16:creationId xmlns:a16="http://schemas.microsoft.com/office/drawing/2014/main" id="{C7A8C3F2-8F1D-4A2C-ACE5-57403AE8CEBC}"/>
              </a:ext>
            </a:extLst>
          </p:cNvPr>
          <p:cNvGraphicFramePr>
            <a:graphicFrameLocks noGrp="1"/>
          </p:cNvGraphicFramePr>
          <p:nvPr>
            <p:extLst>
              <p:ext uri="{D42A27DB-BD31-4B8C-83A1-F6EECF244321}">
                <p14:modId xmlns:p14="http://schemas.microsoft.com/office/powerpoint/2010/main" val="3912534880"/>
              </p:ext>
            </p:extLst>
          </p:nvPr>
        </p:nvGraphicFramePr>
        <p:xfrm>
          <a:off x="568800" y="1605600"/>
          <a:ext cx="8006425" cy="250680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Digitale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Industrielles</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a:solidFill>
                            <a:srgbClr val="000000"/>
                          </a:solidFill>
                          <a:effectLst/>
                          <a:latin typeface="Calibri" panose="020F0502020204030204" pitchFamily="34" charset="0"/>
                        </a:rPr>
                        <a:t>SPS </a:t>
                      </a:r>
                      <a:r>
                        <a:rPr lang="en-US" sz="1200" b="1" i="0" u="none" strike="noStrike" noProof="0" dirty="0" err="1">
                          <a:solidFill>
                            <a:srgbClr val="000000"/>
                          </a:solidFill>
                          <a:effectLst/>
                          <a:latin typeface="Calibri" panose="020F0502020204030204" pitchFamily="34" charset="0"/>
                        </a:rPr>
                        <a:t>Verbindung</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ohne</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zusätzliche</a:t>
                      </a:r>
                      <a:r>
                        <a:rPr lang="en-US" sz="1200" b="1" i="0" u="none" strike="noStrike" noProof="0" dirty="0">
                          <a:solidFill>
                            <a:srgbClr val="000000"/>
                          </a:solidFill>
                          <a:effectLst/>
                          <a:latin typeface="Calibri" panose="020F0502020204030204" pitchFamily="34" charset="0"/>
                        </a:rPr>
                        <a:t> Hardware</a:t>
                      </a:r>
                      <a:endParaRPr lang="en-US" sz="1200" b="1" i="0" u="none" strike="noStrike" baseline="0" noProof="0" dirty="0">
                        <a:solidFill>
                          <a:srgbClr val="000000"/>
                        </a:solidFill>
                        <a:effectLst/>
                        <a:latin typeface="Calibri" panose="020F0502020204030204" pitchFamily="34" charset="0"/>
                      </a:endParaRPr>
                    </a:p>
                    <a:p>
                      <a:pPr algn="l" fontAlgn="b"/>
                      <a:r>
                        <a:rPr lang="en-US" sz="1100" b="0" i="1" u="none" strike="noStrike" noProof="0" dirty="0" err="1">
                          <a:solidFill>
                            <a:schemeClr val="tx1"/>
                          </a:solidFill>
                          <a:effectLst/>
                          <a:latin typeface="Calibri" panose="020F0502020204030204" pitchFamily="34" charset="0"/>
                        </a:rPr>
                        <a:t>zur</a:t>
                      </a:r>
                      <a:r>
                        <a:rPr lang="en-US" sz="1100" b="0" i="1" u="none" strike="noStrike" noProof="0" dirty="0">
                          <a:solidFill>
                            <a:schemeClr val="tx1"/>
                          </a:solidFill>
                          <a:effectLst/>
                          <a:latin typeface="Calibri" panose="020F0502020204030204" pitchFamily="34" charset="0"/>
                        </a:rPr>
                        <a:t> </a:t>
                      </a:r>
                      <a:r>
                        <a:rPr lang="en-US" sz="1100" b="0" i="1" u="none" strike="noStrike" noProof="0" dirty="0" err="1">
                          <a:solidFill>
                            <a:schemeClr val="tx1"/>
                          </a:solidFill>
                          <a:effectLst/>
                          <a:latin typeface="Calibri" panose="020F0502020204030204" pitchFamily="34" charset="0"/>
                        </a:rPr>
                        <a:t>direkten</a:t>
                      </a:r>
                      <a:r>
                        <a:rPr lang="en-US" sz="1100" b="0" i="1" u="none" strike="noStrike" noProof="0" dirty="0">
                          <a:solidFill>
                            <a:schemeClr val="tx1"/>
                          </a:solidFill>
                          <a:effectLst/>
                          <a:latin typeface="Calibri" panose="020F0502020204030204" pitchFamily="34" charset="0"/>
                        </a:rPr>
                        <a:t> Integration in die Anlage</a:t>
                      </a: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1000" b="0" i="0" u="none" strike="noStrike" dirty="0">
                          <a:solidFill>
                            <a:schemeClr val="tx1"/>
                          </a:solidFill>
                          <a:effectLst/>
                          <a:latin typeface="Calibri" panose="020F0502020204030204" pitchFamily="34" charset="0"/>
                        </a:rPr>
                        <a:t>-</a:t>
                      </a:r>
                      <a:br>
                        <a:rPr lang="de-DE" sz="1000" b="0" i="0" u="none" strike="noStrike" dirty="0">
                          <a:solidFill>
                            <a:schemeClr val="tx1"/>
                          </a:solidFill>
                          <a:effectLst/>
                          <a:latin typeface="Calibri" panose="020F0502020204030204" pitchFamily="34" charset="0"/>
                        </a:rPr>
                      </a:br>
                      <a:r>
                        <a:rPr lang="de-DE" sz="1000" b="0" i="0" u="none" strike="noStrike" dirty="0">
                          <a:solidFill>
                            <a:schemeClr val="tx1"/>
                          </a:solidFill>
                          <a:effectLst/>
                          <a:latin typeface="Calibri" panose="020F0502020204030204" pitchFamily="34" charset="0"/>
                        </a:rPr>
                        <a:t>(</a:t>
                      </a:r>
                      <a:r>
                        <a:rPr lang="de-DE" sz="1000" b="0" i="0" u="none" strike="noStrike" kern="1200" dirty="0">
                          <a:solidFill>
                            <a:schemeClr val="tx1"/>
                          </a:solidFill>
                          <a:effectLst/>
                          <a:latin typeface="Calibri" panose="020F0502020204030204" pitchFamily="34" charset="0"/>
                          <a:ea typeface="+mn-ea"/>
                          <a:cs typeface="+mn-cs"/>
                        </a:rPr>
                        <a:t>I/O Modul)</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1000" b="0" i="0" u="none" strike="noStrike" dirty="0">
                          <a:solidFill>
                            <a:schemeClr val="tx1"/>
                          </a:solidFill>
                          <a:effectLst/>
                          <a:latin typeface="Calibri" panose="020F0502020204030204" pitchFamily="34" charset="0"/>
                        </a:rPr>
                        <a:t>-</a:t>
                      </a:r>
                      <a:br>
                        <a:rPr lang="de-DE" sz="1000" b="0" i="0" u="none" strike="noStrike" dirty="0">
                          <a:solidFill>
                            <a:schemeClr val="tx1"/>
                          </a:solidFill>
                          <a:effectLst/>
                          <a:latin typeface="Calibri" panose="020F0502020204030204" pitchFamily="34" charset="0"/>
                        </a:rPr>
                      </a:br>
                      <a:r>
                        <a:rPr lang="de-DE" sz="1000" b="0" i="0" u="none" strike="noStrike" dirty="0">
                          <a:solidFill>
                            <a:schemeClr val="tx1"/>
                          </a:solidFill>
                          <a:effectLst/>
                          <a:latin typeface="Calibri" panose="020F0502020204030204" pitchFamily="34" charset="0"/>
                        </a:rPr>
                        <a:t>(</a:t>
                      </a:r>
                      <a:r>
                        <a:rPr lang="de-DE" sz="1000" b="0" i="0" u="none" strike="noStrike" kern="1200" dirty="0">
                          <a:solidFill>
                            <a:schemeClr val="tx1"/>
                          </a:solidFill>
                          <a:effectLst/>
                          <a:latin typeface="Calibri" panose="020F0502020204030204" pitchFamily="34" charset="0"/>
                          <a:ea typeface="+mn-ea"/>
                          <a:cs typeface="+mn-cs"/>
                        </a:rPr>
                        <a:t>IO-Link Master)</a:t>
                      </a: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kern="1200" noProof="0" dirty="0" err="1">
                          <a:solidFill>
                            <a:srgbClr val="000000"/>
                          </a:solidFill>
                          <a:effectLst/>
                          <a:latin typeface="Calibri" panose="020F0502020204030204" pitchFamily="34" charset="0"/>
                          <a:ea typeface="+mn-ea"/>
                          <a:cs typeface="+mn-cs"/>
                        </a:rPr>
                        <a:t>Echtzeitfähig</a:t>
                      </a:r>
                      <a:endParaRPr lang="en-US" sz="1200" b="1" i="0" u="none" strike="noStrike" kern="1200" noProof="0" dirty="0">
                        <a:solidFill>
                          <a:srgbClr val="000000"/>
                        </a:solidFill>
                        <a:effectLst/>
                        <a:latin typeface="Calibri" panose="020F0502020204030204" pitchFamily="34" charset="0"/>
                        <a:ea typeface="+mn-ea"/>
                        <a:cs typeface="+mn-cs"/>
                      </a:endParaRPr>
                    </a:p>
                    <a:p>
                      <a:pPr algn="l" fontAlgn="b"/>
                      <a:r>
                        <a:rPr lang="en-US" sz="1100" b="0" i="1" u="none" strike="noStrike" kern="1200" noProof="0" dirty="0" err="1">
                          <a:solidFill>
                            <a:srgbClr val="000000"/>
                          </a:solidFill>
                          <a:effectLst/>
                          <a:latin typeface="Calibri" panose="020F0502020204030204" pitchFamily="34" charset="0"/>
                          <a:ea typeface="+mn-ea"/>
                          <a:cs typeface="+mn-cs"/>
                        </a:rPr>
                        <a:t>für</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Zeitkritische</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Anwendungen</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B0F0"/>
                          </a:solidFill>
                          <a:effectLst/>
                          <a:uLnTx/>
                          <a:uFillTx/>
                          <a:latin typeface="Wingdings" panose="05000000000000000000" pitchFamily="2" charset="2"/>
                          <a:ea typeface="+mn-ea"/>
                          <a:cs typeface="+mn-cs"/>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ctr" defTabSz="457171" rtl="0" eaLnBrk="1" fontAlgn="b" latinLnBrk="0" hangingPunct="1"/>
                      <a:r>
                        <a:rPr lang="de-DE" sz="12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0" i="0" u="none" strike="noStrike" dirty="0">
                          <a:solidFill>
                            <a:schemeClr val="tx1"/>
                          </a:solidFill>
                          <a:effectLst/>
                          <a:latin typeface="Calibri" panose="020F0502020204030204" pitchFamily="34" charset="0"/>
                        </a:rPr>
                        <a:t>(</a:t>
                      </a:r>
                      <a:r>
                        <a:rPr lang="de-DE" sz="2000" b="1" i="0" u="none" strike="noStrike" dirty="0">
                          <a:solidFill>
                            <a:srgbClr val="00B0F0"/>
                          </a:solidFill>
                          <a:effectLst/>
                          <a:latin typeface="Wingdings" panose="05000000000000000000" pitchFamily="2" charset="2"/>
                        </a:rPr>
                        <a:t>ü</a:t>
                      </a:r>
                      <a:r>
                        <a:rPr lang="de-DE" sz="2000" b="0" i="0" u="none" strike="noStrike" kern="1200" dirty="0">
                          <a:solidFill>
                            <a:schemeClr val="tx1"/>
                          </a:solidFill>
                          <a:effectLst/>
                          <a:latin typeface="Calibri" panose="020F0502020204030204" pitchFamily="34" charset="0"/>
                          <a:ea typeface="+mn-ea"/>
                          <a:cs typeface="+mn-cs"/>
                        </a:rPr>
                        <a:t>)</a:t>
                      </a: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Webserver</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zur</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einfachen</a:t>
                      </a:r>
                      <a:r>
                        <a:rPr lang="en-US" sz="1100" b="0" i="1" u="none" strike="noStrike" kern="1200" noProof="0" dirty="0">
                          <a:solidFill>
                            <a:srgbClr val="000000"/>
                          </a:solidFill>
                          <a:effectLst/>
                          <a:latin typeface="Calibri" panose="020F0502020204030204" pitchFamily="34" charset="0"/>
                          <a:ea typeface="+mn-ea"/>
                          <a:cs typeface="+mn-cs"/>
                        </a:rPr>
                        <a:t> und </a:t>
                      </a:r>
                      <a:r>
                        <a:rPr lang="en-US" sz="1100" b="0" i="1" u="none" strike="noStrike" kern="1200" noProof="0" dirty="0" err="1">
                          <a:solidFill>
                            <a:srgbClr val="000000"/>
                          </a:solidFill>
                          <a:effectLst/>
                          <a:latin typeface="Calibri" panose="020F0502020204030204" pitchFamily="34" charset="0"/>
                          <a:ea typeface="+mn-ea"/>
                          <a:cs typeface="+mn-cs"/>
                        </a:rPr>
                        <a:t>komfortablen</a:t>
                      </a:r>
                      <a:r>
                        <a:rPr lang="en-US" sz="1100" b="0" i="1" u="none" strike="noStrike" kern="1200" noProof="0" dirty="0">
                          <a:solidFill>
                            <a:srgbClr val="000000"/>
                          </a:solidFill>
                          <a:effectLst/>
                          <a:latin typeface="Calibri" panose="020F0502020204030204" pitchFamily="34" charset="0"/>
                          <a:ea typeface="+mn-ea"/>
                          <a:cs typeface="+mn-cs"/>
                        </a:rPr>
                        <a:t> Integration</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ctr" defTabSz="457171" rtl="0" eaLnBrk="1" fontAlgn="b" latinLnBrk="0" hangingPunct="1"/>
                      <a:endParaRPr lang="de-DE" sz="1200" b="0" i="0" u="none" strike="noStrike" kern="1200" dirty="0">
                        <a:solidFill>
                          <a:schemeClr val="tx1"/>
                        </a:solidFill>
                        <a:effectLst/>
                        <a:latin typeface="Calibri" panose="020F0502020204030204" pitchFamily="34" charset="0"/>
                        <a:ea typeface="+mn-ea"/>
                        <a:cs typeface="+mn-cs"/>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algn="l" fontAlgn="b"/>
                      <a:r>
                        <a:rPr lang="en-US" sz="1200" b="1" i="0" u="none" strike="noStrike" baseline="0" noProof="0" dirty="0" err="1">
                          <a:solidFill>
                            <a:srgbClr val="000000"/>
                          </a:solidFill>
                          <a:effectLst/>
                          <a:latin typeface="Calibri" panose="020F0502020204030204" pitchFamily="34" charset="0"/>
                        </a:rPr>
                        <a:t>Übertragungsrate</a:t>
                      </a:r>
                      <a:r>
                        <a:rPr lang="en-US" sz="1200" b="1" i="0" u="none" strike="noStrike" baseline="0" noProof="0" dirty="0">
                          <a:solidFill>
                            <a:srgbClr val="000000"/>
                          </a:solidFill>
                          <a:effectLst/>
                          <a:latin typeface="Calibri" panose="020F0502020204030204" pitchFamily="34" charset="0"/>
                        </a:rPr>
                        <a:t> und </a:t>
                      </a:r>
                      <a:r>
                        <a:rPr lang="en-US" sz="1200" b="1" i="0" u="none" strike="noStrike" baseline="0" noProof="0" dirty="0" err="1">
                          <a:solidFill>
                            <a:srgbClr val="000000"/>
                          </a:solidFill>
                          <a:effectLst/>
                          <a:latin typeface="Calibri" panose="020F0502020204030204" pitchFamily="34" charset="0"/>
                        </a:rPr>
                        <a:t>Bandbreite</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für</a:t>
                      </a:r>
                      <a:r>
                        <a:rPr lang="en-US" sz="1100" b="0" i="1" u="none" strike="noStrike" kern="1200" noProof="0" dirty="0">
                          <a:solidFill>
                            <a:srgbClr val="000000"/>
                          </a:solidFill>
                          <a:effectLst/>
                          <a:latin typeface="Calibri" panose="020F0502020204030204" pitchFamily="34" charset="0"/>
                          <a:ea typeface="+mn-ea"/>
                          <a:cs typeface="+mn-cs"/>
                        </a:rPr>
                        <a:t> Smart Factory und Cloud </a:t>
                      </a:r>
                      <a:r>
                        <a:rPr lang="en-US" sz="1100" b="0" i="1" u="none" strike="noStrike" kern="1200" noProof="0" dirty="0" err="1">
                          <a:solidFill>
                            <a:srgbClr val="000000"/>
                          </a:solidFill>
                          <a:effectLst/>
                          <a:latin typeface="Calibri" panose="020F0502020204030204" pitchFamily="34" charset="0"/>
                          <a:ea typeface="+mn-ea"/>
                          <a:cs typeface="+mn-cs"/>
                        </a:rPr>
                        <a:t>Anwendungen</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mj-lt"/>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mj-lt"/>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90264140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Schnittstellen und Integration</a:t>
            </a:r>
            <a:endParaRPr lang="de-DE" sz="2800" u="sng" dirty="0">
              <a:solidFill>
                <a:srgbClr val="00B0F0"/>
              </a:solidFill>
            </a:endParaRPr>
          </a:p>
        </p:txBody>
      </p:sp>
      <p:graphicFrame>
        <p:nvGraphicFramePr>
          <p:cNvPr id="5" name="Tabelle 4">
            <a:extLst>
              <a:ext uri="{FF2B5EF4-FFF2-40B4-BE49-F238E27FC236}">
                <a16:creationId xmlns:a16="http://schemas.microsoft.com/office/drawing/2014/main" id="{C7A8C3F2-8F1D-4A2C-ACE5-57403AE8CEBC}"/>
              </a:ext>
            </a:extLst>
          </p:cNvPr>
          <p:cNvGraphicFramePr>
            <a:graphicFrameLocks noGrp="1"/>
          </p:cNvGraphicFramePr>
          <p:nvPr>
            <p:extLst>
              <p:ext uri="{D42A27DB-BD31-4B8C-83A1-F6EECF244321}">
                <p14:modId xmlns:p14="http://schemas.microsoft.com/office/powerpoint/2010/main" val="3541602777"/>
              </p:ext>
            </p:extLst>
          </p:nvPr>
        </p:nvGraphicFramePr>
        <p:xfrm>
          <a:off x="568800" y="1605600"/>
          <a:ext cx="8006425" cy="250680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Digitale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Industrielles</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a:solidFill>
                            <a:srgbClr val="000000"/>
                          </a:solidFill>
                          <a:effectLst/>
                          <a:latin typeface="Calibri" panose="020F0502020204030204" pitchFamily="34" charset="0"/>
                        </a:rPr>
                        <a:t>SPS </a:t>
                      </a:r>
                      <a:r>
                        <a:rPr lang="en-US" sz="1200" b="1" i="0" u="none" strike="noStrike" noProof="0" dirty="0" err="1">
                          <a:solidFill>
                            <a:srgbClr val="000000"/>
                          </a:solidFill>
                          <a:effectLst/>
                          <a:latin typeface="Calibri" panose="020F0502020204030204" pitchFamily="34" charset="0"/>
                        </a:rPr>
                        <a:t>Verbindung</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ohne</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zusätzliche</a:t>
                      </a:r>
                      <a:r>
                        <a:rPr lang="en-US" sz="1200" b="1" i="0" u="none" strike="noStrike" noProof="0" dirty="0">
                          <a:solidFill>
                            <a:srgbClr val="000000"/>
                          </a:solidFill>
                          <a:effectLst/>
                          <a:latin typeface="Calibri" panose="020F0502020204030204" pitchFamily="34" charset="0"/>
                        </a:rPr>
                        <a:t> Hardware</a:t>
                      </a:r>
                      <a:endParaRPr lang="en-US" sz="1200" b="1" i="0" u="none" strike="noStrike" baseline="0" noProof="0" dirty="0">
                        <a:solidFill>
                          <a:srgbClr val="000000"/>
                        </a:solidFill>
                        <a:effectLst/>
                        <a:latin typeface="Calibri" panose="020F0502020204030204" pitchFamily="34" charset="0"/>
                      </a:endParaRPr>
                    </a:p>
                    <a:p>
                      <a:pPr algn="l" fontAlgn="b"/>
                      <a:r>
                        <a:rPr lang="en-US" sz="1100" b="0" i="1" u="none" strike="noStrike" noProof="0" dirty="0" err="1">
                          <a:solidFill>
                            <a:schemeClr val="tx1"/>
                          </a:solidFill>
                          <a:effectLst/>
                          <a:latin typeface="Calibri" panose="020F0502020204030204" pitchFamily="34" charset="0"/>
                        </a:rPr>
                        <a:t>zur</a:t>
                      </a:r>
                      <a:r>
                        <a:rPr lang="en-US" sz="1100" b="0" i="1" u="none" strike="noStrike" noProof="0" dirty="0">
                          <a:solidFill>
                            <a:schemeClr val="tx1"/>
                          </a:solidFill>
                          <a:effectLst/>
                          <a:latin typeface="Calibri" panose="020F0502020204030204" pitchFamily="34" charset="0"/>
                        </a:rPr>
                        <a:t> </a:t>
                      </a:r>
                      <a:r>
                        <a:rPr lang="en-US" sz="1100" b="0" i="1" u="none" strike="noStrike" noProof="0" dirty="0" err="1">
                          <a:solidFill>
                            <a:schemeClr val="tx1"/>
                          </a:solidFill>
                          <a:effectLst/>
                          <a:latin typeface="Calibri" panose="020F0502020204030204" pitchFamily="34" charset="0"/>
                        </a:rPr>
                        <a:t>direkten</a:t>
                      </a:r>
                      <a:r>
                        <a:rPr lang="en-US" sz="1100" b="0" i="1" u="none" strike="noStrike" noProof="0" dirty="0">
                          <a:solidFill>
                            <a:schemeClr val="tx1"/>
                          </a:solidFill>
                          <a:effectLst/>
                          <a:latin typeface="Calibri" panose="020F0502020204030204" pitchFamily="34" charset="0"/>
                        </a:rPr>
                        <a:t> Integration in die Anlage</a:t>
                      </a: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1000" b="0" i="0" u="none" strike="noStrike" dirty="0">
                          <a:solidFill>
                            <a:schemeClr val="tx1"/>
                          </a:solidFill>
                          <a:effectLst/>
                          <a:latin typeface="Calibri" panose="020F0502020204030204" pitchFamily="34" charset="0"/>
                        </a:rPr>
                        <a:t>-</a:t>
                      </a:r>
                      <a:br>
                        <a:rPr lang="de-DE" sz="1000" b="0" i="0" u="none" strike="noStrike" dirty="0">
                          <a:solidFill>
                            <a:schemeClr val="tx1"/>
                          </a:solidFill>
                          <a:effectLst/>
                          <a:latin typeface="Calibri" panose="020F0502020204030204" pitchFamily="34" charset="0"/>
                        </a:rPr>
                      </a:br>
                      <a:r>
                        <a:rPr lang="de-DE" sz="1000" b="0" i="0" u="none" strike="noStrike" dirty="0">
                          <a:solidFill>
                            <a:schemeClr val="tx1"/>
                          </a:solidFill>
                          <a:effectLst/>
                          <a:latin typeface="Calibri" panose="020F0502020204030204" pitchFamily="34" charset="0"/>
                        </a:rPr>
                        <a:t>(</a:t>
                      </a:r>
                      <a:r>
                        <a:rPr lang="de-DE" sz="1000" b="0" i="0" u="none" strike="noStrike" kern="1200" dirty="0">
                          <a:solidFill>
                            <a:schemeClr val="tx1"/>
                          </a:solidFill>
                          <a:effectLst/>
                          <a:latin typeface="Calibri" panose="020F0502020204030204" pitchFamily="34" charset="0"/>
                          <a:ea typeface="+mn-ea"/>
                          <a:cs typeface="+mn-cs"/>
                        </a:rPr>
                        <a:t>I/O Modul)</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1000" b="0" i="0" u="none" strike="noStrike" dirty="0">
                          <a:solidFill>
                            <a:schemeClr val="tx1"/>
                          </a:solidFill>
                          <a:effectLst/>
                          <a:latin typeface="Calibri" panose="020F0502020204030204" pitchFamily="34" charset="0"/>
                        </a:rPr>
                        <a:t>-</a:t>
                      </a:r>
                      <a:br>
                        <a:rPr lang="de-DE" sz="1000" b="0" i="0" u="none" strike="noStrike" dirty="0">
                          <a:solidFill>
                            <a:schemeClr val="tx1"/>
                          </a:solidFill>
                          <a:effectLst/>
                          <a:latin typeface="Calibri" panose="020F0502020204030204" pitchFamily="34" charset="0"/>
                        </a:rPr>
                      </a:br>
                      <a:r>
                        <a:rPr lang="de-DE" sz="1000" b="0" i="0" u="none" strike="noStrike" dirty="0">
                          <a:solidFill>
                            <a:schemeClr val="tx1"/>
                          </a:solidFill>
                          <a:effectLst/>
                          <a:latin typeface="Calibri" panose="020F0502020204030204" pitchFamily="34" charset="0"/>
                        </a:rPr>
                        <a:t>(</a:t>
                      </a:r>
                      <a:r>
                        <a:rPr lang="de-DE" sz="1000" b="0" i="0" u="none" strike="noStrike" kern="1200" dirty="0">
                          <a:solidFill>
                            <a:schemeClr val="tx1"/>
                          </a:solidFill>
                          <a:effectLst/>
                          <a:latin typeface="Calibri" panose="020F0502020204030204" pitchFamily="34" charset="0"/>
                          <a:ea typeface="+mn-ea"/>
                          <a:cs typeface="+mn-cs"/>
                        </a:rPr>
                        <a:t>IO-Link Master)</a:t>
                      </a: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kern="1200" noProof="0" dirty="0" err="1">
                          <a:solidFill>
                            <a:srgbClr val="000000"/>
                          </a:solidFill>
                          <a:effectLst/>
                          <a:latin typeface="Calibri" panose="020F0502020204030204" pitchFamily="34" charset="0"/>
                          <a:ea typeface="+mn-ea"/>
                          <a:cs typeface="+mn-cs"/>
                        </a:rPr>
                        <a:t>Echtzeitfähig</a:t>
                      </a:r>
                      <a:endParaRPr lang="en-US" sz="1200" b="1" i="0" u="none" strike="noStrike" kern="1200" noProof="0" dirty="0">
                        <a:solidFill>
                          <a:srgbClr val="000000"/>
                        </a:solidFill>
                        <a:effectLst/>
                        <a:latin typeface="Calibri" panose="020F0502020204030204" pitchFamily="34" charset="0"/>
                        <a:ea typeface="+mn-ea"/>
                        <a:cs typeface="+mn-cs"/>
                      </a:endParaRPr>
                    </a:p>
                    <a:p>
                      <a:pPr algn="l" fontAlgn="b"/>
                      <a:r>
                        <a:rPr lang="en-US" sz="1100" b="0" i="1" u="none" strike="noStrike" kern="1200" noProof="0" dirty="0" err="1">
                          <a:solidFill>
                            <a:srgbClr val="000000"/>
                          </a:solidFill>
                          <a:effectLst/>
                          <a:latin typeface="Calibri" panose="020F0502020204030204" pitchFamily="34" charset="0"/>
                          <a:ea typeface="+mn-ea"/>
                          <a:cs typeface="+mn-cs"/>
                        </a:rPr>
                        <a:t>für</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Zeitkritische</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Anwendungen</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B0F0"/>
                          </a:solidFill>
                          <a:effectLst/>
                          <a:uLnTx/>
                          <a:uFillTx/>
                          <a:latin typeface="Wingdings" panose="05000000000000000000" pitchFamily="2" charset="2"/>
                          <a:ea typeface="+mn-ea"/>
                          <a:cs typeface="+mn-cs"/>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ctr" defTabSz="457171" rtl="0" eaLnBrk="1" fontAlgn="b" latinLnBrk="0" hangingPunct="1"/>
                      <a:r>
                        <a:rPr lang="de-DE" sz="12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0" i="0" u="none" strike="noStrike" dirty="0">
                          <a:solidFill>
                            <a:schemeClr val="tx1"/>
                          </a:solidFill>
                          <a:effectLst/>
                          <a:latin typeface="Calibri" panose="020F0502020204030204" pitchFamily="34" charset="0"/>
                        </a:rPr>
                        <a:t>(</a:t>
                      </a:r>
                      <a:r>
                        <a:rPr lang="de-DE" sz="2000" b="1" i="0" u="none" strike="noStrike" dirty="0">
                          <a:solidFill>
                            <a:srgbClr val="00B0F0"/>
                          </a:solidFill>
                          <a:effectLst/>
                          <a:latin typeface="Wingdings" panose="05000000000000000000" pitchFamily="2" charset="2"/>
                        </a:rPr>
                        <a:t>ü</a:t>
                      </a:r>
                      <a:r>
                        <a:rPr lang="de-DE" sz="2000" b="0" i="0" u="none" strike="noStrike" kern="1200" dirty="0">
                          <a:solidFill>
                            <a:schemeClr val="tx1"/>
                          </a:solidFill>
                          <a:effectLst/>
                          <a:latin typeface="Calibri" panose="020F0502020204030204" pitchFamily="34" charset="0"/>
                          <a:ea typeface="+mn-ea"/>
                          <a:cs typeface="+mn-cs"/>
                        </a:rPr>
                        <a:t>)</a:t>
                      </a: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Webserver</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zur</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einfachen</a:t>
                      </a:r>
                      <a:r>
                        <a:rPr lang="en-US" sz="1100" b="0" i="1" u="none" strike="noStrike" kern="1200" noProof="0" dirty="0">
                          <a:solidFill>
                            <a:srgbClr val="000000"/>
                          </a:solidFill>
                          <a:effectLst/>
                          <a:latin typeface="Calibri" panose="020F0502020204030204" pitchFamily="34" charset="0"/>
                          <a:ea typeface="+mn-ea"/>
                          <a:cs typeface="+mn-cs"/>
                        </a:rPr>
                        <a:t> und </a:t>
                      </a:r>
                      <a:r>
                        <a:rPr lang="en-US" sz="1100" b="0" i="1" u="none" strike="noStrike" kern="1200" noProof="0" dirty="0" err="1">
                          <a:solidFill>
                            <a:srgbClr val="000000"/>
                          </a:solidFill>
                          <a:effectLst/>
                          <a:latin typeface="Calibri" panose="020F0502020204030204" pitchFamily="34" charset="0"/>
                          <a:ea typeface="+mn-ea"/>
                          <a:cs typeface="+mn-cs"/>
                        </a:rPr>
                        <a:t>komfortablen</a:t>
                      </a:r>
                      <a:r>
                        <a:rPr lang="en-US" sz="1100" b="0" i="1" u="none" strike="noStrike" kern="1200" noProof="0" dirty="0">
                          <a:solidFill>
                            <a:srgbClr val="000000"/>
                          </a:solidFill>
                          <a:effectLst/>
                          <a:latin typeface="Calibri" panose="020F0502020204030204" pitchFamily="34" charset="0"/>
                          <a:ea typeface="+mn-ea"/>
                          <a:cs typeface="+mn-cs"/>
                        </a:rPr>
                        <a:t> Integration</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ctr" defTabSz="457171" rtl="0" eaLnBrk="1" fontAlgn="b" latinLnBrk="0" hangingPunct="1"/>
                      <a:r>
                        <a:rPr lang="de-DE" sz="12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algn="l" fontAlgn="b"/>
                      <a:r>
                        <a:rPr lang="en-US" sz="1200" b="1" i="0" u="none" strike="noStrike" baseline="0" noProof="0" dirty="0" err="1">
                          <a:solidFill>
                            <a:srgbClr val="000000"/>
                          </a:solidFill>
                          <a:effectLst/>
                          <a:latin typeface="Calibri" panose="020F0502020204030204" pitchFamily="34" charset="0"/>
                        </a:rPr>
                        <a:t>Übertragungsrate</a:t>
                      </a:r>
                      <a:r>
                        <a:rPr lang="en-US" sz="1200" b="1" i="0" u="none" strike="noStrike" baseline="0" noProof="0" dirty="0">
                          <a:solidFill>
                            <a:srgbClr val="000000"/>
                          </a:solidFill>
                          <a:effectLst/>
                          <a:latin typeface="Calibri" panose="020F0502020204030204" pitchFamily="34" charset="0"/>
                        </a:rPr>
                        <a:t> und </a:t>
                      </a:r>
                      <a:r>
                        <a:rPr lang="en-US" sz="1200" b="1" i="0" u="none" strike="noStrike" baseline="0" noProof="0" dirty="0" err="1">
                          <a:solidFill>
                            <a:srgbClr val="000000"/>
                          </a:solidFill>
                          <a:effectLst/>
                          <a:latin typeface="Calibri" panose="020F0502020204030204" pitchFamily="34" charset="0"/>
                        </a:rPr>
                        <a:t>Bandbreite</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für</a:t>
                      </a:r>
                      <a:r>
                        <a:rPr lang="en-US" sz="1100" b="0" i="1" u="none" strike="noStrike" kern="1200" noProof="0" dirty="0">
                          <a:solidFill>
                            <a:srgbClr val="000000"/>
                          </a:solidFill>
                          <a:effectLst/>
                          <a:latin typeface="Calibri" panose="020F0502020204030204" pitchFamily="34" charset="0"/>
                          <a:ea typeface="+mn-ea"/>
                          <a:cs typeface="+mn-cs"/>
                        </a:rPr>
                        <a:t> Smart Factory und Cloud </a:t>
                      </a:r>
                      <a:r>
                        <a:rPr lang="en-US" sz="1100" b="0" i="1" u="none" strike="noStrike" kern="1200" noProof="0" dirty="0" err="1">
                          <a:solidFill>
                            <a:srgbClr val="000000"/>
                          </a:solidFill>
                          <a:effectLst/>
                          <a:latin typeface="Calibri" panose="020F0502020204030204" pitchFamily="34" charset="0"/>
                          <a:ea typeface="+mn-ea"/>
                          <a:cs typeface="+mn-cs"/>
                        </a:rPr>
                        <a:t>Anwendungen</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1200" b="0" i="0" u="none" strike="noStrike" dirty="0">
                        <a:solidFill>
                          <a:schemeClr val="tx1"/>
                        </a:solidFill>
                        <a:effectLst/>
                        <a:latin typeface="Calibri" panose="020F0502020204030204" pitchFamily="34" charset="0"/>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mj-lt"/>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endParaRPr lang="de-DE" sz="2000" b="1" i="0" u="none" strike="noStrike" dirty="0">
                        <a:solidFill>
                          <a:srgbClr val="00B0F0"/>
                        </a:solidFill>
                        <a:effectLst/>
                        <a:latin typeface="+mj-lt"/>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90761342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txBox="1">
            <a:spLocks/>
          </p:cNvSpPr>
          <p:nvPr/>
        </p:nvSpPr>
        <p:spPr>
          <a:xfrm>
            <a:off x="561443" y="389470"/>
            <a:ext cx="8430157" cy="96070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de-DE" sz="3200" b="1" dirty="0">
                <a:solidFill>
                  <a:srgbClr val="00446B"/>
                </a:solidFill>
                <a:cs typeface="Calibri"/>
              </a:rPr>
              <a:t>Schnittstellen und Integration</a:t>
            </a:r>
            <a:endParaRPr lang="de-DE" sz="2800" u="sng" dirty="0">
              <a:solidFill>
                <a:srgbClr val="00B0F0"/>
              </a:solidFill>
            </a:endParaRPr>
          </a:p>
        </p:txBody>
      </p:sp>
      <p:graphicFrame>
        <p:nvGraphicFramePr>
          <p:cNvPr id="5" name="Tabelle 4">
            <a:extLst>
              <a:ext uri="{FF2B5EF4-FFF2-40B4-BE49-F238E27FC236}">
                <a16:creationId xmlns:a16="http://schemas.microsoft.com/office/drawing/2014/main" id="{C7A8C3F2-8F1D-4A2C-ACE5-57403AE8CEBC}"/>
              </a:ext>
            </a:extLst>
          </p:cNvPr>
          <p:cNvGraphicFramePr>
            <a:graphicFrameLocks noGrp="1"/>
          </p:cNvGraphicFramePr>
          <p:nvPr>
            <p:extLst/>
          </p:nvPr>
        </p:nvGraphicFramePr>
        <p:xfrm>
          <a:off x="568800" y="1605600"/>
          <a:ext cx="8006425" cy="2506806"/>
        </p:xfrm>
        <a:graphic>
          <a:graphicData uri="http://schemas.openxmlformats.org/drawingml/2006/table">
            <a:tbl>
              <a:tblPr/>
              <a:tblGrid>
                <a:gridCol w="2910403">
                  <a:extLst>
                    <a:ext uri="{9D8B030D-6E8A-4147-A177-3AD203B41FA5}">
                      <a16:colId xmlns:a16="http://schemas.microsoft.com/office/drawing/2014/main" val="20000"/>
                    </a:ext>
                  </a:extLst>
                </a:gridCol>
                <a:gridCol w="1698674">
                  <a:extLst>
                    <a:ext uri="{9D8B030D-6E8A-4147-A177-3AD203B41FA5}">
                      <a16:colId xmlns:a16="http://schemas.microsoft.com/office/drawing/2014/main" val="20001"/>
                    </a:ext>
                  </a:extLst>
                </a:gridCol>
                <a:gridCol w="1698674">
                  <a:extLst>
                    <a:ext uri="{9D8B030D-6E8A-4147-A177-3AD203B41FA5}">
                      <a16:colId xmlns:a16="http://schemas.microsoft.com/office/drawing/2014/main" val="20002"/>
                    </a:ext>
                  </a:extLst>
                </a:gridCol>
                <a:gridCol w="1698674">
                  <a:extLst>
                    <a:ext uri="{9D8B030D-6E8A-4147-A177-3AD203B41FA5}">
                      <a16:colId xmlns:a16="http://schemas.microsoft.com/office/drawing/2014/main" val="20003"/>
                    </a:ext>
                  </a:extLst>
                </a:gridCol>
              </a:tblGrid>
              <a:tr h="490877">
                <a:tc>
                  <a:txBody>
                    <a:bodyPr/>
                    <a:lstStyle/>
                    <a:p>
                      <a:pPr algn="l" fontAlgn="b"/>
                      <a:endParaRPr lang="de-DE" sz="1050" b="1" i="0" u="none" strike="noStrike" dirty="0">
                        <a:solidFill>
                          <a:srgbClr val="000000"/>
                        </a:solidFill>
                        <a:effectLst/>
                        <a:latin typeface="Calibri" panose="020F0502020204030204" pitchFamily="34" charset="0"/>
                      </a:endParaRP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Digitale I/O</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IO-Link</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600" b="1" kern="1200" dirty="0">
                          <a:solidFill>
                            <a:srgbClr val="00446B"/>
                          </a:solidFill>
                          <a:latin typeface="+mn-lt"/>
                          <a:ea typeface="+mn-ea"/>
                          <a:cs typeface="+mn-cs"/>
                        </a:rPr>
                        <a:t>Industrielles</a:t>
                      </a:r>
                    </a:p>
                    <a:p>
                      <a:pPr algn="ctr" fontAlgn="b"/>
                      <a:r>
                        <a:rPr lang="de-DE" sz="1600" b="1" kern="1200" dirty="0">
                          <a:solidFill>
                            <a:srgbClr val="00446B"/>
                          </a:solidFill>
                          <a:latin typeface="+mn-lt"/>
                          <a:ea typeface="+mn-ea"/>
                          <a:cs typeface="+mn-cs"/>
                        </a:rPr>
                        <a:t>Ethernet</a:t>
                      </a:r>
                    </a:p>
                  </a:txBody>
                  <a:tcPr marL="5046" marR="5046" marT="5046" marB="36000" anchor="b">
                    <a:lnL>
                      <a:noFill/>
                    </a:lnL>
                    <a:lnR>
                      <a:noFill/>
                    </a:lnR>
                    <a:lnT>
                      <a:noFill/>
                    </a:lnT>
                    <a:lnB w="28575" cap="flat" cmpd="sng" algn="ctr">
                      <a:solidFill>
                        <a:srgbClr val="00446B"/>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68137">
                <a:tc>
                  <a:txBody>
                    <a:bodyPr/>
                    <a:lstStyle/>
                    <a:p>
                      <a:pPr algn="l" fontAlgn="b"/>
                      <a:r>
                        <a:rPr lang="en-US" sz="1200" b="1" i="0" u="none" strike="noStrike" noProof="0" dirty="0">
                          <a:solidFill>
                            <a:srgbClr val="000000"/>
                          </a:solidFill>
                          <a:effectLst/>
                          <a:latin typeface="Calibri" panose="020F0502020204030204" pitchFamily="34" charset="0"/>
                        </a:rPr>
                        <a:t>SPS </a:t>
                      </a:r>
                      <a:r>
                        <a:rPr lang="en-US" sz="1200" b="1" i="0" u="none" strike="noStrike" noProof="0" dirty="0" err="1">
                          <a:solidFill>
                            <a:srgbClr val="000000"/>
                          </a:solidFill>
                          <a:effectLst/>
                          <a:latin typeface="Calibri" panose="020F0502020204030204" pitchFamily="34" charset="0"/>
                        </a:rPr>
                        <a:t>Verbindung</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ohne</a:t>
                      </a:r>
                      <a:r>
                        <a:rPr lang="en-US" sz="1200" b="1" i="0" u="none" strike="noStrike" noProof="0" dirty="0">
                          <a:solidFill>
                            <a:srgbClr val="000000"/>
                          </a:solidFill>
                          <a:effectLst/>
                          <a:latin typeface="Calibri" panose="020F0502020204030204" pitchFamily="34" charset="0"/>
                        </a:rPr>
                        <a:t> </a:t>
                      </a:r>
                      <a:r>
                        <a:rPr lang="en-US" sz="1200" b="1" i="0" u="none" strike="noStrike" noProof="0" dirty="0" err="1">
                          <a:solidFill>
                            <a:srgbClr val="000000"/>
                          </a:solidFill>
                          <a:effectLst/>
                          <a:latin typeface="Calibri" panose="020F0502020204030204" pitchFamily="34" charset="0"/>
                        </a:rPr>
                        <a:t>zusätzliche</a:t>
                      </a:r>
                      <a:r>
                        <a:rPr lang="en-US" sz="1200" b="1" i="0" u="none" strike="noStrike" noProof="0" dirty="0">
                          <a:solidFill>
                            <a:srgbClr val="000000"/>
                          </a:solidFill>
                          <a:effectLst/>
                          <a:latin typeface="Calibri" panose="020F0502020204030204" pitchFamily="34" charset="0"/>
                        </a:rPr>
                        <a:t> Hardware</a:t>
                      </a:r>
                      <a:endParaRPr lang="en-US" sz="1200" b="1" i="0" u="none" strike="noStrike" baseline="0" noProof="0" dirty="0">
                        <a:solidFill>
                          <a:srgbClr val="000000"/>
                        </a:solidFill>
                        <a:effectLst/>
                        <a:latin typeface="Calibri" panose="020F0502020204030204" pitchFamily="34" charset="0"/>
                      </a:endParaRPr>
                    </a:p>
                    <a:p>
                      <a:pPr algn="l" fontAlgn="b"/>
                      <a:r>
                        <a:rPr lang="en-US" sz="1100" b="0" i="1" u="none" strike="noStrike" noProof="0" dirty="0" err="1">
                          <a:solidFill>
                            <a:schemeClr val="tx1"/>
                          </a:solidFill>
                          <a:effectLst/>
                          <a:latin typeface="Calibri" panose="020F0502020204030204" pitchFamily="34" charset="0"/>
                        </a:rPr>
                        <a:t>zur</a:t>
                      </a:r>
                      <a:r>
                        <a:rPr lang="en-US" sz="1100" b="0" i="1" u="none" strike="noStrike" noProof="0" dirty="0">
                          <a:solidFill>
                            <a:schemeClr val="tx1"/>
                          </a:solidFill>
                          <a:effectLst/>
                          <a:latin typeface="Calibri" panose="020F0502020204030204" pitchFamily="34" charset="0"/>
                        </a:rPr>
                        <a:t> </a:t>
                      </a:r>
                      <a:r>
                        <a:rPr lang="en-US" sz="1100" b="0" i="1" u="none" strike="noStrike" noProof="0" dirty="0" err="1">
                          <a:solidFill>
                            <a:schemeClr val="tx1"/>
                          </a:solidFill>
                          <a:effectLst/>
                          <a:latin typeface="Calibri" panose="020F0502020204030204" pitchFamily="34" charset="0"/>
                        </a:rPr>
                        <a:t>direkten</a:t>
                      </a:r>
                      <a:r>
                        <a:rPr lang="en-US" sz="1100" b="0" i="1" u="none" strike="noStrike" noProof="0" dirty="0">
                          <a:solidFill>
                            <a:schemeClr val="tx1"/>
                          </a:solidFill>
                          <a:effectLst/>
                          <a:latin typeface="Calibri" panose="020F0502020204030204" pitchFamily="34" charset="0"/>
                        </a:rPr>
                        <a:t> Integration in die Anlage</a:t>
                      </a:r>
                    </a:p>
                  </a:txBody>
                  <a:tcPr marL="60557" marR="5046" marT="72000" marB="72000" anchor="b">
                    <a:lnL w="12700" cap="flat" cmpd="sng" algn="ctr">
                      <a:noFill/>
                      <a:prstDash val="solid"/>
                      <a:round/>
                      <a:headEnd type="none" w="med" len="med"/>
                      <a:tailEnd type="none" w="med" len="med"/>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1000" b="0" i="0" u="none" strike="noStrike" dirty="0">
                          <a:solidFill>
                            <a:schemeClr val="tx1"/>
                          </a:solidFill>
                          <a:effectLst/>
                          <a:latin typeface="Calibri" panose="020F0502020204030204" pitchFamily="34" charset="0"/>
                        </a:rPr>
                        <a:t>-</a:t>
                      </a:r>
                      <a:br>
                        <a:rPr lang="de-DE" sz="1000" b="0" i="0" u="none" strike="noStrike" dirty="0">
                          <a:solidFill>
                            <a:schemeClr val="tx1"/>
                          </a:solidFill>
                          <a:effectLst/>
                          <a:latin typeface="Calibri" panose="020F0502020204030204" pitchFamily="34" charset="0"/>
                        </a:rPr>
                      </a:br>
                      <a:r>
                        <a:rPr lang="de-DE" sz="1000" b="0" i="0" u="none" strike="noStrike" dirty="0">
                          <a:solidFill>
                            <a:schemeClr val="tx1"/>
                          </a:solidFill>
                          <a:effectLst/>
                          <a:latin typeface="Calibri" panose="020F0502020204030204" pitchFamily="34" charset="0"/>
                        </a:rPr>
                        <a:t>(</a:t>
                      </a:r>
                      <a:r>
                        <a:rPr lang="de-DE" sz="1000" b="0" i="0" u="none" strike="noStrike" kern="1200" dirty="0">
                          <a:solidFill>
                            <a:schemeClr val="tx1"/>
                          </a:solidFill>
                          <a:effectLst/>
                          <a:latin typeface="Calibri" panose="020F0502020204030204" pitchFamily="34" charset="0"/>
                          <a:ea typeface="+mn-ea"/>
                          <a:cs typeface="+mn-cs"/>
                        </a:rPr>
                        <a:t>I/O Modul)</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1000" b="0" i="0" u="none" strike="noStrike" dirty="0">
                          <a:solidFill>
                            <a:schemeClr val="tx1"/>
                          </a:solidFill>
                          <a:effectLst/>
                          <a:latin typeface="Calibri" panose="020F0502020204030204" pitchFamily="34" charset="0"/>
                        </a:rPr>
                        <a:t>-</a:t>
                      </a:r>
                      <a:br>
                        <a:rPr lang="de-DE" sz="1000" b="0" i="0" u="none" strike="noStrike" dirty="0">
                          <a:solidFill>
                            <a:schemeClr val="tx1"/>
                          </a:solidFill>
                          <a:effectLst/>
                          <a:latin typeface="Calibri" panose="020F0502020204030204" pitchFamily="34" charset="0"/>
                        </a:rPr>
                      </a:br>
                      <a:r>
                        <a:rPr lang="de-DE" sz="1000" b="0" i="0" u="none" strike="noStrike" dirty="0">
                          <a:solidFill>
                            <a:schemeClr val="tx1"/>
                          </a:solidFill>
                          <a:effectLst/>
                          <a:latin typeface="Calibri" panose="020F0502020204030204" pitchFamily="34" charset="0"/>
                        </a:rPr>
                        <a:t>(</a:t>
                      </a:r>
                      <a:r>
                        <a:rPr lang="de-DE" sz="1000" b="0" i="0" u="none" strike="noStrike" kern="1200" dirty="0">
                          <a:solidFill>
                            <a:schemeClr val="tx1"/>
                          </a:solidFill>
                          <a:effectLst/>
                          <a:latin typeface="Calibri" panose="020F0502020204030204" pitchFamily="34" charset="0"/>
                          <a:ea typeface="+mn-ea"/>
                          <a:cs typeface="+mn-cs"/>
                        </a:rPr>
                        <a:t>IO-Link Master)</a:t>
                      </a: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w="28575" cap="flat" cmpd="sng" algn="ctr">
                      <a:solidFill>
                        <a:srgbClr val="00446B"/>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9308">
                <a:tc>
                  <a:txBody>
                    <a:bodyPr/>
                    <a:lstStyle/>
                    <a:p>
                      <a:pPr algn="l" fontAlgn="b"/>
                      <a:r>
                        <a:rPr lang="en-US" sz="1200" b="1" i="0" u="none" strike="noStrike" kern="1200" noProof="0" dirty="0" err="1">
                          <a:solidFill>
                            <a:srgbClr val="000000"/>
                          </a:solidFill>
                          <a:effectLst/>
                          <a:latin typeface="Calibri" panose="020F0502020204030204" pitchFamily="34" charset="0"/>
                          <a:ea typeface="+mn-ea"/>
                          <a:cs typeface="+mn-cs"/>
                        </a:rPr>
                        <a:t>Echtzeitfähig</a:t>
                      </a:r>
                      <a:endParaRPr lang="en-US" sz="1200" b="1" i="0" u="none" strike="noStrike" kern="1200" noProof="0" dirty="0">
                        <a:solidFill>
                          <a:srgbClr val="000000"/>
                        </a:solidFill>
                        <a:effectLst/>
                        <a:latin typeface="Calibri" panose="020F0502020204030204" pitchFamily="34" charset="0"/>
                        <a:ea typeface="+mn-ea"/>
                        <a:cs typeface="+mn-cs"/>
                      </a:endParaRPr>
                    </a:p>
                    <a:p>
                      <a:pPr algn="l" fontAlgn="b"/>
                      <a:r>
                        <a:rPr lang="en-US" sz="1100" b="0" i="1" u="none" strike="noStrike" kern="1200" noProof="0" dirty="0" err="1">
                          <a:solidFill>
                            <a:srgbClr val="000000"/>
                          </a:solidFill>
                          <a:effectLst/>
                          <a:latin typeface="Calibri" panose="020F0502020204030204" pitchFamily="34" charset="0"/>
                          <a:ea typeface="+mn-ea"/>
                          <a:cs typeface="+mn-cs"/>
                        </a:rPr>
                        <a:t>für</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Zeitkritische</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Anwendungen</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457171" rtl="0" eaLnBrk="1" fontAlgn="b" latinLnBrk="0" hangingPunct="1">
                        <a:lnSpc>
                          <a:spcPct val="100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00B0F0"/>
                          </a:solidFill>
                          <a:effectLst/>
                          <a:uLnTx/>
                          <a:uFillTx/>
                          <a:latin typeface="Wingdings" panose="05000000000000000000" pitchFamily="2" charset="2"/>
                          <a:ea typeface="+mn-ea"/>
                          <a:cs typeface="+mn-cs"/>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ctr" defTabSz="457171" rtl="0" eaLnBrk="1" fontAlgn="b" latinLnBrk="0" hangingPunct="1"/>
                      <a:r>
                        <a:rPr lang="de-DE" sz="12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0" i="0" u="none" strike="noStrike" dirty="0">
                          <a:solidFill>
                            <a:schemeClr val="tx1"/>
                          </a:solidFill>
                          <a:effectLst/>
                          <a:latin typeface="Calibri" panose="020F0502020204030204" pitchFamily="34" charset="0"/>
                        </a:rPr>
                        <a:t>(</a:t>
                      </a:r>
                      <a:r>
                        <a:rPr lang="de-DE" sz="2000" b="1" i="0" u="none" strike="noStrike" dirty="0">
                          <a:solidFill>
                            <a:srgbClr val="00B0F0"/>
                          </a:solidFill>
                          <a:effectLst/>
                          <a:latin typeface="Wingdings" panose="05000000000000000000" pitchFamily="2" charset="2"/>
                        </a:rPr>
                        <a:t>ü</a:t>
                      </a:r>
                      <a:r>
                        <a:rPr lang="de-DE" sz="2000" b="0" i="0" u="none" strike="noStrike" kern="1200" dirty="0">
                          <a:solidFill>
                            <a:schemeClr val="tx1"/>
                          </a:solidFill>
                          <a:effectLst/>
                          <a:latin typeface="Calibri" panose="020F0502020204030204" pitchFamily="34" charset="0"/>
                          <a:ea typeface="+mn-ea"/>
                          <a:cs typeface="+mn-cs"/>
                        </a:rPr>
                        <a:t>)</a:t>
                      </a:r>
                      <a:endParaRPr lang="de-DE" sz="2000" b="1" i="0" u="none" strike="noStrike" dirty="0">
                        <a:solidFill>
                          <a:srgbClr val="00B0F0"/>
                        </a:solidFill>
                        <a:effectLst/>
                        <a:latin typeface="Wingdings" panose="05000000000000000000" pitchFamily="2" charset="2"/>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9308">
                <a:tc>
                  <a:txBody>
                    <a:bodyPr/>
                    <a:lstStyle/>
                    <a:p>
                      <a:pPr algn="l" fontAlgn="b"/>
                      <a:r>
                        <a:rPr lang="en-US" sz="1200" b="1" i="0" u="none" strike="noStrike" noProof="0" dirty="0">
                          <a:solidFill>
                            <a:srgbClr val="000000"/>
                          </a:solidFill>
                          <a:effectLst/>
                          <a:latin typeface="Calibri" panose="020F0502020204030204" pitchFamily="34" charset="0"/>
                        </a:rPr>
                        <a:t>Webserver</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zur</a:t>
                      </a:r>
                      <a:r>
                        <a:rPr lang="en-US" sz="1100" b="0" i="1" u="none" strike="noStrike" kern="1200" noProof="0" dirty="0">
                          <a:solidFill>
                            <a:srgbClr val="000000"/>
                          </a:solidFill>
                          <a:effectLst/>
                          <a:latin typeface="Calibri" panose="020F0502020204030204" pitchFamily="34" charset="0"/>
                          <a:ea typeface="+mn-ea"/>
                          <a:cs typeface="+mn-cs"/>
                        </a:rPr>
                        <a:t> </a:t>
                      </a:r>
                      <a:r>
                        <a:rPr lang="en-US" sz="1100" b="0" i="1" u="none" strike="noStrike" kern="1200" noProof="0" dirty="0" err="1">
                          <a:solidFill>
                            <a:srgbClr val="000000"/>
                          </a:solidFill>
                          <a:effectLst/>
                          <a:latin typeface="Calibri" panose="020F0502020204030204" pitchFamily="34" charset="0"/>
                          <a:ea typeface="+mn-ea"/>
                          <a:cs typeface="+mn-cs"/>
                        </a:rPr>
                        <a:t>einfachen</a:t>
                      </a:r>
                      <a:r>
                        <a:rPr lang="en-US" sz="1100" b="0" i="1" u="none" strike="noStrike" kern="1200" noProof="0" dirty="0">
                          <a:solidFill>
                            <a:srgbClr val="000000"/>
                          </a:solidFill>
                          <a:effectLst/>
                          <a:latin typeface="Calibri" panose="020F0502020204030204" pitchFamily="34" charset="0"/>
                          <a:ea typeface="+mn-ea"/>
                          <a:cs typeface="+mn-cs"/>
                        </a:rPr>
                        <a:t> und </a:t>
                      </a:r>
                      <a:r>
                        <a:rPr lang="en-US" sz="1100" b="0" i="1" u="none" strike="noStrike" kern="1200" noProof="0" dirty="0" err="1">
                          <a:solidFill>
                            <a:srgbClr val="000000"/>
                          </a:solidFill>
                          <a:effectLst/>
                          <a:latin typeface="Calibri" panose="020F0502020204030204" pitchFamily="34" charset="0"/>
                          <a:ea typeface="+mn-ea"/>
                          <a:cs typeface="+mn-cs"/>
                        </a:rPr>
                        <a:t>komfortablen</a:t>
                      </a:r>
                      <a:r>
                        <a:rPr lang="en-US" sz="1100" b="0" i="1" u="none" strike="noStrike" kern="1200" noProof="0" dirty="0">
                          <a:solidFill>
                            <a:srgbClr val="000000"/>
                          </a:solidFill>
                          <a:effectLst/>
                          <a:latin typeface="Calibri" panose="020F0502020204030204" pitchFamily="34" charset="0"/>
                          <a:ea typeface="+mn-ea"/>
                          <a:cs typeface="+mn-cs"/>
                        </a:rPr>
                        <a:t> Integration</a:t>
                      </a: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ctr" defTabSz="457171" rtl="0" eaLnBrk="1" fontAlgn="b" latinLnBrk="0" hangingPunct="1"/>
                      <a:r>
                        <a:rPr lang="de-DE" sz="1200" b="0" i="0" u="none" strike="noStrike" kern="1200" dirty="0">
                          <a:solidFill>
                            <a:schemeClr val="tx1"/>
                          </a:solidFill>
                          <a:effectLst/>
                          <a:latin typeface="Calibri" panose="020F0502020204030204" pitchFamily="34" charset="0"/>
                          <a:ea typeface="+mn-ea"/>
                          <a:cs typeface="+mn-cs"/>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457171" rtl="0" eaLnBrk="1" fontAlgn="b" latinLnBrk="0" hangingPunct="1">
                        <a:lnSpc>
                          <a:spcPct val="100000"/>
                        </a:lnSpc>
                        <a:spcBef>
                          <a:spcPts val="0"/>
                        </a:spcBef>
                        <a:spcAft>
                          <a:spcPts val="0"/>
                        </a:spcAft>
                        <a:buClrTx/>
                        <a:buSzTx/>
                        <a:buFontTx/>
                        <a:buNone/>
                        <a:tabLst/>
                        <a:defRPr/>
                      </a:pPr>
                      <a:r>
                        <a:rPr lang="de-DE" sz="2000" b="1" i="0" u="none" strike="noStrike" dirty="0">
                          <a:solidFill>
                            <a:srgbClr val="00B0F0"/>
                          </a:solidFill>
                          <a:effectLst/>
                          <a:latin typeface="Wingdings" panose="05000000000000000000" pitchFamily="2" charset="2"/>
                        </a:rPr>
                        <a:t>ü</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9308">
                <a:tc>
                  <a:txBody>
                    <a:bodyPr/>
                    <a:lstStyle/>
                    <a:p>
                      <a:pPr algn="l" fontAlgn="b"/>
                      <a:r>
                        <a:rPr lang="en-US" sz="1200" b="1" i="0" u="none" strike="noStrike" baseline="0" noProof="0" dirty="0" err="1">
                          <a:solidFill>
                            <a:srgbClr val="000000"/>
                          </a:solidFill>
                          <a:effectLst/>
                          <a:latin typeface="Calibri" panose="020F0502020204030204" pitchFamily="34" charset="0"/>
                        </a:rPr>
                        <a:t>Übertragungsrate</a:t>
                      </a:r>
                      <a:r>
                        <a:rPr lang="en-US" sz="1200" b="1" i="0" u="none" strike="noStrike" baseline="0" noProof="0" dirty="0">
                          <a:solidFill>
                            <a:srgbClr val="000000"/>
                          </a:solidFill>
                          <a:effectLst/>
                          <a:latin typeface="Calibri" panose="020F0502020204030204" pitchFamily="34" charset="0"/>
                        </a:rPr>
                        <a:t> und </a:t>
                      </a:r>
                      <a:r>
                        <a:rPr lang="en-US" sz="1200" b="1" i="0" u="none" strike="noStrike" baseline="0" noProof="0" dirty="0" err="1">
                          <a:solidFill>
                            <a:srgbClr val="000000"/>
                          </a:solidFill>
                          <a:effectLst/>
                          <a:latin typeface="Calibri" panose="020F0502020204030204" pitchFamily="34" charset="0"/>
                        </a:rPr>
                        <a:t>Bandbreite</a:t>
                      </a:r>
                      <a:br>
                        <a:rPr lang="en-US" sz="1200" b="1" i="0" u="none" strike="noStrike" noProof="0" dirty="0">
                          <a:solidFill>
                            <a:srgbClr val="000000"/>
                          </a:solidFill>
                          <a:effectLst/>
                          <a:latin typeface="Calibri" panose="020F0502020204030204" pitchFamily="34" charset="0"/>
                        </a:rPr>
                      </a:br>
                      <a:r>
                        <a:rPr lang="en-US" sz="1100" b="0" i="1" u="none" strike="noStrike" kern="1200" noProof="0" dirty="0" err="1">
                          <a:solidFill>
                            <a:srgbClr val="000000"/>
                          </a:solidFill>
                          <a:effectLst/>
                          <a:latin typeface="Calibri" panose="020F0502020204030204" pitchFamily="34" charset="0"/>
                          <a:ea typeface="+mn-ea"/>
                          <a:cs typeface="+mn-cs"/>
                        </a:rPr>
                        <a:t>für</a:t>
                      </a:r>
                      <a:r>
                        <a:rPr lang="en-US" sz="1100" b="0" i="1" u="none" strike="noStrike" kern="1200" noProof="0" dirty="0">
                          <a:solidFill>
                            <a:srgbClr val="000000"/>
                          </a:solidFill>
                          <a:effectLst/>
                          <a:latin typeface="Calibri" panose="020F0502020204030204" pitchFamily="34" charset="0"/>
                          <a:ea typeface="+mn-ea"/>
                          <a:cs typeface="+mn-cs"/>
                        </a:rPr>
                        <a:t> Smart Factory und Cloud </a:t>
                      </a:r>
                      <a:r>
                        <a:rPr lang="en-US" sz="1100" b="0" i="1" u="none" strike="noStrike" kern="1200" noProof="0" dirty="0" err="1">
                          <a:solidFill>
                            <a:srgbClr val="000000"/>
                          </a:solidFill>
                          <a:effectLst/>
                          <a:latin typeface="Calibri" panose="020F0502020204030204" pitchFamily="34" charset="0"/>
                          <a:ea typeface="+mn-ea"/>
                          <a:cs typeface="+mn-cs"/>
                        </a:rPr>
                        <a:t>Anwendungen</a:t>
                      </a:r>
                      <a:endParaRPr lang="en-US" sz="1100" b="0" i="1" u="none" strike="noStrike" kern="1200" noProof="0" dirty="0">
                        <a:solidFill>
                          <a:srgbClr val="000000"/>
                        </a:solidFill>
                        <a:effectLst/>
                        <a:latin typeface="Calibri" panose="020F0502020204030204" pitchFamily="34" charset="0"/>
                        <a:ea typeface="+mn-ea"/>
                        <a:cs typeface="+mn-cs"/>
                      </a:endParaRPr>
                    </a:p>
                  </a:txBody>
                  <a:tcPr marL="60557" marR="5046" marT="72000" marB="72000" anchor="b">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1200" b="0" i="0" u="none" strike="noStrike" dirty="0">
                          <a:solidFill>
                            <a:schemeClr val="tx1"/>
                          </a:solidFill>
                          <a:effectLst/>
                          <a:latin typeface="Calibri" panose="020F0502020204030204" pitchFamily="34" charset="0"/>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dirty="0">
                          <a:solidFill>
                            <a:srgbClr val="00B0F0"/>
                          </a:solidFill>
                          <a:effectLst/>
                          <a:latin typeface="+mj-lt"/>
                        </a:rPr>
                        <a:t>+</a:t>
                      </a: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de-DE" sz="2000" b="1" i="0" u="none" strike="noStrike" kern="1200" dirty="0">
                          <a:solidFill>
                            <a:srgbClr val="00B0F0"/>
                          </a:solidFill>
                          <a:effectLst/>
                          <a:latin typeface="+mn-lt"/>
                          <a:ea typeface="+mn-ea"/>
                          <a:cs typeface="+mn-cs"/>
                        </a:rPr>
                        <a:t>++++</a:t>
                      </a:r>
                      <a:endParaRPr lang="de-DE" sz="2000" b="1" i="0" u="none" strike="noStrike" dirty="0">
                        <a:solidFill>
                          <a:srgbClr val="00B0F0"/>
                        </a:solidFill>
                        <a:effectLst/>
                        <a:latin typeface="+mj-lt"/>
                      </a:endParaRPr>
                    </a:p>
                  </a:txBody>
                  <a:tcPr marL="5046" marR="5046" marT="72000" marB="72000" anchor="ct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24653283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Kleinteilegreifer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Der elektrische Greifer mit der einfachsten Inbetriebnahme und zuverlässigsten Greifkrafterhaltung am Markt</a:t>
            </a:r>
            <a:endParaRPr lang="de-DE" b="1">
              <a:solidFill>
                <a:srgbClr val="003D6A"/>
              </a:solidFill>
            </a:endParaRPr>
          </a:p>
          <a:p>
            <a:endParaRPr lang="de-DE" b="1">
              <a:solidFill>
                <a:srgbClr val="00446B"/>
              </a:solidFill>
            </a:endParaRPr>
          </a:p>
          <a:p>
            <a:r>
              <a:rPr lang="de-DE" b="1">
                <a:solidFill>
                  <a:srgbClr val="00446B"/>
                </a:solidFill>
              </a:rPr>
              <a:t>Mehr als 90 % der Greifkraft bleiben bei Spannungsabfall erhalten</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Servoelektrischer 2-Finger-Parallelgreifer mit feinfühliger Greifkraftregelung und großem Hub</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57709108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schemeClr val="bg1"/>
                </a:solidFill>
              </a:rPr>
              <a:t>Intelligent. Sensibel. Zuverlässig.</a:t>
            </a:r>
            <a:endParaRPr lang="de-DE" sz="3900" b="1" dirty="0">
              <a:solidFill>
                <a:schemeClr val="bg1"/>
              </a:solidFill>
            </a:endParaRP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Großer Hub und fein einstellbare Greifkraft</a:t>
            </a:r>
            <a:endParaRPr lang="de-DE" sz="1400" i="1" dirty="0"/>
          </a:p>
          <a:p>
            <a:pPr marL="360000" lvl="0" indent="-360000">
              <a:spcAft>
                <a:spcPts val="1200"/>
              </a:spcAft>
              <a:buSzPct val="140000"/>
              <a:buBlip>
                <a:blip r:embed="rId2"/>
              </a:buBlip>
            </a:pPr>
            <a:r>
              <a:rPr lang="de-DE" sz="1600" b="1">
                <a:solidFill>
                  <a:srgbClr val="003D6A"/>
                </a:solidFill>
              </a:rPr>
              <a:t>Ansteuerung über 24 V Spannungsversorgung</a:t>
            </a:r>
          </a:p>
          <a:p>
            <a:pPr marL="360000" lvl="0" indent="-360000">
              <a:spcAft>
                <a:spcPts val="1200"/>
              </a:spcAft>
              <a:buSzPct val="140000"/>
              <a:buBlip>
                <a:blip r:embed="rId2"/>
              </a:buBlip>
            </a:pPr>
            <a:r>
              <a:rPr lang="de-DE" sz="1600" b="1">
                <a:solidFill>
                  <a:srgbClr val="003D6A"/>
                </a:solidFill>
              </a:rPr>
              <a:t>Neu entwickelte Greifkrafterhaltung</a:t>
            </a:r>
          </a:p>
          <a:p>
            <a:pPr marL="360000" lvl="0" indent="-360000">
              <a:spcAft>
                <a:spcPts val="1200"/>
              </a:spcAft>
              <a:buSzPct val="140000"/>
              <a:buBlip>
                <a:blip r:embed="rId2"/>
              </a:buBlip>
            </a:pPr>
            <a:r>
              <a:rPr lang="de-DE" sz="1600" b="1">
                <a:solidFill>
                  <a:srgbClr val="003D6A"/>
                </a:solidFill>
              </a:rPr>
              <a:t>Zertifizierte PROFINET-Schnittstelle</a:t>
            </a:r>
          </a:p>
          <a:p>
            <a:pPr marL="360000" lvl="0" indent="-360000">
              <a:spcAft>
                <a:spcPts val="1200"/>
              </a:spcAft>
              <a:buSzPct val="140000"/>
              <a:buBlip>
                <a:blip r:embed="rId2"/>
              </a:buBlip>
            </a:pPr>
            <a:r>
              <a:rPr lang="de-DE" sz="1600" b="1">
                <a:solidFill>
                  <a:srgbClr val="003D6A"/>
                </a:solidFill>
              </a:rPr>
              <a:t>Integrierter Webserver</a:t>
            </a:r>
            <a:endParaRPr lang="de-DE" sz="1400">
              <a:solidFill>
                <a:prstClr val="black"/>
              </a:solidFill>
            </a:endParaRP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98345158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Funktionsprinzip</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Antrieb</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Encoder</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Integrierte Elektronik</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Bremse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Kinematik</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Funktionsbeschreibung</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a:bodyPr>
          <a:lstStyle/>
          <a:p>
            <a:r>
              <a:rPr lang="de-DE" sz="1100">
                <a:solidFill>
                  <a:srgbClr val="003D6A"/>
                </a:solidFill>
              </a:rPr>
              <a:t>Der bürstenlose Servomotor treibt über das Kegelradgetriebe den Zahnriemen an. Die auf den Profilschienenführungen montierten Grundbacken sind mit dem Zahnriemen verbunden. Über das Getriebe und den Zahnriemen wird die Rotationsbewegung in eine Linearbewegung der Grundbacken überführt.</a:t>
            </a:r>
          </a:p>
          <a:p>
            <a:endParaRPr lang="de-DE" sz="1600">
              <a:solidFill>
                <a:srgbClr val="003D6A"/>
              </a:solidFill>
            </a:endParaRP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Fingeranschluss</a:t>
              </a:r>
              <a:endParaRPr lang="de-DE" sz="1600" b="1" dirty="0">
                <a:solidFill>
                  <a:srgbClr val="003D6A"/>
                </a:solidFill>
              </a:endParaRP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grpSp>
        <p:nvGrpSpPr>
          <p:cNvPr id="41" name="Gruppieren 40"/>
          <p:cNvGrpSpPr/>
          <p:nvPr/>
        </p:nvGrpSpPr>
        <p:grpSpPr>
          <a:xfrm>
            <a:off x="5220072" y="5445224"/>
            <a:ext cx="3816425" cy="338554"/>
            <a:chOff x="363001" y="1772816"/>
            <a:chExt cx="4015045" cy="338554"/>
          </a:xfrm>
        </p:grpSpPr>
        <p:sp>
          <p:nvSpPr>
            <p:cNvPr id="42" name="Textfeld 41"/>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Elektrischer Anschluss</a:t>
              </a:r>
              <a:endParaRPr lang="de-DE" sz="1600" b="1" dirty="0">
                <a:solidFill>
                  <a:srgbClr val="003D6A"/>
                </a:solidFill>
              </a:endParaRPr>
            </a:p>
          </p:txBody>
        </p:sp>
        <p:grpSp>
          <p:nvGrpSpPr>
            <p:cNvPr id="43" name="Gruppieren 42"/>
            <p:cNvGrpSpPr/>
            <p:nvPr/>
          </p:nvGrpSpPr>
          <p:grpSpPr>
            <a:xfrm>
              <a:off x="363001" y="1788205"/>
              <a:ext cx="318475" cy="307777"/>
              <a:chOff x="356437" y="795672"/>
              <a:chExt cx="318475" cy="307777"/>
            </a:xfrm>
          </p:grpSpPr>
          <p:sp>
            <p:nvSpPr>
              <p:cNvPr id="4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5" name="Textfeld 44"/>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7</a:t>
                </a:r>
              </a:p>
            </p:txBody>
          </p:sp>
        </p:grpSp>
      </p:grpSp>
    </p:spTree>
    <p:extLst>
      <p:ext uri="{BB962C8B-B14F-4D97-AF65-F5344CB8AC3E}">
        <p14:creationId xmlns:p14="http://schemas.microsoft.com/office/powerpoint/2010/main" val="429004186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Vorteile – Ihr Nutzen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Greifkraftregelung </a:t>
            </a:r>
            <a:r>
              <a:rPr lang="de-DE" sz="1600" dirty="0">
                <a:solidFill>
                  <a:srgbClr val="003D6A"/>
                </a:solidFill>
                <a:effectLst/>
              </a:rPr>
              <a:t>für feinfühliges Greifen empfindlicher Werkstücke</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Großer und frei programmierbarer Hub </a:t>
            </a:r>
            <a:r>
              <a:rPr lang="de-DE" sz="1600" dirty="0">
                <a:solidFill>
                  <a:srgbClr val="003D6A"/>
                </a:solidFill>
                <a:effectLst/>
              </a:rPr>
              <a:t>für flexible Werkstückhandhabung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Komplette Integration der Regel- und Leistungselektronik </a:t>
            </a:r>
            <a:r>
              <a:rPr lang="de-DE" sz="1600" dirty="0">
                <a:solidFill>
                  <a:srgbClr val="003D6A"/>
                </a:solidFill>
                <a:effectLst/>
              </a:rPr>
              <a:t>zum Aufbau eines dezentralen Steuerungssystems</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Nahezu vollständige Greifkrafterhaltung </a:t>
            </a:r>
            <a:r>
              <a:rPr lang="de-DE" sz="1600">
                <a:solidFill>
                  <a:srgbClr val="003D6A"/>
                </a:solidFill>
              </a:rPr>
              <a:t>für hohe Prozesssicherheit</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Integrierter Webserver </a:t>
            </a:r>
            <a:r>
              <a:rPr lang="de-DE" sz="1600">
                <a:solidFill>
                  <a:srgbClr val="003D6A"/>
                </a:solidFill>
              </a:rPr>
              <a:t>zur Parametrierung, Inbetriebnahme und Diagnose mit jedem gängigen Webbrowser</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Anschlussstecker in Industrie-Standard </a:t>
            </a:r>
            <a:r>
              <a:rPr lang="de-DE" sz="1600">
                <a:solidFill>
                  <a:srgbClr val="003D6A"/>
                </a:solidFill>
              </a:rPr>
              <a:t>für einen einfachen elektrischen Anschluss</a:t>
            </a:r>
          </a:p>
        </p:txBody>
      </p:sp>
    </p:spTree>
    <p:extLst>
      <p:ext uri="{BB962C8B-B14F-4D97-AF65-F5344CB8AC3E}">
        <p14:creationId xmlns:p14="http://schemas.microsoft.com/office/powerpoint/2010/main" val="310728440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ext uri="{D42A27DB-BD31-4B8C-83A1-F6EECF244321}">
                <p14:modId xmlns:p14="http://schemas.microsoft.com/office/powerpoint/2010/main" val="743677649"/>
              </p:ext>
            </p:extLst>
          </p:nvPr>
        </p:nvGraphicFramePr>
        <p:xfrm>
          <a:off x="539552" y="1844824"/>
          <a:ext cx="8208911" cy="15261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368152">
                  <a:extLst>
                    <a:ext uri="{9D8B030D-6E8A-4147-A177-3AD203B41FA5}">
                      <a16:colId xmlns:a16="http://schemas.microsoft.com/office/drawing/2014/main" val="20000"/>
                    </a:ext>
                  </a:extLst>
                </a:gridCol>
                <a:gridCol w="912101">
                  <a:extLst>
                    <a:ext uri="{9D8B030D-6E8A-4147-A177-3AD203B41FA5}">
                      <a16:colId xmlns:a16="http://schemas.microsoft.com/office/drawing/2014/main" val="20001"/>
                    </a:ext>
                  </a:extLst>
                </a:gridCol>
                <a:gridCol w="1368152">
                  <a:extLst>
                    <a:ext uri="{9D8B030D-6E8A-4147-A177-3AD203B41FA5}">
                      <a16:colId xmlns:a16="http://schemas.microsoft.com/office/drawing/2014/main" val="20002"/>
                    </a:ext>
                  </a:extLst>
                </a:gridCol>
                <a:gridCol w="1368152">
                  <a:extLst>
                    <a:ext uri="{9D8B030D-6E8A-4147-A177-3AD203B41FA5}">
                      <a16:colId xmlns:a16="http://schemas.microsoft.com/office/drawing/2014/main" val="20003"/>
                    </a:ext>
                  </a:extLst>
                </a:gridCol>
                <a:gridCol w="1824202">
                  <a:extLst>
                    <a:ext uri="{9D8B030D-6E8A-4147-A177-3AD203B41FA5}">
                      <a16:colId xmlns:a16="http://schemas.microsoft.com/office/drawing/2014/main" val="20004"/>
                    </a:ext>
                  </a:extLst>
                </a:gridCol>
                <a:gridCol w="1368152">
                  <a:extLst>
                    <a:ext uri="{9D8B030D-6E8A-4147-A177-3AD203B41FA5}">
                      <a16:colId xmlns:a16="http://schemas.microsoft.com/office/drawing/2014/main" val="20006"/>
                    </a:ext>
                  </a:extLst>
                </a:gridCol>
              </a:tblGrid>
              <a:tr h="295578">
                <a:tc gridSpan="6">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Technische Daten Übersicht</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lnL>
                      <a:noFill/>
                    </a:lnL>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Baugröße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Hub pro Backe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Min. Greifkraft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Greifkraft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Empfohlenes Werkstückgewicht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dirty="0">
                          <a:solidFill>
                            <a:srgbClr val="003D6A"/>
                          </a:solidFill>
                          <a:latin typeface="+mn-lt"/>
                          <a:ea typeface="+mn-ea"/>
                          <a:cs typeface="+mn-cs"/>
                        </a:rPr>
                        <a:t>Eigenmasse</a:t>
                      </a: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100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0,5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1.6</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07441318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Universalgreifer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Der erste einfache elektrische Greifer mit bewährter Vielzahnführung.</a:t>
            </a:r>
            <a:endParaRPr lang="de-DE" b="1">
              <a:solidFill>
                <a:srgbClr val="003D6A"/>
              </a:solidFill>
            </a:endParaRPr>
          </a:p>
          <a:p>
            <a:endParaRPr lang="de-DE" b="1">
              <a:solidFill>
                <a:srgbClr val="00446B"/>
              </a:solidFill>
            </a:endParaRPr>
          </a:p>
          <a:p>
            <a:r>
              <a:rPr lang="de-DE" b="1">
                <a:solidFill>
                  <a:srgbClr val="00446B"/>
                </a:solidFill>
              </a:rPr>
              <a:t>Mit Dauerschmierung in der Vielzahnführung, digitaler Ansteuerung und 24 V-Antrieb.</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Universeller, elektrischer 2-Finger-Parallelgreifer mit Dauerschmierung, großer Greifkraft und hoher Momentenaufnahme durch Vielzahn-Gleitführung</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423434613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Zuverlässig. Robust. Flexibel.</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Neue Variante mit IO-Link Schnittstelle</a:t>
            </a:r>
            <a:endParaRPr lang="de-DE" sz="1400" i="1" dirty="0"/>
          </a:p>
          <a:p>
            <a:pPr marL="360000" lvl="0" indent="-360000">
              <a:spcAft>
                <a:spcPts val="1200"/>
              </a:spcAft>
              <a:buSzPct val="140000"/>
              <a:buBlip>
                <a:blip r:embed="rId2"/>
              </a:buBlip>
            </a:pPr>
            <a:r>
              <a:rPr lang="de-DE" sz="1600" b="1">
                <a:solidFill>
                  <a:srgbClr val="003D6A"/>
                </a:solidFill>
              </a:rPr>
              <a:t>Vierstufig einstellbare Greifkraft</a:t>
            </a:r>
          </a:p>
          <a:p>
            <a:pPr marL="360000" lvl="0" indent="-360000">
              <a:spcAft>
                <a:spcPts val="1200"/>
              </a:spcAft>
              <a:buSzPct val="140000"/>
              <a:buBlip>
                <a:blip r:embed="rId2"/>
              </a:buBlip>
            </a:pPr>
            <a:r>
              <a:rPr lang="de-DE" sz="1600" b="1">
                <a:solidFill>
                  <a:srgbClr val="003D6A"/>
                </a:solidFill>
              </a:rPr>
              <a:t>Lebenslang wartungsfrei</a:t>
            </a: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343966542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Funktionsprinzip</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Sensorik</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Grundbacke</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Vielzahn-Gleitführung</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Gehäuse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Zentrier- und Befestigungsmöglichkeiten</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Funktionsbeschreibung</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lnSpcReduction="10000"/>
          </a:bodyPr>
          <a:lstStyle/>
          <a:p>
            <a:r>
              <a:rPr lang="de-DE" sz="1300">
                <a:solidFill>
                  <a:srgbClr val="003D6A"/>
                </a:solidFill>
              </a:rPr>
              <a:t>Der bürstenlose Servomotor treibt über einen Kugelgewindetrieb den Keilhaken nach oben bzw. nach unten.</a:t>
            </a:r>
          </a:p>
          <a:p>
            <a:r>
              <a:rPr lang="de-DE" sz="1300">
                <a:solidFill>
                  <a:srgbClr val="003D6A"/>
                </a:solidFill>
              </a:rPr>
              <a:t>Der Keilhaken formt über seine schrägen Wirkflächen diese Bewegung in ein horizontales, synchrones Verschieben der Grundbacken um.</a:t>
            </a:r>
            <a:endParaRPr lang="de-DE" sz="1600">
              <a:solidFill>
                <a:srgbClr val="003D6A"/>
              </a:solidFill>
            </a:endParaRP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Keilhakenprinzip</a:t>
              </a:r>
              <a:endParaRPr lang="de-DE" sz="1600" b="1" dirty="0">
                <a:solidFill>
                  <a:srgbClr val="003D6A"/>
                </a:solidFill>
              </a:endParaRP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grpSp>
        <p:nvGrpSpPr>
          <p:cNvPr id="41" name="Gruppieren 40"/>
          <p:cNvGrpSpPr/>
          <p:nvPr/>
        </p:nvGrpSpPr>
        <p:grpSpPr>
          <a:xfrm>
            <a:off x="5220072" y="5445224"/>
            <a:ext cx="3816425" cy="338554"/>
            <a:chOff x="363001" y="1772816"/>
            <a:chExt cx="4015045" cy="338554"/>
          </a:xfrm>
        </p:grpSpPr>
        <p:sp>
          <p:nvSpPr>
            <p:cNvPr id="42" name="Textfeld 41"/>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Spindelmutter</a:t>
              </a:r>
              <a:endParaRPr lang="de-DE" sz="1600" b="1" dirty="0">
                <a:solidFill>
                  <a:srgbClr val="003D6A"/>
                </a:solidFill>
              </a:endParaRPr>
            </a:p>
          </p:txBody>
        </p:sp>
        <p:grpSp>
          <p:nvGrpSpPr>
            <p:cNvPr id="43" name="Gruppieren 42"/>
            <p:cNvGrpSpPr/>
            <p:nvPr/>
          </p:nvGrpSpPr>
          <p:grpSpPr>
            <a:xfrm>
              <a:off x="363001" y="1788205"/>
              <a:ext cx="318475" cy="307777"/>
              <a:chOff x="356437" y="795672"/>
              <a:chExt cx="318475" cy="307777"/>
            </a:xfrm>
          </p:grpSpPr>
          <p:sp>
            <p:nvSpPr>
              <p:cNvPr id="4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5" name="Textfeld 44"/>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7</a:t>
                </a:r>
              </a:p>
            </p:txBody>
          </p:sp>
        </p:grpSp>
      </p:grpSp>
    </p:spTree>
    <p:extLst>
      <p:ext uri="{BB962C8B-B14F-4D97-AF65-F5344CB8AC3E}">
        <p14:creationId xmlns:p14="http://schemas.microsoft.com/office/powerpoint/2010/main" val="351380416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Vorteile – Ihr Nutzen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Robuste Vielzahn-Gleitführung </a:t>
            </a:r>
            <a:r>
              <a:rPr lang="de-DE" sz="1600" dirty="0">
                <a:solidFill>
                  <a:srgbClr val="003D6A"/>
                </a:solidFill>
                <a:effectLst/>
              </a:rPr>
              <a:t>für präzise Handhabung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Große Momentenaufnahme möglich </a:t>
            </a:r>
            <a:r>
              <a:rPr lang="de-DE" sz="1600" dirty="0">
                <a:solidFill>
                  <a:srgbClr val="003D6A"/>
                </a:solidFill>
                <a:effectLst/>
              </a:rPr>
              <a:t>geeignet für den Einsatz langer Greiferfinger</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Schmierstofftaschen in der gesamten Vielzahnführungskontur </a:t>
            </a:r>
            <a:r>
              <a:rPr lang="de-DE" sz="1600" dirty="0">
                <a:solidFill>
                  <a:srgbClr val="003D6A"/>
                </a:solidFill>
                <a:effectLst/>
              </a:rPr>
              <a:t>sorgen für Prozesssicherheit und verlängerte Wartungsintervalle</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Bürstenloser DC-Servomotor </a:t>
            </a:r>
            <a:r>
              <a:rPr lang="de-DE" sz="1600" dirty="0">
                <a:solidFill>
                  <a:srgbClr val="003D6A"/>
                </a:solidFill>
                <a:effectLst/>
              </a:rPr>
              <a:t>zum nahezu verschleißfreien Einsatz für eine hohe Lebensdauer</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Ansteuerung über digitale I/O</a:t>
            </a:r>
            <a:r>
              <a:rPr lang="de-DE" sz="1600" b="1">
                <a:solidFill>
                  <a:srgbClr val="003D6A"/>
                </a:solidFill>
                <a:effectLst/>
              </a:rPr>
              <a:t> </a:t>
            </a:r>
            <a:r>
              <a:rPr lang="de-DE" sz="1600">
                <a:solidFill>
                  <a:srgbClr val="003D6A"/>
                </a:solidFill>
              </a:rPr>
              <a:t>zur einfachen Inbetriebnahme und schnellen Einbindung in bestehende Anlagen</a:t>
            </a:r>
            <a:endParaRPr lang="de-DE" sz="1600" dirty="0">
              <a:solidFill>
                <a:srgbClr val="003D6A"/>
              </a:solidFill>
              <a:effectLst/>
            </a:endParaRP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Vierstufig einstellbare Greifkraft </a:t>
            </a:r>
            <a:r>
              <a:rPr lang="de-DE" sz="1600">
                <a:solidFill>
                  <a:srgbClr val="003D6A"/>
                </a:solidFill>
              </a:rPr>
              <a:t>zur einfachen Anpassung an empfindliche Werkstücke</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Befestigung an zwei Greiferseiten in drei Anschraubrichtungen </a:t>
            </a:r>
            <a:r>
              <a:rPr lang="de-DE" sz="1600">
                <a:solidFill>
                  <a:srgbClr val="003D6A"/>
                </a:solidFill>
              </a:rPr>
              <a:t>für universelle und flexible Montage des Greifers</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Integrierte Sensorik sowie umfangreiches Sensorzubehör </a:t>
            </a:r>
            <a:r>
              <a:rPr lang="de-DE" sz="1600">
                <a:solidFill>
                  <a:srgbClr val="003D6A"/>
                </a:solidFill>
              </a:rPr>
              <a:t>für vielfältige Abfragemöglichkeiten und Überwachung der Hubposition</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Ansteuerung über IO-Link </a:t>
            </a:r>
            <a:r>
              <a:rPr lang="de-DE" sz="1600">
                <a:solidFill>
                  <a:srgbClr val="003D6A"/>
                </a:solidFill>
              </a:rPr>
              <a:t>ermöglicht die Vorpositionierung der Greiferfinger und die Auswertung des Greiferzustandes</a:t>
            </a:r>
          </a:p>
        </p:txBody>
      </p:sp>
    </p:spTree>
    <p:extLst>
      <p:ext uri="{BB962C8B-B14F-4D97-AF65-F5344CB8AC3E}">
        <p14:creationId xmlns:p14="http://schemas.microsoft.com/office/powerpoint/2010/main" val="71080740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18" cy="18309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155477">
                  <a:extLst>
                    <a:ext uri="{9D8B030D-6E8A-4147-A177-3AD203B41FA5}">
                      <a16:colId xmlns:a16="http://schemas.microsoft.com/office/drawing/2014/main" val="20000"/>
                    </a:ext>
                  </a:extLst>
                </a:gridCol>
                <a:gridCol w="770318">
                  <a:extLst>
                    <a:ext uri="{9D8B030D-6E8A-4147-A177-3AD203B41FA5}">
                      <a16:colId xmlns:a16="http://schemas.microsoft.com/office/drawing/2014/main" val="20001"/>
                    </a:ext>
                  </a:extLst>
                </a:gridCol>
                <a:gridCol w="1155477">
                  <a:extLst>
                    <a:ext uri="{9D8B030D-6E8A-4147-A177-3AD203B41FA5}">
                      <a16:colId xmlns:a16="http://schemas.microsoft.com/office/drawing/2014/main" val="20002"/>
                    </a:ext>
                  </a:extLst>
                </a:gridCol>
                <a:gridCol w="1155477">
                  <a:extLst>
                    <a:ext uri="{9D8B030D-6E8A-4147-A177-3AD203B41FA5}">
                      <a16:colId xmlns:a16="http://schemas.microsoft.com/office/drawing/2014/main" val="20003"/>
                    </a:ext>
                  </a:extLst>
                </a:gridCol>
                <a:gridCol w="1540636">
                  <a:extLst>
                    <a:ext uri="{9D8B030D-6E8A-4147-A177-3AD203B41FA5}">
                      <a16:colId xmlns:a16="http://schemas.microsoft.com/office/drawing/2014/main" val="20004"/>
                    </a:ext>
                  </a:extLst>
                </a:gridCol>
                <a:gridCol w="1348056">
                  <a:extLst>
                    <a:ext uri="{9D8B030D-6E8A-4147-A177-3AD203B41FA5}">
                      <a16:colId xmlns:a16="http://schemas.microsoft.com/office/drawing/2014/main" val="20005"/>
                    </a:ext>
                  </a:extLst>
                </a:gridCol>
                <a:gridCol w="1155477">
                  <a:extLst>
                    <a:ext uri="{9D8B030D-6E8A-4147-A177-3AD203B41FA5}">
                      <a16:colId xmlns:a16="http://schemas.microsoft.com/office/drawing/2014/main" val="20006"/>
                    </a:ext>
                  </a:extLst>
                </a:gridCol>
              </a:tblGrid>
              <a:tr h="295578">
                <a:tc gridSpan="7">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Technische Daten Übersicht</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Baugröße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Hub pro Backe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Min. Greifkraft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Greifkraft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Empfohlenes Werkstückgewicht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zulässige Fingerlänge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Eigenmasse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530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2.85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1.01 .. 1.08</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160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1.73 .. 1.85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2783011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Kleinteilegreifer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Der elektrische Kleinteilegreifer mit der höchsten Leistungsdichte am Markt.</a:t>
            </a:r>
            <a:endParaRPr lang="de-DE" b="1">
              <a:solidFill>
                <a:srgbClr val="003D6A"/>
              </a:solidFill>
            </a:endParaRPr>
          </a:p>
          <a:p>
            <a:endParaRPr lang="de-DE" b="1">
              <a:solidFill>
                <a:srgbClr val="00446B"/>
              </a:solidFill>
            </a:endParaRPr>
          </a:p>
          <a:p>
            <a:r>
              <a:rPr lang="de-DE" b="1">
                <a:solidFill>
                  <a:srgbClr val="00446B"/>
                </a:solidFill>
              </a:rPr>
              <a:t>Bis zu 300 N Greifkraft bei 0,8 kg Eigenmasse</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Elektrischer 2-Finger-Parallelgreifer mit leichtgängiger, wälzgeführter Grundbackenführung</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267835400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500" b="1" dirty="0">
                <a:solidFill>
                  <a:schemeClr val="bg1"/>
                </a:solidFill>
              </a:rPr>
              <a:t>Leistungsdicht. Schnell. Kompakt.</a:t>
            </a:r>
            <a:endParaRPr lang="de-DE" sz="3900" b="1" dirty="0">
              <a:solidFill>
                <a:schemeClr val="bg1"/>
              </a:solidFill>
            </a:endParaRP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Neue Variante mit IO-Link Schnittstelle</a:t>
            </a:r>
            <a:endParaRPr lang="de-DE" sz="1400" i="1" dirty="0"/>
          </a:p>
          <a:p>
            <a:pPr marL="360000" lvl="0" indent="-360000">
              <a:spcAft>
                <a:spcPts val="1200"/>
              </a:spcAft>
              <a:buSzPct val="140000"/>
              <a:buBlip>
                <a:blip r:embed="rId2"/>
              </a:buBlip>
            </a:pPr>
            <a:r>
              <a:rPr lang="de-DE" sz="1600" b="1">
                <a:solidFill>
                  <a:srgbClr val="003D6A"/>
                </a:solidFill>
              </a:rPr>
              <a:t>Flexible Greifkrafteinstellung softwaregesteuert</a:t>
            </a:r>
          </a:p>
          <a:p>
            <a:pPr marL="360000" lvl="0" indent="-360000">
              <a:spcAft>
                <a:spcPts val="1200"/>
              </a:spcAft>
              <a:buSzPct val="140000"/>
              <a:buBlip>
                <a:blip r:embed="rId2"/>
              </a:buBlip>
            </a:pPr>
            <a:r>
              <a:rPr lang="de-DE" sz="1600" b="1">
                <a:solidFill>
                  <a:srgbClr val="003D6A"/>
                </a:solidFill>
              </a:rPr>
              <a:t>Variable Positionseinstellung zum Vorpositionieren der Greiferfinger</a:t>
            </a:r>
          </a:p>
          <a:p>
            <a:pPr marL="360000" lvl="0" indent="-360000">
              <a:spcAft>
                <a:spcPts val="1200"/>
              </a:spcAft>
              <a:buSzPct val="140000"/>
              <a:buBlip>
                <a:blip r:embed="rId2"/>
              </a:buBlip>
            </a:pPr>
            <a:r>
              <a:rPr lang="de-DE" sz="1600" b="1">
                <a:solidFill>
                  <a:srgbClr val="003D6A"/>
                </a:solidFill>
              </a:rPr>
              <a:t>Positionserfassung über den gesamten Hubbereich durch Integrierte Sensorik</a:t>
            </a:r>
          </a:p>
          <a:p>
            <a:pPr marL="360000" lvl="0" indent="-360000">
              <a:spcAft>
                <a:spcPts val="1200"/>
              </a:spcAft>
              <a:buSzPct val="140000"/>
              <a:buBlip>
                <a:blip r:embed="rId2"/>
              </a:buBlip>
            </a:pPr>
            <a:r>
              <a:rPr lang="de-DE" sz="1600" b="1">
                <a:solidFill>
                  <a:srgbClr val="003D6A"/>
                </a:solidFill>
              </a:rPr>
              <a:t>Wartungs- und Diagnosemeldungen über IO-Link Schnittstelle</a:t>
            </a:r>
            <a:endParaRPr lang="de-DE" sz="1400">
              <a:solidFill>
                <a:prstClr val="black"/>
              </a:solidFill>
            </a:endParaRP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56732955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Funktionsprinzip</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Getriebe</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Kreuzrollenführung</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Grundbacke</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Antrieb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Steuerelektronik</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Funktionsbeschreibung</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a:bodyPr>
          <a:lstStyle/>
          <a:p>
            <a:r>
              <a:rPr lang="de-DE" sz="1600">
                <a:solidFill>
                  <a:srgbClr val="003D6A"/>
                </a:solidFill>
              </a:rPr>
              <a:t>Der bürstenlose Servomotor treibt über ein Zahnradgetriebe die Grundbacke an.</a:t>
            </a:r>
          </a:p>
          <a:p>
            <a:r>
              <a:rPr lang="de-DE" sz="1600">
                <a:solidFill>
                  <a:srgbClr val="003D6A"/>
                </a:solidFill>
              </a:rPr>
              <a:t>Die Synchronisation des Backenhubes erfolgt durch eine Ritzel-Zahnstangen-Kinematik.</a:t>
            </a: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spTree>
    <p:extLst>
      <p:ext uri="{BB962C8B-B14F-4D97-AF65-F5344CB8AC3E}">
        <p14:creationId xmlns:p14="http://schemas.microsoft.com/office/powerpoint/2010/main" val="361567326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Vorteile – Ihr Nutzen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Höchste Leistungsdichte </a:t>
            </a:r>
            <a:r>
              <a:rPr lang="de-DE" sz="1600" dirty="0">
                <a:solidFill>
                  <a:srgbClr val="003D6A"/>
                </a:solidFill>
                <a:effectLst/>
              </a:rPr>
              <a:t>für die Verwendung kleinerer Greiferbaugrößen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Ansteuerung über digitale I/O </a:t>
            </a:r>
            <a:r>
              <a:rPr lang="de-DE" sz="1600" dirty="0">
                <a:solidFill>
                  <a:srgbClr val="003D6A"/>
                </a:solidFill>
                <a:effectLst/>
              </a:rPr>
              <a:t>zur einfachen Inbetriebnahme und schnellen Einbindung in bestehende Anlagen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Zwei- bis vierstufig einstellbare Greifkraft </a:t>
            </a:r>
            <a:r>
              <a:rPr lang="de-DE" sz="1600" dirty="0">
                <a:solidFill>
                  <a:srgbClr val="003D6A"/>
                </a:solidFill>
                <a:effectLst/>
              </a:rPr>
              <a:t>zur einfachen Anpassung an empfindliche Werkstücke</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Spielfrei vorgespannte Kreuzrollenführung </a:t>
            </a:r>
            <a:r>
              <a:rPr lang="de-DE" sz="1600" dirty="0">
                <a:solidFill>
                  <a:srgbClr val="003D6A"/>
                </a:solidFill>
                <a:effectLst/>
              </a:rPr>
              <a:t>für präzises und nahezu kraftkonstantes Greifen über die gesamte zulässige Fingerlänge</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Sehr hohe maximale Zyklenzahl pro Minute</a:t>
            </a:r>
            <a:r>
              <a:rPr lang="de-DE" sz="1600" b="1">
                <a:solidFill>
                  <a:srgbClr val="003D6A"/>
                </a:solidFill>
                <a:effectLst/>
              </a:rPr>
              <a:t> </a:t>
            </a:r>
            <a:r>
              <a:rPr lang="de-DE" sz="1600">
                <a:solidFill>
                  <a:srgbClr val="003D6A"/>
                </a:solidFill>
              </a:rPr>
              <a:t>für höchste Produktivität</a:t>
            </a:r>
            <a:endParaRPr lang="de-DE" sz="1600" dirty="0">
              <a:solidFill>
                <a:srgbClr val="003D6A"/>
              </a:solidFill>
              <a:effectLst/>
            </a:endParaRP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Kompakte Baumaße </a:t>
            </a:r>
            <a:r>
              <a:rPr lang="de-DE" sz="1600">
                <a:solidFill>
                  <a:srgbClr val="003D6A"/>
                </a:solidFill>
              </a:rPr>
              <a:t>für minimierte Störkonturen in der Anwendung</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Tausendfach bewährte Basis MPG-plus </a:t>
            </a:r>
            <a:r>
              <a:rPr lang="de-DE" sz="1600">
                <a:solidFill>
                  <a:srgbClr val="003D6A"/>
                </a:solidFill>
              </a:rPr>
              <a:t>für gleiche Greifkräfte und Hübe bei identisch hohem Wirkungsgrad</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Bürstenloser DC-Servomotor </a:t>
            </a:r>
            <a:r>
              <a:rPr lang="de-DE" sz="1600">
                <a:solidFill>
                  <a:srgbClr val="003D6A"/>
                </a:solidFill>
              </a:rPr>
              <a:t>zum nahezu verschleißfreien Einsatz für eine hohe Lebensdauer</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Ansteuerung über IO-Link </a:t>
            </a:r>
            <a:r>
              <a:rPr lang="de-DE" sz="1600">
                <a:solidFill>
                  <a:srgbClr val="003D6A"/>
                </a:solidFill>
              </a:rPr>
              <a:t>ermöglicht die Vorpositionierung der Greiferfinger und die Auswertung des Greiferzustandes</a:t>
            </a:r>
          </a:p>
        </p:txBody>
      </p:sp>
    </p:spTree>
    <p:extLst>
      <p:ext uri="{BB962C8B-B14F-4D97-AF65-F5344CB8AC3E}">
        <p14:creationId xmlns:p14="http://schemas.microsoft.com/office/powerpoint/2010/main" val="178654478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18" cy="24405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155477">
                  <a:extLst>
                    <a:ext uri="{9D8B030D-6E8A-4147-A177-3AD203B41FA5}">
                      <a16:colId xmlns:a16="http://schemas.microsoft.com/office/drawing/2014/main" val="20000"/>
                    </a:ext>
                  </a:extLst>
                </a:gridCol>
                <a:gridCol w="770318">
                  <a:extLst>
                    <a:ext uri="{9D8B030D-6E8A-4147-A177-3AD203B41FA5}">
                      <a16:colId xmlns:a16="http://schemas.microsoft.com/office/drawing/2014/main" val="20001"/>
                    </a:ext>
                  </a:extLst>
                </a:gridCol>
                <a:gridCol w="1155477">
                  <a:extLst>
                    <a:ext uri="{9D8B030D-6E8A-4147-A177-3AD203B41FA5}">
                      <a16:colId xmlns:a16="http://schemas.microsoft.com/office/drawing/2014/main" val="20002"/>
                    </a:ext>
                  </a:extLst>
                </a:gridCol>
                <a:gridCol w="1155477">
                  <a:extLst>
                    <a:ext uri="{9D8B030D-6E8A-4147-A177-3AD203B41FA5}">
                      <a16:colId xmlns:a16="http://schemas.microsoft.com/office/drawing/2014/main" val="20003"/>
                    </a:ext>
                  </a:extLst>
                </a:gridCol>
                <a:gridCol w="1540636">
                  <a:extLst>
                    <a:ext uri="{9D8B030D-6E8A-4147-A177-3AD203B41FA5}">
                      <a16:colId xmlns:a16="http://schemas.microsoft.com/office/drawing/2014/main" val="20004"/>
                    </a:ext>
                  </a:extLst>
                </a:gridCol>
                <a:gridCol w="1348056">
                  <a:extLst>
                    <a:ext uri="{9D8B030D-6E8A-4147-A177-3AD203B41FA5}">
                      <a16:colId xmlns:a16="http://schemas.microsoft.com/office/drawing/2014/main" val="20005"/>
                    </a:ext>
                  </a:extLst>
                </a:gridCol>
                <a:gridCol w="1155477">
                  <a:extLst>
                    <a:ext uri="{9D8B030D-6E8A-4147-A177-3AD203B41FA5}">
                      <a16:colId xmlns:a16="http://schemas.microsoft.com/office/drawing/2014/main" val="20006"/>
                    </a:ext>
                  </a:extLst>
                </a:gridCol>
              </a:tblGrid>
              <a:tr h="295578">
                <a:tc gridSpan="7">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Technische Daten Übersicht</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Baugröße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Hub pro Backe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Min. Greifkraft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Greifkraft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Empfohlenes Werkstückgewicht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zulässige Fingerlänge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Eigenmasse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12 .. 20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12 .. 40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0.07 .. 0.2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0.11 .. 0.12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30 .. 35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30 .. 140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0.15 .. 0.7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0.3 .. 0.34</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215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0.51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0.8</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44597868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Sensorik</a:t>
            </a:r>
          </a:p>
        </p:txBody>
      </p:sp>
      <p:sp>
        <p:nvSpPr>
          <p:cNvPr id="36" name="Textfeld 35"/>
          <p:cNvSpPr txBox="1"/>
          <p:nvPr/>
        </p:nvSpPr>
        <p:spPr>
          <a:xfrm>
            <a:off x="5148064" y="3297758"/>
            <a:ext cx="3888432" cy="923330"/>
          </a:xfrm>
          <a:prstGeom prst="rect">
            <a:avLst/>
          </a:prstGeom>
          <a:noFill/>
        </p:spPr>
        <p:txBody>
          <a:bodyPr wrap="square" rtlCol="0">
            <a:spAutoFit/>
          </a:bodyPr>
          <a:lstStyle/>
          <a:p>
            <a:endParaRPr lang="de-DE" b="1">
              <a:solidFill>
                <a:srgbClr val="003D6A"/>
              </a:solidFill>
            </a:endParaRPr>
          </a:p>
          <a:p>
            <a:endParaRPr lang="de-DE" b="1">
              <a:solidFill>
                <a:srgbClr val="00446B"/>
              </a:solidFill>
            </a:endParaRPr>
          </a:p>
          <a:p>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Magnetschalter werden eingesetzt, um den Status von Automationskomponenten abzufragen. Berührungslos detektieren sie den im Inneren der Komponente befestigten Magneten. Den Verlauf des Magnetfeldes gibt der Sensor neben weiteren Prozessdaten über die IO-Link- Schnittstelle aus.</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98568286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Vorteile – Ihr Nutzen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Ansteuerung über IO-Link </a:t>
            </a:r>
            <a:r>
              <a:rPr lang="de-DE" sz="1600" dirty="0">
                <a:solidFill>
                  <a:srgbClr val="003D6A"/>
                </a:solidFill>
                <a:effectLst/>
              </a:rPr>
              <a:t>zur Auswertung von Daten wie Temperatur, Auswertungsqualität oder die Sensoridentifikation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Integrierte Elektronik </a:t>
            </a:r>
            <a:r>
              <a:rPr lang="de-DE" sz="1600" dirty="0">
                <a:solidFill>
                  <a:srgbClr val="003D6A"/>
                </a:solidFill>
                <a:effectLst/>
              </a:rPr>
              <a:t>führt zu kompakter Bauweise und ermöglicht den Einsatz von Kabel mit Standardsteckverbindern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Für enge Bauräume geeignet </a:t>
            </a:r>
            <a:r>
              <a:rPr lang="de-DE" sz="1600" dirty="0">
                <a:solidFill>
                  <a:srgbClr val="003D6A"/>
                </a:solidFill>
                <a:effectLst/>
              </a:rPr>
              <a:t>durch Teachen via IO-Link Schnittstelle</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Ausführung mit LED-Anzeige </a:t>
            </a:r>
            <a:r>
              <a:rPr lang="de-DE" sz="1600">
                <a:solidFill>
                  <a:srgbClr val="003D6A"/>
                </a:solidFill>
              </a:rPr>
              <a:t>dient zur Zustandsanzeige der IO-Link Verbindung</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C-Nuten-Sensor </a:t>
            </a:r>
            <a:r>
              <a:rPr lang="de-DE" sz="1600">
                <a:solidFill>
                  <a:srgbClr val="003D6A"/>
                </a:solidFill>
              </a:rPr>
              <a:t>für die platzsparende, einfache und schnelle Montage am Produkt</a:t>
            </a:r>
          </a:p>
        </p:txBody>
      </p:sp>
    </p:spTree>
    <p:extLst>
      <p:ext uri="{BB962C8B-B14F-4D97-AF65-F5344CB8AC3E}">
        <p14:creationId xmlns:p14="http://schemas.microsoft.com/office/powerpoint/2010/main" val="109100951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ext uri="{D42A27DB-BD31-4B8C-83A1-F6EECF244321}">
                <p14:modId xmlns:p14="http://schemas.microsoft.com/office/powerpoint/2010/main" val="1115518199"/>
              </p:ext>
            </p:extLst>
          </p:nvPr>
        </p:nvGraphicFramePr>
        <p:xfrm>
          <a:off x="539552" y="1844824"/>
          <a:ext cx="8280918" cy="225768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728192">
                  <a:extLst>
                    <a:ext uri="{9D8B030D-6E8A-4147-A177-3AD203B41FA5}">
                      <a16:colId xmlns:a16="http://schemas.microsoft.com/office/drawing/2014/main" val="20000"/>
                    </a:ext>
                  </a:extLst>
                </a:gridCol>
                <a:gridCol w="1032114">
                  <a:extLst>
                    <a:ext uri="{9D8B030D-6E8A-4147-A177-3AD203B41FA5}">
                      <a16:colId xmlns:a16="http://schemas.microsoft.com/office/drawing/2014/main" val="20001"/>
                    </a:ext>
                  </a:extLst>
                </a:gridCol>
                <a:gridCol w="1380153">
                  <a:extLst>
                    <a:ext uri="{9D8B030D-6E8A-4147-A177-3AD203B41FA5}">
                      <a16:colId xmlns:a16="http://schemas.microsoft.com/office/drawing/2014/main" val="20002"/>
                    </a:ext>
                  </a:extLst>
                </a:gridCol>
                <a:gridCol w="1380153">
                  <a:extLst>
                    <a:ext uri="{9D8B030D-6E8A-4147-A177-3AD203B41FA5}">
                      <a16:colId xmlns:a16="http://schemas.microsoft.com/office/drawing/2014/main" val="20003"/>
                    </a:ext>
                  </a:extLst>
                </a:gridCol>
                <a:gridCol w="1380153">
                  <a:extLst>
                    <a:ext uri="{9D8B030D-6E8A-4147-A177-3AD203B41FA5}">
                      <a16:colId xmlns:a16="http://schemas.microsoft.com/office/drawing/2014/main" val="20004"/>
                    </a:ext>
                  </a:extLst>
                </a:gridCol>
                <a:gridCol w="1380153">
                  <a:extLst>
                    <a:ext uri="{9D8B030D-6E8A-4147-A177-3AD203B41FA5}">
                      <a16:colId xmlns:a16="http://schemas.microsoft.com/office/drawing/2014/main" val="20005"/>
                    </a:ext>
                  </a:extLst>
                </a:gridCol>
              </a:tblGrid>
              <a:tr h="295578">
                <a:tc gridSpan="6">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Technische Daten Übersicht</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Bezeichnung</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Messprinzip</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Kabellänge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Kommunikationsschnittstelle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Teach-Funktion</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Kabelstecker/Kabelende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[cm]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MMS 22-IOL-M08</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magnetisch</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IO-Link</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ja</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M8-Stecker, 4-polig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MMS 22-IOL-M12</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magnetisch</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IO-Link</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ja</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M12-Stecker, 4-polig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07615682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Preise</a:t>
            </a:r>
          </a:p>
        </p:txBody>
      </p:sp>
      <p:graphicFrame>
        <p:nvGraphicFramePr>
          <p:cNvPr id="5" name="Inhaltsplatzhalter 13"/>
          <p:cNvGraphicFramePr>
            <a:graphicFrameLocks/>
          </p:cNvGraphicFramePr>
          <p:nvPr>
            <p:extLst>
              <p:ext uri="{D42A27DB-BD31-4B8C-83A1-F6EECF244321}">
                <p14:modId xmlns:p14="http://schemas.microsoft.com/office/powerpoint/2010/main" val="3237958822"/>
              </p:ext>
            </p:extLst>
          </p:nvPr>
        </p:nvGraphicFramePr>
        <p:xfrm>
          <a:off x="339997" y="1988840"/>
          <a:ext cx="8464006" cy="3130731"/>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2219548">
                  <a:extLst>
                    <a:ext uri="{9D8B030D-6E8A-4147-A177-3AD203B41FA5}">
                      <a16:colId xmlns:a16="http://schemas.microsoft.com/office/drawing/2014/main" val="20000"/>
                    </a:ext>
                  </a:extLst>
                </a:gridCol>
                <a:gridCol w="2081486">
                  <a:extLst>
                    <a:ext uri="{9D8B030D-6E8A-4147-A177-3AD203B41FA5}">
                      <a16:colId xmlns:a16="http://schemas.microsoft.com/office/drawing/2014/main" val="20001"/>
                    </a:ext>
                  </a:extLst>
                </a:gridCol>
                <a:gridCol w="2074144">
                  <a:extLst>
                    <a:ext uri="{9D8B030D-6E8A-4147-A177-3AD203B41FA5}">
                      <a16:colId xmlns:a16="http://schemas.microsoft.com/office/drawing/2014/main" val="20002"/>
                    </a:ext>
                  </a:extLst>
                </a:gridCol>
                <a:gridCol w="2088828">
                  <a:extLst>
                    <a:ext uri="{9D8B030D-6E8A-4147-A177-3AD203B41FA5}">
                      <a16:colId xmlns:a16="http://schemas.microsoft.com/office/drawing/2014/main" val="4099405774"/>
                    </a:ext>
                  </a:extLst>
                </a:gridCol>
              </a:tblGrid>
              <a:tr h="360105">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Preise Greifer elektrisch</a:t>
                      </a: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493715">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latin typeface="+mn-lt"/>
                          <a:ea typeface="+mn-ea"/>
                          <a:cs typeface="+mn-cs"/>
                        </a:rPr>
                        <a:t>Produkt</a:t>
                      </a:r>
                    </a:p>
                  </a:txBody>
                  <a:tcPr>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latin typeface="+mn-lt"/>
                          <a:ea typeface="+mn-ea"/>
                          <a:cs typeface="+mn-cs"/>
                        </a:rPr>
                        <a:t>Schnittstelle</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latin typeface="+mn-lt"/>
                          <a:ea typeface="+mn-ea"/>
                          <a:cs typeface="+mn-cs"/>
                        </a:rPr>
                        <a:t>Freigabe</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latin typeface="+mn-lt"/>
                          <a:ea typeface="+mn-ea"/>
                          <a:cs typeface="+mn-cs"/>
                        </a:rPr>
                        <a:t>Preis</a:t>
                      </a:r>
                    </a:p>
                  </a:txBody>
                  <a:tcPr>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25273">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EGI 80</a:t>
                      </a:r>
                    </a:p>
                  </a:txBody>
                  <a:tcPr>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PROFINET</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Q3 / 2019</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€ 3000 - € 3500</a:t>
                      </a:r>
                    </a:p>
                  </a:txBody>
                  <a:tcPr>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325273">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EGI 40 &amp; 80</a:t>
                      </a:r>
                    </a:p>
                  </a:txBody>
                  <a:tcPr>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PROFINET &amp; Ethernet/IP</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Q4 / 2019</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€ 2500 - € 3500</a:t>
                      </a:r>
                    </a:p>
                  </a:txBody>
                  <a:tcPr>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325273">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PGN-plus-E alle BG</a:t>
                      </a:r>
                    </a:p>
                  </a:txBody>
                  <a:tcPr>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Digitale I/O &amp; IO-Link</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freigegeben</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€ 1565 - € 2355</a:t>
                      </a:r>
                    </a:p>
                  </a:txBody>
                  <a:tcPr>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325273">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EGP 40</a:t>
                      </a:r>
                    </a:p>
                  </a:txBody>
                  <a:tcPr>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IO-Link</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freigegeben</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  878</a:t>
                      </a:r>
                    </a:p>
                  </a:txBody>
                  <a:tcPr>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325273">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EGP 50 &amp; 64</a:t>
                      </a:r>
                    </a:p>
                  </a:txBody>
                  <a:tcPr>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IO-Link</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Q3 / 2019</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€ 1009 - € 1220</a:t>
                      </a:r>
                    </a:p>
                  </a:txBody>
                  <a:tcPr>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325273">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MMS</a:t>
                      </a:r>
                    </a:p>
                  </a:txBody>
                  <a:tcPr>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IO-Link</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freigegeben</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  95</a:t>
                      </a:r>
                    </a:p>
                  </a:txBody>
                  <a:tcPr>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29395755"/>
                  </a:ext>
                </a:extLst>
              </a:tr>
              <a:tr h="325273">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EMH alle BG</a:t>
                      </a:r>
                    </a:p>
                  </a:txBody>
                  <a:tcPr>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Digitale I/O</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Q1 / 2019</a:t>
                      </a:r>
                    </a:p>
                  </a:txBody>
                  <a:tcP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€ 1170 - € 2290</a:t>
                      </a:r>
                    </a:p>
                  </a:txBody>
                  <a:tcPr>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852599307"/>
                  </a:ext>
                </a:extLst>
              </a:tr>
            </a:tbl>
          </a:graphicData>
        </a:graphic>
      </p:graphicFrame>
    </p:spTree>
    <p:extLst>
      <p:ext uri="{BB962C8B-B14F-4D97-AF65-F5344CB8AC3E}">
        <p14:creationId xmlns:p14="http://schemas.microsoft.com/office/powerpoint/2010/main" val="291679562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Magnetgreifer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Der erste kompakte Elektropermanent-Magnetgreifer mit integrierter Elektronik.</a:t>
            </a:r>
            <a:endParaRPr lang="de-DE" b="1">
              <a:solidFill>
                <a:srgbClr val="003D6A"/>
              </a:solidFill>
            </a:endParaRPr>
          </a:p>
          <a:p>
            <a:endParaRPr lang="de-DE" b="1">
              <a:solidFill>
                <a:srgbClr val="00446B"/>
              </a:solidFill>
            </a:endParaRPr>
          </a:p>
          <a:p>
            <a:r>
              <a:rPr lang="de-DE" b="1">
                <a:solidFill>
                  <a:srgbClr val="00446B"/>
                </a:solidFill>
              </a:rPr>
              <a:t>3:1 Verhältnis von Werkstückgewicht zu Eigenmasse</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Elektro-Permanentmagnetgreifer zur energieeffizienten Handhabung von ferromagnetischen Werkstücken mit integrierter Elektronik und Rückmeldungsfunktion</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11394092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Kompakt. Stark. Schnell.</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Integrierte Elektronik reduziert die Störkontur. Keine externen Regler erforderlich.</a:t>
            </a:r>
            <a:endParaRPr lang="de-DE" sz="1400" i="1" dirty="0"/>
          </a:p>
          <a:p>
            <a:pPr marL="360000" lvl="0" indent="-360000">
              <a:spcAft>
                <a:spcPts val="1200"/>
              </a:spcAft>
              <a:buSzPct val="140000"/>
              <a:buBlip>
                <a:blip r:embed="rId2"/>
              </a:buBlip>
            </a:pPr>
            <a:r>
              <a:rPr lang="de-DE" sz="1600" b="1">
                <a:solidFill>
                  <a:srgbClr val="003D6A"/>
                </a:solidFill>
              </a:rPr>
              <a:t>Rückmeldung zu Magnetisierungsstatus und Werkstückanwesenheit</a:t>
            </a:r>
          </a:p>
          <a:p>
            <a:pPr marL="360000" lvl="0" indent="-360000">
              <a:spcAft>
                <a:spcPts val="1200"/>
              </a:spcAft>
              <a:buSzPct val="140000"/>
              <a:buBlip>
                <a:blip r:embed="rId2"/>
              </a:buBlip>
            </a:pPr>
            <a:r>
              <a:rPr lang="de-DE" sz="1600" b="1">
                <a:solidFill>
                  <a:srgbClr val="003D6A"/>
                </a:solidFill>
              </a:rPr>
              <a:t>Ansteuerung über 24 V Spannungsversorgung</a:t>
            </a:r>
          </a:p>
          <a:p>
            <a:pPr marL="360000" lvl="0" indent="-360000">
              <a:spcAft>
                <a:spcPts val="1200"/>
              </a:spcAft>
              <a:buSzPct val="140000"/>
              <a:buBlip>
                <a:blip r:embed="rId2"/>
              </a:buBlip>
            </a:pPr>
            <a:r>
              <a:rPr lang="de-DE" sz="1600" b="1">
                <a:solidFill>
                  <a:srgbClr val="003D6A"/>
                </a:solidFill>
              </a:rPr>
              <a:t>Kurze Zykluszeit! Magnetisierung in nur 300 ms für mehr Greifzyklen in kürzerer Zeit.</a:t>
            </a: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00271130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Funktionsprinzip</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400" b="1" dirty="0">
                  <a:solidFill>
                    <a:srgbClr val="003D6A"/>
                  </a:solidFill>
                </a:rPr>
                <a:t>Steuerelektronik</a:t>
              </a:r>
              <a:endParaRPr lang="de-DE" sz="1600" b="1" dirty="0">
                <a:solidFill>
                  <a:srgbClr val="003D6A"/>
                </a:solidFill>
              </a:endParaRP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400" b="1" dirty="0">
                  <a:solidFill>
                    <a:srgbClr val="003D6A"/>
                  </a:solidFill>
                </a:rPr>
                <a:t>Anschlussstecker</a:t>
              </a:r>
              <a:endParaRPr lang="de-DE" sz="1600" b="1" dirty="0">
                <a:solidFill>
                  <a:srgbClr val="003D6A"/>
                </a:solidFill>
              </a:endParaRP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400" b="1">
                  <a:solidFill>
                    <a:srgbClr val="003D6A"/>
                  </a:solidFill>
                </a:rPr>
                <a:t>Anschlussstecker für PLC</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400" b="1" dirty="0">
                  <a:solidFill>
                    <a:srgbClr val="003D6A"/>
                  </a:solidFill>
                </a:rPr>
                <a:t>LED-Anzeige </a:t>
              </a:r>
              <a:endParaRPr lang="de-DE" sz="1600" b="1" dirty="0">
                <a:solidFill>
                  <a:srgbClr val="003D6A"/>
                </a:solidFill>
              </a:endParaRP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400" b="1" dirty="0">
                  <a:solidFill>
                    <a:srgbClr val="003D6A"/>
                  </a:solidFill>
                </a:rPr>
                <a:t>Spule aus Kupfer</a:t>
              </a:r>
              <a:endParaRPr lang="de-DE" sz="1600" b="1" dirty="0">
                <a:solidFill>
                  <a:srgbClr val="003D6A"/>
                </a:solidFill>
              </a:endParaRP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Funktionsbeschreibung</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lnSpcReduction="10000"/>
          </a:bodyPr>
          <a:lstStyle/>
          <a:p>
            <a:r>
              <a:rPr lang="de-DE" sz="1100" dirty="0">
                <a:solidFill>
                  <a:srgbClr val="003D6A"/>
                </a:solidFill>
              </a:rPr>
              <a:t>Die Funktion des Magnetgreifers basiert auf der Kombination aus </a:t>
            </a:r>
            <a:r>
              <a:rPr lang="de-DE" sz="1100" dirty="0" err="1">
                <a:solidFill>
                  <a:srgbClr val="003D6A"/>
                </a:solidFill>
              </a:rPr>
              <a:t>AlNiCo</a:t>
            </a:r>
            <a:r>
              <a:rPr lang="de-DE" sz="1100" dirty="0">
                <a:solidFill>
                  <a:srgbClr val="003D6A"/>
                </a:solidFill>
              </a:rPr>
              <a:t>- und </a:t>
            </a:r>
            <a:r>
              <a:rPr lang="de-DE" sz="1100" dirty="0" err="1">
                <a:solidFill>
                  <a:srgbClr val="003D6A"/>
                </a:solidFill>
              </a:rPr>
              <a:t>Neodymmagnete</a:t>
            </a:r>
            <a:r>
              <a:rPr lang="de-DE" sz="1100" dirty="0">
                <a:solidFill>
                  <a:srgbClr val="003D6A"/>
                </a:solidFill>
              </a:rPr>
              <a:t>. Im deaktivierten Zustand passiert der magnetische Fluss der </a:t>
            </a:r>
            <a:r>
              <a:rPr lang="de-DE" sz="1100" dirty="0" err="1">
                <a:solidFill>
                  <a:srgbClr val="003D6A"/>
                </a:solidFill>
              </a:rPr>
              <a:t>AlNiCo</a:t>
            </a:r>
            <a:r>
              <a:rPr lang="de-DE" sz="1100" dirty="0">
                <a:solidFill>
                  <a:srgbClr val="003D6A"/>
                </a:solidFill>
              </a:rPr>
              <a:t>-Magnete die </a:t>
            </a:r>
            <a:r>
              <a:rPr lang="de-DE" sz="1100" dirty="0" err="1">
                <a:solidFill>
                  <a:srgbClr val="003D6A"/>
                </a:solidFill>
              </a:rPr>
              <a:t>Neodymmagnete</a:t>
            </a:r>
            <a:r>
              <a:rPr lang="de-DE" sz="1100" dirty="0">
                <a:solidFill>
                  <a:srgbClr val="003D6A"/>
                </a:solidFill>
              </a:rPr>
              <a:t> und schließt den magnetischen Kreis über den Greifer-Grundkörper aus Stahl. Zur Aktivierung des Systems wird ein elektrischer Stromimpuls durch die Spule geleitet, der den </a:t>
            </a:r>
            <a:r>
              <a:rPr lang="de-DE" sz="1100" dirty="0" err="1">
                <a:solidFill>
                  <a:srgbClr val="003D6A"/>
                </a:solidFill>
              </a:rPr>
              <a:t>AlNiCo</a:t>
            </a:r>
            <a:r>
              <a:rPr lang="de-DE" sz="1100" dirty="0">
                <a:solidFill>
                  <a:srgbClr val="003D6A"/>
                </a:solidFill>
              </a:rPr>
              <a:t>-Magneten entsprechend in der Polung ändert.</a:t>
            </a:r>
          </a:p>
          <a:p>
            <a:endParaRPr lang="de-DE" sz="1600" dirty="0">
              <a:solidFill>
                <a:srgbClr val="003D6A"/>
              </a:solidFill>
            </a:endParaRPr>
          </a:p>
          <a:p>
            <a:endParaRPr lang="de-DE" sz="1600" dirty="0">
              <a:solidFill>
                <a:srgbClr val="003D6A"/>
              </a:solidFill>
            </a:endParaRPr>
          </a:p>
          <a:p>
            <a:endParaRPr lang="de-DE" sz="1600" dirty="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400" b="1">
                  <a:solidFill>
                    <a:srgbClr val="003D6A"/>
                  </a:solidFill>
                </a:rPr>
                <a:t>Umpolbarer AlNiCo-Magnet</a:t>
              </a:r>
              <a:endParaRPr lang="de-DE" sz="1600" b="1" dirty="0">
                <a:solidFill>
                  <a:srgbClr val="003D6A"/>
                </a:solidFill>
              </a:endParaRP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grpSp>
        <p:nvGrpSpPr>
          <p:cNvPr id="41" name="Gruppieren 40"/>
          <p:cNvGrpSpPr/>
          <p:nvPr/>
        </p:nvGrpSpPr>
        <p:grpSpPr>
          <a:xfrm>
            <a:off x="5220072" y="5445224"/>
            <a:ext cx="3816425" cy="338554"/>
            <a:chOff x="363001" y="1772816"/>
            <a:chExt cx="4015045" cy="338554"/>
          </a:xfrm>
        </p:grpSpPr>
        <p:sp>
          <p:nvSpPr>
            <p:cNvPr id="42" name="Textfeld 41"/>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400" b="1">
                  <a:solidFill>
                    <a:srgbClr val="003D6A"/>
                  </a:solidFill>
                </a:rPr>
                <a:t>Nicht umpolbare Neodym-Permanentmagnete</a:t>
              </a:r>
              <a:endParaRPr lang="de-DE" sz="1600" b="1" dirty="0">
                <a:solidFill>
                  <a:srgbClr val="003D6A"/>
                </a:solidFill>
              </a:endParaRPr>
            </a:p>
          </p:txBody>
        </p:sp>
        <p:grpSp>
          <p:nvGrpSpPr>
            <p:cNvPr id="43" name="Gruppieren 42"/>
            <p:cNvGrpSpPr/>
            <p:nvPr/>
          </p:nvGrpSpPr>
          <p:grpSpPr>
            <a:xfrm>
              <a:off x="363001" y="1788205"/>
              <a:ext cx="318475" cy="307777"/>
              <a:chOff x="356437" y="795672"/>
              <a:chExt cx="318475" cy="307777"/>
            </a:xfrm>
          </p:grpSpPr>
          <p:sp>
            <p:nvSpPr>
              <p:cNvPr id="4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5" name="Textfeld 44"/>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7</a:t>
                </a:r>
              </a:p>
            </p:txBody>
          </p:sp>
        </p:grpSp>
      </p:grpSp>
    </p:spTree>
    <p:extLst>
      <p:ext uri="{BB962C8B-B14F-4D97-AF65-F5344CB8AC3E}">
        <p14:creationId xmlns:p14="http://schemas.microsoft.com/office/powerpoint/2010/main" val="264347515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Vorteile – Ihr Nutzen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Hohe Haltekräfte auf kleinstem Raum </a:t>
            </a:r>
            <a:r>
              <a:rPr lang="de-DE" sz="1600" dirty="0">
                <a:solidFill>
                  <a:srgbClr val="003D6A"/>
                </a:solidFill>
                <a:effectLst/>
              </a:rPr>
              <a:t>für zuverlässiges Teilehandling in kompakten Anlagen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Geringes Gewicht </a:t>
            </a:r>
            <a:r>
              <a:rPr lang="de-DE" sz="1600" dirty="0">
                <a:solidFill>
                  <a:srgbClr val="003D6A"/>
                </a:solidFill>
                <a:effectLst/>
              </a:rPr>
              <a:t>für eine hohe Dynamik in anspruchsvollen Applikationen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Zuverlässige Aufrechterhaltung der Haltekraft </a:t>
            </a:r>
            <a:r>
              <a:rPr lang="de-DE" sz="1600" dirty="0">
                <a:solidFill>
                  <a:srgbClr val="003D6A"/>
                </a:solidFill>
                <a:effectLst/>
              </a:rPr>
              <a:t>zum prozesssicheren Einsatz auch in Not-Aus-Szenarien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Greifkraft über 4 Stufen einstellbar </a:t>
            </a:r>
            <a:r>
              <a:rPr lang="de-DE" sz="1600" dirty="0">
                <a:solidFill>
                  <a:srgbClr val="003D6A"/>
                </a:solidFill>
                <a:effectLst/>
              </a:rPr>
              <a:t>gewährleistet das Greifen unterschiedlichster Werkstücke</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Ansteuerung über 24 V Spannungsversorgung </a:t>
            </a:r>
            <a:r>
              <a:rPr lang="de-DE" sz="1600">
                <a:solidFill>
                  <a:srgbClr val="003D6A"/>
                </a:solidFill>
              </a:rPr>
              <a:t>spart Energie und vereinfacht den Anschluss und die Verkabelung</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Störkonturfreie Werkstückzugänglichkeit von fünf Seiten </a:t>
            </a:r>
            <a:r>
              <a:rPr lang="de-DE" sz="1600">
                <a:solidFill>
                  <a:srgbClr val="003D6A"/>
                </a:solidFill>
              </a:rPr>
              <a:t>durch überflüssige Greiferfinger</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Integrierte Elektronik </a:t>
            </a:r>
            <a:r>
              <a:rPr lang="de-DE" sz="1600">
                <a:solidFill>
                  <a:srgbClr val="003D6A"/>
                </a:solidFill>
              </a:rPr>
              <a:t>Kompakte Bauweise, da kein zusätzlicher Regler nötig ist</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Rückmeldung zu Magnetisierungsstatus und Werkstückanwesenheit </a:t>
            </a:r>
            <a:r>
              <a:rPr lang="de-DE" sz="1600">
                <a:solidFill>
                  <a:srgbClr val="003D6A"/>
                </a:solidFill>
              </a:rPr>
              <a:t>spart Zeit und vereinfacht die Programmierung</a:t>
            </a:r>
          </a:p>
        </p:txBody>
      </p:sp>
    </p:spTree>
    <p:extLst>
      <p:ext uri="{BB962C8B-B14F-4D97-AF65-F5344CB8AC3E}">
        <p14:creationId xmlns:p14="http://schemas.microsoft.com/office/powerpoint/2010/main" val="7059775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3"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ext uri="{D42A27DB-BD31-4B8C-83A1-F6EECF244321}">
                <p14:modId xmlns:p14="http://schemas.microsoft.com/office/powerpoint/2010/main" val="322801281"/>
              </p:ext>
            </p:extLst>
          </p:nvPr>
        </p:nvGraphicFramePr>
        <p:xfrm>
          <a:off x="539552" y="1844824"/>
          <a:ext cx="8280920" cy="24405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2070230">
                  <a:extLst>
                    <a:ext uri="{9D8B030D-6E8A-4147-A177-3AD203B41FA5}">
                      <a16:colId xmlns:a16="http://schemas.microsoft.com/office/drawing/2014/main" val="20000"/>
                    </a:ext>
                  </a:extLst>
                </a:gridCol>
                <a:gridCol w="2070230">
                  <a:extLst>
                    <a:ext uri="{9D8B030D-6E8A-4147-A177-3AD203B41FA5}">
                      <a16:colId xmlns:a16="http://schemas.microsoft.com/office/drawing/2014/main" val="20001"/>
                    </a:ext>
                  </a:extLst>
                </a:gridCol>
                <a:gridCol w="2070230">
                  <a:extLst>
                    <a:ext uri="{9D8B030D-6E8A-4147-A177-3AD203B41FA5}">
                      <a16:colId xmlns:a16="http://schemas.microsoft.com/office/drawing/2014/main" val="20002"/>
                    </a:ext>
                  </a:extLst>
                </a:gridCol>
                <a:gridCol w="2070230">
                  <a:extLst>
                    <a:ext uri="{9D8B030D-6E8A-4147-A177-3AD203B41FA5}">
                      <a16:colId xmlns:a16="http://schemas.microsoft.com/office/drawing/2014/main" val="3705676014"/>
                    </a:ext>
                  </a:extLst>
                </a:gridCol>
              </a:tblGrid>
              <a:tr h="295578">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Technische Daten Übersicht</a:t>
                      </a: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Baugröße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Eigenmasse</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dirty="0">
                          <a:solidFill>
                            <a:srgbClr val="003D6A"/>
                          </a:solidFill>
                          <a:latin typeface="+mn-lt"/>
                          <a:ea typeface="+mn-ea"/>
                          <a:cs typeface="+mn-cs"/>
                        </a:rPr>
                        <a:t>Nutzlast bei horizontaler Magnetfläche</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dirty="0">
                          <a:solidFill>
                            <a:srgbClr val="003D6A"/>
                          </a:solidFill>
                          <a:latin typeface="+mn-lt"/>
                          <a:ea typeface="+mn-ea"/>
                          <a:cs typeface="+mn-cs"/>
                        </a:rPr>
                        <a:t>Abreißkraft</a:t>
                      </a: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a:t>
                      </a:r>
                      <a:r>
                        <a:rPr lang="de-DE" sz="1400" b="0" kern="1200" dirty="0" err="1">
                          <a:solidFill>
                            <a:srgbClr val="003D6A"/>
                          </a:solidFill>
                          <a:latin typeface="+mn-lt"/>
                          <a:ea typeface="+mn-ea"/>
                          <a:cs typeface="+mn-cs"/>
                        </a:rPr>
                        <a:t>daN</a:t>
                      </a:r>
                      <a:r>
                        <a:rPr lang="de-DE" sz="1400" b="0" kern="1200" dirty="0">
                          <a:solidFill>
                            <a:srgbClr val="003D6A"/>
                          </a:solidFill>
                          <a:latin typeface="+mn-lt"/>
                          <a:ea typeface="+mn-ea"/>
                          <a:cs typeface="+mn-cs"/>
                        </a:rPr>
                        <a:t>]</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36</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8.5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53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136</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89.5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537</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114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175.5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1055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10267950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3"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Kaufmännische Daten</a:t>
            </a:r>
          </a:p>
        </p:txBody>
      </p:sp>
      <p:graphicFrame>
        <p:nvGraphicFramePr>
          <p:cNvPr id="5" name="Inhaltsplatzhalter 13"/>
          <p:cNvGraphicFramePr>
            <a:graphicFrameLocks/>
          </p:cNvGraphicFramePr>
          <p:nvPr>
            <p:extLst/>
          </p:nvPr>
        </p:nvGraphicFramePr>
        <p:xfrm>
          <a:off x="539552" y="1844824"/>
          <a:ext cx="8280920" cy="215100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152128">
                  <a:extLst>
                    <a:ext uri="{9D8B030D-6E8A-4147-A177-3AD203B41FA5}">
                      <a16:colId xmlns:a16="http://schemas.microsoft.com/office/drawing/2014/main" val="20000"/>
                    </a:ext>
                  </a:extLst>
                </a:gridCol>
                <a:gridCol w="1728192">
                  <a:extLst>
                    <a:ext uri="{9D8B030D-6E8A-4147-A177-3AD203B41FA5}">
                      <a16:colId xmlns:a16="http://schemas.microsoft.com/office/drawing/2014/main" val="20001"/>
                    </a:ext>
                  </a:extLst>
                </a:gridCol>
                <a:gridCol w="1728192">
                  <a:extLst>
                    <a:ext uri="{9D8B030D-6E8A-4147-A177-3AD203B41FA5}">
                      <a16:colId xmlns:a16="http://schemas.microsoft.com/office/drawing/2014/main" val="20002"/>
                    </a:ext>
                  </a:extLst>
                </a:gridCol>
                <a:gridCol w="1800200">
                  <a:extLst>
                    <a:ext uri="{9D8B030D-6E8A-4147-A177-3AD203B41FA5}">
                      <a16:colId xmlns:a16="http://schemas.microsoft.com/office/drawing/2014/main" val="3642268249"/>
                    </a:ext>
                  </a:extLst>
                </a:gridCol>
                <a:gridCol w="1872208">
                  <a:extLst>
                    <a:ext uri="{9D8B030D-6E8A-4147-A177-3AD203B41FA5}">
                      <a16:colId xmlns:a16="http://schemas.microsoft.com/office/drawing/2014/main" val="3705676014"/>
                    </a:ext>
                  </a:extLst>
                </a:gridCol>
              </a:tblGrid>
              <a:tr h="295578">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Kaufmännische Daten</a:t>
                      </a: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400" b="0" kern="1200" dirty="0">
                        <a:solidFill>
                          <a:srgbClr val="003D6A"/>
                        </a:solidFill>
                        <a:latin typeface="+mn-lt"/>
                        <a:ea typeface="+mn-ea"/>
                        <a:cs typeface="+mn-cs"/>
                      </a:endParaRPr>
                    </a:p>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Baugröße</a:t>
                      </a: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Technische Freigabe</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dirty="0">
                          <a:solidFill>
                            <a:srgbClr val="003D6A"/>
                          </a:solidFill>
                          <a:latin typeface="+mn-lt"/>
                          <a:ea typeface="+mn-ea"/>
                          <a:cs typeface="+mn-cs"/>
                        </a:rPr>
                        <a:t>Verkaufsfreigabe</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dirty="0">
                          <a:solidFill>
                            <a:srgbClr val="003D6A"/>
                          </a:solidFill>
                          <a:latin typeface="+mn-lt"/>
                          <a:ea typeface="+mn-ea"/>
                          <a:cs typeface="+mn-cs"/>
                        </a:rPr>
                        <a:t>Preis </a:t>
                      </a:r>
                      <a:r>
                        <a:rPr lang="de-DE" sz="1400" b="0" kern="1200" dirty="0">
                          <a:solidFill>
                            <a:srgbClr val="FF0000"/>
                          </a:solidFill>
                          <a:latin typeface="+mn-lt"/>
                          <a:ea typeface="+mn-ea"/>
                          <a:cs typeface="+mn-cs"/>
                        </a:rPr>
                        <a:t>(EGM Einheit)</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dirty="0">
                          <a:solidFill>
                            <a:srgbClr val="003D6A"/>
                          </a:solidFill>
                          <a:latin typeface="+mn-lt"/>
                          <a:ea typeface="+mn-ea"/>
                          <a:cs typeface="+mn-cs"/>
                        </a:rPr>
                        <a:t>Verfügbarkeit</a:t>
                      </a: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36</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01/2019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Ende 03/2019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1.170,-</a:t>
                      </a:r>
                      <a:r>
                        <a:rPr lang="de-DE" sz="1400" b="0" kern="1200" dirty="0">
                          <a:solidFill>
                            <a:srgbClr val="FF0000"/>
                          </a:solidFill>
                          <a:latin typeface="+mn-lt"/>
                          <a:ea typeface="+mn-ea"/>
                          <a:cs typeface="+mn-cs"/>
                        </a:rPr>
                        <a:t> (3.360,-)</a:t>
                      </a:r>
                      <a:endParaRPr lang="de-DE" sz="1400" b="0" kern="1200" dirty="0">
                        <a:solidFill>
                          <a:srgbClr val="003D6A"/>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Ende 04/2019</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01/2019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Ende 03/2019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1.340,-</a:t>
                      </a:r>
                      <a:r>
                        <a:rPr lang="de-DE" sz="1400" b="0" kern="1200" dirty="0">
                          <a:solidFill>
                            <a:srgbClr val="FF0000"/>
                          </a:solidFill>
                          <a:latin typeface="+mn-lt"/>
                          <a:ea typeface="+mn-ea"/>
                          <a:cs typeface="+mn-cs"/>
                        </a:rPr>
                        <a:t> (3.360,-)</a:t>
                      </a:r>
                      <a:endParaRPr lang="de-DE" sz="1400" b="0" kern="1200" dirty="0">
                        <a:solidFill>
                          <a:srgbClr val="003D6A"/>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Ende 04/2019</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01/2019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Ende 03/2019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2.130,-</a:t>
                      </a:r>
                      <a:r>
                        <a:rPr lang="de-DE" sz="1400" b="0" kern="1200" dirty="0">
                          <a:solidFill>
                            <a:srgbClr val="FF0000"/>
                          </a:solidFill>
                          <a:latin typeface="+mn-lt"/>
                          <a:ea typeface="+mn-ea"/>
                          <a:cs typeface="+mn-cs"/>
                        </a:rPr>
                        <a:t> (3.616,-)</a:t>
                      </a:r>
                      <a:endParaRPr lang="de-DE" sz="1400" b="0" kern="1200" dirty="0">
                        <a:solidFill>
                          <a:srgbClr val="003D6A"/>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Ende 04/2019</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114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01/2019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Ende 03/2019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2.290,-</a:t>
                      </a:r>
                      <a:r>
                        <a:rPr lang="de-DE" sz="1400" b="0" kern="1200" dirty="0">
                          <a:solidFill>
                            <a:srgbClr val="FF0000"/>
                          </a:solidFill>
                          <a:latin typeface="+mn-lt"/>
                          <a:ea typeface="+mn-ea"/>
                          <a:cs typeface="+mn-cs"/>
                        </a:rPr>
                        <a:t> (4.870,-)</a:t>
                      </a:r>
                      <a:endParaRPr lang="de-DE" sz="1400" b="0" kern="1200" dirty="0">
                        <a:solidFill>
                          <a:srgbClr val="003D6A"/>
                        </a:solidFill>
                        <a:latin typeface="+mn-lt"/>
                        <a:ea typeface="+mn-ea"/>
                        <a:cs typeface="+mn-cs"/>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Ende 04/2019</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14895581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6F35AEC2-DF14-420B-A16D-910F4A78BD26}"/>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schemeClr val="bg1"/>
                </a:solidFill>
              </a:rPr>
              <a:t>Aktueller Projektstand</a:t>
            </a:r>
            <a:endParaRPr lang="de-DE" sz="4000" b="1" dirty="0">
              <a:solidFill>
                <a:schemeClr val="bg1"/>
              </a:solidFill>
            </a:endParaRPr>
          </a:p>
        </p:txBody>
      </p:sp>
      <p:sp>
        <p:nvSpPr>
          <p:cNvPr id="3" name="Textfeld 2">
            <a:extLst>
              <a:ext uri="{FF2B5EF4-FFF2-40B4-BE49-F238E27FC236}">
                <a16:creationId xmlns:a16="http://schemas.microsoft.com/office/drawing/2014/main" id="{F923C209-32F0-4767-8853-4F483FA05349}"/>
              </a:ext>
            </a:extLst>
          </p:cNvPr>
          <p:cNvSpPr txBox="1"/>
          <p:nvPr/>
        </p:nvSpPr>
        <p:spPr>
          <a:xfrm>
            <a:off x="-2" y="2187158"/>
            <a:ext cx="6516687" cy="398655"/>
          </a:xfrm>
          <a:prstGeom prst="rect">
            <a:avLst/>
          </a:prstGeom>
          <a:solidFill>
            <a:srgbClr val="003D6A"/>
          </a:solidFill>
        </p:spPr>
        <p:txBody>
          <a:bodyPr wrap="square" lIns="90000" tIns="90000" bIns="0" rtlCol="0" anchor="ctr" anchorCtr="0">
            <a:spAutoFit/>
          </a:bodyPr>
          <a:lstStyle/>
          <a:p>
            <a:r>
              <a:rPr lang="de-DE" sz="2000" b="1" dirty="0">
                <a:solidFill>
                  <a:schemeClr val="bg1"/>
                </a:solidFill>
              </a:rPr>
              <a:t>Verkaufsfreigaben</a:t>
            </a:r>
            <a:endParaRPr lang="de-DE" sz="2400" b="1" dirty="0">
              <a:solidFill>
                <a:schemeClr val="bg1"/>
              </a:solidFill>
            </a:endParaRPr>
          </a:p>
        </p:txBody>
      </p:sp>
      <p:sp>
        <p:nvSpPr>
          <p:cNvPr id="4" name="Textfeld 3">
            <a:extLst>
              <a:ext uri="{FF2B5EF4-FFF2-40B4-BE49-F238E27FC236}">
                <a16:creationId xmlns:a16="http://schemas.microsoft.com/office/drawing/2014/main" id="{BCE67360-A8BF-46BF-AFD8-C3533E0537C9}"/>
              </a:ext>
            </a:extLst>
          </p:cNvPr>
          <p:cNvSpPr txBox="1"/>
          <p:nvPr/>
        </p:nvSpPr>
        <p:spPr>
          <a:xfrm>
            <a:off x="-3" y="3696924"/>
            <a:ext cx="6516687" cy="398655"/>
          </a:xfrm>
          <a:prstGeom prst="rect">
            <a:avLst/>
          </a:prstGeom>
          <a:solidFill>
            <a:srgbClr val="003D6A"/>
          </a:solidFill>
        </p:spPr>
        <p:txBody>
          <a:bodyPr wrap="square" lIns="90000" tIns="90000" bIns="0" rtlCol="0" anchor="ctr" anchorCtr="0">
            <a:spAutoFit/>
          </a:bodyPr>
          <a:lstStyle/>
          <a:p>
            <a:r>
              <a:rPr lang="de-DE" sz="2000" b="1" dirty="0">
                <a:solidFill>
                  <a:schemeClr val="bg1"/>
                </a:solidFill>
              </a:rPr>
              <a:t>Verfügbare Varianten</a:t>
            </a:r>
            <a:endParaRPr lang="de-DE" sz="2400" b="1" dirty="0">
              <a:solidFill>
                <a:schemeClr val="bg1"/>
              </a:solidFill>
            </a:endParaRPr>
          </a:p>
        </p:txBody>
      </p:sp>
      <p:sp>
        <p:nvSpPr>
          <p:cNvPr id="5" name="Textfeld 4">
            <a:extLst>
              <a:ext uri="{FF2B5EF4-FFF2-40B4-BE49-F238E27FC236}">
                <a16:creationId xmlns:a16="http://schemas.microsoft.com/office/drawing/2014/main" id="{8A9711AB-E85F-4030-A2F4-210CE0FE5F5C}"/>
              </a:ext>
            </a:extLst>
          </p:cNvPr>
          <p:cNvSpPr txBox="1"/>
          <p:nvPr/>
        </p:nvSpPr>
        <p:spPr>
          <a:xfrm>
            <a:off x="-11814" y="5206690"/>
            <a:ext cx="6516687" cy="398655"/>
          </a:xfrm>
          <a:prstGeom prst="rect">
            <a:avLst/>
          </a:prstGeom>
          <a:solidFill>
            <a:srgbClr val="003D6A"/>
          </a:solidFill>
        </p:spPr>
        <p:txBody>
          <a:bodyPr wrap="square" lIns="90000" tIns="90000" bIns="0" rtlCol="0" anchor="ctr" anchorCtr="0">
            <a:spAutoFit/>
          </a:bodyPr>
          <a:lstStyle/>
          <a:p>
            <a:r>
              <a:rPr lang="de-DE" sz="2000" b="1" dirty="0">
                <a:solidFill>
                  <a:schemeClr val="bg1"/>
                </a:solidFill>
              </a:rPr>
              <a:t>Zubehör</a:t>
            </a:r>
            <a:endParaRPr lang="de-DE" sz="2400" b="1" dirty="0">
              <a:solidFill>
                <a:schemeClr val="bg1"/>
              </a:solidFill>
            </a:endParaRPr>
          </a:p>
        </p:txBody>
      </p:sp>
      <p:sp>
        <p:nvSpPr>
          <p:cNvPr id="6" name="Textfeld 5">
            <a:extLst>
              <a:ext uri="{FF2B5EF4-FFF2-40B4-BE49-F238E27FC236}">
                <a16:creationId xmlns:a16="http://schemas.microsoft.com/office/drawing/2014/main" id="{C269A693-37C4-46B2-81F8-3D4095C51E11}"/>
              </a:ext>
            </a:extLst>
          </p:cNvPr>
          <p:cNvSpPr txBox="1"/>
          <p:nvPr/>
        </p:nvSpPr>
        <p:spPr>
          <a:xfrm>
            <a:off x="323528" y="2616591"/>
            <a:ext cx="7163268" cy="644877"/>
          </a:xfrm>
          <a:prstGeom prst="rect">
            <a:avLst/>
          </a:prstGeom>
          <a:noFill/>
          <a:ln>
            <a:noFill/>
          </a:ln>
        </p:spPr>
        <p:txBody>
          <a:bodyPr wrap="square" lIns="90000" tIns="90000" bIns="0" rtlCol="0" anchor="t" anchorCtr="0">
            <a:spAutoFit/>
          </a:bodyPr>
          <a:lstStyle/>
          <a:p>
            <a:pPr marL="342900" indent="-342900">
              <a:buFont typeface="Arial" panose="020B0604020202020204" pitchFamily="34" charset="0"/>
              <a:buChar char="•"/>
            </a:pPr>
            <a:r>
              <a:rPr lang="de-DE" dirty="0">
                <a:solidFill>
                  <a:schemeClr val="tx1">
                    <a:lumMod val="75000"/>
                    <a:lumOff val="25000"/>
                  </a:schemeClr>
                </a:solidFill>
              </a:rPr>
              <a:t>Baugröße 25 &amp; 40 zum Verkauf freigegeben</a:t>
            </a:r>
          </a:p>
          <a:p>
            <a:pPr marL="342900" indent="-342900">
              <a:buFont typeface="Arial" panose="020B0604020202020204" pitchFamily="34" charset="0"/>
              <a:buChar char="•"/>
            </a:pPr>
            <a:r>
              <a:rPr lang="de-DE" dirty="0">
                <a:solidFill>
                  <a:schemeClr val="tx1">
                    <a:lumMod val="75000"/>
                    <a:lumOff val="25000"/>
                  </a:schemeClr>
                </a:solidFill>
              </a:rPr>
              <a:t>Baugröße 50 &amp; 64 erhalten in KW 12 ihre Verkaufsfreigabe</a:t>
            </a:r>
          </a:p>
        </p:txBody>
      </p:sp>
      <p:sp>
        <p:nvSpPr>
          <p:cNvPr id="7" name="Textfeld 6">
            <a:extLst>
              <a:ext uri="{FF2B5EF4-FFF2-40B4-BE49-F238E27FC236}">
                <a16:creationId xmlns:a16="http://schemas.microsoft.com/office/drawing/2014/main" id="{095E1D96-556C-41F2-A8D1-74F708E747E2}"/>
              </a:ext>
            </a:extLst>
          </p:cNvPr>
          <p:cNvSpPr txBox="1"/>
          <p:nvPr/>
        </p:nvSpPr>
        <p:spPr>
          <a:xfrm>
            <a:off x="323528" y="4116264"/>
            <a:ext cx="7163268" cy="952653"/>
          </a:xfrm>
          <a:prstGeom prst="rect">
            <a:avLst/>
          </a:prstGeom>
          <a:noFill/>
          <a:ln>
            <a:noFill/>
          </a:ln>
        </p:spPr>
        <p:txBody>
          <a:bodyPr wrap="square" lIns="90000" tIns="90000" bIns="0" rtlCol="0" anchor="t" anchorCtr="0">
            <a:spAutoFit/>
          </a:bodyPr>
          <a:lstStyle/>
          <a:p>
            <a:pPr marL="342900" indent="-342900">
              <a:buFont typeface="Arial" panose="020B0604020202020204" pitchFamily="34" charset="0"/>
              <a:buChar char="•"/>
            </a:pPr>
            <a:r>
              <a:rPr lang="de-DE" dirty="0">
                <a:solidFill>
                  <a:schemeClr val="tx1">
                    <a:lumMod val="75000"/>
                    <a:lumOff val="25000"/>
                  </a:schemeClr>
                </a:solidFill>
              </a:rPr>
              <a:t>Fünf Varianten für drei Cobots sind im Standard verfügbar</a:t>
            </a:r>
          </a:p>
          <a:p>
            <a:pPr marL="342900" indent="-342900">
              <a:buFont typeface="Arial" panose="020B0604020202020204" pitchFamily="34" charset="0"/>
              <a:buChar char="•"/>
            </a:pPr>
            <a:r>
              <a:rPr lang="de-DE" dirty="0">
                <a:solidFill>
                  <a:schemeClr val="tx1">
                    <a:lumMod val="75000"/>
                    <a:lumOff val="25000"/>
                  </a:schemeClr>
                </a:solidFill>
              </a:rPr>
              <a:t>Vierzehn weitere Varianten für neun Cobots stehen über den Semi-Standard zertifiziert zur Verfügung</a:t>
            </a:r>
          </a:p>
        </p:txBody>
      </p:sp>
      <p:sp>
        <p:nvSpPr>
          <p:cNvPr id="8" name="Textfeld 7">
            <a:extLst>
              <a:ext uri="{FF2B5EF4-FFF2-40B4-BE49-F238E27FC236}">
                <a16:creationId xmlns:a16="http://schemas.microsoft.com/office/drawing/2014/main" id="{24882728-2810-4464-B1A9-EACEE237470C}"/>
              </a:ext>
            </a:extLst>
          </p:cNvPr>
          <p:cNvSpPr txBox="1"/>
          <p:nvPr/>
        </p:nvSpPr>
        <p:spPr>
          <a:xfrm>
            <a:off x="323528" y="5642145"/>
            <a:ext cx="8352928" cy="367878"/>
          </a:xfrm>
          <a:prstGeom prst="rect">
            <a:avLst/>
          </a:prstGeom>
          <a:noFill/>
          <a:ln>
            <a:noFill/>
          </a:ln>
        </p:spPr>
        <p:txBody>
          <a:bodyPr wrap="square" lIns="90000" tIns="90000" bIns="0" rtlCol="0" anchor="t" anchorCtr="0">
            <a:spAutoFit/>
          </a:bodyPr>
          <a:lstStyle/>
          <a:p>
            <a:pPr marL="342900" indent="-342900">
              <a:buFont typeface="Arial" panose="020B0604020202020204" pitchFamily="34" charset="0"/>
              <a:buChar char="•"/>
            </a:pPr>
            <a:r>
              <a:rPr lang="de-DE" dirty="0">
                <a:solidFill>
                  <a:schemeClr val="tx1">
                    <a:lumMod val="75000"/>
                    <a:lumOff val="25000"/>
                  </a:schemeClr>
                </a:solidFill>
              </a:rPr>
              <a:t>Fingersatz mit einfachem und doppeltem Hub für jede Baugröße verfügbar</a:t>
            </a:r>
            <a:endParaRPr lang="de-DE" sz="1600" dirty="0">
              <a:solidFill>
                <a:schemeClr val="tx1">
                  <a:lumMod val="75000"/>
                  <a:lumOff val="25000"/>
                </a:schemeClr>
              </a:solidFill>
            </a:endParaRPr>
          </a:p>
        </p:txBody>
      </p:sp>
      <p:pic>
        <p:nvPicPr>
          <p:cNvPr id="14" name="Grafik 13">
            <a:extLst>
              <a:ext uri="{FF2B5EF4-FFF2-40B4-BE49-F238E27FC236}">
                <a16:creationId xmlns:a16="http://schemas.microsoft.com/office/drawing/2014/main" id="{80D0C177-124E-402E-8C3A-7E0ACF1FB8F3}"/>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6926880" y="2211218"/>
            <a:ext cx="1766891" cy="3194799"/>
          </a:xfrm>
          <a:prstGeom prst="rect">
            <a:avLst/>
          </a:prstGeom>
        </p:spPr>
      </p:pic>
    </p:spTree>
    <p:extLst>
      <p:ext uri="{BB962C8B-B14F-4D97-AF65-F5344CB8AC3E}">
        <p14:creationId xmlns:p14="http://schemas.microsoft.com/office/powerpoint/2010/main" val="259194904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schemeClr val="bg1"/>
                </a:solidFill>
              </a:rPr>
              <a:t>Kollaborierender Großhubgreifer </a:t>
            </a:r>
            <a:endParaRPr lang="de-DE" sz="4000" b="1" dirty="0">
              <a:solidFill>
                <a:schemeClr val="bg1"/>
              </a:solidFill>
            </a:endParaRPr>
          </a:p>
        </p:txBody>
      </p:sp>
      <p:sp>
        <p:nvSpPr>
          <p:cNvPr id="36" name="Textfeld 35"/>
          <p:cNvSpPr txBox="1"/>
          <p:nvPr/>
        </p:nvSpPr>
        <p:spPr>
          <a:xfrm>
            <a:off x="5148064" y="3068960"/>
            <a:ext cx="3888432" cy="2862322"/>
          </a:xfrm>
          <a:prstGeom prst="rect">
            <a:avLst/>
          </a:prstGeom>
          <a:noFill/>
        </p:spPr>
        <p:txBody>
          <a:bodyPr wrap="square" rtlCol="0">
            <a:spAutoFit/>
          </a:bodyPr>
          <a:lstStyle/>
          <a:p>
            <a:r>
              <a:rPr lang="de-DE" b="1" noProof="1">
                <a:solidFill>
                  <a:schemeClr val="tx1">
                    <a:lumMod val="75000"/>
                    <a:lumOff val="25000"/>
                  </a:schemeClr>
                </a:solidFill>
              </a:rPr>
              <a:t>Der weltweit erste zertifizierte Großhubgreifer für den kollaborierenden Betrieb.</a:t>
            </a:r>
            <a:endParaRPr lang="de-DE" b="1" dirty="0">
              <a:solidFill>
                <a:schemeClr val="tx1">
                  <a:lumMod val="75000"/>
                  <a:lumOff val="25000"/>
                </a:schemeClr>
              </a:solidFill>
            </a:endParaRPr>
          </a:p>
          <a:p>
            <a:endParaRPr lang="de-DE" b="1" dirty="0">
              <a:solidFill>
                <a:schemeClr val="tx1">
                  <a:lumMod val="75000"/>
                  <a:lumOff val="25000"/>
                </a:schemeClr>
              </a:solidFill>
            </a:endParaRPr>
          </a:p>
          <a:p>
            <a:r>
              <a:rPr lang="de-DE" b="1" dirty="0">
                <a:solidFill>
                  <a:schemeClr val="tx1">
                    <a:lumMod val="75000"/>
                    <a:lumOff val="25000"/>
                  </a:schemeClr>
                </a:solidFill>
              </a:rPr>
              <a:t>Trotz 450 N Greifkraft sichere Mensch-Roboter-Kollaboration gewährleistet</a:t>
            </a:r>
          </a:p>
          <a:p>
            <a:endParaRPr lang="de-DE" b="1" dirty="0">
              <a:solidFill>
                <a:schemeClr val="tx1">
                  <a:lumMod val="75000"/>
                  <a:lumOff val="25000"/>
                </a:schemeClr>
              </a:solidFill>
            </a:endParaRPr>
          </a:p>
          <a:p>
            <a:r>
              <a:rPr lang="de-DE" b="1" dirty="0">
                <a:solidFill>
                  <a:schemeClr val="tx1">
                    <a:lumMod val="75000"/>
                    <a:lumOff val="25000"/>
                  </a:schemeClr>
                </a:solidFill>
              </a:rPr>
              <a:t>Ansteuerung über Ethernet-basierte Bussysteme und mit 24V Spannungsversorgung</a:t>
            </a: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b="1" dirty="0">
                <a:solidFill>
                  <a:srgbClr val="003D6A"/>
                </a:solidFill>
              </a:rPr>
              <a:t>Elektrischer 2-Finger-Parallelgreifer, zertifiziert für den kollaborierenden Betrieb</a:t>
            </a:r>
          </a:p>
        </p:txBody>
      </p:sp>
      <p:pic>
        <p:nvPicPr>
          <p:cNvPr id="6" name="Grafik 5"/>
          <p:cNvPicPr>
            <a:picLocks/>
          </p:cNvPicPr>
          <p:nvPr/>
        </p:nvPicPr>
        <p:blipFill>
          <a:blip r:embed="rId2" cstate="print">
            <a:extLst>
              <a:ext uri="{28A0092B-C50C-407E-A947-70E740481C1C}">
                <a14:useLocalDpi xmlns:a14="http://schemas.microsoft.com/office/drawing/2010/main"/>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51216771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m 1">
            <a:extLst>
              <a:ext uri="{FF2B5EF4-FFF2-40B4-BE49-F238E27FC236}">
                <a16:creationId xmlns:a16="http://schemas.microsoft.com/office/drawing/2014/main" id="{C9493227-AD7D-47F6-AD55-C070210A517A}"/>
              </a:ext>
            </a:extLst>
          </p:cNvPr>
          <p:cNvGraphicFramePr>
            <a:graphicFrameLocks/>
          </p:cNvGraphicFramePr>
          <p:nvPr>
            <p:extLst/>
          </p:nvPr>
        </p:nvGraphicFramePr>
        <p:xfrm>
          <a:off x="0" y="1772816"/>
          <a:ext cx="9144000" cy="4320480"/>
        </p:xfrm>
        <a:graphic>
          <a:graphicData uri="http://schemas.openxmlformats.org/drawingml/2006/chart">
            <c:chart xmlns:c="http://schemas.openxmlformats.org/drawingml/2006/chart" xmlns:r="http://schemas.openxmlformats.org/officeDocument/2006/relationships" r:id="rId2"/>
          </a:graphicData>
        </a:graphic>
      </p:graphicFrame>
      <p:sp>
        <p:nvSpPr>
          <p:cNvPr id="8" name="Ellipse 7">
            <a:extLst>
              <a:ext uri="{FF2B5EF4-FFF2-40B4-BE49-F238E27FC236}">
                <a16:creationId xmlns:a16="http://schemas.microsoft.com/office/drawing/2014/main" id="{5551A18B-CFA5-47D9-B95C-77D8AEEE9A8E}"/>
              </a:ext>
            </a:extLst>
          </p:cNvPr>
          <p:cNvSpPr/>
          <p:nvPr/>
        </p:nvSpPr>
        <p:spPr>
          <a:xfrm rot="21362546">
            <a:off x="1125633" y="4151449"/>
            <a:ext cx="3672408" cy="477306"/>
          </a:xfrm>
          <a:prstGeom prst="ellipse">
            <a:avLst/>
          </a:prstGeom>
          <a:noFill/>
          <a:ln w="127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9" name="Ellipse 8">
            <a:extLst>
              <a:ext uri="{FF2B5EF4-FFF2-40B4-BE49-F238E27FC236}">
                <a16:creationId xmlns:a16="http://schemas.microsoft.com/office/drawing/2014/main" id="{4F06AF8C-1B9F-43EA-AB30-FF2DC708AC60}"/>
              </a:ext>
            </a:extLst>
          </p:cNvPr>
          <p:cNvSpPr/>
          <p:nvPr/>
        </p:nvSpPr>
        <p:spPr>
          <a:xfrm>
            <a:off x="7843294" y="3114225"/>
            <a:ext cx="432000" cy="432048"/>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6" name="Textfeld 15">
            <a:extLst>
              <a:ext uri="{FF2B5EF4-FFF2-40B4-BE49-F238E27FC236}">
                <a16:creationId xmlns:a16="http://schemas.microsoft.com/office/drawing/2014/main" id="{3BA9851E-5E41-4A7E-8303-95B24AB325EB}"/>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schemeClr val="bg1"/>
                </a:solidFill>
              </a:rPr>
              <a:t>Einordnung im Portfolio</a:t>
            </a:r>
            <a:endParaRPr lang="de-DE" sz="4000" b="1" dirty="0">
              <a:solidFill>
                <a:schemeClr val="bg1"/>
              </a:solidFill>
            </a:endParaRPr>
          </a:p>
        </p:txBody>
      </p:sp>
      <p:pic>
        <p:nvPicPr>
          <p:cNvPr id="10" name="Grafik 9">
            <a:extLst>
              <a:ext uri="{FF2B5EF4-FFF2-40B4-BE49-F238E27FC236}">
                <a16:creationId xmlns:a16="http://schemas.microsoft.com/office/drawing/2014/main" id="{76F9E65D-E929-473D-B8F2-0B8E76DEE673}"/>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956376" y="2337279"/>
            <a:ext cx="1310066" cy="1091721"/>
          </a:xfrm>
          <a:prstGeom prst="rect">
            <a:avLst/>
          </a:prstGeom>
        </p:spPr>
      </p:pic>
      <p:pic>
        <p:nvPicPr>
          <p:cNvPr id="11" name="Grafik 10">
            <a:extLst>
              <a:ext uri="{FF2B5EF4-FFF2-40B4-BE49-F238E27FC236}">
                <a16:creationId xmlns:a16="http://schemas.microsoft.com/office/drawing/2014/main" id="{B58106CD-97FA-46B2-A0F8-B7EBBA1D195A}"/>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4808685" y="3573164"/>
            <a:ext cx="398078" cy="719784"/>
          </a:xfrm>
          <a:prstGeom prst="rect">
            <a:avLst/>
          </a:prstGeom>
        </p:spPr>
      </p:pic>
    </p:spTree>
    <p:extLst>
      <p:ext uri="{BB962C8B-B14F-4D97-AF65-F5344CB8AC3E}">
        <p14:creationId xmlns:p14="http://schemas.microsoft.com/office/powerpoint/2010/main" val="116898991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m 1">
            <a:extLst>
              <a:ext uri="{FF2B5EF4-FFF2-40B4-BE49-F238E27FC236}">
                <a16:creationId xmlns:a16="http://schemas.microsoft.com/office/drawing/2014/main" id="{C9493227-AD7D-47F6-AD55-C070210A517A}"/>
              </a:ext>
            </a:extLst>
          </p:cNvPr>
          <p:cNvGraphicFramePr>
            <a:graphicFrameLocks/>
          </p:cNvGraphicFramePr>
          <p:nvPr>
            <p:extLst/>
          </p:nvPr>
        </p:nvGraphicFramePr>
        <p:xfrm>
          <a:off x="0" y="1772816"/>
          <a:ext cx="9144000" cy="4320480"/>
        </p:xfrm>
        <a:graphic>
          <a:graphicData uri="http://schemas.openxmlformats.org/drawingml/2006/chart">
            <c:chart xmlns:c="http://schemas.openxmlformats.org/drawingml/2006/chart" xmlns:r="http://schemas.openxmlformats.org/officeDocument/2006/relationships" r:id="rId2"/>
          </a:graphicData>
        </a:graphic>
      </p:graphicFrame>
      <p:sp>
        <p:nvSpPr>
          <p:cNvPr id="8" name="Ellipse 7">
            <a:extLst>
              <a:ext uri="{FF2B5EF4-FFF2-40B4-BE49-F238E27FC236}">
                <a16:creationId xmlns:a16="http://schemas.microsoft.com/office/drawing/2014/main" id="{5551A18B-CFA5-47D9-B95C-77D8AEEE9A8E}"/>
              </a:ext>
            </a:extLst>
          </p:cNvPr>
          <p:cNvSpPr/>
          <p:nvPr/>
        </p:nvSpPr>
        <p:spPr>
          <a:xfrm rot="21362546">
            <a:off x="1125633" y="4151449"/>
            <a:ext cx="3672408" cy="477306"/>
          </a:xfrm>
          <a:prstGeom prst="ellipse">
            <a:avLst/>
          </a:prstGeom>
          <a:noFill/>
          <a:ln w="127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9" name="Ellipse 8">
            <a:extLst>
              <a:ext uri="{FF2B5EF4-FFF2-40B4-BE49-F238E27FC236}">
                <a16:creationId xmlns:a16="http://schemas.microsoft.com/office/drawing/2014/main" id="{4F06AF8C-1B9F-43EA-AB30-FF2DC708AC60}"/>
              </a:ext>
            </a:extLst>
          </p:cNvPr>
          <p:cNvSpPr/>
          <p:nvPr/>
        </p:nvSpPr>
        <p:spPr>
          <a:xfrm>
            <a:off x="7843294" y="3114225"/>
            <a:ext cx="432000" cy="43204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6" name="Textfeld 15">
            <a:extLst>
              <a:ext uri="{FF2B5EF4-FFF2-40B4-BE49-F238E27FC236}">
                <a16:creationId xmlns:a16="http://schemas.microsoft.com/office/drawing/2014/main" id="{3BA9851E-5E41-4A7E-8303-95B24AB325EB}"/>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3600" b="1" dirty="0">
                <a:solidFill>
                  <a:schemeClr val="bg1"/>
                </a:solidFill>
              </a:rPr>
              <a:t>Einordnung im Portfolio</a:t>
            </a:r>
            <a:endParaRPr lang="de-DE" sz="4000" b="1" dirty="0">
              <a:solidFill>
                <a:schemeClr val="bg1"/>
              </a:solidFill>
            </a:endParaRPr>
          </a:p>
        </p:txBody>
      </p:sp>
      <p:pic>
        <p:nvPicPr>
          <p:cNvPr id="10" name="Grafik 9">
            <a:extLst>
              <a:ext uri="{FF2B5EF4-FFF2-40B4-BE49-F238E27FC236}">
                <a16:creationId xmlns:a16="http://schemas.microsoft.com/office/drawing/2014/main" id="{76F9E65D-E929-473D-B8F2-0B8E76DEE673}"/>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956376" y="2337279"/>
            <a:ext cx="1310066" cy="1091721"/>
          </a:xfrm>
          <a:prstGeom prst="rect">
            <a:avLst/>
          </a:prstGeom>
        </p:spPr>
      </p:pic>
      <p:pic>
        <p:nvPicPr>
          <p:cNvPr id="11" name="Grafik 10">
            <a:extLst>
              <a:ext uri="{FF2B5EF4-FFF2-40B4-BE49-F238E27FC236}">
                <a16:creationId xmlns:a16="http://schemas.microsoft.com/office/drawing/2014/main" id="{B58106CD-97FA-46B2-A0F8-B7EBBA1D195A}"/>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4808685" y="3573164"/>
            <a:ext cx="398078" cy="719784"/>
          </a:xfrm>
          <a:prstGeom prst="rect">
            <a:avLst/>
          </a:prstGeom>
        </p:spPr>
      </p:pic>
      <p:sp>
        <p:nvSpPr>
          <p:cNvPr id="3" name="Ellipse 2">
            <a:extLst>
              <a:ext uri="{FF2B5EF4-FFF2-40B4-BE49-F238E27FC236}">
                <a16:creationId xmlns:a16="http://schemas.microsoft.com/office/drawing/2014/main" id="{AD294F68-EEF3-426D-8BD4-A04C03BF88AE}"/>
              </a:ext>
            </a:extLst>
          </p:cNvPr>
          <p:cNvSpPr/>
          <p:nvPr/>
        </p:nvSpPr>
        <p:spPr>
          <a:xfrm rot="19771214">
            <a:off x="1135028" y="2408060"/>
            <a:ext cx="1874284" cy="32344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2" name="Ellipse 11">
            <a:extLst>
              <a:ext uri="{FF2B5EF4-FFF2-40B4-BE49-F238E27FC236}">
                <a16:creationId xmlns:a16="http://schemas.microsoft.com/office/drawing/2014/main" id="{B0C1EB80-DE41-4695-9B0A-1B8829C0E605}"/>
              </a:ext>
            </a:extLst>
          </p:cNvPr>
          <p:cNvSpPr/>
          <p:nvPr/>
        </p:nvSpPr>
        <p:spPr>
          <a:xfrm rot="1437855">
            <a:off x="2537076" y="2774258"/>
            <a:ext cx="2343015" cy="32344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5" name="Grafik 4">
            <a:extLst>
              <a:ext uri="{FF2B5EF4-FFF2-40B4-BE49-F238E27FC236}">
                <a16:creationId xmlns:a16="http://schemas.microsoft.com/office/drawing/2014/main" id="{2938764D-7AB1-48B1-A98D-5C9329343BB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16967" y="2121975"/>
            <a:ext cx="1310066" cy="895609"/>
          </a:xfrm>
          <a:prstGeom prst="rect">
            <a:avLst/>
          </a:prstGeom>
        </p:spPr>
      </p:pic>
      <p:pic>
        <p:nvPicPr>
          <p:cNvPr id="7" name="Grafik 6">
            <a:extLst>
              <a:ext uri="{FF2B5EF4-FFF2-40B4-BE49-F238E27FC236}">
                <a16:creationId xmlns:a16="http://schemas.microsoft.com/office/drawing/2014/main" id="{94158629-2E21-4138-AD43-D1F1AB5C298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60061" y="1116163"/>
            <a:ext cx="1079737" cy="1319679"/>
          </a:xfrm>
          <a:prstGeom prst="rect">
            <a:avLst/>
          </a:prstGeom>
        </p:spPr>
      </p:pic>
    </p:spTree>
    <p:extLst>
      <p:ext uri="{BB962C8B-B14F-4D97-AF65-F5344CB8AC3E}">
        <p14:creationId xmlns:p14="http://schemas.microsoft.com/office/powerpoint/2010/main" val="81593225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Funktionsprinzip</a:t>
            </a:r>
          </a:p>
        </p:txBody>
      </p:sp>
      <p:grpSp>
        <p:nvGrpSpPr>
          <p:cNvPr id="5" name="Gruppieren 4"/>
          <p:cNvGrpSpPr/>
          <p:nvPr/>
        </p:nvGrpSpPr>
        <p:grpSpPr>
          <a:xfrm>
            <a:off x="5220073" y="4563041"/>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LED-Lichtband</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4263555"/>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Kollisionsschutzhülle</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954542"/>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Kraftmessbacke</a:t>
              </a: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867033"/>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Flansch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5168774"/>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Wegmesssystem</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1905658"/>
            <a:ext cx="3995936" cy="338554"/>
          </a:xfrm>
          <a:prstGeom prst="rect">
            <a:avLst/>
          </a:prstGeom>
          <a:noFill/>
        </p:spPr>
        <p:txBody>
          <a:bodyPr wrap="square" rtlCol="0">
            <a:spAutoFit/>
          </a:bodyPr>
          <a:lstStyle/>
          <a:p>
            <a:r>
              <a:rPr lang="de-DE" sz="1600" b="1" dirty="0">
                <a:solidFill>
                  <a:srgbClr val="003D6A"/>
                </a:solidFill>
              </a:rPr>
              <a:t>Funktionsbeschreibung</a:t>
            </a:r>
          </a:p>
        </p:txBody>
      </p:sp>
      <p:sp>
        <p:nvSpPr>
          <p:cNvPr id="59" name="Textfeld 58"/>
          <p:cNvSpPr txBox="1"/>
          <p:nvPr/>
        </p:nvSpPr>
        <p:spPr>
          <a:xfrm>
            <a:off x="5148064" y="2190292"/>
            <a:ext cx="3995936" cy="1742764"/>
          </a:xfrm>
          <a:prstGeom prst="rect">
            <a:avLst/>
          </a:prstGeom>
          <a:noFill/>
        </p:spPr>
        <p:txBody>
          <a:bodyPr wrap="square" rtlCol="0">
            <a:normAutofit fontScale="92500" lnSpcReduction="20000"/>
          </a:bodyPr>
          <a:lstStyle/>
          <a:p>
            <a:r>
              <a:rPr lang="de-DE" sz="1600" dirty="0">
                <a:solidFill>
                  <a:srgbClr val="003D6A"/>
                </a:solidFill>
              </a:rPr>
              <a:t>Der Antrieb erfolgt über einen Servomotor, der mittels Getriebe und Ritzel-Zahnstangenprinzip die Grundbacken antreibt. </a:t>
            </a:r>
          </a:p>
          <a:p>
            <a:r>
              <a:rPr lang="de-DE" sz="1600" dirty="0">
                <a:solidFill>
                  <a:srgbClr val="003D6A"/>
                </a:solidFill>
              </a:rPr>
              <a:t>Die Wegmessung erfolgt über ein doppeltes </a:t>
            </a:r>
            <a:r>
              <a:rPr lang="de-DE" sz="1600" dirty="0" err="1">
                <a:solidFill>
                  <a:srgbClr val="003D6A"/>
                </a:solidFill>
              </a:rPr>
              <a:t>Encodersystem</a:t>
            </a:r>
            <a:r>
              <a:rPr lang="de-DE" sz="1600" dirty="0">
                <a:solidFill>
                  <a:srgbClr val="003D6A"/>
                </a:solidFill>
              </a:rPr>
              <a:t> am Abgang des Servomotors. Eine Kraftmessung ist in jeder Grundbacke integriert. </a:t>
            </a:r>
          </a:p>
          <a:p>
            <a:r>
              <a:rPr lang="de-DE" sz="1600" dirty="0">
                <a:solidFill>
                  <a:srgbClr val="003D6A"/>
                </a:solidFill>
              </a:rPr>
              <a:t>Die Elektronik für Leistung und Logik ist im Greifer verbaut.</a:t>
            </a:r>
          </a:p>
        </p:txBody>
      </p:sp>
      <p:pic>
        <p:nvPicPr>
          <p:cNvPr id="60" name="Grafik 59"/>
          <p:cNvPicPr>
            <a:picLocks/>
          </p:cNvPicPr>
          <p:nvPr/>
        </p:nvPicPr>
        <p:blipFill>
          <a:blip r:embed="rId2" cstate="print">
            <a:extLst>
              <a:ext uri="{28A0092B-C50C-407E-A947-70E740481C1C}">
                <a14:useLocalDpi xmlns:a14="http://schemas.microsoft.com/office/drawing/2010/main"/>
              </a:ext>
            </a:extLst>
          </a:blip>
          <a:stretch>
            <a:fillRect/>
          </a:stretch>
        </p:blipFill>
        <p:spPr>
          <a:xfrm>
            <a:off x="338095" y="2097743"/>
            <a:ext cx="4320000" cy="3600000"/>
          </a:xfrm>
          <a:prstGeom prst="rect">
            <a:avLst/>
          </a:prstGeom>
        </p:spPr>
      </p:pic>
      <p:grpSp>
        <p:nvGrpSpPr>
          <p:cNvPr id="36" name="Gruppieren 35"/>
          <p:cNvGrpSpPr/>
          <p:nvPr/>
        </p:nvGrpSpPr>
        <p:grpSpPr>
          <a:xfrm>
            <a:off x="5220072" y="5466710"/>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Antrieb mit Getriebe</a:t>
              </a:r>
              <a:endParaRPr lang="de-DE" sz="1600" b="1" dirty="0">
                <a:solidFill>
                  <a:srgbClr val="003D6A"/>
                </a:solidFill>
              </a:endParaRP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grpSp>
        <p:nvGrpSpPr>
          <p:cNvPr id="41" name="Gruppieren 40"/>
          <p:cNvGrpSpPr/>
          <p:nvPr/>
        </p:nvGrpSpPr>
        <p:grpSpPr>
          <a:xfrm>
            <a:off x="5220072" y="5754742"/>
            <a:ext cx="3816425" cy="338554"/>
            <a:chOff x="363001" y="1772816"/>
            <a:chExt cx="4015045" cy="338554"/>
          </a:xfrm>
        </p:grpSpPr>
        <p:sp>
          <p:nvSpPr>
            <p:cNvPr id="42" name="Textfeld 41"/>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Elektronik</a:t>
              </a:r>
              <a:endParaRPr lang="de-DE" sz="1600" b="1" dirty="0">
                <a:solidFill>
                  <a:srgbClr val="003D6A"/>
                </a:solidFill>
              </a:endParaRPr>
            </a:p>
          </p:txBody>
        </p:sp>
        <p:grpSp>
          <p:nvGrpSpPr>
            <p:cNvPr id="43" name="Gruppieren 42"/>
            <p:cNvGrpSpPr/>
            <p:nvPr/>
          </p:nvGrpSpPr>
          <p:grpSpPr>
            <a:xfrm>
              <a:off x="363001" y="1788205"/>
              <a:ext cx="318475" cy="307777"/>
              <a:chOff x="356437" y="795672"/>
              <a:chExt cx="318475" cy="307777"/>
            </a:xfrm>
          </p:grpSpPr>
          <p:sp>
            <p:nvSpPr>
              <p:cNvPr id="4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5" name="Textfeld 44"/>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7</a:t>
                </a:r>
              </a:p>
            </p:txBody>
          </p:sp>
        </p:grpSp>
      </p:grpSp>
    </p:spTree>
    <p:extLst>
      <p:ext uri="{BB962C8B-B14F-4D97-AF65-F5344CB8AC3E}">
        <p14:creationId xmlns:p14="http://schemas.microsoft.com/office/powerpoint/2010/main" val="347154542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feld 2">
            <a:extLst>
              <a:ext uri="{FF2B5EF4-FFF2-40B4-BE49-F238E27FC236}">
                <a16:creationId xmlns:a16="http://schemas.microsoft.com/office/drawing/2014/main" id="{1A17E166-F3B9-42AD-9641-2F170C75F605}"/>
              </a:ext>
            </a:extLst>
          </p:cNvPr>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Ich greife sicher!</a:t>
            </a:r>
          </a:p>
        </p:txBody>
      </p:sp>
      <p:sp>
        <p:nvSpPr>
          <p:cNvPr id="4" name="Textfeld 3">
            <a:extLst>
              <a:ext uri="{FF2B5EF4-FFF2-40B4-BE49-F238E27FC236}">
                <a16:creationId xmlns:a16="http://schemas.microsoft.com/office/drawing/2014/main" id="{C7CF3DA9-330A-4D6C-A235-7A907CD919E6}"/>
              </a:ext>
            </a:extLst>
          </p:cNvPr>
          <p:cNvSpPr txBox="1"/>
          <p:nvPr/>
        </p:nvSpPr>
        <p:spPr>
          <a:xfrm>
            <a:off x="0" y="5445224"/>
            <a:ext cx="8031981" cy="521766"/>
          </a:xfrm>
          <a:prstGeom prst="rect">
            <a:avLst/>
          </a:prstGeom>
          <a:solidFill>
            <a:srgbClr val="003D6A"/>
          </a:solidFill>
        </p:spPr>
        <p:txBody>
          <a:bodyPr wrap="square" lIns="90000" tIns="90000" bIns="0" rtlCol="0" anchor="ctr" anchorCtr="0">
            <a:spAutoFit/>
          </a:bodyPr>
          <a:lstStyle/>
          <a:p>
            <a:r>
              <a:rPr lang="de-DE" sz="2800" b="1" dirty="0">
                <a:solidFill>
                  <a:schemeClr val="bg1"/>
                </a:solidFill>
              </a:rPr>
              <a:t>Funktional sicher - Zertifizierung in Vorbereitung!</a:t>
            </a:r>
          </a:p>
        </p:txBody>
      </p:sp>
      <p:sp>
        <p:nvSpPr>
          <p:cNvPr id="8" name="Textfeld 7">
            <a:extLst>
              <a:ext uri="{FF2B5EF4-FFF2-40B4-BE49-F238E27FC236}">
                <a16:creationId xmlns:a16="http://schemas.microsoft.com/office/drawing/2014/main" id="{F71A4004-6D09-45DA-8934-E93727D86484}"/>
              </a:ext>
            </a:extLst>
          </p:cNvPr>
          <p:cNvSpPr txBox="1"/>
          <p:nvPr/>
        </p:nvSpPr>
        <p:spPr>
          <a:xfrm>
            <a:off x="467544" y="2204864"/>
            <a:ext cx="7412350" cy="3093154"/>
          </a:xfrm>
          <a:prstGeom prst="rect">
            <a:avLst/>
          </a:prstGeom>
          <a:noFill/>
        </p:spPr>
        <p:txBody>
          <a:bodyPr wrap="none" rtlCol="0">
            <a:spAutoFit/>
          </a:bodyPr>
          <a:lstStyle/>
          <a:p>
            <a:r>
              <a:rPr lang="de-DE" sz="2000" b="1" dirty="0">
                <a:solidFill>
                  <a:schemeClr val="tx1">
                    <a:lumMod val="75000"/>
                    <a:lumOff val="25000"/>
                  </a:schemeClr>
                </a:solidFill>
              </a:rPr>
              <a:t>Greifkraft von 450 N ist über der 140 N-Grenze der ISO/TS 15066</a:t>
            </a:r>
          </a:p>
          <a:p>
            <a:pPr marL="285750" indent="-285750">
              <a:buFont typeface="Wingdings" panose="05000000000000000000" pitchFamily="2" charset="2"/>
              <a:buChar char="à"/>
            </a:pPr>
            <a:r>
              <a:rPr lang="de-DE" dirty="0">
                <a:solidFill>
                  <a:schemeClr val="tx1">
                    <a:lumMod val="75000"/>
                    <a:lumOff val="25000"/>
                  </a:schemeClr>
                </a:solidFill>
                <a:sym typeface="Wingdings" panose="05000000000000000000" pitchFamily="2" charset="2"/>
              </a:rPr>
              <a:t>Risikominimierende Maßnahmen notwendig</a:t>
            </a:r>
          </a:p>
          <a:p>
            <a:pPr marL="285750" indent="-285750">
              <a:buFont typeface="Wingdings" panose="05000000000000000000" pitchFamily="2" charset="2"/>
              <a:buChar char="à"/>
            </a:pPr>
            <a:r>
              <a:rPr lang="de-DE" dirty="0">
                <a:solidFill>
                  <a:schemeClr val="tx1">
                    <a:lumMod val="75000"/>
                    <a:lumOff val="25000"/>
                  </a:schemeClr>
                </a:solidFill>
                <a:sym typeface="Wingdings" panose="05000000000000000000" pitchFamily="2" charset="2"/>
              </a:rPr>
              <a:t>Co-act EGL-C verfügt über die Sicherheitsfunktion „Sicheres Greifen“</a:t>
            </a:r>
          </a:p>
          <a:p>
            <a:pPr marL="285750" indent="-285750">
              <a:buFont typeface="Wingdings" panose="05000000000000000000" pitchFamily="2" charset="2"/>
              <a:buChar char="à"/>
            </a:pPr>
            <a:endParaRPr lang="de-DE" sz="1100" dirty="0">
              <a:solidFill>
                <a:schemeClr val="tx1">
                  <a:lumMod val="75000"/>
                  <a:lumOff val="25000"/>
                </a:schemeClr>
              </a:solidFill>
              <a:sym typeface="Wingdings" panose="05000000000000000000" pitchFamily="2" charset="2"/>
            </a:endParaRPr>
          </a:p>
          <a:p>
            <a:r>
              <a:rPr lang="de-DE" sz="2000" b="1" dirty="0">
                <a:solidFill>
                  <a:schemeClr val="tx1">
                    <a:lumMod val="75000"/>
                    <a:lumOff val="25000"/>
                  </a:schemeClr>
                </a:solidFill>
                <a:sym typeface="Wingdings" panose="05000000000000000000" pitchFamily="2" charset="2"/>
              </a:rPr>
              <a:t>Sicheres Greifen - Kombination aus mehreren Sicherheitsfunktionen</a:t>
            </a:r>
          </a:p>
          <a:p>
            <a:pPr marL="285750" indent="-285750">
              <a:buFont typeface="Arial" panose="020B0604020202020204" pitchFamily="34" charset="0"/>
              <a:buChar char="•"/>
            </a:pPr>
            <a:r>
              <a:rPr lang="de-DE" dirty="0">
                <a:solidFill>
                  <a:schemeClr val="tx1">
                    <a:lumMod val="75000"/>
                    <a:lumOff val="25000"/>
                  </a:schemeClr>
                </a:solidFill>
                <a:sym typeface="Wingdings" panose="05000000000000000000" pitchFamily="2" charset="2"/>
              </a:rPr>
              <a:t>Sicher limitierte Geschwindigkeit</a:t>
            </a:r>
          </a:p>
          <a:p>
            <a:pPr marL="285750" indent="-285750">
              <a:buFont typeface="Arial" panose="020B0604020202020204" pitchFamily="34" charset="0"/>
              <a:buChar char="•"/>
            </a:pPr>
            <a:r>
              <a:rPr lang="de-DE" dirty="0">
                <a:solidFill>
                  <a:schemeClr val="tx1">
                    <a:lumMod val="75000"/>
                    <a:lumOff val="25000"/>
                  </a:schemeClr>
                </a:solidFill>
                <a:sym typeface="Wingdings" panose="05000000000000000000" pitchFamily="2" charset="2"/>
              </a:rPr>
              <a:t>Sicher limitierte Kraft / Sicher limitiertes Motormoment</a:t>
            </a:r>
          </a:p>
          <a:p>
            <a:pPr marL="285750" indent="-285750">
              <a:buFont typeface="Arial" panose="020B0604020202020204" pitchFamily="34" charset="0"/>
              <a:buChar char="•"/>
            </a:pPr>
            <a:r>
              <a:rPr lang="de-DE" dirty="0">
                <a:solidFill>
                  <a:schemeClr val="tx1">
                    <a:lumMod val="75000"/>
                    <a:lumOff val="25000"/>
                  </a:schemeClr>
                </a:solidFill>
                <a:sym typeface="Wingdings" panose="05000000000000000000" pitchFamily="2" charset="2"/>
              </a:rPr>
              <a:t>Sichere Kraftmessung</a:t>
            </a:r>
          </a:p>
          <a:p>
            <a:pPr marL="285750" indent="-285750">
              <a:buFont typeface="Arial" panose="020B0604020202020204" pitchFamily="34" charset="0"/>
              <a:buChar char="•"/>
            </a:pPr>
            <a:r>
              <a:rPr lang="de-DE" dirty="0">
                <a:solidFill>
                  <a:schemeClr val="tx1">
                    <a:lumMod val="75000"/>
                    <a:lumOff val="25000"/>
                  </a:schemeClr>
                </a:solidFill>
                <a:sym typeface="Wingdings" panose="05000000000000000000" pitchFamily="2" charset="2"/>
              </a:rPr>
              <a:t>Sichere Temperaturüberwachung</a:t>
            </a:r>
          </a:p>
          <a:p>
            <a:pPr marL="285750" indent="-285750">
              <a:buFont typeface="Arial" panose="020B0604020202020204" pitchFamily="34" charset="0"/>
              <a:buChar char="•"/>
            </a:pPr>
            <a:r>
              <a:rPr lang="de-DE" dirty="0">
                <a:solidFill>
                  <a:schemeClr val="tx1">
                    <a:lumMod val="75000"/>
                    <a:lumOff val="25000"/>
                  </a:schemeClr>
                </a:solidFill>
                <a:sym typeface="Wingdings" panose="05000000000000000000" pitchFamily="2" charset="2"/>
              </a:rPr>
              <a:t>Sichere Bremsenüberwachung</a:t>
            </a:r>
          </a:p>
          <a:p>
            <a:r>
              <a:rPr lang="de-DE" dirty="0">
                <a:solidFill>
                  <a:schemeClr val="tx1">
                    <a:lumMod val="75000"/>
                    <a:lumOff val="25000"/>
                  </a:schemeClr>
                </a:solidFill>
                <a:sym typeface="Wingdings" panose="05000000000000000000" pitchFamily="2" charset="2"/>
              </a:rPr>
              <a:t> Notwendig sind hierfür Redundanzen in der Sensorik und der Elektronik</a:t>
            </a:r>
          </a:p>
        </p:txBody>
      </p:sp>
    </p:spTree>
    <p:extLst>
      <p:ext uri="{BB962C8B-B14F-4D97-AF65-F5344CB8AC3E}">
        <p14:creationId xmlns:p14="http://schemas.microsoft.com/office/powerpoint/2010/main" val="424183680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15246CC5-5A2E-4925-8DBB-819D44D33D35}"/>
              </a:ext>
            </a:extLst>
          </p:cNvPr>
          <p:cNvPicPr>
            <a:picLocks noChangeAspect="1"/>
          </p:cNvPicPr>
          <p:nvPr/>
        </p:nvPicPr>
        <p:blipFill>
          <a:blip r:embed="rId2"/>
          <a:stretch>
            <a:fillRect/>
          </a:stretch>
        </p:blipFill>
        <p:spPr>
          <a:xfrm>
            <a:off x="92510" y="1844824"/>
            <a:ext cx="4575024" cy="4143608"/>
          </a:xfrm>
          <a:prstGeom prst="rect">
            <a:avLst/>
          </a:prstGeom>
        </p:spPr>
      </p:pic>
      <p:pic>
        <p:nvPicPr>
          <p:cNvPr id="3" name="Grafik 2">
            <a:extLst>
              <a:ext uri="{FF2B5EF4-FFF2-40B4-BE49-F238E27FC236}">
                <a16:creationId xmlns:a16="http://schemas.microsoft.com/office/drawing/2014/main" id="{585E9E87-1A9D-426D-8438-C26B9485FF30}"/>
              </a:ext>
            </a:extLst>
          </p:cNvPr>
          <p:cNvPicPr>
            <a:picLocks noChangeAspect="1"/>
          </p:cNvPicPr>
          <p:nvPr/>
        </p:nvPicPr>
        <p:blipFill>
          <a:blip r:embed="rId3"/>
          <a:stretch>
            <a:fillRect/>
          </a:stretch>
        </p:blipFill>
        <p:spPr>
          <a:xfrm>
            <a:off x="4788024" y="1844824"/>
            <a:ext cx="3761869" cy="4143608"/>
          </a:xfrm>
          <a:prstGeom prst="rect">
            <a:avLst/>
          </a:prstGeom>
        </p:spPr>
      </p:pic>
      <p:sp>
        <p:nvSpPr>
          <p:cNvPr id="4" name="Textfeld 3">
            <a:extLst>
              <a:ext uri="{FF2B5EF4-FFF2-40B4-BE49-F238E27FC236}">
                <a16:creationId xmlns:a16="http://schemas.microsoft.com/office/drawing/2014/main" id="{0402D670-D55E-4186-98D0-D3AED61E7584}"/>
              </a:ext>
            </a:extLst>
          </p:cNvPr>
          <p:cNvSpPr txBox="1"/>
          <p:nvPr/>
        </p:nvSpPr>
        <p:spPr>
          <a:xfrm>
            <a:off x="827585" y="476674"/>
            <a:ext cx="8316416" cy="603840"/>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EXKURS - Biomechanische Grenzwerte</a:t>
            </a:r>
          </a:p>
        </p:txBody>
      </p:sp>
      <p:sp>
        <p:nvSpPr>
          <p:cNvPr id="5" name="Textfeld 4">
            <a:extLst>
              <a:ext uri="{FF2B5EF4-FFF2-40B4-BE49-F238E27FC236}">
                <a16:creationId xmlns:a16="http://schemas.microsoft.com/office/drawing/2014/main" id="{E1E5EDF3-FA33-478A-8585-066066C2D570}"/>
              </a:ext>
            </a:extLst>
          </p:cNvPr>
          <p:cNvSpPr txBox="1"/>
          <p:nvPr/>
        </p:nvSpPr>
        <p:spPr>
          <a:xfrm rot="16200000">
            <a:off x="7505250" y="4381772"/>
            <a:ext cx="3023585" cy="253916"/>
          </a:xfrm>
          <a:prstGeom prst="rect">
            <a:avLst/>
          </a:prstGeom>
          <a:noFill/>
        </p:spPr>
        <p:txBody>
          <a:bodyPr wrap="none" rtlCol="0">
            <a:spAutoFit/>
          </a:bodyPr>
          <a:lstStyle/>
          <a:p>
            <a:r>
              <a:rPr lang="de-DE" sz="1050" i="1" dirty="0">
                <a:solidFill>
                  <a:schemeClr val="tx1">
                    <a:lumMod val="75000"/>
                    <a:lumOff val="25000"/>
                  </a:schemeClr>
                </a:solidFill>
              </a:rPr>
              <a:t>Quelle: DIN ISO/TS 15066 (DIN SPEC 5306):2017-04 </a:t>
            </a:r>
          </a:p>
        </p:txBody>
      </p:sp>
    </p:spTree>
    <p:extLst>
      <p:ext uri="{BB962C8B-B14F-4D97-AF65-F5344CB8AC3E}">
        <p14:creationId xmlns:p14="http://schemas.microsoft.com/office/powerpoint/2010/main" val="266947070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feld 2">
            <a:extLst>
              <a:ext uri="{FF2B5EF4-FFF2-40B4-BE49-F238E27FC236}">
                <a16:creationId xmlns:a16="http://schemas.microsoft.com/office/drawing/2014/main" id="{1A17E166-F3B9-42AD-9641-2F170C75F605}"/>
              </a:ext>
            </a:extLst>
          </p:cNvPr>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Ich greife sicher!</a:t>
            </a:r>
          </a:p>
        </p:txBody>
      </p:sp>
      <p:pic>
        <p:nvPicPr>
          <p:cNvPr id="8" name="Grafik 7">
            <a:extLst>
              <a:ext uri="{FF2B5EF4-FFF2-40B4-BE49-F238E27FC236}">
                <a16:creationId xmlns:a16="http://schemas.microsoft.com/office/drawing/2014/main" id="{33FA6EFE-84EF-4BE6-9ED0-1E0C9EF5819D}"/>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6585" b="94640" l="9881" r="89949">
                        <a14:foregroundMark x1="43441" y1="43185" x2="43441" y2="43185"/>
                        <a14:foregroundMark x1="46848" y1="30475" x2="46848" y2="30475"/>
                        <a14:foregroundMark x1="56559" y1="28790" x2="56559" y2="28790"/>
                        <a14:foregroundMark x1="62692" y1="42420" x2="62692" y2="42420"/>
                        <a14:foregroundMark x1="63032" y1="45176" x2="63032" y2="45176"/>
                        <a14:foregroundMark x1="67973" y1="42879" x2="67973" y2="42879"/>
                        <a14:foregroundMark x1="57070" y1="36294" x2="57070" y2="36294"/>
                        <a14:foregroundMark x1="57411" y1="38438" x2="57411" y2="38438"/>
                        <a14:foregroundMark x1="60477" y1="37060" x2="60477" y2="37060"/>
                        <a14:foregroundMark x1="57751" y1="7657" x2="57751" y2="7657"/>
                        <a14:foregroundMark x1="52811" y1="13170" x2="52811" y2="13170"/>
                        <a14:foregroundMark x1="50937" y1="13476" x2="50937" y2="13476"/>
                        <a14:foregroundMark x1="44123" y1="18989" x2="44123" y2="18989"/>
                        <a14:foregroundMark x1="46337" y1="26034" x2="46337" y2="26034"/>
                        <a14:foregroundMark x1="43782" y1="22052" x2="43782" y2="22052"/>
                        <a14:foregroundMark x1="47871" y1="22358" x2="47871" y2="22358"/>
                        <a14:foregroundMark x1="48722" y1="24349" x2="48722" y2="24349"/>
                        <a14:foregroundMark x1="60818" y1="23430" x2="60818" y2="23430"/>
                        <a14:foregroundMark x1="57751" y1="22665" x2="57751" y2="22665"/>
                        <a14:foregroundMark x1="58603" y1="20980" x2="58603" y2="20980"/>
                        <a14:foregroundMark x1="60136" y1="12098" x2="60136" y2="12098"/>
                        <a14:foregroundMark x1="44463" y1="11485" x2="44463" y2="11485"/>
                        <a14:foregroundMark x1="48382" y1="10107" x2="48382" y2="10107"/>
                        <a14:foregroundMark x1="48211" y1="6738" x2="48211" y2="6738"/>
                        <a14:foregroundMark x1="57751" y1="10720" x2="57751" y2="10720"/>
                        <a14:foregroundMark x1="55196" y1="7044" x2="55196" y2="7044"/>
                        <a14:foregroundMark x1="59284" y1="13936" x2="59284" y2="13936"/>
                        <a14:foregroundMark x1="49404" y1="93262" x2="49404" y2="93262"/>
                        <a14:foregroundMark x1="51278" y1="94640" x2="51278" y2="94640"/>
                      </a14:backgroundRemoval>
                    </a14:imgEffect>
                  </a14:imgLayer>
                </a14:imgProps>
              </a:ext>
              <a:ext uri="{28A0092B-C50C-407E-A947-70E740481C1C}">
                <a14:useLocalDpi xmlns:a14="http://schemas.microsoft.com/office/drawing/2010/main"/>
              </a:ext>
            </a:extLst>
          </a:blip>
          <a:stretch>
            <a:fillRect/>
          </a:stretch>
        </p:blipFill>
        <p:spPr>
          <a:xfrm>
            <a:off x="7033462" y="2461338"/>
            <a:ext cx="2763006" cy="3073668"/>
          </a:xfrm>
          <a:prstGeom prst="rect">
            <a:avLst/>
          </a:prstGeom>
        </p:spPr>
      </p:pic>
      <p:pic>
        <p:nvPicPr>
          <p:cNvPr id="10" name="Grafik 9">
            <a:extLst>
              <a:ext uri="{FF2B5EF4-FFF2-40B4-BE49-F238E27FC236}">
                <a16:creationId xmlns:a16="http://schemas.microsoft.com/office/drawing/2014/main" id="{8CBD72AC-59E0-49A7-A2CC-1D3DEE64C463}"/>
              </a:ext>
            </a:extLst>
          </p:cNvPr>
          <p:cNvPicPr>
            <a:picLocks noChangeAspect="1"/>
          </p:cNvPicPr>
          <p:nvPr/>
        </p:nvPicPr>
        <p:blipFill rotWithShape="1">
          <a:blip r:embed="rId4" cstate="hqprint">
            <a:extLst>
              <a:ext uri="{BEBA8EAE-BF5A-486C-A8C5-ECC9F3942E4B}">
                <a14:imgProps xmlns:a14="http://schemas.microsoft.com/office/drawing/2010/main">
                  <a14:imgLayer r:embed="rId5">
                    <a14:imgEffect>
                      <a14:backgroundRemoval t="5998" b="94125" l="9628" r="89859">
                        <a14:foregroundMark x1="53402" y1="90453" x2="53402" y2="90453"/>
                        <a14:foregroundMark x1="46213" y1="90820" x2="46213" y2="90820"/>
                        <a14:foregroundMark x1="49551" y1="94247" x2="49551" y2="94247"/>
                        <a14:foregroundMark x1="51348" y1="14321" x2="51348" y2="14321"/>
                        <a14:foregroundMark x1="63415" y1="16401" x2="63415" y2="16401"/>
                        <a14:foregroundMark x1="64056" y1="8935" x2="64056" y2="8935"/>
                        <a14:foregroundMark x1="40693" y1="7099" x2="40693" y2="7099"/>
                        <a14:foregroundMark x1="61232" y1="5998" x2="61232" y2="5998"/>
                      </a14:backgroundRemoval>
                    </a14:imgEffect>
                  </a14:imgLayer>
                </a14:imgProps>
              </a:ext>
              <a:ext uri="{28A0092B-C50C-407E-A947-70E740481C1C}">
                <a14:useLocalDpi xmlns:a14="http://schemas.microsoft.com/office/drawing/2010/main"/>
              </a:ext>
            </a:extLst>
          </a:blip>
          <a:srcRect l="13912" t="3598" r="13208" b="4651"/>
          <a:stretch/>
        </p:blipFill>
        <p:spPr>
          <a:xfrm>
            <a:off x="-467063" y="2524515"/>
            <a:ext cx="2232248" cy="2947315"/>
          </a:xfrm>
          <a:prstGeom prst="rect">
            <a:avLst/>
          </a:prstGeom>
        </p:spPr>
      </p:pic>
      <p:sp>
        <p:nvSpPr>
          <p:cNvPr id="11" name="Rechteck 10">
            <a:extLst>
              <a:ext uri="{FF2B5EF4-FFF2-40B4-BE49-F238E27FC236}">
                <a16:creationId xmlns:a16="http://schemas.microsoft.com/office/drawing/2014/main" id="{D17AA0E5-142E-40BC-8818-56E0318F1E2D}"/>
              </a:ext>
            </a:extLst>
          </p:cNvPr>
          <p:cNvSpPr/>
          <p:nvPr/>
        </p:nvSpPr>
        <p:spPr>
          <a:xfrm>
            <a:off x="4788024" y="5535006"/>
            <a:ext cx="4355976" cy="414274"/>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de-DE" dirty="0"/>
              <a:t>Greifkraft nicht reduziert!</a:t>
            </a:r>
          </a:p>
        </p:txBody>
      </p:sp>
      <p:sp>
        <p:nvSpPr>
          <p:cNvPr id="12" name="Rechteck 11">
            <a:extLst>
              <a:ext uri="{FF2B5EF4-FFF2-40B4-BE49-F238E27FC236}">
                <a16:creationId xmlns:a16="http://schemas.microsoft.com/office/drawing/2014/main" id="{9940E070-9276-4919-BB4A-55CE42CA7C5B}"/>
              </a:ext>
            </a:extLst>
          </p:cNvPr>
          <p:cNvSpPr/>
          <p:nvPr/>
        </p:nvSpPr>
        <p:spPr>
          <a:xfrm>
            <a:off x="0" y="5535006"/>
            <a:ext cx="4788024" cy="414274"/>
          </a:xfrm>
          <a:prstGeom prst="rect">
            <a:avLst/>
          </a:prstGeom>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de-DE" dirty="0"/>
              <a:t>Greifkraft sicher reduziert!</a:t>
            </a:r>
          </a:p>
        </p:txBody>
      </p:sp>
      <p:sp>
        <p:nvSpPr>
          <p:cNvPr id="17" name="Textfeld 16">
            <a:extLst>
              <a:ext uri="{FF2B5EF4-FFF2-40B4-BE49-F238E27FC236}">
                <a16:creationId xmlns:a16="http://schemas.microsoft.com/office/drawing/2014/main" id="{2986F7B0-4EEF-45E0-9E00-02C92B68BC60}"/>
              </a:ext>
            </a:extLst>
          </p:cNvPr>
          <p:cNvSpPr txBox="1"/>
          <p:nvPr/>
        </p:nvSpPr>
        <p:spPr>
          <a:xfrm>
            <a:off x="2264736" y="4704009"/>
            <a:ext cx="2595296" cy="830997"/>
          </a:xfrm>
          <a:prstGeom prst="rect">
            <a:avLst/>
          </a:prstGeom>
          <a:noFill/>
        </p:spPr>
        <p:txBody>
          <a:bodyPr wrap="square" rtlCol="0">
            <a:spAutoFit/>
          </a:bodyPr>
          <a:lstStyle/>
          <a:p>
            <a:pPr marL="285750" indent="-285750">
              <a:buFont typeface="Arial" panose="020B0604020202020204" pitchFamily="34" charset="0"/>
              <a:buChar char="•"/>
            </a:pPr>
            <a:r>
              <a:rPr lang="de-DE" sz="1600" dirty="0">
                <a:solidFill>
                  <a:schemeClr val="tx1">
                    <a:lumMod val="75000"/>
                    <a:lumOff val="25000"/>
                  </a:schemeClr>
                </a:solidFill>
              </a:rPr>
              <a:t>Abstand zw. Werkstück und Finger größer 4 mm</a:t>
            </a:r>
          </a:p>
          <a:p>
            <a:pPr marL="285750" indent="-285750">
              <a:buFont typeface="Arial" panose="020B0604020202020204" pitchFamily="34" charset="0"/>
              <a:buChar char="•"/>
            </a:pPr>
            <a:r>
              <a:rPr lang="de-DE" sz="1600" dirty="0">
                <a:solidFill>
                  <a:schemeClr val="tx1">
                    <a:lumMod val="75000"/>
                    <a:lumOff val="25000"/>
                  </a:schemeClr>
                </a:solidFill>
              </a:rPr>
              <a:t>Greifkraft kleiner 140N</a:t>
            </a:r>
          </a:p>
        </p:txBody>
      </p:sp>
      <p:pic>
        <p:nvPicPr>
          <p:cNvPr id="18" name="Grafik 17">
            <a:extLst>
              <a:ext uri="{FF2B5EF4-FFF2-40B4-BE49-F238E27FC236}">
                <a16:creationId xmlns:a16="http://schemas.microsoft.com/office/drawing/2014/main" id="{55D8A4BB-8D3A-47A6-BBCE-C5FE2745D83E}"/>
              </a:ext>
            </a:extLst>
          </p:cNvPr>
          <p:cNvPicPr>
            <a:picLocks noChangeAspect="1"/>
          </p:cNvPicPr>
          <p:nvPr/>
        </p:nvPicPr>
        <p:blipFill>
          <a:blip r:embed="rId6"/>
          <a:stretch>
            <a:fillRect/>
          </a:stretch>
        </p:blipFill>
        <p:spPr>
          <a:xfrm>
            <a:off x="5257875" y="2115537"/>
            <a:ext cx="1775587" cy="1520987"/>
          </a:xfrm>
          <a:prstGeom prst="rect">
            <a:avLst/>
          </a:prstGeom>
        </p:spPr>
      </p:pic>
      <p:pic>
        <p:nvPicPr>
          <p:cNvPr id="19" name="Grafik 18">
            <a:extLst>
              <a:ext uri="{FF2B5EF4-FFF2-40B4-BE49-F238E27FC236}">
                <a16:creationId xmlns:a16="http://schemas.microsoft.com/office/drawing/2014/main" id="{BCC8416A-DFC8-4171-A6DD-DF3C6F7A96CD}"/>
              </a:ext>
            </a:extLst>
          </p:cNvPr>
          <p:cNvPicPr>
            <a:picLocks noChangeAspect="1"/>
          </p:cNvPicPr>
          <p:nvPr/>
        </p:nvPicPr>
        <p:blipFill>
          <a:blip r:embed="rId7"/>
          <a:stretch>
            <a:fillRect/>
          </a:stretch>
        </p:blipFill>
        <p:spPr>
          <a:xfrm>
            <a:off x="1835695" y="2115536"/>
            <a:ext cx="2736305" cy="1520988"/>
          </a:xfrm>
          <a:prstGeom prst="rect">
            <a:avLst/>
          </a:prstGeom>
        </p:spPr>
      </p:pic>
      <p:sp>
        <p:nvSpPr>
          <p:cNvPr id="20" name="Textfeld 19">
            <a:extLst>
              <a:ext uri="{FF2B5EF4-FFF2-40B4-BE49-F238E27FC236}">
                <a16:creationId xmlns:a16="http://schemas.microsoft.com/office/drawing/2014/main" id="{87C06B5D-3243-452F-A886-A394372D86CB}"/>
              </a:ext>
            </a:extLst>
          </p:cNvPr>
          <p:cNvSpPr txBox="1"/>
          <p:nvPr/>
        </p:nvSpPr>
        <p:spPr>
          <a:xfrm>
            <a:off x="4828846" y="4704008"/>
            <a:ext cx="2680827" cy="830997"/>
          </a:xfrm>
          <a:prstGeom prst="rect">
            <a:avLst/>
          </a:prstGeom>
          <a:noFill/>
        </p:spPr>
        <p:txBody>
          <a:bodyPr wrap="square" rtlCol="0">
            <a:spAutoFit/>
          </a:bodyPr>
          <a:lstStyle/>
          <a:p>
            <a:pPr marL="285750" indent="-285750">
              <a:buFont typeface="Arial" panose="020B0604020202020204" pitchFamily="34" charset="0"/>
              <a:buChar char="•"/>
            </a:pPr>
            <a:r>
              <a:rPr lang="de-DE" sz="1600" dirty="0">
                <a:solidFill>
                  <a:schemeClr val="tx1">
                    <a:lumMod val="75000"/>
                    <a:lumOff val="25000"/>
                  </a:schemeClr>
                </a:solidFill>
              </a:rPr>
              <a:t>Abstand zw. Werkstück und Finger kleiner 4 mm</a:t>
            </a:r>
          </a:p>
          <a:p>
            <a:pPr marL="285750" indent="-285750">
              <a:buFont typeface="Arial" panose="020B0604020202020204" pitchFamily="34" charset="0"/>
              <a:buChar char="•"/>
            </a:pPr>
            <a:r>
              <a:rPr lang="de-DE" sz="1600" dirty="0">
                <a:solidFill>
                  <a:schemeClr val="tx1">
                    <a:lumMod val="75000"/>
                    <a:lumOff val="25000"/>
                  </a:schemeClr>
                </a:solidFill>
              </a:rPr>
              <a:t>Greifkraft größer 140N</a:t>
            </a:r>
          </a:p>
        </p:txBody>
      </p:sp>
      <p:cxnSp>
        <p:nvCxnSpPr>
          <p:cNvPr id="22" name="Gerader Verbinder 21">
            <a:extLst>
              <a:ext uri="{FF2B5EF4-FFF2-40B4-BE49-F238E27FC236}">
                <a16:creationId xmlns:a16="http://schemas.microsoft.com/office/drawing/2014/main" id="{6B109A2A-F7E9-45F2-8498-B44EC9F5F55E}"/>
              </a:ext>
            </a:extLst>
          </p:cNvPr>
          <p:cNvCxnSpPr/>
          <p:nvPr/>
        </p:nvCxnSpPr>
        <p:spPr>
          <a:xfrm>
            <a:off x="4788024" y="1968802"/>
            <a:ext cx="0" cy="4078917"/>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104419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B1F5E386-7EF7-4E7D-B018-DF2B5DC12B22}"/>
              </a:ext>
            </a:extLst>
          </p:cNvPr>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YouTube - #HMI2019</a:t>
            </a:r>
          </a:p>
        </p:txBody>
      </p:sp>
      <p:pic>
        <p:nvPicPr>
          <p:cNvPr id="3" name="Grafik 2">
            <a:extLst>
              <a:ext uri="{FF2B5EF4-FFF2-40B4-BE49-F238E27FC236}">
                <a16:creationId xmlns:a16="http://schemas.microsoft.com/office/drawing/2014/main" id="{F4312705-C798-4814-A9A7-F7EB15974B18}"/>
              </a:ext>
            </a:extLst>
          </p:cNvPr>
          <p:cNvPicPr>
            <a:picLocks noChangeAspect="1"/>
          </p:cNvPicPr>
          <p:nvPr/>
        </p:nvPicPr>
        <p:blipFill>
          <a:blip r:embed="rId2"/>
          <a:stretch>
            <a:fillRect/>
          </a:stretch>
        </p:blipFill>
        <p:spPr>
          <a:xfrm>
            <a:off x="1907704" y="1916832"/>
            <a:ext cx="5832648" cy="3641071"/>
          </a:xfrm>
          <a:prstGeom prst="rect">
            <a:avLst/>
          </a:prstGeom>
        </p:spPr>
      </p:pic>
      <p:sp>
        <p:nvSpPr>
          <p:cNvPr id="4" name="Textfeld 3">
            <a:extLst>
              <a:ext uri="{FF2B5EF4-FFF2-40B4-BE49-F238E27FC236}">
                <a16:creationId xmlns:a16="http://schemas.microsoft.com/office/drawing/2014/main" id="{4871221D-2624-40EC-92FE-7C9225F0E120}"/>
              </a:ext>
            </a:extLst>
          </p:cNvPr>
          <p:cNvSpPr txBox="1"/>
          <p:nvPr/>
        </p:nvSpPr>
        <p:spPr>
          <a:xfrm>
            <a:off x="755576" y="5661248"/>
            <a:ext cx="9523040" cy="337100"/>
          </a:xfrm>
          <a:prstGeom prst="rect">
            <a:avLst/>
          </a:prstGeom>
          <a:solidFill>
            <a:srgbClr val="003D6A"/>
          </a:solidFill>
        </p:spPr>
        <p:txBody>
          <a:bodyPr wrap="square" lIns="90000" tIns="90000" bIns="0" rtlCol="0" anchor="ctr" anchorCtr="0">
            <a:spAutoFit/>
          </a:bodyPr>
          <a:lstStyle/>
          <a:p>
            <a:r>
              <a:rPr lang="de-DE" sz="1600" b="1" dirty="0">
                <a:solidFill>
                  <a:schemeClr val="bg1"/>
                </a:solidFill>
              </a:rPr>
              <a:t>YouTube - Next Robotics - Hannover Messe 2019 Weltneuheit! Flexibler Cobot-Greifer von Schunk </a:t>
            </a:r>
          </a:p>
        </p:txBody>
      </p:sp>
    </p:spTree>
    <p:extLst>
      <p:ext uri="{BB962C8B-B14F-4D97-AF65-F5344CB8AC3E}">
        <p14:creationId xmlns:p14="http://schemas.microsoft.com/office/powerpoint/2010/main" val="28860057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Vorteile – Ihr Nutzen</a:t>
            </a: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Zertifizierte Greifeinheit </a:t>
            </a:r>
            <a:r>
              <a:rPr lang="de-DE" sz="1600" dirty="0">
                <a:solidFill>
                  <a:srgbClr val="003D6A"/>
                </a:solidFill>
                <a:effectLst/>
              </a:rPr>
              <a:t>spart Aufwand bei der Sicherheitsbetrachtung der Gesamtapplikation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Sicheres Greifen bei bis zu 2,25 kg Werkstückgewicht </a:t>
            </a:r>
            <a:r>
              <a:rPr lang="de-DE" sz="1600" dirty="0">
                <a:solidFill>
                  <a:srgbClr val="003D6A"/>
                </a:solidFill>
                <a:effectLst/>
              </a:rPr>
              <a:t>gewährleistet durch integrierte Kraft- und Wegmessung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Vormontierte Greifeinheit mit Roboterschnittstelle </a:t>
            </a:r>
            <a:r>
              <a:rPr lang="de-DE" sz="1600" dirty="0">
                <a:solidFill>
                  <a:srgbClr val="003D6A"/>
                </a:solidFill>
                <a:effectLst/>
              </a:rPr>
              <a:t>zur schnellen und einfachen Integration</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Integrierte Statusanzeige </a:t>
            </a:r>
            <a:r>
              <a:rPr lang="de-DE" sz="1600" dirty="0">
                <a:solidFill>
                  <a:srgbClr val="003D6A"/>
                </a:solidFill>
              </a:rPr>
              <a:t>zur Sichtbarkeit des Applikationszustandes auf Augenhöhe des Bedieners</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Ansteuerung über diverse Bussysteme </a:t>
            </a:r>
            <a:r>
              <a:rPr lang="de-DE" sz="1600" dirty="0">
                <a:solidFill>
                  <a:srgbClr val="003D6A"/>
                </a:solidFill>
              </a:rPr>
              <a:t>zur einfachen Inbetriebnahme und schnellen Einbindung in bestehende Anlagen</a:t>
            </a:r>
          </a:p>
        </p:txBody>
      </p:sp>
      <p:sp>
        <p:nvSpPr>
          <p:cNvPr id="7" name="Textfeld 6">
            <a:extLst>
              <a:ext uri="{FF2B5EF4-FFF2-40B4-BE49-F238E27FC236}">
                <a16:creationId xmlns:a16="http://schemas.microsoft.com/office/drawing/2014/main" id="{F2D62136-A1B3-4182-A1FD-7B5F7CF73F39}"/>
              </a:ext>
            </a:extLst>
          </p:cNvPr>
          <p:cNvSpPr txBox="1"/>
          <p:nvPr/>
        </p:nvSpPr>
        <p:spPr>
          <a:xfrm>
            <a:off x="373226" y="4310737"/>
            <a:ext cx="8397548" cy="1638543"/>
          </a:xfrm>
          <a:prstGeom prst="rect">
            <a:avLst/>
          </a:prstGeom>
          <a:noFill/>
        </p:spPr>
        <p:txBody>
          <a:bodyPr wrap="square" rtlCol="0">
            <a:noAutofit/>
          </a:bodyPr>
          <a:lstStyle/>
          <a:p>
            <a:pPr marL="177800">
              <a:lnSpc>
                <a:spcPct val="100000"/>
              </a:lnSpc>
              <a:spcBef>
                <a:spcPts val="0"/>
              </a:spcBef>
              <a:spcAft>
                <a:spcPts val="600"/>
              </a:spcAft>
              <a:buClr>
                <a:srgbClr val="009EE2"/>
              </a:buClr>
              <a:buSzPct val="100000"/>
            </a:pPr>
            <a:r>
              <a:rPr lang="de-DE" sz="2000" b="1" dirty="0">
                <a:solidFill>
                  <a:srgbClr val="003D6A"/>
                </a:solidFill>
                <a:effectLst/>
              </a:rPr>
              <a:t>Unsere Vorteile ggü. dem Wettbewerb!</a:t>
            </a:r>
          </a:p>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dirty="0">
                <a:solidFill>
                  <a:srgbClr val="003D6A"/>
                </a:solidFill>
                <a:effectLst/>
              </a:rPr>
              <a:t>Kein anderer Wettbewerber ist zertifiziert - Wir stellen uns der Herausforderung!</a:t>
            </a:r>
          </a:p>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dirty="0">
                <a:solidFill>
                  <a:srgbClr val="003D6A"/>
                </a:solidFill>
              </a:rPr>
              <a:t>Greifkraft von max. 450N - Wir kommen auch mit schweren Dingen zurecht!</a:t>
            </a:r>
          </a:p>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dirty="0">
                <a:solidFill>
                  <a:srgbClr val="003D6A"/>
                </a:solidFill>
              </a:rPr>
              <a:t>Greifkrafterhaltung bis 450 N - Wir halten sicher in jeder Situation!</a:t>
            </a:r>
          </a:p>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dirty="0">
                <a:solidFill>
                  <a:srgbClr val="003D6A"/>
                </a:solidFill>
                <a:effectLst/>
              </a:rPr>
              <a:t>Int</a:t>
            </a:r>
            <a:r>
              <a:rPr lang="de-DE" sz="1600" dirty="0">
                <a:solidFill>
                  <a:srgbClr val="003D6A"/>
                </a:solidFill>
              </a:rPr>
              <a:t>egration von drei Bussysteme - Wir sind kommunikativer!</a:t>
            </a:r>
            <a:endParaRPr lang="de-DE" sz="1600" dirty="0">
              <a:solidFill>
                <a:srgbClr val="003D6A"/>
              </a:solidFill>
              <a:effectLst/>
            </a:endParaRPr>
          </a:p>
          <a:p>
            <a:pPr marL="463550" indent="-285750">
              <a:lnSpc>
                <a:spcPct val="100000"/>
              </a:lnSpc>
              <a:spcBef>
                <a:spcPts val="0"/>
              </a:spcBef>
              <a:spcAft>
                <a:spcPts val="600"/>
              </a:spcAft>
              <a:buClr>
                <a:srgbClr val="009EE2"/>
              </a:buClr>
              <a:buSzPct val="100000"/>
              <a:buFont typeface="Calibri" panose="020F0502020204030204" pitchFamily="34" charset="0"/>
              <a:buChar char="●"/>
            </a:pPr>
            <a:endParaRPr lang="de-DE" sz="1600" dirty="0">
              <a:solidFill>
                <a:srgbClr val="003D6A"/>
              </a:solidFill>
              <a:effectLst/>
            </a:endParaRPr>
          </a:p>
        </p:txBody>
      </p:sp>
      <p:sp>
        <p:nvSpPr>
          <p:cNvPr id="9" name="Textfeld 8">
            <a:extLst>
              <a:ext uri="{FF2B5EF4-FFF2-40B4-BE49-F238E27FC236}">
                <a16:creationId xmlns:a16="http://schemas.microsoft.com/office/drawing/2014/main" id="{8140D896-80A5-46DB-9BA9-13A93BEF8C86}"/>
              </a:ext>
            </a:extLst>
          </p:cNvPr>
          <p:cNvSpPr txBox="1"/>
          <p:nvPr/>
        </p:nvSpPr>
        <p:spPr>
          <a:xfrm>
            <a:off x="6300192" y="3922977"/>
            <a:ext cx="6516687" cy="706432"/>
          </a:xfrm>
          <a:prstGeom prst="rect">
            <a:avLst/>
          </a:prstGeom>
          <a:solidFill>
            <a:srgbClr val="003D6A"/>
          </a:solidFill>
        </p:spPr>
        <p:txBody>
          <a:bodyPr wrap="square" lIns="90000" tIns="90000" bIns="0" rtlCol="0" anchor="ctr" anchorCtr="0">
            <a:spAutoFit/>
          </a:bodyPr>
          <a:lstStyle/>
          <a:p>
            <a:r>
              <a:rPr lang="de-DE" sz="2000" b="1" dirty="0">
                <a:solidFill>
                  <a:schemeClr val="bg1"/>
                </a:solidFill>
              </a:rPr>
              <a:t>Preis 5.000€ - 5.500€</a:t>
            </a:r>
          </a:p>
          <a:p>
            <a:r>
              <a:rPr lang="de-DE" sz="2000" b="1" dirty="0">
                <a:solidFill>
                  <a:schemeClr val="bg1"/>
                </a:solidFill>
              </a:rPr>
              <a:t>Verfügbar ca. Q4/2019</a:t>
            </a:r>
          </a:p>
        </p:txBody>
      </p:sp>
    </p:spTree>
    <p:extLst>
      <p:ext uri="{BB962C8B-B14F-4D97-AF65-F5344CB8AC3E}">
        <p14:creationId xmlns:p14="http://schemas.microsoft.com/office/powerpoint/2010/main" val="2557096152"/>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Linearachse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Das am einfachsten einzustellende elektrische Linearmodul am Markt</a:t>
            </a:r>
            <a:endParaRPr lang="de-DE" b="1">
              <a:solidFill>
                <a:srgbClr val="003D6A"/>
              </a:solidFill>
            </a:endParaRPr>
          </a:p>
          <a:p>
            <a:endParaRPr lang="de-DE" b="1">
              <a:solidFill>
                <a:srgbClr val="00446B"/>
              </a:solidFill>
            </a:endParaRPr>
          </a:p>
          <a:p>
            <a:r>
              <a:rPr lang="de-DE" b="1">
                <a:solidFill>
                  <a:srgbClr val="00446B"/>
                </a:solidFill>
              </a:rPr>
              <a:t>Startklar in nur 2 Arbeitsschritten</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Elektrisches Linearmodul mit Direktantrieb und integrierter Steuerung, spielfrei geführt mit vorgespannter Wälzführung</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78694878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Einfach. Schnell. Zuverlässig.</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Neue Variante ohne Auto-Learn Funktion für Einpress- und Fügeanwendungen</a:t>
            </a:r>
            <a:endParaRPr lang="de-DE" sz="1400" i="1" dirty="0"/>
          </a:p>
          <a:p>
            <a:pPr marL="360000" lvl="0" indent="-360000">
              <a:spcAft>
                <a:spcPts val="1200"/>
              </a:spcAft>
              <a:buSzPct val="140000"/>
              <a:buBlip>
                <a:blip r:embed="rId2"/>
              </a:buBlip>
            </a:pPr>
            <a:r>
              <a:rPr lang="de-DE" sz="1600" b="1">
                <a:solidFill>
                  <a:srgbClr val="003D6A"/>
                </a:solidFill>
              </a:rPr>
              <a:t>Manuelle Geschwindigkeitseinstellung über Drehschalter</a:t>
            </a:r>
          </a:p>
          <a:p>
            <a:pPr marL="360000" lvl="0" indent="-360000">
              <a:spcAft>
                <a:spcPts val="1200"/>
              </a:spcAft>
              <a:buSzPct val="140000"/>
              <a:buBlip>
                <a:blip r:embed="rId2"/>
              </a:buBlip>
            </a:pPr>
            <a:r>
              <a:rPr lang="de-DE" sz="1600" b="1">
                <a:solidFill>
                  <a:srgbClr val="003D6A"/>
                </a:solidFill>
              </a:rPr>
              <a:t>Auch für den Einsatz in kurvengesteuerten Anlagen geeignet</a:t>
            </a:r>
          </a:p>
          <a:p>
            <a:pPr marL="360000" lvl="0" indent="-360000">
              <a:spcAft>
                <a:spcPts val="1200"/>
              </a:spcAft>
              <a:buSzPct val="140000"/>
              <a:buBlip>
                <a:blip r:embed="rId2"/>
              </a:buBlip>
            </a:pPr>
            <a:r>
              <a:rPr lang="de-DE" sz="1600" b="1">
                <a:solidFill>
                  <a:srgbClr val="003D6A"/>
                </a:solidFill>
              </a:rPr>
              <a:t>Ansteuerung über digitale I/O</a:t>
            </a:r>
          </a:p>
          <a:p>
            <a:pPr marL="360000" lvl="0" indent="-360000">
              <a:spcAft>
                <a:spcPts val="1200"/>
              </a:spcAft>
              <a:buSzPct val="140000"/>
              <a:buBlip>
                <a:blip r:embed="rId2"/>
              </a:buBlip>
            </a:pPr>
            <a:r>
              <a:rPr lang="de-DE" sz="1600" b="1">
                <a:solidFill>
                  <a:srgbClr val="003D6A"/>
                </a:solidFill>
              </a:rPr>
              <a:t>Standardisierte Befestigungsbohrungen</a:t>
            </a:r>
            <a:endParaRPr lang="de-DE" sz="1400">
              <a:solidFill>
                <a:prstClr val="black"/>
              </a:solidFill>
            </a:endParaRP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15803051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Funktionsprinzip</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Steuerelektronik</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Antrieb</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Wälzführung</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Endlageneinstellbarkeit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Anschlussstecker</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Funktionsbeschreibung</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lnSpcReduction="10000"/>
          </a:bodyPr>
          <a:lstStyle/>
          <a:p>
            <a:r>
              <a:rPr lang="de-DE" sz="1300">
                <a:solidFill>
                  <a:srgbClr val="003D6A"/>
                </a:solidFill>
              </a:rPr>
              <a:t>Der elektrische Antrieb besteht aus einem Primärteil (Motorwicklungen) und einem Sekundärteil (Permanentmagnete). Im Regler werden die Phase und Amplitude des angelegten elektrischen Stroms geregelt. Dadurch wird das mit Magneten besetzte Profil in Bewegung gebracht.</a:t>
            </a:r>
          </a:p>
          <a:p>
            <a:endParaRPr lang="de-DE" sz="1600">
              <a:solidFill>
                <a:srgbClr val="003D6A"/>
              </a:solidFill>
            </a:endParaRP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Baukastenlochbild</a:t>
              </a:r>
              <a:endParaRPr lang="de-DE" sz="1600" b="1" dirty="0">
                <a:solidFill>
                  <a:srgbClr val="003D6A"/>
                </a:solidFill>
              </a:endParaRP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spTree>
    <p:extLst>
      <p:ext uri="{BB962C8B-B14F-4D97-AF65-F5344CB8AC3E}">
        <p14:creationId xmlns:p14="http://schemas.microsoft.com/office/powerpoint/2010/main" val="33515228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Vorteile – Ihr Nutzen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Ansteuerung über digitale I/O </a:t>
            </a:r>
            <a:r>
              <a:rPr lang="de-DE" sz="1600" dirty="0">
                <a:solidFill>
                  <a:srgbClr val="003D6A"/>
                </a:solidFill>
                <a:effectLst/>
              </a:rPr>
              <a:t>zur einfachen Inbetriebnahme und schnellen Einbindung in bestehende Anlagen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10-stufig einstellbare Ein- und Ausfahrgeschwindigkeit </a:t>
            </a:r>
            <a:r>
              <a:rPr lang="de-DE" sz="1600" dirty="0">
                <a:solidFill>
                  <a:srgbClr val="003D6A"/>
                </a:solidFill>
                <a:effectLst/>
              </a:rPr>
              <a:t>für hohe Flexibilität in der Zykluszeit</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Lineardirektantrieb </a:t>
            </a:r>
            <a:r>
              <a:rPr lang="de-DE" sz="1600" dirty="0">
                <a:solidFill>
                  <a:srgbClr val="003D6A"/>
                </a:solidFill>
                <a:effectLst/>
              </a:rPr>
              <a:t>zum nahezu verschleißfreien Einsatz für eine hohe Lebensdauer</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Robuste Wälzführung </a:t>
            </a:r>
            <a:r>
              <a:rPr lang="de-DE" sz="1600" dirty="0">
                <a:solidFill>
                  <a:srgbClr val="003D6A"/>
                </a:solidFill>
                <a:effectLst/>
              </a:rPr>
              <a:t>für hohe Lastaufnahmen und Endlagengenauigkeit in allen Einbaulagen</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Wartungsfrei </a:t>
            </a:r>
            <a:r>
              <a:rPr lang="de-DE" sz="1600">
                <a:solidFill>
                  <a:srgbClr val="003D6A"/>
                </a:solidFill>
              </a:rPr>
              <a:t>für hohe Maschinenverfügbarkeit und geringe Betriebskosten</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Kompakte Baumaße </a:t>
            </a:r>
            <a:r>
              <a:rPr lang="de-DE" sz="1600">
                <a:solidFill>
                  <a:srgbClr val="003D6A"/>
                </a:solidFill>
              </a:rPr>
              <a:t>für geringe Störkonturen</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Standardisierte Befestigungsbohrungen </a:t>
            </a:r>
            <a:r>
              <a:rPr lang="de-DE" sz="1600">
                <a:solidFill>
                  <a:srgbClr val="003D6A"/>
                </a:solidFill>
              </a:rPr>
              <a:t>für vielfältige Kombinationen mit anderen Bausteinen aus dem Montagebaukasten</a:t>
            </a:r>
          </a:p>
        </p:txBody>
      </p:sp>
    </p:spTree>
    <p:extLst>
      <p:ext uri="{BB962C8B-B14F-4D97-AF65-F5344CB8AC3E}">
        <p14:creationId xmlns:p14="http://schemas.microsoft.com/office/powerpoint/2010/main" val="53238539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Technische Daten</a:t>
            </a:r>
          </a:p>
        </p:txBody>
      </p:sp>
      <p:graphicFrame>
        <p:nvGraphicFramePr>
          <p:cNvPr id="5" name="Inhaltsplatzhalter 13"/>
          <p:cNvGraphicFramePr>
            <a:graphicFrameLocks/>
          </p:cNvGraphicFramePr>
          <p:nvPr>
            <p:extLst/>
          </p:nvPr>
        </p:nvGraphicFramePr>
        <p:xfrm>
          <a:off x="539552" y="1844824"/>
          <a:ext cx="8280920" cy="21357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656184">
                  <a:extLst>
                    <a:ext uri="{9D8B030D-6E8A-4147-A177-3AD203B41FA5}">
                      <a16:colId xmlns:a16="http://schemas.microsoft.com/office/drawing/2014/main" val="20000"/>
                    </a:ext>
                  </a:extLst>
                </a:gridCol>
                <a:gridCol w="1656184">
                  <a:extLst>
                    <a:ext uri="{9D8B030D-6E8A-4147-A177-3AD203B41FA5}">
                      <a16:colId xmlns:a16="http://schemas.microsoft.com/office/drawing/2014/main" val="20001"/>
                    </a:ext>
                  </a:extLst>
                </a:gridCol>
                <a:gridCol w="1656184">
                  <a:extLst>
                    <a:ext uri="{9D8B030D-6E8A-4147-A177-3AD203B41FA5}">
                      <a16:colId xmlns:a16="http://schemas.microsoft.com/office/drawing/2014/main" val="20002"/>
                    </a:ext>
                  </a:extLst>
                </a:gridCol>
                <a:gridCol w="1656184">
                  <a:extLst>
                    <a:ext uri="{9D8B030D-6E8A-4147-A177-3AD203B41FA5}">
                      <a16:colId xmlns:a16="http://schemas.microsoft.com/office/drawing/2014/main" val="20003"/>
                    </a:ext>
                  </a:extLst>
                </a:gridCol>
                <a:gridCol w="1656184">
                  <a:extLst>
                    <a:ext uri="{9D8B030D-6E8A-4147-A177-3AD203B41FA5}">
                      <a16:colId xmlns:a16="http://schemas.microsoft.com/office/drawing/2014/main" val="20004"/>
                    </a:ext>
                  </a:extLst>
                </a:gridCol>
              </a:tblGrid>
              <a:tr h="295578">
                <a:tc gridSpan="5">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Technische Daten Übersicht</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Baugröße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Hub</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Nennkraft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Nutzlast (horizontal)</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Max. Nutzlast (vertikal)</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30 .. 80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0.75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40 .. 100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80 .. 200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4</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781017003"/>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Grafik 20"/>
          <p:cNvPicPr>
            <a:picLocks noChangeAspect="1"/>
          </p:cNvPicPr>
          <p:nvPr/>
        </p:nvPicPr>
        <p:blipFill rotWithShape="1">
          <a:blip r:embed="rId3" cstate="print">
            <a:extLst>
              <a:ext uri="{28A0092B-C50C-407E-A947-70E740481C1C}">
                <a14:useLocalDpi xmlns:a14="http://schemas.microsoft.com/office/drawing/2010/main" val="0"/>
              </a:ext>
            </a:extLst>
          </a:blip>
          <a:srcRect l="12283" r="13207"/>
          <a:stretch/>
        </p:blipFill>
        <p:spPr>
          <a:xfrm>
            <a:off x="580088" y="3140968"/>
            <a:ext cx="3220710" cy="2432110"/>
          </a:xfrm>
          <a:prstGeom prst="rect">
            <a:avLst/>
          </a:prstGeom>
        </p:spPr>
      </p:pic>
      <p:sp>
        <p:nvSpPr>
          <p:cNvPr id="3" name="Rechteck 2"/>
          <p:cNvSpPr/>
          <p:nvPr/>
        </p:nvSpPr>
        <p:spPr>
          <a:xfrm>
            <a:off x="3420910" y="1887264"/>
            <a:ext cx="2362955" cy="7950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de-DE" dirty="0"/>
              <a:t>Anwendungen in der Montageautomation</a:t>
            </a:r>
            <a:endParaRPr lang="en-US" dirty="0"/>
          </a:p>
        </p:txBody>
      </p:sp>
      <p:sp>
        <p:nvSpPr>
          <p:cNvPr id="24" name="Rechteck 23"/>
          <p:cNvSpPr/>
          <p:nvPr/>
        </p:nvSpPr>
        <p:spPr>
          <a:xfrm>
            <a:off x="1258140" y="2443346"/>
            <a:ext cx="2307596" cy="1227018"/>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marL="285750" indent="-285750">
              <a:buFont typeface="Wingdings" panose="05000000000000000000" pitchFamily="2" charset="2"/>
              <a:buChar char="§"/>
            </a:pPr>
            <a:r>
              <a:rPr lang="de-DE" sz="1600" dirty="0">
                <a:solidFill>
                  <a:srgbClr val="003D6A"/>
                </a:solidFill>
              </a:rPr>
              <a:t>Handhaben</a:t>
            </a:r>
          </a:p>
          <a:p>
            <a:pPr marL="285750" indent="-285750">
              <a:buFont typeface="Wingdings" panose="05000000000000000000" pitchFamily="2" charset="2"/>
              <a:buChar char="§"/>
            </a:pPr>
            <a:r>
              <a:rPr lang="de-DE" sz="1600" dirty="0">
                <a:solidFill>
                  <a:srgbClr val="003D6A"/>
                </a:solidFill>
              </a:rPr>
              <a:t>Umsetzen</a:t>
            </a:r>
          </a:p>
          <a:p>
            <a:pPr marL="285750" indent="-285750">
              <a:buFont typeface="Wingdings" panose="05000000000000000000" pitchFamily="2" charset="2"/>
              <a:buChar char="§"/>
            </a:pPr>
            <a:r>
              <a:rPr lang="de-DE" sz="1600" dirty="0">
                <a:solidFill>
                  <a:srgbClr val="003D6A"/>
                </a:solidFill>
              </a:rPr>
              <a:t>Bereitstellen</a:t>
            </a:r>
          </a:p>
          <a:p>
            <a:pPr marL="285750" indent="-285750">
              <a:buFont typeface="Wingdings" panose="05000000000000000000" pitchFamily="2" charset="2"/>
              <a:buChar char="§"/>
            </a:pPr>
            <a:r>
              <a:rPr lang="de-DE" sz="1600" dirty="0">
                <a:solidFill>
                  <a:srgbClr val="003D6A"/>
                </a:solidFill>
              </a:rPr>
              <a:t>Messen / Prüfen</a:t>
            </a:r>
          </a:p>
        </p:txBody>
      </p:sp>
      <p:sp>
        <p:nvSpPr>
          <p:cNvPr id="36" name="Rechteck 35"/>
          <p:cNvSpPr/>
          <p:nvPr/>
        </p:nvSpPr>
        <p:spPr>
          <a:xfrm>
            <a:off x="6440868" y="2533696"/>
            <a:ext cx="2307596" cy="161538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marL="285750" indent="-285750">
              <a:buFont typeface="Wingdings" panose="05000000000000000000" pitchFamily="2" charset="2"/>
              <a:buChar char="§"/>
            </a:pPr>
            <a:r>
              <a:rPr lang="de-DE" sz="1600" dirty="0">
                <a:solidFill>
                  <a:srgbClr val="003D6A"/>
                </a:solidFill>
              </a:rPr>
              <a:t>Fügen</a:t>
            </a:r>
          </a:p>
          <a:p>
            <a:pPr marL="285750" indent="-285750">
              <a:buFont typeface="Wingdings" panose="05000000000000000000" pitchFamily="2" charset="2"/>
              <a:buChar char="§"/>
            </a:pPr>
            <a:r>
              <a:rPr lang="de-DE" sz="1600" dirty="0">
                <a:solidFill>
                  <a:srgbClr val="003D6A"/>
                </a:solidFill>
              </a:rPr>
              <a:t>Einpressen</a:t>
            </a:r>
          </a:p>
          <a:p>
            <a:pPr marL="285750" indent="-285750">
              <a:buFont typeface="Wingdings" panose="05000000000000000000" pitchFamily="2" charset="2"/>
              <a:buChar char="§"/>
            </a:pPr>
            <a:r>
              <a:rPr lang="de-DE" sz="1600" dirty="0">
                <a:solidFill>
                  <a:srgbClr val="003D6A"/>
                </a:solidFill>
              </a:rPr>
              <a:t>Verschieben</a:t>
            </a:r>
          </a:p>
          <a:p>
            <a:pPr marL="285750" indent="-285750">
              <a:buFont typeface="Wingdings" panose="05000000000000000000" pitchFamily="2" charset="2"/>
              <a:buChar char="§"/>
            </a:pPr>
            <a:r>
              <a:rPr lang="de-DE" sz="1600" dirty="0">
                <a:solidFill>
                  <a:srgbClr val="003D6A"/>
                </a:solidFill>
              </a:rPr>
              <a:t>Kurvengesteuerte Applikationen</a:t>
            </a:r>
            <a:endParaRPr lang="en-US" sz="1600" dirty="0">
              <a:solidFill>
                <a:srgbClr val="003D6A"/>
              </a:solidFill>
            </a:endParaRPr>
          </a:p>
        </p:txBody>
      </p:sp>
      <p:sp>
        <p:nvSpPr>
          <p:cNvPr id="37" name="Textfeld 36"/>
          <p:cNvSpPr txBox="1"/>
          <p:nvPr/>
        </p:nvSpPr>
        <p:spPr>
          <a:xfrm>
            <a:off x="671435" y="1797347"/>
            <a:ext cx="2017853" cy="584775"/>
          </a:xfrm>
          <a:prstGeom prst="rect">
            <a:avLst/>
          </a:prstGeom>
          <a:noFill/>
        </p:spPr>
        <p:txBody>
          <a:bodyPr wrap="square" rtlCol="0">
            <a:spAutoFit/>
          </a:bodyPr>
          <a:lstStyle/>
          <a:p>
            <a:r>
              <a:rPr lang="de-DE" sz="1600" dirty="0">
                <a:solidFill>
                  <a:srgbClr val="003D6A"/>
                </a:solidFill>
              </a:rPr>
              <a:t>Keine oder geringe Prozesskräfte</a:t>
            </a:r>
            <a:endParaRPr lang="en-US" sz="1600" dirty="0">
              <a:solidFill>
                <a:srgbClr val="003D6A"/>
              </a:solidFill>
            </a:endParaRPr>
          </a:p>
        </p:txBody>
      </p:sp>
      <p:sp>
        <p:nvSpPr>
          <p:cNvPr id="42" name="Rechteck 41"/>
          <p:cNvSpPr/>
          <p:nvPr/>
        </p:nvSpPr>
        <p:spPr>
          <a:xfrm>
            <a:off x="6008021" y="5258646"/>
            <a:ext cx="2596427" cy="723603"/>
          </a:xfrm>
          <a:prstGeom prst="rect">
            <a:avLst/>
          </a:prstGeom>
          <a:solidFill>
            <a:srgbClr val="00B0F0"/>
          </a:solidFill>
          <a:ln>
            <a:solidFill>
              <a:srgbClr val="009EE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600" b="1" dirty="0"/>
              <a:t>ELP M1-Variante</a:t>
            </a:r>
          </a:p>
          <a:p>
            <a:pPr algn="ctr"/>
            <a:r>
              <a:rPr lang="de-DE" sz="1200" dirty="0"/>
              <a:t>(Neu als Standardvariante)</a:t>
            </a:r>
            <a:endParaRPr lang="en-US" sz="1200" dirty="0"/>
          </a:p>
        </p:txBody>
      </p:sp>
      <p:sp>
        <p:nvSpPr>
          <p:cNvPr id="48" name="Rechteck 47"/>
          <p:cNvSpPr/>
          <p:nvPr/>
        </p:nvSpPr>
        <p:spPr>
          <a:xfrm>
            <a:off x="5865765" y="5479025"/>
            <a:ext cx="3038570" cy="449856"/>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marL="285750" indent="-285750">
              <a:buFont typeface="Wingdings" panose="05000000000000000000" pitchFamily="2" charset="2"/>
              <a:buChar char="§"/>
            </a:pPr>
            <a:endParaRPr lang="en-US" sz="1600" dirty="0">
              <a:solidFill>
                <a:schemeClr val="tx1"/>
              </a:solidFill>
            </a:endParaRPr>
          </a:p>
        </p:txBody>
      </p:sp>
      <p:sp>
        <p:nvSpPr>
          <p:cNvPr id="25" name="Textfeld 24"/>
          <p:cNvSpPr txBox="1"/>
          <p:nvPr/>
        </p:nvSpPr>
        <p:spPr>
          <a:xfrm>
            <a:off x="7175521" y="1887264"/>
            <a:ext cx="2017853" cy="584775"/>
          </a:xfrm>
          <a:prstGeom prst="rect">
            <a:avLst/>
          </a:prstGeom>
          <a:noFill/>
        </p:spPr>
        <p:txBody>
          <a:bodyPr wrap="square" rtlCol="0">
            <a:spAutoFit/>
          </a:bodyPr>
          <a:lstStyle/>
          <a:p>
            <a:r>
              <a:rPr lang="de-DE" sz="1600" dirty="0">
                <a:solidFill>
                  <a:srgbClr val="003D6A"/>
                </a:solidFill>
              </a:rPr>
              <a:t>Prozesskräfte in Bewegungsrichtung</a:t>
            </a:r>
            <a:endParaRPr lang="en-US" sz="1600" dirty="0">
              <a:solidFill>
                <a:srgbClr val="003D6A"/>
              </a:solidFill>
            </a:endParaRPr>
          </a:p>
        </p:txBody>
      </p:sp>
      <p:sp>
        <p:nvSpPr>
          <p:cNvPr id="26" name="Rechteck 25"/>
          <p:cNvSpPr/>
          <p:nvPr/>
        </p:nvSpPr>
        <p:spPr>
          <a:xfrm>
            <a:off x="752475" y="5369693"/>
            <a:ext cx="2596427" cy="723603"/>
          </a:xfrm>
          <a:prstGeom prst="rect">
            <a:avLst/>
          </a:prstGeom>
          <a:solidFill>
            <a:srgbClr val="00B0F0"/>
          </a:solidFill>
          <a:ln>
            <a:solidFill>
              <a:srgbClr val="009EE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600" b="1" dirty="0"/>
              <a:t>ELP </a:t>
            </a:r>
            <a:r>
              <a:rPr lang="de-DE" b="1" dirty="0"/>
              <a:t>mit</a:t>
            </a:r>
            <a:r>
              <a:rPr lang="de-DE" sz="1600" b="1" dirty="0"/>
              <a:t> Auto-</a:t>
            </a:r>
            <a:r>
              <a:rPr lang="de-DE" sz="1600" b="1" dirty="0" err="1"/>
              <a:t>Learn</a:t>
            </a:r>
            <a:endParaRPr lang="de-DE" sz="1600" b="1" dirty="0"/>
          </a:p>
          <a:p>
            <a:pPr algn="ctr"/>
            <a:r>
              <a:rPr lang="de-DE" sz="1200" dirty="0"/>
              <a:t>(</a:t>
            </a:r>
            <a:r>
              <a:rPr lang="de-DE" sz="1200" b="1" dirty="0"/>
              <a:t>Technologieträger</a:t>
            </a:r>
            <a:r>
              <a:rPr lang="de-DE" sz="1200" dirty="0"/>
              <a:t> und Standard-Lösung für die Handhabung)</a:t>
            </a:r>
            <a:endParaRPr lang="en-US" sz="1200" dirty="0"/>
          </a:p>
        </p:txBody>
      </p:sp>
      <p:pic>
        <p:nvPicPr>
          <p:cNvPr id="29" name="Grafik 28"/>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596577" y="4005064"/>
            <a:ext cx="3007871" cy="1148949"/>
          </a:xfrm>
          <a:prstGeom prst="rect">
            <a:avLst/>
          </a:prstGeom>
        </p:spPr>
      </p:pic>
      <p:grpSp>
        <p:nvGrpSpPr>
          <p:cNvPr id="16" name="Gruppieren 15">
            <a:extLst>
              <a:ext uri="{FF2B5EF4-FFF2-40B4-BE49-F238E27FC236}">
                <a16:creationId xmlns:a16="http://schemas.microsoft.com/office/drawing/2014/main" id="{6E72912D-1D9B-4AF4-A371-1BF7E0AAC153}"/>
              </a:ext>
            </a:extLst>
          </p:cNvPr>
          <p:cNvGrpSpPr/>
          <p:nvPr/>
        </p:nvGrpSpPr>
        <p:grpSpPr>
          <a:xfrm>
            <a:off x="5795098" y="2271482"/>
            <a:ext cx="1369190" cy="293422"/>
            <a:chOff x="5723090" y="2271482"/>
            <a:chExt cx="1369190" cy="293422"/>
          </a:xfrm>
        </p:grpSpPr>
        <p:cxnSp>
          <p:nvCxnSpPr>
            <p:cNvPr id="27" name="Gerader Verbinder 26">
              <a:extLst>
                <a:ext uri="{FF2B5EF4-FFF2-40B4-BE49-F238E27FC236}">
                  <a16:creationId xmlns:a16="http://schemas.microsoft.com/office/drawing/2014/main" id="{FB2BF5BA-D3D3-4FD0-8EF8-9DE9FF5E806B}"/>
                </a:ext>
              </a:extLst>
            </p:cNvPr>
            <p:cNvCxnSpPr>
              <a:cxnSpLocks/>
            </p:cNvCxnSpPr>
            <p:nvPr/>
          </p:nvCxnSpPr>
          <p:spPr>
            <a:xfrm flipH="1">
              <a:off x="5723090" y="2284800"/>
              <a:ext cx="1369190"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1" name="Gerader Verbinder 30">
              <a:extLst>
                <a:ext uri="{FF2B5EF4-FFF2-40B4-BE49-F238E27FC236}">
                  <a16:creationId xmlns:a16="http://schemas.microsoft.com/office/drawing/2014/main" id="{D3F4F2E5-9863-4C25-BADD-60A86D092C32}"/>
                </a:ext>
              </a:extLst>
            </p:cNvPr>
            <p:cNvCxnSpPr>
              <a:cxnSpLocks/>
            </p:cNvCxnSpPr>
            <p:nvPr/>
          </p:nvCxnSpPr>
          <p:spPr>
            <a:xfrm>
              <a:off x="7091104" y="2271482"/>
              <a:ext cx="0" cy="293422"/>
            </a:xfrm>
            <a:prstGeom prst="line">
              <a:avLst/>
            </a:prstGeom>
            <a:ln w="28575"/>
          </p:spPr>
          <p:style>
            <a:lnRef idx="1">
              <a:schemeClr val="accent1"/>
            </a:lnRef>
            <a:fillRef idx="0">
              <a:schemeClr val="accent1"/>
            </a:fillRef>
            <a:effectRef idx="0">
              <a:schemeClr val="accent1"/>
            </a:effectRef>
            <a:fontRef idx="minor">
              <a:schemeClr val="tx1"/>
            </a:fontRef>
          </p:style>
        </p:cxnSp>
      </p:grpSp>
      <p:sp>
        <p:nvSpPr>
          <p:cNvPr id="32" name="Textfeld 31">
            <a:extLst>
              <a:ext uri="{FF2B5EF4-FFF2-40B4-BE49-F238E27FC236}">
                <a16:creationId xmlns:a16="http://schemas.microsoft.com/office/drawing/2014/main" id="{BEC07CDC-EC38-4527-BEB4-F7D8CFB99A95}"/>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Anwendungsfeld</a:t>
            </a:r>
          </a:p>
        </p:txBody>
      </p:sp>
      <p:grpSp>
        <p:nvGrpSpPr>
          <p:cNvPr id="17" name="Gruppieren 16">
            <a:extLst>
              <a:ext uri="{FF2B5EF4-FFF2-40B4-BE49-F238E27FC236}">
                <a16:creationId xmlns:a16="http://schemas.microsoft.com/office/drawing/2014/main" id="{E82DBE26-BC88-4DB8-B25A-0814BA5D4AE1}"/>
              </a:ext>
            </a:extLst>
          </p:cNvPr>
          <p:cNvGrpSpPr/>
          <p:nvPr/>
        </p:nvGrpSpPr>
        <p:grpSpPr>
          <a:xfrm>
            <a:off x="2050682" y="2271482"/>
            <a:ext cx="1369190" cy="293422"/>
            <a:chOff x="2050682" y="2271482"/>
            <a:chExt cx="1369190" cy="293422"/>
          </a:xfrm>
        </p:grpSpPr>
        <p:cxnSp>
          <p:nvCxnSpPr>
            <p:cNvPr id="11" name="Gerader Verbinder 10">
              <a:extLst>
                <a:ext uri="{FF2B5EF4-FFF2-40B4-BE49-F238E27FC236}">
                  <a16:creationId xmlns:a16="http://schemas.microsoft.com/office/drawing/2014/main" id="{642EF492-C9F9-4234-973A-A571FBD55304}"/>
                </a:ext>
              </a:extLst>
            </p:cNvPr>
            <p:cNvCxnSpPr>
              <a:cxnSpLocks/>
              <a:stCxn id="3" idx="1"/>
            </p:cNvCxnSpPr>
            <p:nvPr/>
          </p:nvCxnSpPr>
          <p:spPr>
            <a:xfrm flipH="1">
              <a:off x="2050682" y="2284800"/>
              <a:ext cx="1369190"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9" name="Gerader Verbinder 38">
              <a:extLst>
                <a:ext uri="{FF2B5EF4-FFF2-40B4-BE49-F238E27FC236}">
                  <a16:creationId xmlns:a16="http://schemas.microsoft.com/office/drawing/2014/main" id="{69CFA2D1-6604-4469-A76C-8BC8CA50F83E}"/>
                </a:ext>
              </a:extLst>
            </p:cNvPr>
            <p:cNvCxnSpPr>
              <a:cxnSpLocks/>
            </p:cNvCxnSpPr>
            <p:nvPr/>
          </p:nvCxnSpPr>
          <p:spPr>
            <a:xfrm>
              <a:off x="2057090" y="2271482"/>
              <a:ext cx="0" cy="293422"/>
            </a:xfrm>
            <a:prstGeom prst="line">
              <a:avLst/>
            </a:prstGeom>
            <a:ln w="28575"/>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3179350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Neuheiten</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177800">
              <a:spcAft>
                <a:spcPts val="600"/>
              </a:spcAft>
              <a:buClr>
                <a:srgbClr val="009EE2"/>
              </a:buClr>
              <a:buSzPct val="100000"/>
            </a:pPr>
            <a:r>
              <a:rPr lang="de-DE" sz="1600" b="1" dirty="0">
                <a:solidFill>
                  <a:srgbClr val="003D6A"/>
                </a:solidFill>
              </a:rPr>
              <a:t>Mayr Kolbenstangenbremse</a:t>
            </a:r>
            <a:br>
              <a:rPr lang="de-DE" sz="1600" b="1" dirty="0">
                <a:solidFill>
                  <a:srgbClr val="003D6A"/>
                </a:solidFill>
              </a:rPr>
            </a:br>
            <a:endParaRPr lang="de-DE" sz="1600" b="1"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Sicherheitsbremse nach dem Fail-safe Prinzip (Ruhestromprinzip)</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Geeignet für NOT-HALT Bremsungen</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Stufenlose und spielfreie Klemmung der Kolbenstange</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Für Anwendungen im Bereich der Maschinensicherheit geeignet</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Zwei Baugrößen</a:t>
            </a:r>
          </a:p>
          <a:p>
            <a:pPr marL="177800">
              <a:spcAft>
                <a:spcPts val="600"/>
              </a:spcAft>
              <a:buClr>
                <a:srgbClr val="009EE2"/>
              </a:buClr>
              <a:buSzPct val="100000"/>
            </a:pPr>
            <a:endParaRPr lang="de-DE" sz="1600" dirty="0">
              <a:solidFill>
                <a:srgbClr val="003D6A"/>
              </a:solidFill>
            </a:endParaRPr>
          </a:p>
        </p:txBody>
      </p:sp>
      <p:pic>
        <p:nvPicPr>
          <p:cNvPr id="7" name="Grafik 6">
            <a:extLst>
              <a:ext uri="{FF2B5EF4-FFF2-40B4-BE49-F238E27FC236}">
                <a16:creationId xmlns:a16="http://schemas.microsoft.com/office/drawing/2014/main" id="{EA0FA4A1-E005-4BBA-ABC1-825130480BB8}"/>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03648" y="1210007"/>
            <a:ext cx="1440160" cy="4858857"/>
          </a:xfrm>
          <a:prstGeom prst="rect">
            <a:avLst/>
          </a:prstGeom>
        </p:spPr>
      </p:pic>
    </p:spTree>
    <p:extLst>
      <p:ext uri="{BB962C8B-B14F-4D97-AF65-F5344CB8AC3E}">
        <p14:creationId xmlns:p14="http://schemas.microsoft.com/office/powerpoint/2010/main" val="149236566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Verfügbarkeit &amp; Preis</a:t>
            </a:r>
          </a:p>
        </p:txBody>
      </p:sp>
      <p:graphicFrame>
        <p:nvGraphicFramePr>
          <p:cNvPr id="7" name="Inhaltsplatzhalter 13"/>
          <p:cNvGraphicFramePr>
            <a:graphicFrameLocks/>
          </p:cNvGraphicFramePr>
          <p:nvPr>
            <p:extLst/>
          </p:nvPr>
        </p:nvGraphicFramePr>
        <p:xfrm>
          <a:off x="4499993" y="1988840"/>
          <a:ext cx="4597584" cy="296672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2115873">
                  <a:extLst>
                    <a:ext uri="{9D8B030D-6E8A-4147-A177-3AD203B41FA5}">
                      <a16:colId xmlns:a16="http://schemas.microsoft.com/office/drawing/2014/main" val="20000"/>
                    </a:ext>
                  </a:extLst>
                </a:gridCol>
                <a:gridCol w="917574">
                  <a:extLst>
                    <a:ext uri="{9D8B030D-6E8A-4147-A177-3AD203B41FA5}">
                      <a16:colId xmlns:a16="http://schemas.microsoft.com/office/drawing/2014/main" val="20001"/>
                    </a:ext>
                  </a:extLst>
                </a:gridCol>
                <a:gridCol w="1564137">
                  <a:extLst>
                    <a:ext uri="{9D8B030D-6E8A-4147-A177-3AD203B41FA5}">
                      <a16:colId xmlns:a16="http://schemas.microsoft.com/office/drawing/2014/main" val="20002"/>
                    </a:ext>
                  </a:extLst>
                </a:gridCol>
              </a:tblGrid>
              <a:tr h="370840">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187115" marR="18711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dirty="0"/>
                    </a:p>
                  </a:txBody>
                  <a:tcPr/>
                </a:tc>
                <a:tc hMerge="1">
                  <a:txBody>
                    <a:bodyPr/>
                    <a:lstStyle/>
                    <a:p>
                      <a:endParaRPr lang="de-DE"/>
                    </a:p>
                  </a:txBody>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Bezeichnung</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Preis</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Verfügbarkeit</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ROBA-Linearstop-10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195 €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März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ROBA-Linearstop-20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525 €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März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57643895"/>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ROBA-Brake-</a:t>
                      </a:r>
                      <a:r>
                        <a:rPr lang="de-DE" sz="1600" b="0" kern="1200" dirty="0" err="1">
                          <a:solidFill>
                            <a:srgbClr val="003D6A"/>
                          </a:solidFill>
                          <a:latin typeface="+mn-lt"/>
                          <a:ea typeface="+mn-ea"/>
                          <a:cs typeface="+mn-cs"/>
                        </a:rPr>
                        <a:t>checker</a:t>
                      </a:r>
                      <a:endParaRPr lang="de-DE" sz="1600" b="0" kern="1200" dirty="0">
                        <a:solidFill>
                          <a:srgbClr val="003D6A"/>
                        </a:solidFill>
                        <a:latin typeface="+mn-lt"/>
                        <a:ea typeface="+mn-ea"/>
                        <a:cs typeface="+mn-cs"/>
                      </a:endParaRP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95 €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März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06122222"/>
                  </a:ext>
                </a:extLst>
              </a:tr>
              <a:tr h="370840">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AS-ELP025-HB-10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190 €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März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91477087"/>
                  </a:ext>
                </a:extLst>
              </a:tr>
              <a:tr h="370840">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AS-ELP050-HB-10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190 €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März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53899602"/>
                  </a:ext>
                </a:extLst>
              </a:tr>
              <a:tr h="370840">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AS-ELP100-HB-20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210 €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März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56083752"/>
                  </a:ext>
                </a:extLst>
              </a:tr>
            </a:tbl>
          </a:graphicData>
        </a:graphic>
      </p:graphicFrame>
      <p:pic>
        <p:nvPicPr>
          <p:cNvPr id="10" name="Grafik 9">
            <a:extLst>
              <a:ext uri="{FF2B5EF4-FFF2-40B4-BE49-F238E27FC236}">
                <a16:creationId xmlns:a16="http://schemas.microsoft.com/office/drawing/2014/main" id="{E3B723FD-7FFA-4152-83F3-C1C127798E22}"/>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03648" y="1210007"/>
            <a:ext cx="1440160" cy="4858857"/>
          </a:xfrm>
          <a:prstGeom prst="rect">
            <a:avLst/>
          </a:prstGeom>
        </p:spPr>
      </p:pic>
    </p:spTree>
    <p:extLst>
      <p:ext uri="{BB962C8B-B14F-4D97-AF65-F5344CB8AC3E}">
        <p14:creationId xmlns:p14="http://schemas.microsoft.com/office/powerpoint/2010/main" val="327437583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Ausblick</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Remanenter Speicher</a:t>
            </a:r>
            <a:br>
              <a:rPr lang="de-DE" sz="1600" b="1" dirty="0">
                <a:solidFill>
                  <a:srgbClr val="003D6A"/>
                </a:solidFill>
              </a:rPr>
            </a:br>
            <a:r>
              <a:rPr lang="de-DE" sz="1600" dirty="0">
                <a:solidFill>
                  <a:srgbClr val="003D6A"/>
                </a:solidFill>
              </a:rPr>
              <a:t>Kein erneutes Auto-</a:t>
            </a:r>
            <a:r>
              <a:rPr lang="de-DE" sz="1600" dirty="0" err="1">
                <a:solidFill>
                  <a:srgbClr val="003D6A"/>
                </a:solidFill>
              </a:rPr>
              <a:t>Learn</a:t>
            </a:r>
            <a:r>
              <a:rPr lang="de-DE" sz="1600" dirty="0">
                <a:solidFill>
                  <a:srgbClr val="003D6A"/>
                </a:solidFill>
              </a:rPr>
              <a:t> nach Trennung der Aktor- und Logikspannung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Kundenseitige Einstellung der Betriebsarten</a:t>
            </a:r>
            <a:br>
              <a:rPr lang="de-DE" sz="1600" b="1" dirty="0">
                <a:solidFill>
                  <a:srgbClr val="003D6A"/>
                </a:solidFill>
              </a:rPr>
            </a:br>
            <a:r>
              <a:rPr lang="de-DE" sz="1600" b="1" dirty="0">
                <a:solidFill>
                  <a:srgbClr val="003D6A"/>
                </a:solidFill>
              </a:rPr>
              <a:t>Z</a:t>
            </a:r>
            <a:r>
              <a:rPr lang="de-DE" sz="1600" dirty="0">
                <a:solidFill>
                  <a:srgbClr val="003D6A"/>
                </a:solidFill>
              </a:rPr>
              <a:t>um Ändern zwischen den Betriebsarten Auto-</a:t>
            </a:r>
            <a:r>
              <a:rPr lang="de-DE" sz="1600" dirty="0" err="1">
                <a:solidFill>
                  <a:srgbClr val="003D6A"/>
                </a:solidFill>
              </a:rPr>
              <a:t>learn</a:t>
            </a:r>
            <a:r>
              <a:rPr lang="de-DE" sz="1600" dirty="0">
                <a:solidFill>
                  <a:srgbClr val="003D6A"/>
                </a:solidFill>
              </a:rPr>
              <a:t> und M1</a:t>
            </a:r>
          </a:p>
        </p:txBody>
      </p:sp>
      <p:pic>
        <p:nvPicPr>
          <p:cNvPr id="7" name="Grafik 6">
            <a:extLst>
              <a:ext uri="{FF2B5EF4-FFF2-40B4-BE49-F238E27FC236}">
                <a16:creationId xmlns:a16="http://schemas.microsoft.com/office/drawing/2014/main" id="{05F73C6C-3368-4409-B58D-1B552842F31C}"/>
              </a:ext>
            </a:extLst>
          </p:cNvPr>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676814434"/>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Universalschwenkeinheit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Die am einfachsten einzustellende elektrische Schwenkeinheit am Markt</a:t>
            </a:r>
            <a:endParaRPr lang="de-DE" b="1">
              <a:solidFill>
                <a:srgbClr val="003D6A"/>
              </a:solidFill>
            </a:endParaRPr>
          </a:p>
          <a:p>
            <a:endParaRPr lang="de-DE" b="1">
              <a:solidFill>
                <a:srgbClr val="00446B"/>
              </a:solidFill>
            </a:endParaRPr>
          </a:p>
          <a:p>
            <a:r>
              <a:rPr lang="de-DE" b="1">
                <a:solidFill>
                  <a:srgbClr val="00446B"/>
                </a:solidFill>
              </a:rPr>
              <a:t>Startklar in nur 2 Arbeitsschritten</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Elektrische Universalschwenkeinheit mit Direktantrieb und integrierter Steuerung für Schwenkwinkel 45°, 90° oder 180°</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643230637"/>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Einfach. Schnell. Zuverlässig.</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Ansteuerung über digitale I/O</a:t>
            </a:r>
            <a:endParaRPr lang="de-DE" sz="1400" i="1" dirty="0"/>
          </a:p>
          <a:p>
            <a:pPr marL="360000" lvl="0" indent="-360000">
              <a:spcAft>
                <a:spcPts val="1200"/>
              </a:spcAft>
              <a:buSzPct val="140000"/>
              <a:buBlip>
                <a:blip r:embed="rId2"/>
              </a:buBlip>
            </a:pPr>
            <a:r>
              <a:rPr lang="de-DE" sz="1600" b="1">
                <a:solidFill>
                  <a:srgbClr val="003D6A"/>
                </a:solidFill>
              </a:rPr>
              <a:t>Revolutionäre Auto-Learn-Funktion mit speicherbarem Bewegungsprofil</a:t>
            </a:r>
          </a:p>
          <a:p>
            <a:pPr marL="360000" lvl="0" indent="-360000">
              <a:spcAft>
                <a:spcPts val="1200"/>
              </a:spcAft>
              <a:buSzPct val="140000"/>
              <a:buBlip>
                <a:blip r:embed="rId2"/>
              </a:buBlip>
            </a:pPr>
            <a:r>
              <a:rPr lang="de-DE" sz="1600" b="1">
                <a:solidFill>
                  <a:srgbClr val="003D6A"/>
                </a:solidFill>
              </a:rPr>
              <a:t>10-stufig einstellbare Geschwindigkeit für beide Drehrichtungen</a:t>
            </a:r>
          </a:p>
          <a:p>
            <a:pPr marL="360000" lvl="0" indent="-360000">
              <a:spcAft>
                <a:spcPts val="1200"/>
              </a:spcAft>
              <a:buSzPct val="140000"/>
              <a:buBlip>
                <a:blip r:embed="rId2"/>
              </a:buBlip>
            </a:pPr>
            <a:r>
              <a:rPr lang="de-DE" sz="1600" b="1">
                <a:solidFill>
                  <a:srgbClr val="003D6A"/>
                </a:solidFill>
              </a:rPr>
              <a:t>Rotatorischer Direktantrieb</a:t>
            </a:r>
          </a:p>
          <a:p>
            <a:pPr marL="360000" lvl="0" indent="-360000">
              <a:spcAft>
                <a:spcPts val="1200"/>
              </a:spcAft>
              <a:buSzPct val="140000"/>
              <a:buBlip>
                <a:blip r:embed="rId2"/>
              </a:buBlip>
            </a:pPr>
            <a:r>
              <a:rPr lang="de-DE" sz="1600" b="1">
                <a:solidFill>
                  <a:srgbClr val="003D6A"/>
                </a:solidFill>
              </a:rPr>
              <a:t>Ritzel und Befestigung identisch zur pneumatischen Schwenkeinheit SRM</a:t>
            </a:r>
            <a:endParaRPr lang="de-DE" sz="1400">
              <a:solidFill>
                <a:prstClr val="black"/>
              </a:solidFill>
            </a:endParaRP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358942795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Funktionsprinzip</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Endlageneinstellung</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Steuerelektronik</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Antrieb</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Sensorik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Anschlussstecker</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Funktionsbeschreibung</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lnSpcReduction="10000"/>
          </a:bodyPr>
          <a:lstStyle/>
          <a:p>
            <a:r>
              <a:rPr lang="de-DE" sz="1300">
                <a:solidFill>
                  <a:srgbClr val="003D6A"/>
                </a:solidFill>
              </a:rPr>
              <a:t>Der elektrische Antrieb besteht aus einem Primärteil (Motorwicklungen) und einem Sekundärteil (Permanentmagnete). Im Regler werden die Phase und Amplitude des angelegten elektrischen Stroms geregelt. Dadurch wird der mit Magneten besetzte Drehteller in Bewegung gebracht.</a:t>
            </a:r>
          </a:p>
          <a:p>
            <a:endParaRPr lang="de-DE" sz="1600">
              <a:solidFill>
                <a:srgbClr val="003D6A"/>
              </a:solidFill>
            </a:endParaRP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Abtriebsflansch</a:t>
              </a:r>
              <a:endParaRPr lang="de-DE" sz="1600" b="1" dirty="0">
                <a:solidFill>
                  <a:srgbClr val="003D6A"/>
                </a:solidFill>
              </a:endParaRP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spTree>
    <p:extLst>
      <p:ext uri="{BB962C8B-B14F-4D97-AF65-F5344CB8AC3E}">
        <p14:creationId xmlns:p14="http://schemas.microsoft.com/office/powerpoint/2010/main" val="326773985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Vorteile – Ihr Nutzen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Ansteuerung über digitale I/O </a:t>
            </a:r>
            <a:r>
              <a:rPr lang="de-DE" sz="1600" dirty="0">
                <a:solidFill>
                  <a:srgbClr val="003D6A"/>
                </a:solidFill>
                <a:effectLst/>
              </a:rPr>
              <a:t>zur einfachen Inbetriebnahme und schnellen Einbindung in bestehende Anlagen</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10-stufig einstellbare Geschwindigkeit für beide Drehrichtungen </a:t>
            </a:r>
            <a:r>
              <a:rPr lang="de-DE" sz="1600" dirty="0">
                <a:solidFill>
                  <a:srgbClr val="003D6A"/>
                </a:solidFill>
                <a:effectLst/>
              </a:rPr>
              <a:t>für hohe Flexibilität in der Zykluszeit</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Direktantrieb </a:t>
            </a:r>
            <a:r>
              <a:rPr lang="de-DE" sz="1600" dirty="0">
                <a:solidFill>
                  <a:srgbClr val="003D6A"/>
                </a:solidFill>
                <a:effectLst/>
              </a:rPr>
              <a:t>zum nahezu verschleißfreien Einsatz für eine hohe Lebensdauer</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Große Mittenbohrung </a:t>
            </a:r>
            <a:r>
              <a:rPr lang="de-DE" sz="1600" dirty="0">
                <a:solidFill>
                  <a:srgbClr val="003D6A"/>
                </a:solidFill>
                <a:effectLst/>
              </a:rPr>
              <a:t>zur Durchführung von Kabel und Schläuchen bei gleicher Bauhöhe der Einheit</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Schwenkwinkel 45°, 90° oder 180° wählbar </a:t>
            </a:r>
            <a:r>
              <a:rPr lang="de-DE" sz="1600">
                <a:solidFill>
                  <a:srgbClr val="003D6A"/>
                </a:solidFill>
              </a:rPr>
              <a:t>absolute Flexibilität bei der Auswahl des Schwenkwinkels, anwendungsspezifische Winkel sind auf Anfrage erhältlich</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Wartungsfrei </a:t>
            </a:r>
            <a:r>
              <a:rPr lang="de-DE" sz="1600">
                <a:solidFill>
                  <a:srgbClr val="003D6A"/>
                </a:solidFill>
              </a:rPr>
              <a:t>für hohe Maschinenverfügbarkeit und geringe Betriebskosten</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Modularer Anbau verschiedener Optionen </a:t>
            </a:r>
            <a:r>
              <a:rPr lang="de-DE" sz="1600">
                <a:solidFill>
                  <a:srgbClr val="003D6A"/>
                </a:solidFill>
              </a:rPr>
              <a:t>für die individuelle Anpassung an verschiedene Anwendungsfälle</a:t>
            </a:r>
          </a:p>
        </p:txBody>
      </p:sp>
    </p:spTree>
    <p:extLst>
      <p:ext uri="{BB962C8B-B14F-4D97-AF65-F5344CB8AC3E}">
        <p14:creationId xmlns:p14="http://schemas.microsoft.com/office/powerpoint/2010/main" val="1790081494"/>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20" cy="189192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656184">
                  <a:extLst>
                    <a:ext uri="{9D8B030D-6E8A-4147-A177-3AD203B41FA5}">
                      <a16:colId xmlns:a16="http://schemas.microsoft.com/office/drawing/2014/main" val="20000"/>
                    </a:ext>
                  </a:extLst>
                </a:gridCol>
                <a:gridCol w="1656184">
                  <a:extLst>
                    <a:ext uri="{9D8B030D-6E8A-4147-A177-3AD203B41FA5}">
                      <a16:colId xmlns:a16="http://schemas.microsoft.com/office/drawing/2014/main" val="20001"/>
                    </a:ext>
                  </a:extLst>
                </a:gridCol>
                <a:gridCol w="1656184">
                  <a:extLst>
                    <a:ext uri="{9D8B030D-6E8A-4147-A177-3AD203B41FA5}">
                      <a16:colId xmlns:a16="http://schemas.microsoft.com/office/drawing/2014/main" val="20002"/>
                    </a:ext>
                  </a:extLst>
                </a:gridCol>
                <a:gridCol w="1656184">
                  <a:extLst>
                    <a:ext uri="{9D8B030D-6E8A-4147-A177-3AD203B41FA5}">
                      <a16:colId xmlns:a16="http://schemas.microsoft.com/office/drawing/2014/main" val="20003"/>
                    </a:ext>
                  </a:extLst>
                </a:gridCol>
                <a:gridCol w="1656184">
                  <a:extLst>
                    <a:ext uri="{9D8B030D-6E8A-4147-A177-3AD203B41FA5}">
                      <a16:colId xmlns:a16="http://schemas.microsoft.com/office/drawing/2014/main" val="20004"/>
                    </a:ext>
                  </a:extLst>
                </a:gridCol>
              </a:tblGrid>
              <a:tr h="295578">
                <a:tc gridSpan="5">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Technische Daten Übersicht</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Baugröße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Drehmoment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Schwenkwinkel</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Massenträgheitsmoment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Eigenmasse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[kgm²]</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45 .. 180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3.61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70527359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Neuheiten</a:t>
            </a:r>
          </a:p>
        </p:txBody>
      </p:sp>
      <p:pic>
        <p:nvPicPr>
          <p:cNvPr id="9" name="Grafik 8"/>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Remanenter Speicher</a:t>
            </a:r>
            <a:br>
              <a:rPr lang="de-DE" sz="1600" b="1" dirty="0">
                <a:solidFill>
                  <a:srgbClr val="003D6A"/>
                </a:solidFill>
              </a:rPr>
            </a:br>
            <a:r>
              <a:rPr lang="de-DE" sz="1600" dirty="0">
                <a:solidFill>
                  <a:srgbClr val="003D6A"/>
                </a:solidFill>
              </a:rPr>
              <a:t>Kein erneutes Auto-</a:t>
            </a:r>
            <a:r>
              <a:rPr lang="de-DE" sz="1600" dirty="0" err="1">
                <a:solidFill>
                  <a:srgbClr val="003D6A"/>
                </a:solidFill>
              </a:rPr>
              <a:t>Learn</a:t>
            </a:r>
            <a:r>
              <a:rPr lang="de-DE" sz="1600" dirty="0">
                <a:solidFill>
                  <a:srgbClr val="003D6A"/>
                </a:solidFill>
              </a:rPr>
              <a:t> nach Trennung der Aktor- und Logikspannung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Kundenseitige Einstellung der Betriebsarten</a:t>
            </a:r>
            <a:br>
              <a:rPr lang="de-DE" sz="1600" b="1" dirty="0">
                <a:solidFill>
                  <a:srgbClr val="003D6A"/>
                </a:solidFill>
              </a:rPr>
            </a:br>
            <a:r>
              <a:rPr lang="de-DE" sz="1600" dirty="0">
                <a:solidFill>
                  <a:srgbClr val="003D6A"/>
                </a:solidFill>
              </a:rPr>
              <a:t>zum Ändern zwischen den Betriebsarten Auto-</a:t>
            </a:r>
            <a:r>
              <a:rPr lang="de-DE" sz="1600" dirty="0" err="1">
                <a:solidFill>
                  <a:srgbClr val="003D6A"/>
                </a:solidFill>
              </a:rPr>
              <a:t>learn</a:t>
            </a:r>
            <a:r>
              <a:rPr lang="de-DE" sz="1600" dirty="0">
                <a:solidFill>
                  <a:srgbClr val="003D6A"/>
                </a:solidFill>
              </a:rPr>
              <a:t> und M1</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Induktive Näherungsschalter</a:t>
            </a:r>
            <a:br>
              <a:rPr lang="de-DE" sz="1600" b="1" dirty="0">
                <a:solidFill>
                  <a:srgbClr val="003D6A"/>
                </a:solidFill>
              </a:rPr>
            </a:br>
            <a:r>
              <a:rPr lang="de-DE" sz="1600" dirty="0">
                <a:solidFill>
                  <a:srgbClr val="003D6A"/>
                </a:solidFill>
              </a:rPr>
              <a:t>zur Endstellungsabfrage über Anbausatz </a:t>
            </a:r>
            <a:r>
              <a:rPr lang="de-DE" sz="1600" dirty="0" err="1">
                <a:solidFill>
                  <a:srgbClr val="003D6A"/>
                </a:solidFill>
              </a:rPr>
              <a:t>montierbar</a:t>
            </a: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45° Schwenkwinkel</a:t>
            </a:r>
            <a:br>
              <a:rPr lang="de-DE" sz="1600" b="1" dirty="0">
                <a:solidFill>
                  <a:srgbClr val="003D6A"/>
                </a:solidFill>
              </a:rPr>
            </a:br>
            <a:r>
              <a:rPr lang="de-DE" sz="1600" dirty="0">
                <a:solidFill>
                  <a:srgbClr val="003D6A"/>
                </a:solidFill>
              </a:rPr>
              <a:t>jetzt auch als Standard Variante verfügbar</a:t>
            </a:r>
          </a:p>
          <a:p>
            <a:pPr marL="177800">
              <a:spcAft>
                <a:spcPts val="600"/>
              </a:spcAft>
              <a:buClr>
                <a:srgbClr val="009EE2"/>
              </a:buClr>
              <a:buSzPct val="100000"/>
            </a:pP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de-DE" sz="1600" dirty="0">
              <a:solidFill>
                <a:srgbClr val="003D6A"/>
              </a:solidFill>
            </a:endParaRPr>
          </a:p>
        </p:txBody>
      </p:sp>
    </p:spTree>
    <p:extLst>
      <p:ext uri="{BB962C8B-B14F-4D97-AF65-F5344CB8AC3E}">
        <p14:creationId xmlns:p14="http://schemas.microsoft.com/office/powerpoint/2010/main" val="1792711415"/>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Verfügbarkeit &amp; Preis</a:t>
            </a:r>
          </a:p>
        </p:txBody>
      </p:sp>
      <p:graphicFrame>
        <p:nvGraphicFramePr>
          <p:cNvPr id="7" name="Inhaltsplatzhalter 13"/>
          <p:cNvGraphicFramePr>
            <a:graphicFrameLocks/>
          </p:cNvGraphicFramePr>
          <p:nvPr>
            <p:extLst/>
          </p:nvPr>
        </p:nvGraphicFramePr>
        <p:xfrm>
          <a:off x="4644008" y="2204864"/>
          <a:ext cx="4392488" cy="111252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777210">
                  <a:extLst>
                    <a:ext uri="{9D8B030D-6E8A-4147-A177-3AD203B41FA5}">
                      <a16:colId xmlns:a16="http://schemas.microsoft.com/office/drawing/2014/main" val="20000"/>
                    </a:ext>
                  </a:extLst>
                </a:gridCol>
                <a:gridCol w="1103110">
                  <a:extLst>
                    <a:ext uri="{9D8B030D-6E8A-4147-A177-3AD203B41FA5}">
                      <a16:colId xmlns:a16="http://schemas.microsoft.com/office/drawing/2014/main" val="20001"/>
                    </a:ext>
                  </a:extLst>
                </a:gridCol>
                <a:gridCol w="1512168">
                  <a:extLst>
                    <a:ext uri="{9D8B030D-6E8A-4147-A177-3AD203B41FA5}">
                      <a16:colId xmlns:a16="http://schemas.microsoft.com/office/drawing/2014/main" val="20002"/>
                    </a:ext>
                  </a:extLst>
                </a:gridCol>
              </a:tblGrid>
              <a:tr h="370840">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187115" marR="18711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dirty="0"/>
                    </a:p>
                  </a:txBody>
                  <a:tcPr/>
                </a:tc>
                <a:tc hMerge="1">
                  <a:txBody>
                    <a:bodyPr/>
                    <a:lstStyle/>
                    <a:p>
                      <a:endParaRPr lang="de-DE"/>
                    </a:p>
                  </a:txBody>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Baugröße</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Preis</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Verfügbarkeit</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25</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1.625 €</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April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pic>
        <p:nvPicPr>
          <p:cNvPr id="9" name="Grafik 8"/>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767033124"/>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Linearachse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Das umfangreichste modulare Baukastensystem für Linearachsen.</a:t>
            </a:r>
            <a:endParaRPr lang="de-DE" b="1">
              <a:solidFill>
                <a:srgbClr val="003D6A"/>
              </a:solidFill>
            </a:endParaRPr>
          </a:p>
          <a:p>
            <a:endParaRPr lang="de-DE" b="1">
              <a:solidFill>
                <a:srgbClr val="00446B"/>
              </a:solidFill>
            </a:endParaRPr>
          </a:p>
          <a:p>
            <a:r>
              <a:rPr lang="de-DE" b="1">
                <a:solidFill>
                  <a:srgbClr val="00446B"/>
                </a:solidFill>
              </a:rPr>
              <a:t>22 Profilbaugrößen wählbar</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Universallinearmodul mit wahlweise Zahnriemen- oder Spindelantrieb sowie verschiedenen Führungsoptionen</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3690357143"/>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Flexibel. Modular. Kompakt.</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Neue Variante Beta ZSE als kostengünstige Standardlösung</a:t>
            </a:r>
            <a:endParaRPr lang="de-DE" sz="1400" i="1" dirty="0"/>
          </a:p>
          <a:p>
            <a:pPr marL="360000" lvl="0" indent="-360000">
              <a:spcAft>
                <a:spcPts val="1200"/>
              </a:spcAft>
              <a:buSzPct val="140000"/>
              <a:buBlip>
                <a:blip r:embed="rId2"/>
              </a:buBlip>
            </a:pPr>
            <a:r>
              <a:rPr lang="de-DE" sz="1600" b="1">
                <a:solidFill>
                  <a:srgbClr val="003D6A"/>
                </a:solidFill>
              </a:rPr>
              <a:t>Definierter Umfang an Funktionen und Varianten für kurze Lieferzeit und attraktiven Preis</a:t>
            </a:r>
          </a:p>
          <a:p>
            <a:pPr marL="360000" lvl="0" indent="-360000">
              <a:spcAft>
                <a:spcPts val="1200"/>
              </a:spcAft>
              <a:buSzPct val="140000"/>
              <a:buBlip>
                <a:blip r:embed="rId2"/>
              </a:buBlip>
            </a:pPr>
            <a:r>
              <a:rPr lang="de-DE" sz="1600" b="1">
                <a:solidFill>
                  <a:srgbClr val="003D6A"/>
                </a:solidFill>
              </a:rPr>
              <a:t>Bewährte Technik der Beta ZSS</a:t>
            </a:r>
          </a:p>
          <a:p>
            <a:pPr marL="360000" lvl="0" indent="-360000">
              <a:spcAft>
                <a:spcPts val="1200"/>
              </a:spcAft>
              <a:buSzPct val="140000"/>
              <a:buBlip>
                <a:blip r:embed="rId2"/>
              </a:buBlip>
            </a:pPr>
            <a:r>
              <a:rPr lang="de-DE" sz="1600" b="1">
                <a:solidFill>
                  <a:srgbClr val="003D6A"/>
                </a:solidFill>
              </a:rPr>
              <a:t>Verfügbar in den Baugrößen 60, 80 und 110</a:t>
            </a: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367652052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Funktionsprinzip</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Abdeckband aus Kunststoff</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Profilschienenführung</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Aluminiumprofil</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Zahnriemen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Kugelrollspindel</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Funktionsbeschreibung</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a:bodyPr>
          <a:lstStyle/>
          <a:p>
            <a:r>
              <a:rPr lang="de-DE" sz="1100">
                <a:solidFill>
                  <a:srgbClr val="003D6A"/>
                </a:solidFill>
              </a:rPr>
              <a:t>Der Schlitten wird über einen Zahnriemen oder eine Kugelgewindespindel angetrieben und mittels einer (Doppel-)Profilschienenführung oder Rollenführung präzise geführt. Das Abdeckband läuft durch den Schlitten und deckt den Antrieb und die Führung ab. Der Servomotor wird in der Regel mit der Antriebswelle am Profil verbunden.</a:t>
            </a:r>
          </a:p>
          <a:p>
            <a:endParaRPr lang="de-DE" sz="1600">
              <a:solidFill>
                <a:srgbClr val="003D6A"/>
              </a:solidFill>
            </a:endParaRP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spTree>
    <p:extLst>
      <p:ext uri="{BB962C8B-B14F-4D97-AF65-F5344CB8AC3E}">
        <p14:creationId xmlns:p14="http://schemas.microsoft.com/office/powerpoint/2010/main" val="137204028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Vorteile – Ihr Nutzen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Adaptierbarer Antriebsmotor </a:t>
            </a:r>
            <a:r>
              <a:rPr lang="de-DE" sz="1600" dirty="0">
                <a:solidFill>
                  <a:srgbClr val="003D6A"/>
                </a:solidFill>
                <a:effectLst/>
              </a:rPr>
              <a:t>zur flexiblen Ansteuerung und einfachen Einbindung in bestehende Steuerungskonzepte</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Wahlweise Zahnriemen- oder Spindelantrieb </a:t>
            </a:r>
            <a:r>
              <a:rPr lang="de-DE" sz="1600" dirty="0">
                <a:solidFill>
                  <a:srgbClr val="003D6A"/>
                </a:solidFill>
                <a:effectLst/>
              </a:rPr>
              <a:t>für den optimalen Antrieb bei Ihrer Anwendung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Verschiedene Führungsoptionen </a:t>
            </a:r>
            <a:r>
              <a:rPr lang="de-DE" sz="1600" dirty="0">
                <a:solidFill>
                  <a:srgbClr val="003D6A"/>
                </a:solidFill>
                <a:effectLst/>
              </a:rPr>
              <a:t>zur optimalen Anpassung an Ihre Anwendung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Kosteneffiziente Basis-Variante mit Grundfunktionalitäten </a:t>
            </a:r>
            <a:r>
              <a:rPr lang="de-DE" sz="1600" dirty="0">
                <a:solidFill>
                  <a:srgbClr val="003D6A"/>
                </a:solidFill>
                <a:effectLst/>
              </a:rPr>
              <a:t>für einfache und wirtschaftliche Anwendungen</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Kompakte Baumaße </a:t>
            </a:r>
            <a:r>
              <a:rPr lang="de-DE" sz="1600">
                <a:solidFill>
                  <a:srgbClr val="003D6A"/>
                </a:solidFill>
              </a:rPr>
              <a:t>für geringe Störkonturen</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Integriertes Kunststoffabdeckband </a:t>
            </a:r>
            <a:r>
              <a:rPr lang="de-DE" sz="1600">
                <a:solidFill>
                  <a:srgbClr val="003D6A"/>
                </a:solidFill>
              </a:rPr>
              <a:t>für universellen Einsatz und lange Lebensdauer</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Befestigung über Nutensteine oder Befestigungsleisten </a:t>
            </a:r>
            <a:r>
              <a:rPr lang="de-DE" sz="1600">
                <a:solidFill>
                  <a:srgbClr val="003D6A"/>
                </a:solidFill>
              </a:rPr>
              <a:t>für Flexibilität in der Anbindung</a:t>
            </a:r>
          </a:p>
        </p:txBody>
      </p:sp>
    </p:spTree>
    <p:extLst>
      <p:ext uri="{BB962C8B-B14F-4D97-AF65-F5344CB8AC3E}">
        <p14:creationId xmlns:p14="http://schemas.microsoft.com/office/powerpoint/2010/main" val="3049755716"/>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10758"/>
          <a:ext cx="8496944" cy="436080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699389">
                  <a:extLst>
                    <a:ext uri="{9D8B030D-6E8A-4147-A177-3AD203B41FA5}">
                      <a16:colId xmlns:a16="http://schemas.microsoft.com/office/drawing/2014/main" val="20000"/>
                    </a:ext>
                  </a:extLst>
                </a:gridCol>
                <a:gridCol w="1699389">
                  <a:extLst>
                    <a:ext uri="{9D8B030D-6E8A-4147-A177-3AD203B41FA5}">
                      <a16:colId xmlns:a16="http://schemas.microsoft.com/office/drawing/2014/main" val="20001"/>
                    </a:ext>
                  </a:extLst>
                </a:gridCol>
                <a:gridCol w="1921048">
                  <a:extLst>
                    <a:ext uri="{9D8B030D-6E8A-4147-A177-3AD203B41FA5}">
                      <a16:colId xmlns:a16="http://schemas.microsoft.com/office/drawing/2014/main" val="20002"/>
                    </a:ext>
                  </a:extLst>
                </a:gridCol>
                <a:gridCol w="1477729">
                  <a:extLst>
                    <a:ext uri="{9D8B030D-6E8A-4147-A177-3AD203B41FA5}">
                      <a16:colId xmlns:a16="http://schemas.microsoft.com/office/drawing/2014/main" val="20003"/>
                    </a:ext>
                  </a:extLst>
                </a:gridCol>
                <a:gridCol w="1699389">
                  <a:extLst>
                    <a:ext uri="{9D8B030D-6E8A-4147-A177-3AD203B41FA5}">
                      <a16:colId xmlns:a16="http://schemas.microsoft.com/office/drawing/2014/main" val="20004"/>
                    </a:ext>
                  </a:extLst>
                </a:gridCol>
              </a:tblGrid>
              <a:tr h="295578">
                <a:tc gridSpan="5">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Technische Daten Übersicht</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Baugröße</a:t>
                      </a: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Antriebskraft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Wiederholgenauigkeit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Hub</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Max. Beschleunigung</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[m/s²]</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500 .. 1000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0.03 .. 0.08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850 .. 890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20 .. 30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700 .. 1000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0.03 .. 0.08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860 .. 7710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20 .. 30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750 .. 4000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0.03 .. 0.08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5220 .. 7670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20 .. 30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900 .. 2000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0.03 .. 0.08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3725 .. 7640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20 .. 30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1000 .. 4000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0.03 .. 0.08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5020 .. 7600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20 .. 40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1500 .. 4000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0.03 .. 0.08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5260 .. 7720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20 .. 60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8"/>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110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2000 .. 6000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0.03 .. 0.08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5120 .. 7520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20 .. 60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9"/>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120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4000 .. 12000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0.03 .. 0.08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5120 .. 7520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20 .. 60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2500 .. 6000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0.03 .. 0.08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4920 .. 7540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20 .. 60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165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10000 .. 18000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0.03 .. 0.08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5010 .. 6920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20 .. 60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3500 .. 12000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0.03 .. 0.08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5030 .. 5500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20 .. 60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3"/>
                  </a:ext>
                </a:extLst>
              </a:tr>
            </a:tbl>
          </a:graphicData>
        </a:graphic>
      </p:graphicFrame>
    </p:spTree>
    <p:extLst>
      <p:ext uri="{BB962C8B-B14F-4D97-AF65-F5344CB8AC3E}">
        <p14:creationId xmlns:p14="http://schemas.microsoft.com/office/powerpoint/2010/main" val="1615415060"/>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Ausgangssituation</a:t>
            </a:r>
          </a:p>
        </p:txBody>
      </p:sp>
      <p:sp>
        <p:nvSpPr>
          <p:cNvPr id="11" name="Textfeld 10"/>
          <p:cNvSpPr txBox="1"/>
          <p:nvPr/>
        </p:nvSpPr>
        <p:spPr>
          <a:xfrm>
            <a:off x="1619672" y="2204864"/>
            <a:ext cx="6322120" cy="483461"/>
          </a:xfrm>
          <a:prstGeom prst="rect">
            <a:avLst/>
          </a:prstGeom>
          <a:noFill/>
        </p:spPr>
        <p:txBody>
          <a:bodyPr wrap="square" rtlCol="0">
            <a:noAutofit/>
          </a:bodyPr>
          <a:lstStyle/>
          <a:p>
            <a:pPr marL="177800">
              <a:spcAft>
                <a:spcPts val="600"/>
              </a:spcAft>
              <a:buClr>
                <a:srgbClr val="009EE2"/>
              </a:buClr>
              <a:buSzPct val="100000"/>
            </a:pPr>
            <a:r>
              <a:rPr lang="de-DE" sz="2400" b="1" dirty="0">
                <a:solidFill>
                  <a:srgbClr val="003D6A"/>
                </a:solidFill>
              </a:rPr>
              <a:t>Starker Wettbewerb im Low-</a:t>
            </a:r>
            <a:r>
              <a:rPr lang="de-DE" sz="2400" b="1" dirty="0" err="1">
                <a:solidFill>
                  <a:srgbClr val="003D6A"/>
                </a:solidFill>
              </a:rPr>
              <a:t>Cost</a:t>
            </a:r>
            <a:r>
              <a:rPr lang="de-DE" sz="2400" b="1" dirty="0">
                <a:solidFill>
                  <a:srgbClr val="003D6A"/>
                </a:solidFill>
              </a:rPr>
              <a:t>-Bereich!!!</a:t>
            </a:r>
            <a:endParaRPr lang="de-DE" sz="2400" dirty="0">
              <a:solidFill>
                <a:srgbClr val="003D6A"/>
              </a:solidFill>
            </a:endParaRPr>
          </a:p>
          <a:p>
            <a:pPr marL="177800">
              <a:spcAft>
                <a:spcPts val="600"/>
              </a:spcAft>
              <a:buClr>
                <a:srgbClr val="009EE2"/>
              </a:buClr>
              <a:buSzPct val="100000"/>
            </a:pPr>
            <a:endParaRPr lang="de-DE"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de-DE" dirty="0">
              <a:solidFill>
                <a:srgbClr val="003D6A"/>
              </a:solidFill>
            </a:endParaRPr>
          </a:p>
        </p:txBody>
      </p:sp>
      <p:pic>
        <p:nvPicPr>
          <p:cNvPr id="6" name="Grafik 5"/>
          <p:cNvPicPr>
            <a:picLocks noChangeAspect="1"/>
          </p:cNvPicPr>
          <p:nvPr/>
        </p:nvPicPr>
        <p:blipFill>
          <a:blip r:embed="rId3">
            <a:extLst>
              <a:ext uri="{BEBA8EAE-BF5A-486C-A8C5-ECC9F3942E4B}">
                <a14:imgProps xmlns:a14="http://schemas.microsoft.com/office/drawing/2010/main">
                  <a14:imgLayer r:embed="rId4">
                    <a14:imgEffect>
                      <a14:backgroundRemoval t="6127" b="95098" l="9814" r="89848">
                        <a14:foregroundMark x1="30118" y1="52206" x2="15398" y2="60784"/>
                        <a14:foregroundMark x1="15398" y1="60784" x2="12690" y2="79412"/>
                        <a14:foregroundMark x1="58206" y1="34804" x2="58206" y2="34804"/>
                        <a14:foregroundMark x1="24196" y1="95343" x2="24196" y2="95343"/>
                        <a14:foregroundMark x1="80711" y1="6127" x2="80711" y2="6127"/>
                        <a14:foregroundMark x1="26396" y1="54657" x2="48054" y2="35049"/>
                        <a14:foregroundMark x1="36887" y1="43137" x2="36887" y2="43137"/>
                        <a14:foregroundMark x1="37225" y1="43382" x2="45347" y2="36520"/>
                        <a14:foregroundMark x1="42470" y1="38725" x2="47716" y2="31863"/>
                        <a14:foregroundMark x1="38579" y1="40686" x2="25888" y2="54167"/>
                        <a14:foregroundMark x1="25888" y1="54167" x2="25550" y2="54657"/>
                        <a14:foregroundMark x1="11168" y1="63725" x2="10660" y2="86765"/>
                        <a14:foregroundMark x1="10660" y1="86765" x2="12352" y2="91176"/>
                      </a14:backgroundRemoval>
                    </a14:imgEffect>
                  </a14:imgLayer>
                </a14:imgProps>
              </a:ext>
              <a:ext uri="{28A0092B-C50C-407E-A947-70E740481C1C}">
                <a14:useLocalDpi xmlns:a14="http://schemas.microsoft.com/office/drawing/2010/main" val="0"/>
              </a:ext>
            </a:extLst>
          </a:blip>
          <a:stretch>
            <a:fillRect/>
          </a:stretch>
        </p:blipFill>
        <p:spPr>
          <a:xfrm>
            <a:off x="971600" y="3578852"/>
            <a:ext cx="3132819" cy="2107628"/>
          </a:xfrm>
          <a:prstGeom prst="rect">
            <a:avLst/>
          </a:prstGeom>
        </p:spPr>
      </p:pic>
      <p:sp>
        <p:nvSpPr>
          <p:cNvPr id="13" name="Textfeld 12"/>
          <p:cNvSpPr txBox="1"/>
          <p:nvPr/>
        </p:nvSpPr>
        <p:spPr>
          <a:xfrm>
            <a:off x="1132257" y="3197567"/>
            <a:ext cx="2811504" cy="391405"/>
          </a:xfrm>
          <a:prstGeom prst="rect">
            <a:avLst/>
          </a:prstGeom>
          <a:noFill/>
        </p:spPr>
        <p:txBody>
          <a:bodyPr wrap="square" rtlCol="0">
            <a:noAutofit/>
          </a:bodyPr>
          <a:lstStyle/>
          <a:p>
            <a:pPr marL="177800">
              <a:spcAft>
                <a:spcPts val="600"/>
              </a:spcAft>
              <a:buClr>
                <a:srgbClr val="009EE2"/>
              </a:buClr>
              <a:buSzPct val="100000"/>
            </a:pPr>
            <a:r>
              <a:rPr lang="de-DE" sz="1600" b="1" dirty="0">
                <a:solidFill>
                  <a:srgbClr val="003D6A"/>
                </a:solidFill>
              </a:rPr>
              <a:t>HIWIN HM-B 60/80/120</a:t>
            </a:r>
            <a:endParaRPr lang="de-DE" sz="1600" dirty="0">
              <a:solidFill>
                <a:srgbClr val="003D6A"/>
              </a:solidFill>
            </a:endParaRPr>
          </a:p>
          <a:p>
            <a:pPr marL="177800">
              <a:spcAft>
                <a:spcPts val="600"/>
              </a:spcAft>
              <a:buClr>
                <a:srgbClr val="009EE2"/>
              </a:buClr>
              <a:buSzPct val="100000"/>
            </a:pP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de-DE" sz="1600" dirty="0">
              <a:solidFill>
                <a:srgbClr val="003D6A"/>
              </a:solidFill>
            </a:endParaRPr>
          </a:p>
        </p:txBody>
      </p:sp>
      <p:grpSp>
        <p:nvGrpSpPr>
          <p:cNvPr id="2" name="Gruppieren 1"/>
          <p:cNvGrpSpPr/>
          <p:nvPr/>
        </p:nvGrpSpPr>
        <p:grpSpPr>
          <a:xfrm>
            <a:off x="5018633" y="3213081"/>
            <a:ext cx="3189172" cy="2473399"/>
            <a:chOff x="1223157" y="3917078"/>
            <a:chExt cx="2808312" cy="2129442"/>
          </a:xfrm>
        </p:grpSpPr>
        <p:pic>
          <p:nvPicPr>
            <p:cNvPr id="10" name="Grafik 9"/>
            <p:cNvPicPr>
              <a:picLocks noChangeAspect="1"/>
            </p:cNvPicPr>
            <p:nvPr/>
          </p:nvPicPr>
          <p:blipFill>
            <a:blip r:embed="rId5">
              <a:extLst>
                <a:ext uri="{BEBA8EAE-BF5A-486C-A8C5-ECC9F3942E4B}">
                  <a14:imgProps xmlns:a14="http://schemas.microsoft.com/office/drawing/2010/main">
                    <a14:imgLayer r:embed="rId6">
                      <a14:imgEffect>
                        <a14:backgroundRemoval t="0" b="94348" l="423" r="99718">
                          <a14:foregroundMark x1="28732" y1="47174" x2="16479" y2="55652"/>
                          <a14:foregroundMark x1="12958" y1="53043" x2="1268" y2="68261"/>
                          <a14:foregroundMark x1="1268" y1="68261" x2="7746" y2="89783"/>
                          <a14:foregroundMark x1="7746" y1="89783" x2="9577" y2="91304"/>
                          <a14:foregroundMark x1="5775" y1="58696" x2="845" y2="63478"/>
                          <a14:foregroundMark x1="11690" y1="94348" x2="24225" y2="93043"/>
                          <a14:foregroundMark x1="74507" y1="12391" x2="80423" y2="8043"/>
                          <a14:foregroundMark x1="77746" y1="9130" x2="84930" y2="0"/>
                          <a14:foregroundMark x1="86479" y1="1304" x2="99718" y2="12609"/>
                          <a14:foregroundMark x1="99718" y1="12609" x2="89296" y2="33913"/>
                        </a14:backgroundRemoval>
                      </a14:imgEffect>
                    </a14:imgLayer>
                  </a14:imgProps>
                </a:ext>
                <a:ext uri="{28A0092B-C50C-407E-A947-70E740481C1C}">
                  <a14:useLocalDpi xmlns:a14="http://schemas.microsoft.com/office/drawing/2010/main" val="0"/>
                </a:ext>
              </a:extLst>
            </a:blip>
            <a:stretch>
              <a:fillRect/>
            </a:stretch>
          </p:blipFill>
          <p:spPr>
            <a:xfrm>
              <a:off x="1223157" y="4227050"/>
              <a:ext cx="2808312" cy="1819470"/>
            </a:xfrm>
            <a:prstGeom prst="rect">
              <a:avLst/>
            </a:prstGeom>
          </p:spPr>
        </p:pic>
        <p:sp>
          <p:nvSpPr>
            <p:cNvPr id="14" name="Textfeld 13"/>
            <p:cNvSpPr txBox="1"/>
            <p:nvPr/>
          </p:nvSpPr>
          <p:spPr>
            <a:xfrm>
              <a:off x="1327437" y="3917078"/>
              <a:ext cx="2599752" cy="360040"/>
            </a:xfrm>
            <a:prstGeom prst="rect">
              <a:avLst/>
            </a:prstGeom>
            <a:noFill/>
          </p:spPr>
          <p:txBody>
            <a:bodyPr wrap="square" rtlCol="0">
              <a:noAutofit/>
            </a:bodyPr>
            <a:lstStyle/>
            <a:p>
              <a:pPr marL="177800">
                <a:spcAft>
                  <a:spcPts val="600"/>
                </a:spcAft>
                <a:buClr>
                  <a:srgbClr val="009EE2"/>
                </a:buClr>
                <a:buSzPct val="100000"/>
              </a:pPr>
              <a:r>
                <a:rPr lang="de-DE" sz="1600" b="1" dirty="0">
                  <a:solidFill>
                    <a:srgbClr val="003D6A"/>
                  </a:solidFill>
                </a:rPr>
                <a:t>FESTO ELGA-TB-KF 70/80/120</a:t>
              </a:r>
              <a:endParaRPr lang="de-DE" sz="1600" dirty="0">
                <a:solidFill>
                  <a:srgbClr val="003D6A"/>
                </a:solidFill>
              </a:endParaRPr>
            </a:p>
            <a:p>
              <a:pPr marL="177800">
                <a:spcAft>
                  <a:spcPts val="600"/>
                </a:spcAft>
                <a:buClr>
                  <a:srgbClr val="009EE2"/>
                </a:buClr>
                <a:buSzPct val="100000"/>
              </a:pP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de-DE" sz="1600" dirty="0">
                <a:solidFill>
                  <a:srgbClr val="003D6A"/>
                </a:solidFill>
              </a:endParaRPr>
            </a:p>
          </p:txBody>
        </p:sp>
      </p:grpSp>
    </p:spTree>
    <p:extLst>
      <p:ext uri="{BB962C8B-B14F-4D97-AF65-F5344CB8AC3E}">
        <p14:creationId xmlns:p14="http://schemas.microsoft.com/office/powerpoint/2010/main" val="1735133856"/>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Flexibel. Modular. Kompakt.</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Neue Variante Beta ZSE als kostengünstige Standardlösung</a:t>
            </a:r>
            <a:endParaRPr lang="de-DE" sz="1400" i="1" dirty="0"/>
          </a:p>
          <a:p>
            <a:pPr marL="360000" lvl="0" indent="-360000">
              <a:spcAft>
                <a:spcPts val="1200"/>
              </a:spcAft>
              <a:buSzPct val="140000"/>
              <a:buBlip>
                <a:blip r:embed="rId2"/>
              </a:buBlip>
            </a:pPr>
            <a:r>
              <a:rPr lang="de-DE" sz="1600" b="1">
                <a:solidFill>
                  <a:srgbClr val="003D6A"/>
                </a:solidFill>
              </a:rPr>
              <a:t>Definierter Umfang an Funktionen und Varianten für kurze Lieferzeit und attraktiven Preis</a:t>
            </a:r>
          </a:p>
          <a:p>
            <a:pPr marL="360000" lvl="0" indent="-360000">
              <a:spcAft>
                <a:spcPts val="1200"/>
              </a:spcAft>
              <a:buSzPct val="140000"/>
              <a:buBlip>
                <a:blip r:embed="rId2"/>
              </a:buBlip>
            </a:pPr>
            <a:r>
              <a:rPr lang="de-DE" sz="1600" b="1">
                <a:solidFill>
                  <a:srgbClr val="003D6A"/>
                </a:solidFill>
              </a:rPr>
              <a:t>Bewährte Technik der Beta ZSS</a:t>
            </a:r>
          </a:p>
          <a:p>
            <a:pPr marL="360000" lvl="0" indent="-360000">
              <a:spcAft>
                <a:spcPts val="1200"/>
              </a:spcAft>
              <a:buSzPct val="140000"/>
              <a:buBlip>
                <a:blip r:embed="rId2"/>
              </a:buBlip>
            </a:pPr>
            <a:r>
              <a:rPr lang="de-DE" sz="1600" b="1">
                <a:solidFill>
                  <a:srgbClr val="003D6A"/>
                </a:solidFill>
              </a:rPr>
              <a:t>Verfügbar in den Baugrößen 60, 80 und 110</a:t>
            </a: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6" name="Grafik 5">
            <a:extLst>
              <a:ext uri="{FF2B5EF4-FFF2-40B4-BE49-F238E27FC236}">
                <a16:creationId xmlns:a16="http://schemas.microsoft.com/office/drawing/2014/main" id="{987D2E58-4F7F-4B3D-8D10-7D3E40BEB1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96" y="2276872"/>
            <a:ext cx="4555367" cy="2721035"/>
          </a:xfrm>
          <a:prstGeom prst="rect">
            <a:avLst/>
          </a:prstGeom>
        </p:spPr>
      </p:pic>
      <p:sp>
        <p:nvSpPr>
          <p:cNvPr id="5" name="Textfeld 4">
            <a:extLst>
              <a:ext uri="{FF2B5EF4-FFF2-40B4-BE49-F238E27FC236}">
                <a16:creationId xmlns:a16="http://schemas.microsoft.com/office/drawing/2014/main" id="{EEBAE38B-0502-480C-BDC1-38AD0594B445}"/>
              </a:ext>
            </a:extLst>
          </p:cNvPr>
          <p:cNvSpPr txBox="1"/>
          <p:nvPr/>
        </p:nvSpPr>
        <p:spPr>
          <a:xfrm>
            <a:off x="5229226" y="119675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dirty="0">
                <a:solidFill>
                  <a:schemeClr val="bg1"/>
                </a:solidFill>
              </a:rPr>
              <a:t>Beta ZSE</a:t>
            </a:r>
          </a:p>
        </p:txBody>
      </p:sp>
    </p:spTree>
    <p:extLst>
      <p:ext uri="{BB962C8B-B14F-4D97-AF65-F5344CB8AC3E}">
        <p14:creationId xmlns:p14="http://schemas.microsoft.com/office/powerpoint/2010/main" val="411224090"/>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Vergleich mit Beta ZSS</a:t>
            </a:r>
          </a:p>
        </p:txBody>
      </p:sp>
      <p:sp>
        <p:nvSpPr>
          <p:cNvPr id="11" name="Textfeld 10"/>
          <p:cNvSpPr txBox="1"/>
          <p:nvPr/>
        </p:nvSpPr>
        <p:spPr>
          <a:xfrm>
            <a:off x="4716016" y="2132856"/>
            <a:ext cx="4464496" cy="3888432"/>
          </a:xfrm>
          <a:prstGeom prst="rect">
            <a:avLst/>
          </a:prstGeom>
          <a:noFill/>
        </p:spPr>
        <p:txBody>
          <a:bodyPr wrap="square" rtlCol="0">
            <a:noAutofit/>
          </a:bodyPr>
          <a:lstStyle/>
          <a:p>
            <a:pPr marL="177800">
              <a:spcAft>
                <a:spcPts val="600"/>
              </a:spcAft>
              <a:buClr>
                <a:srgbClr val="009EE2"/>
              </a:buClr>
              <a:buSzPct val="100000"/>
            </a:pPr>
            <a:r>
              <a:rPr lang="de-DE" sz="1600" b="1" dirty="0">
                <a:solidFill>
                  <a:srgbClr val="003D6A"/>
                </a:solidFill>
              </a:rPr>
              <a:t>Differenzierung:</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Nur Zahnriemenantrieb mit Schienenführung</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Ohne Schlittenplatte (als Zubehör verfügbar)</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Ein Antriebslagergehäuse</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Kein Abdeckband möglich</a:t>
            </a:r>
          </a:p>
          <a:p>
            <a:pPr marL="177800">
              <a:spcAft>
                <a:spcPts val="600"/>
              </a:spcAft>
              <a:buClr>
                <a:srgbClr val="009EE2"/>
              </a:buClr>
              <a:buSzPct val="100000"/>
            </a:pPr>
            <a:endParaRPr lang="de-DE" sz="1600" b="1" dirty="0">
              <a:solidFill>
                <a:srgbClr val="003D6A"/>
              </a:solidFill>
            </a:endParaRPr>
          </a:p>
          <a:p>
            <a:pPr marL="177800">
              <a:spcAft>
                <a:spcPts val="600"/>
              </a:spcAft>
              <a:buClr>
                <a:srgbClr val="009EE2"/>
              </a:buClr>
              <a:buSzPct val="100000"/>
            </a:pPr>
            <a:r>
              <a:rPr lang="de-DE" sz="1600" b="1" dirty="0">
                <a:solidFill>
                  <a:srgbClr val="003D6A"/>
                </a:solidFill>
              </a:rPr>
              <a:t>Vorteile Beta ZSE:</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Bekannte Technik</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standardisierte Einheiten</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Schnellere Verfügbarkeit</a:t>
            </a:r>
          </a:p>
          <a:p>
            <a:pPr marL="463550" indent="-285750">
              <a:spcAft>
                <a:spcPts val="600"/>
              </a:spcAft>
              <a:buClr>
                <a:srgbClr val="009EE2"/>
              </a:buClr>
              <a:buSzPct val="100000"/>
              <a:buFont typeface="Calibri" panose="020F0502020204030204" pitchFamily="34" charset="0"/>
              <a:buChar char="●"/>
            </a:pPr>
            <a:r>
              <a:rPr lang="de-DE" sz="1600" dirty="0">
                <a:solidFill>
                  <a:srgbClr val="003D6A"/>
                </a:solidFill>
              </a:rPr>
              <a:t>20% kostengünstiger</a:t>
            </a:r>
          </a:p>
          <a:p>
            <a:pPr marL="177800">
              <a:spcAft>
                <a:spcPts val="600"/>
              </a:spcAft>
              <a:buClr>
                <a:srgbClr val="009EE2"/>
              </a:buClr>
              <a:buSzPct val="100000"/>
            </a:pPr>
            <a:endParaRPr lang="de-DE" sz="1600" b="1"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de-DE" sz="1600" dirty="0">
              <a:solidFill>
                <a:srgbClr val="003D6A"/>
              </a:solidFill>
            </a:endParaRPr>
          </a:p>
          <a:p>
            <a:pPr marL="177800">
              <a:spcAft>
                <a:spcPts val="600"/>
              </a:spcAft>
              <a:buClr>
                <a:srgbClr val="009EE2"/>
              </a:buClr>
              <a:buSzPct val="100000"/>
            </a:pPr>
            <a:endParaRPr lang="de-DE" sz="1600" dirty="0">
              <a:solidFill>
                <a:srgbClr val="003D6A"/>
              </a:solidFill>
            </a:endParaRPr>
          </a:p>
          <a:p>
            <a:pPr marL="463550" indent="-285750">
              <a:spcAft>
                <a:spcPts val="600"/>
              </a:spcAft>
              <a:buClr>
                <a:srgbClr val="009EE2"/>
              </a:buClr>
              <a:buSzPct val="100000"/>
              <a:buFont typeface="Calibri" panose="020F0502020204030204" pitchFamily="34" charset="0"/>
              <a:buChar char="●"/>
            </a:pPr>
            <a:endParaRPr lang="de-DE" sz="1600" dirty="0">
              <a:solidFill>
                <a:srgbClr val="003D6A"/>
              </a:solidFill>
            </a:endParaRPr>
          </a:p>
        </p:txBody>
      </p:sp>
      <p:pic>
        <p:nvPicPr>
          <p:cNvPr id="7" name="Grafik 6">
            <a:extLst>
              <a:ext uri="{FF2B5EF4-FFF2-40B4-BE49-F238E27FC236}">
                <a16:creationId xmlns:a16="http://schemas.microsoft.com/office/drawing/2014/main" id="{872A3E64-E582-4950-AD64-FEFC13E89A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96" y="2276872"/>
            <a:ext cx="4555367" cy="2721035"/>
          </a:xfrm>
          <a:prstGeom prst="rect">
            <a:avLst/>
          </a:prstGeom>
        </p:spPr>
      </p:pic>
      <p:sp>
        <p:nvSpPr>
          <p:cNvPr id="6" name="Textfeld 5">
            <a:extLst>
              <a:ext uri="{FF2B5EF4-FFF2-40B4-BE49-F238E27FC236}">
                <a16:creationId xmlns:a16="http://schemas.microsoft.com/office/drawing/2014/main" id="{4ED6FE5A-35A2-4AAC-8199-3A7CF7164FFC}"/>
              </a:ext>
            </a:extLst>
          </p:cNvPr>
          <p:cNvSpPr txBox="1"/>
          <p:nvPr/>
        </p:nvSpPr>
        <p:spPr>
          <a:xfrm>
            <a:off x="5229226" y="119675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dirty="0">
                <a:solidFill>
                  <a:schemeClr val="bg1"/>
                </a:solidFill>
              </a:rPr>
              <a:t>Beta ZSE</a:t>
            </a:r>
          </a:p>
        </p:txBody>
      </p:sp>
    </p:spTree>
    <p:extLst>
      <p:ext uri="{BB962C8B-B14F-4D97-AF65-F5344CB8AC3E}">
        <p14:creationId xmlns:p14="http://schemas.microsoft.com/office/powerpoint/2010/main" val="1821734530"/>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Verfügbarkeit</a:t>
            </a:r>
          </a:p>
        </p:txBody>
      </p:sp>
      <p:pic>
        <p:nvPicPr>
          <p:cNvPr id="9" name="Grafi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96" y="2276872"/>
            <a:ext cx="4555367" cy="2721035"/>
          </a:xfrm>
          <a:prstGeom prst="rect">
            <a:avLst/>
          </a:prstGeom>
        </p:spPr>
      </p:pic>
      <p:graphicFrame>
        <p:nvGraphicFramePr>
          <p:cNvPr id="7" name="Inhaltsplatzhalter 13"/>
          <p:cNvGraphicFramePr>
            <a:graphicFrameLocks/>
          </p:cNvGraphicFramePr>
          <p:nvPr>
            <p:extLst/>
          </p:nvPr>
        </p:nvGraphicFramePr>
        <p:xfrm>
          <a:off x="4589366" y="2193926"/>
          <a:ext cx="4519137" cy="185420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226310">
                  <a:extLst>
                    <a:ext uri="{9D8B030D-6E8A-4147-A177-3AD203B41FA5}">
                      <a16:colId xmlns:a16="http://schemas.microsoft.com/office/drawing/2014/main" val="20000"/>
                    </a:ext>
                  </a:extLst>
                </a:gridCol>
                <a:gridCol w="1780660">
                  <a:extLst>
                    <a:ext uri="{9D8B030D-6E8A-4147-A177-3AD203B41FA5}">
                      <a16:colId xmlns:a16="http://schemas.microsoft.com/office/drawing/2014/main" val="1459839181"/>
                    </a:ext>
                  </a:extLst>
                </a:gridCol>
                <a:gridCol w="1512167">
                  <a:extLst>
                    <a:ext uri="{9D8B030D-6E8A-4147-A177-3AD203B41FA5}">
                      <a16:colId xmlns:a16="http://schemas.microsoft.com/office/drawing/2014/main" val="20002"/>
                    </a:ext>
                  </a:extLst>
                </a:gridCol>
              </a:tblGrid>
              <a:tr h="370840">
                <a:tc gridSpan="3">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187115" marR="18711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lnL>
                      <a:noFill/>
                    </a:lnL>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Baugröße</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Verkaufsfreigabe</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600" b="0" kern="1200" dirty="0">
                          <a:solidFill>
                            <a:srgbClr val="003D6A"/>
                          </a:solidFill>
                          <a:latin typeface="+mn-lt"/>
                          <a:ea typeface="+mn-ea"/>
                          <a:cs typeface="+mn-cs"/>
                        </a:rPr>
                        <a:t>Lieferzeit</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60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März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4 Wochen</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80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März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4 Wochen</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110</a:t>
                      </a:r>
                    </a:p>
                  </a:txBody>
                  <a:tcPr marL="187115" marR="187115">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0" kern="1200" dirty="0">
                          <a:solidFill>
                            <a:srgbClr val="003D6A"/>
                          </a:solidFill>
                          <a:latin typeface="+mn-lt"/>
                          <a:ea typeface="+mn-ea"/>
                          <a:cs typeface="+mn-cs"/>
                        </a:rPr>
                        <a:t>März 2019</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600" b="0" kern="1200" dirty="0">
                          <a:solidFill>
                            <a:srgbClr val="003D6A"/>
                          </a:solidFill>
                          <a:latin typeface="+mn-lt"/>
                          <a:ea typeface="+mn-ea"/>
                          <a:cs typeface="+mn-cs"/>
                        </a:rPr>
                        <a:t>4 Wochen</a:t>
                      </a:r>
                    </a:p>
                  </a:txBody>
                  <a:tcPr marL="187115" marR="187115">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sp>
        <p:nvSpPr>
          <p:cNvPr id="6" name="Textfeld 5">
            <a:extLst>
              <a:ext uri="{FF2B5EF4-FFF2-40B4-BE49-F238E27FC236}">
                <a16:creationId xmlns:a16="http://schemas.microsoft.com/office/drawing/2014/main" id="{0389FA62-0B3F-44FB-B753-E2F7ACC299B7}"/>
              </a:ext>
            </a:extLst>
          </p:cNvPr>
          <p:cNvSpPr txBox="1"/>
          <p:nvPr/>
        </p:nvSpPr>
        <p:spPr>
          <a:xfrm>
            <a:off x="5229226" y="1196752"/>
            <a:ext cx="3914774" cy="611021"/>
          </a:xfrm>
          <a:prstGeom prst="rect">
            <a:avLst/>
          </a:prstGeom>
          <a:solidFill>
            <a:srgbClr val="009EE0"/>
          </a:solidFill>
        </p:spPr>
        <p:txBody>
          <a:bodyPr wrap="square" lIns="90000" tIns="90000" bIns="0" rtlCol="0" anchor="ctr" anchorCtr="0">
            <a:spAutoFit/>
          </a:bodyPr>
          <a:lstStyle/>
          <a:p>
            <a:pPr>
              <a:lnSpc>
                <a:spcPts val="4000"/>
              </a:lnSpc>
            </a:pPr>
            <a:r>
              <a:rPr lang="de-DE" sz="4000" b="1" dirty="0">
                <a:solidFill>
                  <a:schemeClr val="bg1"/>
                </a:solidFill>
              </a:rPr>
              <a:t>Beta ZSE</a:t>
            </a:r>
          </a:p>
        </p:txBody>
      </p:sp>
    </p:spTree>
    <p:extLst>
      <p:ext uri="{BB962C8B-B14F-4D97-AF65-F5344CB8AC3E}">
        <p14:creationId xmlns:p14="http://schemas.microsoft.com/office/powerpoint/2010/main" val="1732653119"/>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Schnellwechselsystem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Das einzige automatische selbsthemmende Wechselsystem ohne zusätzliche Federkraft am Markt</a:t>
            </a:r>
            <a:endParaRPr lang="de-DE" b="1">
              <a:solidFill>
                <a:srgbClr val="003D6A"/>
              </a:solidFill>
            </a:endParaRPr>
          </a:p>
          <a:p>
            <a:endParaRPr lang="de-DE" b="1">
              <a:solidFill>
                <a:srgbClr val="00446B"/>
              </a:solidFill>
            </a:endParaRPr>
          </a:p>
          <a:p>
            <a:r>
              <a:rPr lang="de-DE" b="1">
                <a:solidFill>
                  <a:srgbClr val="00446B"/>
                </a:solidFill>
              </a:rPr>
              <a:t>Bis zu 10 integrierte Luftdurchführungen bei pneumatischen Greifern</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Pneumatisches Werkzeugwechselsystem mit patentierter Verriegelung</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341708881"/>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Modular. Robust. Flexibel.</a:t>
            </a:r>
          </a:p>
        </p:txBody>
      </p:sp>
      <p:sp>
        <p:nvSpPr>
          <p:cNvPr id="55" name="Textfeld 54"/>
          <p:cNvSpPr txBox="1"/>
          <p:nvPr/>
        </p:nvSpPr>
        <p:spPr>
          <a:xfrm>
            <a:off x="5220072" y="2080671"/>
            <a:ext cx="3588025" cy="3293209"/>
          </a:xfrm>
          <a:prstGeom prst="rect">
            <a:avLst/>
          </a:prstGeom>
          <a:noFill/>
        </p:spPr>
        <p:txBody>
          <a:bodyPr wrap="square" rtlCol="0">
            <a:spAutoFit/>
          </a:bodyPr>
          <a:lstStyle/>
          <a:p>
            <a:pPr marL="360000" indent="-360000">
              <a:spcAft>
                <a:spcPts val="1200"/>
              </a:spcAft>
              <a:buSzPct val="140000"/>
              <a:buBlip>
                <a:blip r:embed="rId2"/>
              </a:buBlip>
            </a:pPr>
            <a:r>
              <a:rPr lang="de-DE" sz="1600" b="1" dirty="0">
                <a:solidFill>
                  <a:srgbClr val="003D6A"/>
                </a:solidFill>
              </a:rPr>
              <a:t>Einfache Direktverbindung mit Roboterflansch ohne zusätzliche Adapterplatte.</a:t>
            </a:r>
            <a:endParaRPr lang="de-DE" sz="1400" i="1" dirty="0"/>
          </a:p>
          <a:p>
            <a:pPr marL="360000" lvl="0" indent="-360000">
              <a:spcAft>
                <a:spcPts val="1200"/>
              </a:spcAft>
              <a:buSzPct val="140000"/>
              <a:buBlip>
                <a:blip r:embed="rId2"/>
              </a:buBlip>
            </a:pPr>
            <a:r>
              <a:rPr lang="de-DE" sz="1600" b="1" dirty="0">
                <a:solidFill>
                  <a:srgbClr val="003D6A"/>
                </a:solidFill>
              </a:rPr>
              <a:t>Integrierte Kolbenhubabfrage</a:t>
            </a:r>
          </a:p>
          <a:p>
            <a:pPr marL="360000" lvl="0" indent="-360000">
              <a:spcAft>
                <a:spcPts val="1200"/>
              </a:spcAft>
              <a:buSzPct val="140000"/>
              <a:buBlip>
                <a:blip r:embed="rId2"/>
              </a:buBlip>
            </a:pPr>
            <a:r>
              <a:rPr lang="de-DE" sz="1600" b="1" dirty="0">
                <a:solidFill>
                  <a:srgbClr val="003D6A"/>
                </a:solidFill>
              </a:rPr>
              <a:t>Patentiertes, selbsthaltendes Verriegelungssystem</a:t>
            </a:r>
          </a:p>
          <a:p>
            <a:pPr marL="360000" lvl="0" indent="-360000">
              <a:spcAft>
                <a:spcPts val="1200"/>
              </a:spcAft>
              <a:buSzPct val="140000"/>
              <a:buBlip>
                <a:blip r:embed="rId2"/>
              </a:buBlip>
            </a:pPr>
            <a:r>
              <a:rPr lang="de-DE" sz="1600" b="1" dirty="0">
                <a:solidFill>
                  <a:srgbClr val="003D6A"/>
                </a:solidFill>
              </a:rPr>
              <a:t>Portfolioerweiterung - Neue Baugröße 046</a:t>
            </a:r>
            <a:endParaRPr lang="de-DE" sz="1400" dirty="0">
              <a:solidFill>
                <a:prstClr val="black"/>
              </a:solidFill>
            </a:endParaRPr>
          </a:p>
          <a:p>
            <a:pPr marL="285750" lvl="0" indent="-360000">
              <a:spcAft>
                <a:spcPts val="1200"/>
              </a:spcAft>
              <a:buSzPct val="200000"/>
              <a:buBlip>
                <a:blip r:embed="rId2"/>
              </a:buBlip>
            </a:pPr>
            <a:endParaRPr lang="de-DE" sz="1400" i="1" dirty="0">
              <a:solidFill>
                <a:prstClr val="black"/>
              </a:solidFill>
            </a:endParaRPr>
          </a:p>
          <a:p>
            <a:pPr marL="285750" indent="-360000">
              <a:spcAft>
                <a:spcPts val="1200"/>
              </a:spcAft>
              <a:buSzPct val="200000"/>
              <a:buBlip>
                <a:blip r:embed="rId2"/>
              </a:buBlip>
            </a:pPr>
            <a:endParaRPr lang="de-DE" sz="1600" b="1" dirty="0">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258581538"/>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Funktionsprinzip</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Antrieb</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Gehäuse</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Sensorabfrage der Verriegelung</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Verriegelungsmechanik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Luftdurchführung</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dirty="0">
                <a:solidFill>
                  <a:srgbClr val="003D6A"/>
                </a:solidFill>
              </a:rPr>
              <a:t>Funktionsbeschreibung</a:t>
            </a:r>
          </a:p>
        </p:txBody>
      </p:sp>
      <p:sp>
        <p:nvSpPr>
          <p:cNvPr id="59" name="Textfeld 58"/>
          <p:cNvSpPr txBox="1"/>
          <p:nvPr/>
        </p:nvSpPr>
        <p:spPr>
          <a:xfrm>
            <a:off x="5148064" y="2298358"/>
            <a:ext cx="3995936" cy="1202650"/>
          </a:xfrm>
          <a:prstGeom prst="rect">
            <a:avLst/>
          </a:prstGeom>
          <a:noFill/>
        </p:spPr>
        <p:txBody>
          <a:bodyPr wrap="square" rtlCol="0">
            <a:normAutofit lnSpcReduction="10000"/>
          </a:bodyPr>
          <a:lstStyle/>
          <a:p>
            <a:r>
              <a:rPr lang="de-DE" sz="900" dirty="0">
                <a:solidFill>
                  <a:srgbClr val="003D6A"/>
                </a:solidFill>
              </a:rPr>
              <a:t>Durch den automatischen Wechsel des Endeffektors (z. B. Greifer, Paletten, Saugspinnen, pneumatische oder elektrisch angetriebene Werkzeuge, Schweißzangen etc.) erhöht sich die Flexibilität Ihres Roboters.</a:t>
            </a:r>
          </a:p>
          <a:p>
            <a:r>
              <a:rPr lang="de-DE" sz="900" dirty="0">
                <a:solidFill>
                  <a:srgbClr val="003D6A"/>
                </a:solidFill>
              </a:rPr>
              <a:t>Das Schnellwechselsystem (SWS) besteht aus einem Schnellwechselkopf (SWK) und einem Schnellwechseladapter (SWA). Der am Roboter montierte SWK koppelt den an Ihrem Werkzeug montierten SWA. Ein pneumatisch angetriebener Verriegelungskolben sorgt mit seinem patentierten Design für eine sichere Verbindung. Pneumatische und elektrische Durchführungen versorgen nach dem Koppeln automatisch Ihr Roboterwerkzeug.</a:t>
            </a:r>
            <a:endParaRPr lang="de-DE" sz="1600" dirty="0">
              <a:solidFill>
                <a:srgbClr val="003D6A"/>
              </a:solidFill>
            </a:endParaRPr>
          </a:p>
          <a:p>
            <a:endParaRPr lang="de-DE" sz="1600" dirty="0">
              <a:solidFill>
                <a:srgbClr val="003D6A"/>
              </a:solidFill>
            </a:endParaRPr>
          </a:p>
          <a:p>
            <a:endParaRPr lang="de-DE" sz="1600" dirty="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spTree>
    <p:extLst>
      <p:ext uri="{BB962C8B-B14F-4D97-AF65-F5344CB8AC3E}">
        <p14:creationId xmlns:p14="http://schemas.microsoft.com/office/powerpoint/2010/main" val="2073695913"/>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Neue Baugröße SWS-046</a:t>
            </a:r>
          </a:p>
        </p:txBody>
      </p:sp>
      <p:sp>
        <p:nvSpPr>
          <p:cNvPr id="7" name="Textfeld 6">
            <a:extLst>
              <a:ext uri="{FF2B5EF4-FFF2-40B4-BE49-F238E27FC236}">
                <a16:creationId xmlns:a16="http://schemas.microsoft.com/office/drawing/2014/main" id="{E1EAC4B3-4CAE-43EE-8AE7-329F5E11A420}"/>
              </a:ext>
            </a:extLst>
          </p:cNvPr>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rPr>
              <a:t>Schnellwechselsystem SWS-046</a:t>
            </a:r>
            <a:r>
              <a:rPr lang="de-DE" sz="1500" dirty="0">
                <a:solidFill>
                  <a:srgbClr val="003D6A"/>
                </a:solidFill>
              </a:rPr>
              <a:t>                mit 50 kg Traglast analog zum SWS-040Q</a:t>
            </a:r>
          </a:p>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rPr>
              <a:t>Keine</a:t>
            </a:r>
            <a:r>
              <a:rPr lang="de-DE" sz="1500" dirty="0">
                <a:solidFill>
                  <a:srgbClr val="003D6A"/>
                </a:solidFill>
              </a:rPr>
              <a:t> </a:t>
            </a:r>
            <a:r>
              <a:rPr lang="de-DE" sz="1500" b="1" dirty="0">
                <a:solidFill>
                  <a:srgbClr val="003D6A"/>
                </a:solidFill>
              </a:rPr>
              <a:t>integrierte Luftdurchführung</a:t>
            </a:r>
          </a:p>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rPr>
              <a:t>Vier Anbauflächen für Medienübergabe</a:t>
            </a:r>
            <a:r>
              <a:rPr lang="de-DE" sz="1500" dirty="0">
                <a:solidFill>
                  <a:srgbClr val="003D6A"/>
                </a:solidFill>
              </a:rPr>
              <a:t> für standardmäßig bis zu 5 Module           </a:t>
            </a:r>
            <a:r>
              <a:rPr lang="de-DE" sz="1500" spc="-50" dirty="0">
                <a:solidFill>
                  <a:srgbClr val="003D6A"/>
                </a:solidFill>
              </a:rPr>
              <a:t>(An Seite C passen 2 Module nebeneinander)</a:t>
            </a:r>
          </a:p>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rPr>
              <a:t>Integrierte Kolbenhubabfrage </a:t>
            </a:r>
            <a:r>
              <a:rPr lang="de-DE" sz="1500" dirty="0">
                <a:solidFill>
                  <a:srgbClr val="003D6A"/>
                </a:solidFill>
              </a:rPr>
              <a:t>über induktive Näherungsschalter</a:t>
            </a:r>
          </a:p>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rPr>
              <a:t>ISO-Flanschbild 9409-1-100-6-M8 </a:t>
            </a:r>
            <a:r>
              <a:rPr lang="de-DE" sz="1500" dirty="0">
                <a:solidFill>
                  <a:srgbClr val="003D6A"/>
                </a:solidFill>
              </a:rPr>
              <a:t>für </a:t>
            </a:r>
            <a:r>
              <a:rPr lang="de-DE" sz="1500" dirty="0" err="1">
                <a:solidFill>
                  <a:srgbClr val="003D6A"/>
                </a:solidFill>
              </a:rPr>
              <a:t>Direktanschraubung</a:t>
            </a:r>
            <a:r>
              <a:rPr lang="de-DE" sz="1500" dirty="0">
                <a:solidFill>
                  <a:srgbClr val="003D6A"/>
                </a:solidFill>
              </a:rPr>
              <a:t> roboterseitig</a:t>
            </a:r>
          </a:p>
        </p:txBody>
      </p:sp>
      <p:pic>
        <p:nvPicPr>
          <p:cNvPr id="9" name="Grafik 8">
            <a:extLst>
              <a:ext uri="{FF2B5EF4-FFF2-40B4-BE49-F238E27FC236}">
                <a16:creationId xmlns:a16="http://schemas.microsoft.com/office/drawing/2014/main" id="{87FDB264-219C-4089-8A5E-B947A31C0A54}"/>
              </a:ext>
            </a:extLst>
          </p:cNvPr>
          <p:cNvPicPr/>
          <p:nvPr/>
        </p:nvPicPr>
        <p:blipFill>
          <a:blip r:embed="rId2" cstate="print">
            <a:extLst>
              <a:ext uri="{BEBA8EAE-BF5A-486C-A8C5-ECC9F3942E4B}">
                <a14:imgProps xmlns:a14="http://schemas.microsoft.com/office/drawing/2010/main">
                  <a14:imgLayer r:embed="rId3">
                    <a14:imgEffect>
                      <a14:backgroundRemoval t="3110" b="94272" l="2778" r="97939">
                        <a14:foregroundMark x1="45430" y1="12602" x2="35932" y2="3601"/>
                        <a14:foregroundMark x1="35932" y1="3601" x2="15591" y2="11293"/>
                        <a14:foregroundMark x1="15591" y1="11293" x2="10932" y2="30769"/>
                        <a14:foregroundMark x1="10932" y1="30769" x2="1523" y2="39444"/>
                        <a14:foregroundMark x1="1523" y1="39444" x2="2509" y2="77741"/>
                        <a14:foregroundMark x1="2509" y1="77741" x2="11022" y2="91326"/>
                        <a14:foregroundMark x1="11022" y1="91326" x2="33602" y2="90016"/>
                        <a14:foregroundMark x1="33602" y1="90016" x2="42832" y2="81342"/>
                        <a14:foregroundMark x1="42832" y1="81342" x2="43011" y2="80360"/>
                        <a14:foregroundMark x1="3584" y1="37643" x2="6183" y2="56465"/>
                        <a14:foregroundMark x1="6183" y1="56465" x2="5197" y2="76268"/>
                        <a14:foregroundMark x1="5197" y1="76268" x2="8333" y2="94599"/>
                        <a14:foregroundMark x1="8333" y1="94599" x2="15771" y2="94599"/>
                        <a14:foregroundMark x1="10484" y1="11293" x2="10305" y2="8674"/>
                        <a14:foregroundMark x1="4211" y1="31097" x2="2867" y2="88216"/>
                        <a14:foregroundMark x1="10305" y1="9820" x2="12186" y2="8674"/>
                        <a14:foregroundMark x1="9677" y1="11293" x2="10036" y2="14730"/>
                        <a14:foregroundMark x1="9498" y1="12930" x2="9677" y2="12930"/>
                        <a14:foregroundMark x1="10663" y1="13748" x2="10215" y2="13257"/>
                        <a14:foregroundMark x1="9319" y1="12275" x2="9498" y2="14075"/>
                        <a14:foregroundMark x1="10484" y1="11620" x2="10842" y2="10475"/>
                        <a14:foregroundMark x1="10215" y1="10475" x2="11201" y2="12930"/>
                        <a14:foregroundMark x1="34050" y1="3273" x2="41487" y2="3273"/>
                        <a14:foregroundMark x1="63530" y1="42553" x2="63889" y2="62193"/>
                        <a14:foregroundMark x1="63889" y1="62193" x2="72670" y2="74795"/>
                        <a14:foregroundMark x1="72670" y1="74795" x2="83692" y2="66776"/>
                        <a14:foregroundMark x1="83692" y1="66776" x2="87545" y2="45827"/>
                        <a14:foregroundMark x1="87545" y1="45827" x2="88172" y2="24550"/>
                        <a14:foregroundMark x1="88172" y1="24550" x2="63799" y2="18167"/>
                        <a14:foregroundMark x1="63799" y1="18167" x2="56810" y2="37152"/>
                        <a14:foregroundMark x1="56810" y1="37152" x2="58602" y2="77741"/>
                        <a14:foregroundMark x1="58602" y1="77741" x2="60394" y2="82815"/>
                        <a14:foregroundMark x1="68459" y1="66448" x2="77957" y2="68903"/>
                        <a14:foregroundMark x1="85036" y1="22586" x2="89516" y2="10802"/>
                        <a14:foregroundMark x1="87724" y1="9820" x2="95520" y2="23732"/>
                        <a14:foregroundMark x1="95520" y1="23732" x2="97939" y2="44354"/>
                        <a14:foregroundMark x1="97939" y1="44354" x2="95341" y2="79542"/>
                        <a14:backgroundMark x1="12186" y1="6647" x2="12993" y2="4746"/>
                        <a14:backgroundMark x1="6183" y1="20786" x2="8956" y2="14253"/>
                        <a14:backgroundMark x1="12993" y1="4746" x2="17294" y2="2291"/>
                        <a14:backgroundMark x1="50090" y1="2291" x2="49642" y2="58592"/>
                      </a14:backgroundRemoval>
                    </a14:imgEffect>
                  </a14:imgLayer>
                </a14:imgProps>
              </a:ext>
              <a:ext uri="{28A0092B-C50C-407E-A947-70E740481C1C}">
                <a14:useLocalDpi xmlns:a14="http://schemas.microsoft.com/office/drawing/2010/main" val="0"/>
              </a:ext>
            </a:extLst>
          </a:blip>
          <a:stretch>
            <a:fillRect/>
          </a:stretch>
        </p:blipFill>
        <p:spPr>
          <a:xfrm rot="5400000">
            <a:off x="274260" y="2470156"/>
            <a:ext cx="4350644" cy="2379901"/>
          </a:xfrm>
          <a:prstGeom prst="rect">
            <a:avLst/>
          </a:prstGeom>
        </p:spPr>
      </p:pic>
    </p:spTree>
    <p:extLst>
      <p:ext uri="{BB962C8B-B14F-4D97-AF65-F5344CB8AC3E}">
        <p14:creationId xmlns:p14="http://schemas.microsoft.com/office/powerpoint/2010/main" val="4166547239"/>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Anwendungen – Ihr Nutzen</a:t>
            </a:r>
          </a:p>
        </p:txBody>
      </p:sp>
      <p:sp>
        <p:nvSpPr>
          <p:cNvPr id="7" name="Textfeld 6">
            <a:extLst>
              <a:ext uri="{FF2B5EF4-FFF2-40B4-BE49-F238E27FC236}">
                <a16:creationId xmlns:a16="http://schemas.microsoft.com/office/drawing/2014/main" id="{E1EAC4B3-4CAE-43EE-8AE7-329F5E11A420}"/>
              </a:ext>
            </a:extLst>
          </p:cNvPr>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500" spc="-50" dirty="0">
                <a:solidFill>
                  <a:srgbClr val="003D6A"/>
                </a:solidFill>
              </a:rPr>
              <a:t>Hohe Flexibilität durch eine Vielzahl unterschiedlicher Durchführungsmöglichkeiten</a:t>
            </a:r>
          </a:p>
          <a:p>
            <a:pPr marL="463550" indent="-285750">
              <a:spcAft>
                <a:spcPts val="600"/>
              </a:spcAft>
              <a:buClr>
                <a:srgbClr val="009EE2"/>
              </a:buClr>
              <a:buSzPct val="100000"/>
              <a:buFont typeface="Calibri" panose="020F0502020204030204" pitchFamily="34" charset="0"/>
              <a:buChar char="●"/>
            </a:pPr>
            <a:r>
              <a:rPr lang="de-DE" sz="1500" spc="-30" dirty="0">
                <a:solidFill>
                  <a:srgbClr val="003D6A"/>
                </a:solidFill>
              </a:rPr>
              <a:t>Große Anzahl verschiedener Module zur Übertragung verschiedenster elektrischer Signale und Ströme sowie fluidischen Medien</a:t>
            </a:r>
          </a:p>
          <a:p>
            <a:pPr marL="463550" indent="-285750">
              <a:spcAft>
                <a:spcPts val="600"/>
              </a:spcAft>
              <a:buClr>
                <a:srgbClr val="009EE2"/>
              </a:buClr>
              <a:buSzPct val="100000"/>
              <a:buFont typeface="Calibri" panose="020F0502020204030204" pitchFamily="34" charset="0"/>
              <a:buChar char="●"/>
            </a:pPr>
            <a:r>
              <a:rPr lang="de-DE" sz="1500" dirty="0">
                <a:solidFill>
                  <a:srgbClr val="003D6A"/>
                </a:solidFill>
              </a:rPr>
              <a:t>Einsatzgebiet beispielsweise in der Metallindustrie für Schweißapplikationen</a:t>
            </a:r>
          </a:p>
          <a:p>
            <a:pPr marL="463550" indent="-285750">
              <a:spcAft>
                <a:spcPts val="600"/>
              </a:spcAft>
              <a:buClr>
                <a:srgbClr val="009EE2"/>
              </a:buClr>
              <a:buSzPct val="100000"/>
              <a:buFont typeface="Calibri" panose="020F0502020204030204" pitchFamily="34" charset="0"/>
              <a:buChar char="●"/>
            </a:pPr>
            <a:r>
              <a:rPr lang="de-DE" sz="1500" dirty="0">
                <a:solidFill>
                  <a:srgbClr val="003D6A"/>
                </a:solidFill>
              </a:rPr>
              <a:t>Beispielkonfiguration Schweißbrenner:</a:t>
            </a:r>
          </a:p>
          <a:p>
            <a:pPr marL="920750" lvl="1" indent="-285750">
              <a:spcAft>
                <a:spcPts val="600"/>
              </a:spcAft>
              <a:buClr>
                <a:srgbClr val="009EE2"/>
              </a:buClr>
              <a:buSzPct val="100000"/>
              <a:buFont typeface="Arial" panose="020B0604020202020204" pitchFamily="34" charset="0"/>
              <a:buChar char="•"/>
            </a:pPr>
            <a:r>
              <a:rPr lang="de-DE" sz="1400" dirty="0">
                <a:solidFill>
                  <a:srgbClr val="003D6A"/>
                </a:solidFill>
              </a:rPr>
              <a:t>2 Module zur Schweißstromübertragung</a:t>
            </a:r>
          </a:p>
          <a:p>
            <a:pPr marL="920750" lvl="1" indent="-285750">
              <a:spcAft>
                <a:spcPts val="600"/>
              </a:spcAft>
              <a:buClr>
                <a:srgbClr val="009EE2"/>
              </a:buClr>
              <a:buSzPct val="100000"/>
              <a:buFont typeface="Arial" panose="020B0604020202020204" pitchFamily="34" charset="0"/>
              <a:buChar char="•"/>
            </a:pPr>
            <a:r>
              <a:rPr lang="de-DE" sz="1400" dirty="0">
                <a:solidFill>
                  <a:srgbClr val="003D6A"/>
                </a:solidFill>
              </a:rPr>
              <a:t>1 Module für 19 digitale Signale</a:t>
            </a:r>
          </a:p>
          <a:p>
            <a:pPr marL="920750" lvl="1" indent="-285750">
              <a:spcAft>
                <a:spcPts val="600"/>
              </a:spcAft>
              <a:buClr>
                <a:srgbClr val="009EE2"/>
              </a:buClr>
              <a:buSzPct val="100000"/>
              <a:buFont typeface="Arial" panose="020B0604020202020204" pitchFamily="34" charset="0"/>
              <a:buChar char="•"/>
            </a:pPr>
            <a:r>
              <a:rPr lang="de-DE" sz="1400" dirty="0">
                <a:solidFill>
                  <a:srgbClr val="003D6A"/>
                </a:solidFill>
              </a:rPr>
              <a:t>1 Module für 8 Luftdurchführungen</a:t>
            </a:r>
            <a:endParaRPr lang="de-DE" sz="1500" dirty="0">
              <a:solidFill>
                <a:srgbClr val="003D6A"/>
              </a:solidFill>
            </a:endParaRPr>
          </a:p>
          <a:p>
            <a:pPr marL="920750" lvl="1" indent="-285750">
              <a:spcAft>
                <a:spcPts val="600"/>
              </a:spcAft>
              <a:buClr>
                <a:srgbClr val="009EE2"/>
              </a:buClr>
              <a:buSzPct val="100000"/>
              <a:buFont typeface="Arial" panose="020B0604020202020204" pitchFamily="34" charset="0"/>
              <a:buChar char="•"/>
            </a:pPr>
            <a:r>
              <a:rPr lang="de-DE" sz="1400" dirty="0">
                <a:solidFill>
                  <a:srgbClr val="003D6A"/>
                </a:solidFill>
              </a:rPr>
              <a:t>1 Module mit 4 selbstdichtenden Ports für Kühlmittel des Schweißbrenners</a:t>
            </a:r>
          </a:p>
          <a:p>
            <a:pPr marL="920750" lvl="1" indent="-285750">
              <a:spcAft>
                <a:spcPts val="600"/>
              </a:spcAft>
              <a:buClr>
                <a:srgbClr val="009EE2"/>
              </a:buClr>
              <a:buSzPct val="100000"/>
              <a:buFont typeface="Arial" panose="020B0604020202020204" pitchFamily="34" charset="0"/>
              <a:buChar char="•"/>
            </a:pPr>
            <a:endParaRPr lang="de-DE" sz="1400" dirty="0">
              <a:solidFill>
                <a:srgbClr val="003D6A"/>
              </a:solidFill>
            </a:endParaRPr>
          </a:p>
        </p:txBody>
      </p:sp>
      <p:pic>
        <p:nvPicPr>
          <p:cNvPr id="3" name="Grafik 2">
            <a:extLst>
              <a:ext uri="{FF2B5EF4-FFF2-40B4-BE49-F238E27FC236}">
                <a16:creationId xmlns:a16="http://schemas.microsoft.com/office/drawing/2014/main" id="{7D799E57-0CE0-4DE2-BE0E-06B676BBEF9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40809" y="1340768"/>
            <a:ext cx="3131191" cy="4679997"/>
          </a:xfrm>
          <a:prstGeom prst="rect">
            <a:avLst/>
          </a:prstGeom>
        </p:spPr>
      </p:pic>
    </p:spTree>
    <p:extLst>
      <p:ext uri="{BB962C8B-B14F-4D97-AF65-F5344CB8AC3E}">
        <p14:creationId xmlns:p14="http://schemas.microsoft.com/office/powerpoint/2010/main" val="349488727"/>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Anwendungen – Ihr Nutzen</a:t>
            </a:r>
          </a:p>
        </p:txBody>
      </p:sp>
      <p:sp>
        <p:nvSpPr>
          <p:cNvPr id="7" name="Textfeld 6">
            <a:extLst>
              <a:ext uri="{FF2B5EF4-FFF2-40B4-BE49-F238E27FC236}">
                <a16:creationId xmlns:a16="http://schemas.microsoft.com/office/drawing/2014/main" id="{E1EAC4B3-4CAE-43EE-8AE7-329F5E11A420}"/>
              </a:ext>
            </a:extLst>
          </p:cNvPr>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500" dirty="0">
                <a:solidFill>
                  <a:srgbClr val="003D6A"/>
                </a:solidFill>
              </a:rPr>
              <a:t>Bestens geeignet für hohe Anzahl an Signalen und/oder Luftbedarf am kundenseitigen Werkzeug</a:t>
            </a:r>
          </a:p>
          <a:p>
            <a:pPr marL="463550" indent="-285750">
              <a:spcAft>
                <a:spcPts val="600"/>
              </a:spcAft>
              <a:buClr>
                <a:srgbClr val="009EE2"/>
              </a:buClr>
              <a:buSzPct val="100000"/>
              <a:buFont typeface="Calibri" panose="020F0502020204030204" pitchFamily="34" charset="0"/>
              <a:buChar char="●"/>
            </a:pPr>
            <a:r>
              <a:rPr lang="de-DE" sz="1500" dirty="0">
                <a:solidFill>
                  <a:srgbClr val="003D6A"/>
                </a:solidFill>
              </a:rPr>
              <a:t>Bis zu 160 Signale mit 5x Signal-Modulen oder bis zu 40 Luftdurchführungen mit               5x Pneumatik-Modulen ohne zusätzliche Adapterplatten</a:t>
            </a:r>
          </a:p>
          <a:p>
            <a:pPr marL="463550" indent="-285750">
              <a:spcAft>
                <a:spcPts val="600"/>
              </a:spcAft>
              <a:buClr>
                <a:srgbClr val="009EE2"/>
              </a:buClr>
              <a:buSzPct val="100000"/>
              <a:buFont typeface="Calibri" panose="020F0502020204030204" pitchFamily="34" charset="0"/>
              <a:buChar char="●"/>
            </a:pPr>
            <a:r>
              <a:rPr lang="de-DE" sz="1500" dirty="0">
                <a:solidFill>
                  <a:srgbClr val="003D6A"/>
                </a:solidFill>
              </a:rPr>
              <a:t>Einsatzgebiet beispielsweise in der Kunststoffspritzgussindustrie bei der Maschinenentladung</a:t>
            </a:r>
          </a:p>
          <a:p>
            <a:pPr marL="463550" indent="-285750">
              <a:spcAft>
                <a:spcPts val="600"/>
              </a:spcAft>
              <a:buClr>
                <a:srgbClr val="009EE2"/>
              </a:buClr>
              <a:buSzPct val="100000"/>
              <a:buFont typeface="Calibri" panose="020F0502020204030204" pitchFamily="34" charset="0"/>
              <a:buChar char="●"/>
            </a:pPr>
            <a:r>
              <a:rPr lang="de-DE" sz="1500" dirty="0">
                <a:solidFill>
                  <a:srgbClr val="003D6A"/>
                </a:solidFill>
              </a:rPr>
              <a:t>Beispielkonfiguration Entnahmegreifer:</a:t>
            </a:r>
          </a:p>
          <a:p>
            <a:pPr marL="920750" lvl="1" indent="-285750">
              <a:spcAft>
                <a:spcPts val="600"/>
              </a:spcAft>
              <a:buClr>
                <a:srgbClr val="009EE2"/>
              </a:buClr>
              <a:buSzPct val="100000"/>
              <a:buFont typeface="Arial" panose="020B0604020202020204" pitchFamily="34" charset="0"/>
              <a:buChar char="•"/>
            </a:pPr>
            <a:r>
              <a:rPr lang="de-DE" sz="1400" dirty="0">
                <a:solidFill>
                  <a:srgbClr val="003D6A"/>
                </a:solidFill>
              </a:rPr>
              <a:t>2 Module zum Ultraschallschweißen</a:t>
            </a:r>
          </a:p>
          <a:p>
            <a:pPr marL="920750" lvl="1" indent="-285750">
              <a:spcAft>
                <a:spcPts val="600"/>
              </a:spcAft>
              <a:buClr>
                <a:srgbClr val="009EE2"/>
              </a:buClr>
              <a:buSzPct val="100000"/>
              <a:buFont typeface="Arial" panose="020B0604020202020204" pitchFamily="34" charset="0"/>
              <a:buChar char="•"/>
            </a:pPr>
            <a:r>
              <a:rPr lang="de-DE" sz="1400" spc="-50" dirty="0">
                <a:solidFill>
                  <a:srgbClr val="003D6A"/>
                </a:solidFill>
              </a:rPr>
              <a:t>3 Module für insgesamt 83 digitale Signale</a:t>
            </a:r>
          </a:p>
          <a:p>
            <a:pPr marL="920750" lvl="1" indent="-285750">
              <a:spcAft>
                <a:spcPts val="600"/>
              </a:spcAft>
              <a:buClr>
                <a:srgbClr val="009EE2"/>
              </a:buClr>
              <a:buSzPct val="100000"/>
              <a:buFont typeface="Arial" panose="020B0604020202020204" pitchFamily="34" charset="0"/>
              <a:buChar char="•"/>
            </a:pPr>
            <a:r>
              <a:rPr lang="de-DE" sz="1400" dirty="0">
                <a:solidFill>
                  <a:srgbClr val="003D6A"/>
                </a:solidFill>
              </a:rPr>
              <a:t>1 Module zur Ethernet-Kommunikation</a:t>
            </a:r>
          </a:p>
          <a:p>
            <a:pPr marL="920750" lvl="1" indent="-285750">
              <a:spcAft>
                <a:spcPts val="600"/>
              </a:spcAft>
              <a:buClr>
                <a:srgbClr val="009EE2"/>
              </a:buClr>
              <a:buSzPct val="100000"/>
              <a:buFont typeface="Arial" panose="020B0604020202020204" pitchFamily="34" charset="0"/>
              <a:buChar char="•"/>
            </a:pPr>
            <a:r>
              <a:rPr lang="de-DE" sz="1400" dirty="0">
                <a:solidFill>
                  <a:srgbClr val="003D6A"/>
                </a:solidFill>
              </a:rPr>
              <a:t>1 Module für 6 Luftdurchführungen</a:t>
            </a:r>
          </a:p>
          <a:p>
            <a:pPr marL="463550" indent="-285750">
              <a:spcAft>
                <a:spcPts val="600"/>
              </a:spcAft>
              <a:buClr>
                <a:srgbClr val="009EE2"/>
              </a:buClr>
              <a:buSzPct val="100000"/>
              <a:buFont typeface="Calibri" panose="020F0502020204030204" pitchFamily="34" charset="0"/>
              <a:buChar char="●"/>
            </a:pPr>
            <a:endParaRPr lang="de-DE" sz="1500" dirty="0">
              <a:solidFill>
                <a:srgbClr val="003D6A"/>
              </a:solidFill>
            </a:endParaRPr>
          </a:p>
        </p:txBody>
      </p:sp>
      <p:pic>
        <p:nvPicPr>
          <p:cNvPr id="10" name="Grafik 9">
            <a:extLst>
              <a:ext uri="{FF2B5EF4-FFF2-40B4-BE49-F238E27FC236}">
                <a16:creationId xmlns:a16="http://schemas.microsoft.com/office/drawing/2014/main" id="{6EEA334D-08C8-425F-82ED-982227062BB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2566" y="1251622"/>
            <a:ext cx="3709434" cy="4680003"/>
          </a:xfrm>
          <a:prstGeom prst="rect">
            <a:avLst/>
          </a:prstGeom>
        </p:spPr>
      </p:pic>
    </p:spTree>
    <p:extLst>
      <p:ext uri="{BB962C8B-B14F-4D97-AF65-F5344CB8AC3E}">
        <p14:creationId xmlns:p14="http://schemas.microsoft.com/office/powerpoint/2010/main" val="2766009706"/>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Umstrukturierung SWO</a:t>
            </a:r>
          </a:p>
        </p:txBody>
      </p:sp>
      <p:sp>
        <p:nvSpPr>
          <p:cNvPr id="7" name="Textfeld 6">
            <a:extLst>
              <a:ext uri="{FF2B5EF4-FFF2-40B4-BE49-F238E27FC236}">
                <a16:creationId xmlns:a16="http://schemas.microsoft.com/office/drawing/2014/main" id="{E1EAC4B3-4CAE-43EE-8AE7-329F5E11A420}"/>
              </a:ext>
            </a:extLst>
          </p:cNvPr>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rPr>
              <a:t>Benennung der Anschraubbilder </a:t>
            </a:r>
            <a:r>
              <a:rPr lang="de-DE" sz="1500" dirty="0">
                <a:solidFill>
                  <a:srgbClr val="003D6A"/>
                </a:solidFill>
              </a:rPr>
              <a:t>für eine einfache Zuordnung der Module zu den verschiedenen Anschraubflächen</a:t>
            </a:r>
          </a:p>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rPr>
              <a:t>In der </a:t>
            </a:r>
            <a:r>
              <a:rPr lang="de-DE" sz="1500" b="1" dirty="0" err="1">
                <a:solidFill>
                  <a:srgbClr val="003D6A"/>
                </a:solidFill>
              </a:rPr>
              <a:t>Salestoolbox</a:t>
            </a:r>
            <a:r>
              <a:rPr lang="de-DE" sz="1500" b="1" dirty="0">
                <a:solidFill>
                  <a:srgbClr val="003D6A"/>
                </a:solidFill>
              </a:rPr>
              <a:t> </a:t>
            </a:r>
            <a:r>
              <a:rPr lang="de-DE" sz="1500" dirty="0">
                <a:solidFill>
                  <a:srgbClr val="003D6A"/>
                </a:solidFill>
              </a:rPr>
              <a:t>bei Wechselsystemen bereits zu finden</a:t>
            </a:r>
          </a:p>
          <a:p>
            <a:pPr marL="463550" indent="-285750">
              <a:spcAft>
                <a:spcPts val="600"/>
              </a:spcAft>
              <a:buClr>
                <a:srgbClr val="009EE2"/>
              </a:buClr>
              <a:buSzPct val="100000"/>
              <a:buFont typeface="Calibri" panose="020F0502020204030204" pitchFamily="34" charset="0"/>
              <a:buChar char="●"/>
            </a:pPr>
            <a:endParaRPr lang="de-DE" sz="1500" b="1" dirty="0">
              <a:solidFill>
                <a:srgbClr val="003D6A"/>
              </a:solidFill>
            </a:endParaRPr>
          </a:p>
          <a:p>
            <a:pPr marL="177800">
              <a:spcAft>
                <a:spcPts val="600"/>
              </a:spcAft>
              <a:buClr>
                <a:srgbClr val="009EE2"/>
              </a:buClr>
              <a:buSzPct val="100000"/>
            </a:pPr>
            <a:endParaRPr lang="de-DE" sz="1500" b="1" dirty="0">
              <a:solidFill>
                <a:srgbClr val="003D6A"/>
              </a:solidFill>
            </a:endParaRPr>
          </a:p>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rPr>
              <a:t>Neugliederung der Optionsmodule in definierte Gruppen </a:t>
            </a:r>
            <a:r>
              <a:rPr lang="de-DE" sz="1500" dirty="0">
                <a:solidFill>
                  <a:srgbClr val="003D6A"/>
                </a:solidFill>
              </a:rPr>
              <a:t>zur einfachen Auffindbarkeit des passenden Moduls</a:t>
            </a:r>
          </a:p>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rPr>
              <a:t>Erweiterung des Katalogkapitels mit weiteren Modulen </a:t>
            </a:r>
            <a:r>
              <a:rPr lang="de-DE" sz="1500" dirty="0">
                <a:solidFill>
                  <a:srgbClr val="003D6A"/>
                </a:solidFill>
              </a:rPr>
              <a:t>mit der Veröffentlichung des neuen Printkatalogs</a:t>
            </a:r>
          </a:p>
        </p:txBody>
      </p:sp>
      <p:pic>
        <p:nvPicPr>
          <p:cNvPr id="5" name="Grafik 4">
            <a:extLst>
              <a:ext uri="{FF2B5EF4-FFF2-40B4-BE49-F238E27FC236}">
                <a16:creationId xmlns:a16="http://schemas.microsoft.com/office/drawing/2014/main" id="{6AB1254C-26B3-4ECF-A519-FB0F83A0700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806" b="97755" l="5447" r="93436">
                        <a14:foregroundMark x1="42598" y1="94164" x2="9218" y2="94164"/>
                        <a14:foregroundMark x1="12011" y1="81145" x2="35475" y2="82267"/>
                        <a14:foregroundMark x1="35475" y1="82267" x2="41760" y2="81145"/>
                        <a14:foregroundMark x1="32123" y1="66330" x2="9777" y2="68238"/>
                        <a14:foregroundMark x1="10615" y1="55668" x2="28911" y2="57912"/>
                        <a14:foregroundMark x1="28911" y1="57912" x2="31006" y2="57688"/>
                        <a14:foregroundMark x1="41201" y1="42536" x2="10615" y2="45342"/>
                        <a14:foregroundMark x1="5447" y1="32884" x2="24302" y2="25365"/>
                        <a14:foregroundMark x1="24302" y1="25365" x2="34218" y2="24018"/>
                        <a14:foregroundMark x1="72905" y1="13692" x2="15922" y2="5051"/>
                        <a14:foregroundMark x1="8520" y1="13692" x2="7961" y2="3030"/>
                        <a14:foregroundMark x1="57123" y1="22222" x2="89804" y2="30640"/>
                        <a14:foregroundMark x1="53631" y1="33670" x2="90223" y2="21886"/>
                        <a14:foregroundMark x1="90223" y1="21886" x2="77793" y2="33446"/>
                        <a14:foregroundMark x1="77793" y1="33446" x2="74721" y2="33670"/>
                        <a14:foregroundMark x1="91201" y1="42761" x2="71229" y2="45567"/>
                        <a14:foregroundMark x1="71229" y1="45567" x2="59218" y2="44108"/>
                        <a14:foregroundMark x1="59777" y1="57239" x2="76676" y2="55668"/>
                        <a14:foregroundMark x1="93296" y1="4377" x2="26257" y2="15152"/>
                        <a14:foregroundMark x1="26257" y1="15152" x2="16201" y2="14478"/>
                        <a14:foregroundMark x1="90922" y1="15376" x2="73184" y2="5387"/>
                        <a14:foregroundMark x1="73184" y1="5387" x2="47905" y2="4826"/>
                        <a14:foregroundMark x1="93575" y1="44108" x2="65922" y2="44669"/>
                        <a14:foregroundMark x1="42318" y1="97755" x2="12430" y2="96072"/>
                        <a14:foregroundMark x1="58939" y1="81818" x2="82542" y2="80696"/>
                        <a14:foregroundMark x1="89525" y1="69921" x2="58659" y2="66891"/>
                        <a14:backgroundMark x1="48464" y1="31987" x2="49022" y2="36925"/>
                        <a14:backgroundMark x1="48609" y1="43495" x2="49022" y2="48148"/>
                        <a14:backgroundMark x1="49860" y1="39057" x2="50698" y2="40853"/>
                        <a14:backgroundMark x1="50419" y1="39843" x2="51676" y2="42761"/>
                        <a14:backgroundMark x1="50419" y1="41190" x2="51397" y2="44893"/>
                      </a14:backgroundRemoval>
                    </a14:imgEffect>
                  </a14:imgLayer>
                </a14:imgProps>
              </a:ext>
            </a:extLst>
          </a:blip>
          <a:stretch>
            <a:fillRect/>
          </a:stretch>
        </p:blipFill>
        <p:spPr>
          <a:xfrm>
            <a:off x="1490588" y="3212976"/>
            <a:ext cx="2273450" cy="2829112"/>
          </a:xfrm>
          <a:prstGeom prst="rect">
            <a:avLst/>
          </a:prstGeom>
        </p:spPr>
      </p:pic>
      <p:grpSp>
        <p:nvGrpSpPr>
          <p:cNvPr id="6" name="Gruppieren 5">
            <a:extLst>
              <a:ext uri="{FF2B5EF4-FFF2-40B4-BE49-F238E27FC236}">
                <a16:creationId xmlns:a16="http://schemas.microsoft.com/office/drawing/2014/main" id="{4C3FBEEE-9611-4945-A688-E7953D16CC33}"/>
              </a:ext>
            </a:extLst>
          </p:cNvPr>
          <p:cNvGrpSpPr/>
          <p:nvPr/>
        </p:nvGrpSpPr>
        <p:grpSpPr>
          <a:xfrm>
            <a:off x="125049" y="1420997"/>
            <a:ext cx="5004528" cy="1647963"/>
            <a:chOff x="107504" y="404130"/>
            <a:chExt cx="6959785" cy="2291817"/>
          </a:xfrm>
        </p:grpSpPr>
        <p:pic>
          <p:nvPicPr>
            <p:cNvPr id="4" name="Grafik 3">
              <a:extLst>
                <a:ext uri="{FF2B5EF4-FFF2-40B4-BE49-F238E27FC236}">
                  <a16:creationId xmlns:a16="http://schemas.microsoft.com/office/drawing/2014/main" id="{1AC6736E-2749-48B5-85E4-5050EAC81242}"/>
                </a:ext>
              </a:extLst>
            </p:cNvPr>
            <p:cNvPicPr>
              <a:picLocks noChangeAspect="1"/>
            </p:cNvPicPr>
            <p:nvPr/>
          </p:nvPicPr>
          <p:blipFill rotWithShape="1">
            <a:blip r:embed="rId5"/>
            <a:srcRect r="25189"/>
            <a:stretch/>
          </p:blipFill>
          <p:spPr>
            <a:xfrm>
              <a:off x="107504" y="404130"/>
              <a:ext cx="6840760" cy="2291817"/>
            </a:xfrm>
            <a:prstGeom prst="rect">
              <a:avLst/>
            </a:prstGeom>
          </p:spPr>
        </p:pic>
        <p:pic>
          <p:nvPicPr>
            <p:cNvPr id="11" name="Grafik 10">
              <a:extLst>
                <a:ext uri="{FF2B5EF4-FFF2-40B4-BE49-F238E27FC236}">
                  <a16:creationId xmlns:a16="http://schemas.microsoft.com/office/drawing/2014/main" id="{0BD368F3-9AB6-408D-ADA6-99F87B3CC066}"/>
                </a:ext>
              </a:extLst>
            </p:cNvPr>
            <p:cNvPicPr>
              <a:picLocks noChangeAspect="1"/>
            </p:cNvPicPr>
            <p:nvPr/>
          </p:nvPicPr>
          <p:blipFill rotWithShape="1">
            <a:blip r:embed="rId6"/>
            <a:srcRect l="98698"/>
            <a:stretch/>
          </p:blipFill>
          <p:spPr>
            <a:xfrm>
              <a:off x="6948264" y="404130"/>
              <a:ext cx="119025" cy="2291817"/>
            </a:xfrm>
            <a:prstGeom prst="rect">
              <a:avLst/>
            </a:prstGeom>
          </p:spPr>
        </p:pic>
      </p:grpSp>
    </p:spTree>
    <p:extLst>
      <p:ext uri="{BB962C8B-B14F-4D97-AF65-F5344CB8AC3E}">
        <p14:creationId xmlns:p14="http://schemas.microsoft.com/office/powerpoint/2010/main" val="2975812833"/>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Vorteile – Ihr Nutzen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500" b="1" dirty="0">
                <a:solidFill>
                  <a:srgbClr val="003D6A"/>
                </a:solidFill>
                <a:effectLst/>
              </a:rPr>
              <a:t>Komplette Baureihe mit 14 Baugrößen </a:t>
            </a:r>
            <a:r>
              <a:rPr lang="de-DE" sz="1500" dirty="0">
                <a:solidFill>
                  <a:srgbClr val="003D6A"/>
                </a:solidFill>
                <a:effectLst/>
              </a:rPr>
              <a:t>für die optimale Größenauswahl und ein breites Anwendungsspektrum</a:t>
            </a:r>
          </a:p>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effectLst/>
              </a:rPr>
              <a:t>Patentiertes, selbsthaltendes Verriegelungssystem </a:t>
            </a:r>
            <a:r>
              <a:rPr lang="de-DE" sz="1500" dirty="0">
                <a:solidFill>
                  <a:srgbClr val="003D6A"/>
                </a:solidFill>
                <a:effectLst/>
              </a:rPr>
              <a:t>für eine sichere Verbindung zwischen Schnellwechselkopf und Schnellwechseladapter</a:t>
            </a:r>
          </a:p>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effectLst/>
              </a:rPr>
              <a:t>Manuelle Notentriegelung möglich </a:t>
            </a:r>
            <a:r>
              <a:rPr lang="de-DE" sz="1500" dirty="0">
                <a:solidFill>
                  <a:srgbClr val="003D6A"/>
                </a:solidFill>
                <a:effectLst/>
              </a:rPr>
              <a:t>keine Gegenkräfte durch Feder</a:t>
            </a:r>
          </a:p>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effectLst/>
              </a:rPr>
              <a:t>Alle Funktionsteile aus gehärtetem Stahl </a:t>
            </a:r>
            <a:r>
              <a:rPr lang="de-DE" sz="1500" dirty="0">
                <a:solidFill>
                  <a:srgbClr val="003D6A"/>
                </a:solidFill>
                <a:effectLst/>
              </a:rPr>
              <a:t>für eine hohe Belastbarkeit des Wechselsystems</a:t>
            </a:r>
          </a:p>
          <a:p>
            <a:pPr marL="463550" indent="-285750">
              <a:spcAft>
                <a:spcPts val="600"/>
              </a:spcAft>
              <a:buClr>
                <a:srgbClr val="009EE2"/>
              </a:buClr>
              <a:buSzPct val="100000"/>
              <a:buFont typeface="Calibri" panose="020F0502020204030204" pitchFamily="34" charset="0"/>
              <a:buChar char="●"/>
            </a:pPr>
            <a:r>
              <a:rPr lang="de-DE" sz="1500" b="1">
                <a:solidFill>
                  <a:srgbClr val="003D6A"/>
                </a:solidFill>
              </a:rPr>
              <a:t>Breites Sortiment an Elektro-, Pneumatik- und Fluidmodulen</a:t>
            </a:r>
            <a:r>
              <a:rPr lang="de-DE" sz="1600" b="1">
                <a:solidFill>
                  <a:srgbClr val="003D6A"/>
                </a:solidFill>
                <a:effectLst/>
              </a:rPr>
              <a:t> </a:t>
            </a:r>
            <a:r>
              <a:rPr lang="de-DE" sz="1500">
                <a:solidFill>
                  <a:srgbClr val="003D6A"/>
                </a:solidFill>
              </a:rPr>
              <a:t>für vielfältige Energie-Übertragungsmöglichkeiten</a:t>
            </a:r>
            <a:endParaRPr lang="de-DE" sz="1600" dirty="0">
              <a:solidFill>
                <a:srgbClr val="003D6A"/>
              </a:solidFill>
              <a:effectLst/>
            </a:endParaRP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rPr>
              <a:t>Integrierte </a:t>
            </a:r>
            <a:r>
              <a:rPr lang="de-DE" sz="1500" b="1" dirty="0" err="1">
                <a:solidFill>
                  <a:srgbClr val="003D6A"/>
                </a:solidFill>
              </a:rPr>
              <a:t>Pneumatikdurchführung</a:t>
            </a:r>
            <a:r>
              <a:rPr lang="de-DE" sz="1500" b="1" dirty="0">
                <a:solidFill>
                  <a:srgbClr val="003D6A"/>
                </a:solidFill>
              </a:rPr>
              <a:t> </a:t>
            </a:r>
            <a:r>
              <a:rPr lang="de-DE" sz="1500" dirty="0">
                <a:solidFill>
                  <a:srgbClr val="003D6A"/>
                </a:solidFill>
              </a:rPr>
              <a:t>zur sicheren Energieversorgung der Handhabungsmodule und Werkzeuge</a:t>
            </a:r>
          </a:p>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rPr>
              <a:t>Übertragungsmöglichkeiten für </a:t>
            </a:r>
            <a:r>
              <a:rPr lang="de-DE" sz="1500" b="1" dirty="0" err="1">
                <a:solidFill>
                  <a:srgbClr val="003D6A"/>
                </a:solidFill>
              </a:rPr>
              <a:t>fluidische</a:t>
            </a:r>
            <a:r>
              <a:rPr lang="de-DE" sz="1500" b="1" dirty="0">
                <a:solidFill>
                  <a:srgbClr val="003D6A"/>
                </a:solidFill>
              </a:rPr>
              <a:t> Medien </a:t>
            </a:r>
            <a:r>
              <a:rPr lang="de-DE" sz="1500" dirty="0">
                <a:solidFill>
                  <a:srgbClr val="003D6A"/>
                </a:solidFill>
              </a:rPr>
              <a:t>mit selbstdichtenden Kupplungen möglich</a:t>
            </a:r>
          </a:p>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rPr>
              <a:t>Kodierung der Adapter </a:t>
            </a:r>
            <a:r>
              <a:rPr lang="de-DE" sz="1500" dirty="0">
                <a:solidFill>
                  <a:srgbClr val="003D6A"/>
                </a:solidFill>
              </a:rPr>
              <a:t>über Steckverbindung möglich</a:t>
            </a:r>
          </a:p>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rPr>
              <a:t>Passende Ablagemagazine für alle Baugrößen </a:t>
            </a:r>
            <a:r>
              <a:rPr lang="de-DE" sz="1500" dirty="0">
                <a:solidFill>
                  <a:srgbClr val="003D6A"/>
                </a:solidFill>
              </a:rPr>
              <a:t>standardisierte Ablagemodule passend für jede Baugröße erhältlich</a:t>
            </a:r>
          </a:p>
          <a:p>
            <a:pPr marL="463550" indent="-285750">
              <a:spcAft>
                <a:spcPts val="600"/>
              </a:spcAft>
              <a:buClr>
                <a:srgbClr val="009EE2"/>
              </a:buClr>
              <a:buSzPct val="100000"/>
              <a:buFont typeface="Calibri" panose="020F0502020204030204" pitchFamily="34" charset="0"/>
              <a:buChar char="●"/>
            </a:pPr>
            <a:r>
              <a:rPr lang="de-DE" sz="1500" b="1" dirty="0">
                <a:solidFill>
                  <a:srgbClr val="003D6A"/>
                </a:solidFill>
              </a:rPr>
              <a:t>ISO-Flanschbild </a:t>
            </a:r>
            <a:r>
              <a:rPr lang="de-DE" sz="1500" dirty="0">
                <a:solidFill>
                  <a:srgbClr val="003D6A"/>
                </a:solidFill>
              </a:rPr>
              <a:t>für die einfache Montage an die meisten Robotertypen ohne zusätzliche Adapterplatten</a:t>
            </a:r>
          </a:p>
        </p:txBody>
      </p:sp>
    </p:spTree>
    <p:extLst>
      <p:ext uri="{BB962C8B-B14F-4D97-AF65-F5344CB8AC3E}">
        <p14:creationId xmlns:p14="http://schemas.microsoft.com/office/powerpoint/2010/main" val="2756507812"/>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467548" y="1628800"/>
          <a:ext cx="8280916" cy="4379898"/>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648072">
                  <a:extLst>
                    <a:ext uri="{9D8B030D-6E8A-4147-A177-3AD203B41FA5}">
                      <a16:colId xmlns:a16="http://schemas.microsoft.com/office/drawing/2014/main" val="20000"/>
                    </a:ext>
                  </a:extLst>
                </a:gridCol>
                <a:gridCol w="1113825">
                  <a:extLst>
                    <a:ext uri="{9D8B030D-6E8A-4147-A177-3AD203B41FA5}">
                      <a16:colId xmlns:a16="http://schemas.microsoft.com/office/drawing/2014/main" val="20001"/>
                    </a:ext>
                  </a:extLst>
                </a:gridCol>
                <a:gridCol w="1233328">
                  <a:extLst>
                    <a:ext uri="{9D8B030D-6E8A-4147-A177-3AD203B41FA5}">
                      <a16:colId xmlns:a16="http://schemas.microsoft.com/office/drawing/2014/main" val="20002"/>
                    </a:ext>
                  </a:extLst>
                </a:gridCol>
                <a:gridCol w="1057138">
                  <a:extLst>
                    <a:ext uri="{9D8B030D-6E8A-4147-A177-3AD203B41FA5}">
                      <a16:colId xmlns:a16="http://schemas.microsoft.com/office/drawing/2014/main" val="20003"/>
                    </a:ext>
                  </a:extLst>
                </a:gridCol>
                <a:gridCol w="1761897">
                  <a:extLst>
                    <a:ext uri="{9D8B030D-6E8A-4147-A177-3AD203B41FA5}">
                      <a16:colId xmlns:a16="http://schemas.microsoft.com/office/drawing/2014/main" val="20004"/>
                    </a:ext>
                  </a:extLst>
                </a:gridCol>
                <a:gridCol w="1233328">
                  <a:extLst>
                    <a:ext uri="{9D8B030D-6E8A-4147-A177-3AD203B41FA5}">
                      <a16:colId xmlns:a16="http://schemas.microsoft.com/office/drawing/2014/main" val="20005"/>
                    </a:ext>
                  </a:extLst>
                </a:gridCol>
                <a:gridCol w="1233328">
                  <a:extLst>
                    <a:ext uri="{9D8B030D-6E8A-4147-A177-3AD203B41FA5}">
                      <a16:colId xmlns:a16="http://schemas.microsoft.com/office/drawing/2014/main" val="20006"/>
                    </a:ext>
                  </a:extLst>
                </a:gridCol>
              </a:tblGrid>
              <a:tr h="295578">
                <a:tc gridSpan="7">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50" b="1" kern="1200">
                          <a:solidFill>
                            <a:srgbClr val="003D6A"/>
                          </a:solidFill>
                          <a:latin typeface="+mn-lt"/>
                          <a:ea typeface="+mn-ea"/>
                          <a:cs typeface="+mn-cs"/>
                        </a:rPr>
                        <a:t>Technische Daten Übersicht</a:t>
                      </a:r>
                      <a:endParaRPr lang="de-DE" sz="105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Baugröße</a:t>
                      </a:r>
                      <a:endParaRPr lang="de-DE" sz="10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Empfohlenes </a:t>
                      </a:r>
                      <a:r>
                        <a:rPr lang="de-DE" sz="1000" b="0" kern="1200" dirty="0" err="1">
                          <a:solidFill>
                            <a:srgbClr val="003D6A"/>
                          </a:solidFill>
                          <a:latin typeface="+mn-lt"/>
                          <a:ea typeface="+mn-ea"/>
                          <a:cs typeface="+mn-cs"/>
                        </a:rPr>
                        <a:t>Handlinggewicht</a:t>
                      </a:r>
                      <a:endParaRPr lang="de-DE" sz="10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Verriegelungskraft</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Eigenmasse</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Luftanschlussgewinde </a:t>
                      </a:r>
                      <a:r>
                        <a:rPr lang="de-DE" sz="1000" b="0" kern="1200" dirty="0" err="1">
                          <a:solidFill>
                            <a:srgbClr val="003D6A"/>
                          </a:solidFill>
                          <a:latin typeface="+mn-lt"/>
                          <a:ea typeface="+mn-ea"/>
                          <a:cs typeface="+mn-cs"/>
                        </a:rPr>
                        <a:t>Pneumatikdurchführung</a:t>
                      </a:r>
                      <a:endParaRPr lang="de-DE" sz="10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Hauptanschlussgewinde Ver-/Entriegeln</a:t>
                      </a:r>
                      <a:endParaRPr lang="de-DE" sz="10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000" b="0" kern="1200">
                          <a:solidFill>
                            <a:srgbClr val="003D6A"/>
                          </a:solidFill>
                          <a:latin typeface="+mn-lt"/>
                          <a:ea typeface="+mn-ea"/>
                          <a:cs typeface="+mn-cs"/>
                        </a:rPr>
                        <a:t>Max. Abstand beim Verriegeln</a:t>
                      </a:r>
                      <a:endParaRPr lang="de-DE" sz="10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100"/>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100" dirty="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10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001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0.02 .. 0.08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4x 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M3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dirty="0">
                          <a:solidFill>
                            <a:srgbClr val="003D6A"/>
                          </a:solidFill>
                          <a:latin typeface="+mn-lt"/>
                          <a:ea typeface="+mn-ea"/>
                          <a:cs typeface="+mn-cs"/>
                        </a:rPr>
                        <a:t>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005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690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0.09 .. 0.27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6x 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007</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1100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0.08 .. 0.16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5x 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011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1100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0.09 .. 0.29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6x 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020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2300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0.32 .. 0.69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12x 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021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2300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0.3 .. 0.7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8x 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M5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dirty="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8"/>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040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4500 .. 5650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0.6 .. 1.27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8x 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dirty="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9"/>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041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4500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0.7 .. 1.4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6x G3/8"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dirty="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1" kern="1200" dirty="0">
                          <a:solidFill>
                            <a:srgbClr val="003D6A"/>
                          </a:solidFill>
                          <a:latin typeface="+mn-lt"/>
                          <a:ea typeface="+mn-ea"/>
                          <a:cs typeface="+mn-cs"/>
                        </a:rPr>
                        <a:t>046</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1" kern="1200" dirty="0">
                          <a:solidFill>
                            <a:srgbClr val="003D6A"/>
                          </a:solidFill>
                          <a:latin typeface="+mn-lt"/>
                          <a:ea typeface="+mn-ea"/>
                          <a:cs typeface="+mn-cs"/>
                        </a:rPr>
                        <a:t>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1" kern="1200" dirty="0">
                          <a:solidFill>
                            <a:srgbClr val="003D6A"/>
                          </a:solidFill>
                          <a:latin typeface="+mn-lt"/>
                          <a:ea typeface="+mn-ea"/>
                          <a:cs typeface="+mn-cs"/>
                        </a:rPr>
                        <a:t>5800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1" kern="1200">
                          <a:solidFill>
                            <a:srgbClr val="003D6A"/>
                          </a:solidFill>
                          <a:latin typeface="+mn-lt"/>
                          <a:ea typeface="+mn-ea"/>
                          <a:cs typeface="+mn-cs"/>
                        </a:rPr>
                        <a:t>1.03 .. 1.95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100" b="1"/>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1" kern="1200">
                          <a:solidFill>
                            <a:srgbClr val="003D6A"/>
                          </a:solidFill>
                          <a:latin typeface="+mn-lt"/>
                          <a:ea typeface="+mn-ea"/>
                          <a:cs typeface="+mn-cs"/>
                        </a:rPr>
                        <a:t>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1" kern="1200" dirty="0">
                          <a:solidFill>
                            <a:srgbClr val="003D6A"/>
                          </a:solidFill>
                          <a:latin typeface="+mn-lt"/>
                          <a:ea typeface="+mn-ea"/>
                          <a:cs typeface="+mn-cs"/>
                        </a:rPr>
                        <a:t>2.5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060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7400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0.7 .. 1.3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8x 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dirty="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071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79</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8100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1.3 .. 1.8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8x G1/4"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dirty="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076</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12000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1.4 .. 2.25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5x G3/8"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dirty="0">
                          <a:solidFill>
                            <a:srgbClr val="003D6A"/>
                          </a:solidFill>
                          <a:latin typeface="+mn-lt"/>
                          <a:ea typeface="+mn-ea"/>
                          <a:cs typeface="+mn-cs"/>
                        </a:rPr>
                        <a:t>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dirty="0">
                          <a:solidFill>
                            <a:srgbClr val="003D6A"/>
                          </a:solidFill>
                          <a:latin typeface="+mn-lt"/>
                          <a:ea typeface="+mn-ea"/>
                          <a:cs typeface="+mn-cs"/>
                        </a:rPr>
                        <a:t>110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12000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2.2 .. 4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8x G3/8"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dirty="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160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300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31000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2.86 .. 6.44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5x G3/8"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000" b="0" kern="1200">
                          <a:solidFill>
                            <a:srgbClr val="003D6A"/>
                          </a:solidFill>
                          <a:latin typeface="+mn-lt"/>
                          <a:ea typeface="+mn-ea"/>
                          <a:cs typeface="+mn-cs"/>
                        </a:rPr>
                        <a:t>G1/8"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000" b="0" kern="1200" dirty="0">
                          <a:solidFill>
                            <a:srgbClr val="003D6A"/>
                          </a:solidFill>
                          <a:latin typeface="+mn-lt"/>
                          <a:ea typeface="+mn-ea"/>
                          <a:cs typeface="+mn-cs"/>
                        </a:rPr>
                        <a:t>2.54</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6"/>
                  </a:ext>
                </a:extLst>
              </a:tr>
            </a:tbl>
          </a:graphicData>
        </a:graphic>
      </p:graphicFrame>
    </p:spTree>
    <p:extLst>
      <p:ext uri="{BB962C8B-B14F-4D97-AF65-F5344CB8AC3E}">
        <p14:creationId xmlns:p14="http://schemas.microsoft.com/office/powerpoint/2010/main" val="1974358212"/>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3400" b="1">
                <a:solidFill>
                  <a:schemeClr val="bg1"/>
                </a:solidFill>
              </a:rPr>
              <a:t>6-Achs Kraft-Momenten-Sensoren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Der erste kompakte Kraft-Momenten-Sensor mit zwei Kalibrierungen und integrierter Elektronik.</a:t>
            </a:r>
            <a:endParaRPr lang="de-DE" b="1" dirty="0">
              <a:solidFill>
                <a:srgbClr val="003D6A"/>
              </a:solidFill>
            </a:endParaRPr>
          </a:p>
          <a:p>
            <a:endParaRPr lang="de-DE" b="1" dirty="0">
              <a:solidFill>
                <a:srgbClr val="00446B"/>
              </a:solidFill>
            </a:endParaRPr>
          </a:p>
          <a:p>
            <a:r>
              <a:rPr lang="de-DE" b="1" dirty="0">
                <a:solidFill>
                  <a:srgbClr val="00446B"/>
                </a:solidFill>
              </a:rPr>
              <a:t>2 Messbereiche zur Auswahl</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Starrer 6-Achs-Kraft-Momenten-Sensor zum präzisen Messen in alle sechs Freiheitsgrade</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4243438572"/>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Präzise. Zuverlässig. Robust.</a:t>
            </a:r>
          </a:p>
        </p:txBody>
      </p:sp>
      <p:sp>
        <p:nvSpPr>
          <p:cNvPr id="55" name="Textfeld 54"/>
          <p:cNvSpPr txBox="1"/>
          <p:nvPr/>
        </p:nvSpPr>
        <p:spPr>
          <a:xfrm>
            <a:off x="5220072" y="2080671"/>
            <a:ext cx="3588025" cy="4524315"/>
          </a:xfrm>
          <a:prstGeom prst="rect">
            <a:avLst/>
          </a:prstGeom>
          <a:noFill/>
        </p:spPr>
        <p:txBody>
          <a:bodyPr wrap="square" rtlCol="0">
            <a:spAutoFit/>
          </a:bodyPr>
          <a:lstStyle/>
          <a:p>
            <a:pPr marL="360000" indent="-360000">
              <a:spcAft>
                <a:spcPts val="1200"/>
              </a:spcAft>
              <a:buSzPct val="140000"/>
              <a:buBlip>
                <a:blip r:embed="rId2"/>
              </a:buBlip>
            </a:pPr>
            <a:r>
              <a:rPr lang="de-DE" sz="1600" b="1" dirty="0">
                <a:solidFill>
                  <a:srgbClr val="003D6A"/>
                </a:solidFill>
              </a:rPr>
              <a:t>Kompakte Bauform durch komplett integrierte Elektronik und Statusanzeige über LEDs.</a:t>
            </a:r>
            <a:endParaRPr lang="de-DE" sz="1400" i="1" dirty="0"/>
          </a:p>
          <a:p>
            <a:pPr marL="360000" lvl="0" indent="-360000">
              <a:spcAft>
                <a:spcPts val="1200"/>
              </a:spcAft>
              <a:buSzPct val="140000"/>
              <a:buBlip>
                <a:blip r:embed="rId2"/>
              </a:buBlip>
            </a:pPr>
            <a:r>
              <a:rPr lang="de-DE" sz="1600" b="1" dirty="0">
                <a:solidFill>
                  <a:srgbClr val="003D6A"/>
                </a:solidFill>
              </a:rPr>
              <a:t>Einfache Konfiguration - zwei Kalibrierungen im Sensor via Webinterface steuerbar.</a:t>
            </a:r>
          </a:p>
          <a:p>
            <a:pPr marL="360000" lvl="0" indent="-360000">
              <a:spcAft>
                <a:spcPts val="1200"/>
              </a:spcAft>
              <a:buSzPct val="140000"/>
              <a:buBlip>
                <a:blip r:embed="rId2"/>
              </a:buBlip>
            </a:pPr>
            <a:r>
              <a:rPr lang="de-DE" sz="1600" b="1" dirty="0">
                <a:solidFill>
                  <a:srgbClr val="003D6A"/>
                </a:solidFill>
              </a:rPr>
              <a:t>Plug &amp; Work für Universal Robots direkt kompatibel via Softwarebaustein</a:t>
            </a:r>
          </a:p>
          <a:p>
            <a:pPr marL="360000" lvl="0" indent="-360000">
              <a:spcAft>
                <a:spcPts val="1200"/>
              </a:spcAft>
              <a:buSzPct val="140000"/>
              <a:buBlip>
                <a:blip r:embed="rId2"/>
              </a:buBlip>
            </a:pPr>
            <a:r>
              <a:rPr lang="de-DE" sz="1600" b="1" dirty="0">
                <a:solidFill>
                  <a:srgbClr val="003D6A"/>
                </a:solidFill>
              </a:rPr>
              <a:t>Robust und langlebig auch bei kurzzeitiger Überlastung ist der Sensor vor einer Beschädigung geschützt</a:t>
            </a:r>
          </a:p>
          <a:p>
            <a:pPr marL="285750" lvl="0" indent="-360000">
              <a:spcAft>
                <a:spcPts val="1200"/>
              </a:spcAft>
              <a:buSzPct val="200000"/>
              <a:buBlip>
                <a:blip r:embed="rId2"/>
              </a:buBlip>
            </a:pPr>
            <a:endParaRPr lang="de-DE" sz="1400" i="1" dirty="0">
              <a:solidFill>
                <a:prstClr val="black"/>
              </a:solidFill>
            </a:endParaRPr>
          </a:p>
          <a:p>
            <a:pPr marL="285750" indent="-360000">
              <a:spcAft>
                <a:spcPts val="1200"/>
              </a:spcAft>
              <a:buSzPct val="200000"/>
              <a:buBlip>
                <a:blip r:embed="rId2"/>
              </a:buBlip>
            </a:pPr>
            <a:endParaRPr lang="de-DE" sz="1600" b="1" dirty="0">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4233651021"/>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Funktionsprinzip</a:t>
            </a:r>
            <a:endParaRPr lang="de-DE" sz="4000" b="1" dirty="0">
              <a:solidFill>
                <a:schemeClr val="bg1"/>
              </a:solidFill>
            </a:endParaRPr>
          </a:p>
        </p:txBody>
      </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Dehnmessstreifen</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Elektronik</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Funktionsbeschreibung</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a:bodyPr>
          <a:lstStyle/>
          <a:p>
            <a:r>
              <a:rPr lang="de-DE" sz="1400">
                <a:solidFill>
                  <a:srgbClr val="003D6A"/>
                </a:solidFill>
              </a:rPr>
              <a:t>Die Dehnmessstreifen (DMS) des 6-Achs-Kraft-Momenten Sensors messen die aufgebrachten Lasten in allen sechs Freiheitsgraden (Fx, Fy, Fz, Mx, My und Mz). Die Signale der DMS werden im Sensor ausgewertet und zur Verfügung gestellt.</a:t>
            </a:r>
          </a:p>
          <a:p>
            <a:endParaRPr lang="de-DE" sz="1600">
              <a:solidFill>
                <a:srgbClr val="003D6A"/>
              </a:solidFill>
            </a:endParaRP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spTree>
    <p:extLst>
      <p:ext uri="{BB962C8B-B14F-4D97-AF65-F5344CB8AC3E}">
        <p14:creationId xmlns:p14="http://schemas.microsoft.com/office/powerpoint/2010/main" val="2891918303"/>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Weitere Kalibrierungen</a:t>
            </a:r>
          </a:p>
        </p:txBody>
      </p:sp>
      <p:sp>
        <p:nvSpPr>
          <p:cNvPr id="55" name="Textfeld 54"/>
          <p:cNvSpPr txBox="1"/>
          <p:nvPr/>
        </p:nvSpPr>
        <p:spPr>
          <a:xfrm>
            <a:off x="5220072" y="2080671"/>
            <a:ext cx="3816421" cy="3816429"/>
          </a:xfrm>
          <a:prstGeom prst="rect">
            <a:avLst/>
          </a:prstGeom>
          <a:noFill/>
        </p:spPr>
        <p:txBody>
          <a:bodyPr wrap="square" rtlCol="0">
            <a:spAutoFit/>
          </a:bodyPr>
          <a:lstStyle/>
          <a:p>
            <a:pPr marL="360000" indent="-360000">
              <a:spcAft>
                <a:spcPts val="1200"/>
              </a:spcAft>
              <a:buSzPct val="140000"/>
              <a:buBlip>
                <a:blip r:embed="rId2"/>
              </a:buBlip>
            </a:pPr>
            <a:r>
              <a:rPr lang="de-DE" sz="1600" b="1" dirty="0">
                <a:solidFill>
                  <a:srgbClr val="003D6A"/>
                </a:solidFill>
              </a:rPr>
              <a:t>Zwei weitere Dual-Kalibrierungen:</a:t>
            </a:r>
          </a:p>
          <a:p>
            <a:pPr marL="742950" lvl="1" indent="-285750">
              <a:spcAft>
                <a:spcPts val="1200"/>
              </a:spcAft>
              <a:buSzPct val="140000"/>
              <a:buFont typeface="Arial" panose="020B0604020202020204" pitchFamily="34" charset="0"/>
              <a:buChar char="•"/>
            </a:pPr>
            <a:r>
              <a:rPr lang="de-DE" sz="1600" b="1" dirty="0">
                <a:solidFill>
                  <a:srgbClr val="003D6A"/>
                </a:solidFill>
              </a:rPr>
              <a:t>SI-75-4/SI-150-8</a:t>
            </a:r>
          </a:p>
          <a:p>
            <a:pPr marL="742950" lvl="1" indent="-285750">
              <a:spcAft>
                <a:spcPts val="1200"/>
              </a:spcAft>
              <a:buSzPct val="140000"/>
              <a:buFont typeface="Arial" panose="020B0604020202020204" pitchFamily="34" charset="0"/>
              <a:buChar char="•"/>
            </a:pPr>
            <a:r>
              <a:rPr lang="de-DE" sz="1600" b="1" dirty="0">
                <a:solidFill>
                  <a:srgbClr val="003D6A"/>
                </a:solidFill>
              </a:rPr>
              <a:t>SI-480-20/SI-1200-50</a:t>
            </a:r>
          </a:p>
          <a:p>
            <a:pPr marL="360000" indent="-360000">
              <a:spcAft>
                <a:spcPts val="1200"/>
              </a:spcAft>
              <a:buSzPct val="140000"/>
              <a:buBlip>
                <a:blip r:embed="rId2"/>
              </a:buBlip>
            </a:pPr>
            <a:r>
              <a:rPr lang="de-DE" sz="1600" b="1" dirty="0">
                <a:solidFill>
                  <a:srgbClr val="003D6A"/>
                </a:solidFill>
              </a:rPr>
              <a:t>Neue Anwendungsfelder:</a:t>
            </a:r>
          </a:p>
          <a:p>
            <a:pPr marL="742950" lvl="1" indent="-285750">
              <a:spcAft>
                <a:spcPts val="1200"/>
              </a:spcAft>
              <a:buSzPct val="140000"/>
              <a:buFont typeface="Arial" panose="020B0604020202020204" pitchFamily="34" charset="0"/>
              <a:buChar char="•"/>
            </a:pPr>
            <a:r>
              <a:rPr lang="de-DE" sz="1600" b="1" dirty="0">
                <a:solidFill>
                  <a:srgbClr val="003D6A"/>
                </a:solidFill>
              </a:rPr>
              <a:t>Feinfühlige Anwendungen mit geringen auftretenden Kräften und Momenten wie beispielsweise Wiegen</a:t>
            </a:r>
          </a:p>
          <a:p>
            <a:pPr marL="742950" lvl="1" indent="-285750">
              <a:spcAft>
                <a:spcPts val="1200"/>
              </a:spcAft>
              <a:buSzPct val="140000"/>
              <a:buFont typeface="Arial" panose="020B0604020202020204" pitchFamily="34" charset="0"/>
              <a:buChar char="•"/>
            </a:pPr>
            <a:r>
              <a:rPr lang="de-DE" sz="1600" b="1" dirty="0">
                <a:solidFill>
                  <a:srgbClr val="003D6A"/>
                </a:solidFill>
              </a:rPr>
              <a:t>Anwendungen mit höherer Kräfte- und </a:t>
            </a:r>
            <a:r>
              <a:rPr lang="de-DE" sz="1600" b="1" dirty="0" err="1">
                <a:solidFill>
                  <a:srgbClr val="003D6A"/>
                </a:solidFill>
              </a:rPr>
              <a:t>Momentenbelastung</a:t>
            </a:r>
            <a:r>
              <a:rPr lang="de-DE" sz="1600" b="1" dirty="0">
                <a:solidFill>
                  <a:srgbClr val="003D6A"/>
                </a:solidFill>
              </a:rPr>
              <a:t> wie beispielsweise Schleif- und Fügeprozesse</a:t>
            </a:r>
            <a:endParaRPr lang="de-DE" sz="1400" i="1" dirty="0">
              <a:solidFill>
                <a:prstClr val="black"/>
              </a:solidFill>
            </a:endParaRPr>
          </a:p>
        </p:txBody>
      </p:sp>
      <p:grpSp>
        <p:nvGrpSpPr>
          <p:cNvPr id="42" name="Gruppieren 41">
            <a:extLst>
              <a:ext uri="{FF2B5EF4-FFF2-40B4-BE49-F238E27FC236}">
                <a16:creationId xmlns:a16="http://schemas.microsoft.com/office/drawing/2014/main" id="{1E7A6A6D-7964-4078-A05A-F9157353142B}"/>
              </a:ext>
            </a:extLst>
          </p:cNvPr>
          <p:cNvGrpSpPr/>
          <p:nvPr/>
        </p:nvGrpSpPr>
        <p:grpSpPr>
          <a:xfrm>
            <a:off x="42174" y="2214666"/>
            <a:ext cx="5169906" cy="2369016"/>
            <a:chOff x="42174" y="1916832"/>
            <a:chExt cx="5169906" cy="2369016"/>
          </a:xfrm>
        </p:grpSpPr>
        <p:grpSp>
          <p:nvGrpSpPr>
            <p:cNvPr id="43" name="Gruppieren 42">
              <a:extLst>
                <a:ext uri="{FF2B5EF4-FFF2-40B4-BE49-F238E27FC236}">
                  <a16:creationId xmlns:a16="http://schemas.microsoft.com/office/drawing/2014/main" id="{E496CB04-28F1-4D88-95D5-6A8452331D0A}"/>
                </a:ext>
              </a:extLst>
            </p:cNvPr>
            <p:cNvGrpSpPr/>
            <p:nvPr/>
          </p:nvGrpSpPr>
          <p:grpSpPr>
            <a:xfrm>
              <a:off x="42174" y="1916832"/>
              <a:ext cx="5169906" cy="2369016"/>
              <a:chOff x="323528" y="3387472"/>
              <a:chExt cx="5169906" cy="2369016"/>
            </a:xfrm>
          </p:grpSpPr>
          <p:cxnSp>
            <p:nvCxnSpPr>
              <p:cNvPr id="51" name="Gerade Verbindung mit Pfeil 50">
                <a:extLst>
                  <a:ext uri="{FF2B5EF4-FFF2-40B4-BE49-F238E27FC236}">
                    <a16:creationId xmlns:a16="http://schemas.microsoft.com/office/drawing/2014/main" id="{8BDD9DD5-8F67-4AD0-B108-289B37301514}"/>
                  </a:ext>
                </a:extLst>
              </p:cNvPr>
              <p:cNvCxnSpPr>
                <a:cxnSpLocks/>
              </p:cNvCxnSpPr>
              <p:nvPr/>
            </p:nvCxnSpPr>
            <p:spPr>
              <a:xfrm flipV="1">
                <a:off x="467544" y="3387472"/>
                <a:ext cx="0" cy="236901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2" name="Gerade Verbindung mit Pfeil 51">
                <a:extLst>
                  <a:ext uri="{FF2B5EF4-FFF2-40B4-BE49-F238E27FC236}">
                    <a16:creationId xmlns:a16="http://schemas.microsoft.com/office/drawing/2014/main" id="{A99D4041-EC1A-40B8-84FF-F7FF40A541B1}"/>
                  </a:ext>
                </a:extLst>
              </p:cNvPr>
              <p:cNvCxnSpPr>
                <a:cxnSpLocks/>
              </p:cNvCxnSpPr>
              <p:nvPr/>
            </p:nvCxnSpPr>
            <p:spPr>
              <a:xfrm>
                <a:off x="323528" y="5589240"/>
                <a:ext cx="5169906"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4" name="Gruppieren 43">
              <a:extLst>
                <a:ext uri="{FF2B5EF4-FFF2-40B4-BE49-F238E27FC236}">
                  <a16:creationId xmlns:a16="http://schemas.microsoft.com/office/drawing/2014/main" id="{9199B9D5-15A8-4072-957A-92C23FC44A38}"/>
                </a:ext>
              </a:extLst>
            </p:cNvPr>
            <p:cNvGrpSpPr/>
            <p:nvPr/>
          </p:nvGrpSpPr>
          <p:grpSpPr>
            <a:xfrm>
              <a:off x="215045" y="2080671"/>
              <a:ext cx="4824536" cy="2010223"/>
              <a:chOff x="611561" y="3455193"/>
              <a:chExt cx="4320000" cy="1800000"/>
            </a:xfrm>
          </p:grpSpPr>
          <p:sp>
            <p:nvSpPr>
              <p:cNvPr id="45" name="Rechteck 44">
                <a:extLst>
                  <a:ext uri="{FF2B5EF4-FFF2-40B4-BE49-F238E27FC236}">
                    <a16:creationId xmlns:a16="http://schemas.microsoft.com/office/drawing/2014/main" id="{CF096190-260C-4ECC-A908-5F006B2C1343}"/>
                  </a:ext>
                </a:extLst>
              </p:cNvPr>
              <p:cNvSpPr/>
              <p:nvPr/>
            </p:nvSpPr>
            <p:spPr>
              <a:xfrm>
                <a:off x="611561" y="4967193"/>
                <a:ext cx="720000" cy="288000"/>
              </a:xfrm>
              <a:prstGeom prst="rect">
                <a:avLst/>
              </a:prstGeom>
              <a:solidFill>
                <a:schemeClr val="bg1">
                  <a:alpha val="0"/>
                </a:schemeClr>
              </a:solidFill>
              <a:ln w="31750" cap="sq">
                <a:prstDash val="solid"/>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6" name="Rechteck 45">
                <a:extLst>
                  <a:ext uri="{FF2B5EF4-FFF2-40B4-BE49-F238E27FC236}">
                    <a16:creationId xmlns:a16="http://schemas.microsoft.com/office/drawing/2014/main" id="{3EDF1DBC-4616-4E49-88B1-78116F65E213}"/>
                  </a:ext>
                </a:extLst>
              </p:cNvPr>
              <p:cNvSpPr/>
              <p:nvPr/>
            </p:nvSpPr>
            <p:spPr>
              <a:xfrm>
                <a:off x="611561" y="3455193"/>
                <a:ext cx="4320000" cy="1800000"/>
              </a:xfrm>
              <a:prstGeom prst="rect">
                <a:avLst/>
              </a:prstGeom>
              <a:solidFill>
                <a:schemeClr val="bg1">
                  <a:alpha val="0"/>
                </a:schemeClr>
              </a:solidFill>
              <a:ln w="31750">
                <a:solidFill>
                  <a:schemeClr val="accent6"/>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7" name="Rechteck 46">
                <a:extLst>
                  <a:ext uri="{FF2B5EF4-FFF2-40B4-BE49-F238E27FC236}">
                    <a16:creationId xmlns:a16="http://schemas.microsoft.com/office/drawing/2014/main" id="{260C12B5-BE0B-4CCA-BA95-C16C9B8C1658}"/>
                  </a:ext>
                </a:extLst>
              </p:cNvPr>
              <p:cNvSpPr/>
              <p:nvPr/>
            </p:nvSpPr>
            <p:spPr>
              <a:xfrm>
                <a:off x="611561" y="4535193"/>
                <a:ext cx="1800000" cy="720000"/>
              </a:xfrm>
              <a:prstGeom prst="rect">
                <a:avLst/>
              </a:prstGeom>
              <a:solidFill>
                <a:schemeClr val="bg1">
                  <a:alpha val="0"/>
                </a:schemeClr>
              </a:solidFill>
              <a:ln w="31750">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8" name="Rechteck 47">
                <a:extLst>
                  <a:ext uri="{FF2B5EF4-FFF2-40B4-BE49-F238E27FC236}">
                    <a16:creationId xmlns:a16="http://schemas.microsoft.com/office/drawing/2014/main" id="{6ADEE3AC-C43D-44E9-B548-62C5C91B227E}"/>
                  </a:ext>
                </a:extLst>
              </p:cNvPr>
              <p:cNvSpPr/>
              <p:nvPr/>
            </p:nvSpPr>
            <p:spPr>
              <a:xfrm>
                <a:off x="611561" y="4535193"/>
                <a:ext cx="1728000" cy="720000"/>
              </a:xfrm>
              <a:prstGeom prst="rect">
                <a:avLst/>
              </a:prstGeom>
              <a:solidFill>
                <a:schemeClr val="bg1">
                  <a:alpha val="0"/>
                </a:schemeClr>
              </a:solidFill>
              <a:ln w="31750" cap="sq">
                <a:solidFill>
                  <a:schemeClr val="accent6"/>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9" name="Rechteck 48">
                <a:extLst>
                  <a:ext uri="{FF2B5EF4-FFF2-40B4-BE49-F238E27FC236}">
                    <a16:creationId xmlns:a16="http://schemas.microsoft.com/office/drawing/2014/main" id="{1661D70A-F258-40E8-8497-90CA14401C7A}"/>
                  </a:ext>
                </a:extLst>
              </p:cNvPr>
              <p:cNvSpPr/>
              <p:nvPr/>
            </p:nvSpPr>
            <p:spPr>
              <a:xfrm>
                <a:off x="611561" y="4967193"/>
                <a:ext cx="644704" cy="288000"/>
              </a:xfrm>
              <a:prstGeom prst="rect">
                <a:avLst/>
              </a:prstGeom>
              <a:solidFill>
                <a:schemeClr val="bg1">
                  <a:alpha val="0"/>
                </a:schemeClr>
              </a:solidFill>
              <a:ln w="31750">
                <a:solidFill>
                  <a:schemeClr val="accent5"/>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50" name="Rechteck 49">
                <a:extLst>
                  <a:ext uri="{FF2B5EF4-FFF2-40B4-BE49-F238E27FC236}">
                    <a16:creationId xmlns:a16="http://schemas.microsoft.com/office/drawing/2014/main" id="{4D09E298-C991-4122-9CAC-6A0884B20012}"/>
                  </a:ext>
                </a:extLst>
              </p:cNvPr>
              <p:cNvSpPr/>
              <p:nvPr/>
            </p:nvSpPr>
            <p:spPr>
              <a:xfrm>
                <a:off x="611561" y="5111193"/>
                <a:ext cx="354587" cy="144000"/>
              </a:xfrm>
              <a:prstGeom prst="rect">
                <a:avLst/>
              </a:prstGeom>
              <a:solidFill>
                <a:schemeClr val="bg1">
                  <a:alpha val="0"/>
                </a:schemeClr>
              </a:solidFill>
              <a:ln w="31750">
                <a:solidFill>
                  <a:schemeClr val="accent5"/>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pic>
        <p:nvPicPr>
          <p:cNvPr id="53" name="Grafik 52">
            <a:extLst>
              <a:ext uri="{FF2B5EF4-FFF2-40B4-BE49-F238E27FC236}">
                <a16:creationId xmlns:a16="http://schemas.microsoft.com/office/drawing/2014/main" id="{D013DE7A-5D0E-42B6-A7A1-925A320DD3CD}"/>
              </a:ext>
            </a:extLst>
          </p:cNvPr>
          <p:cNvPicPr>
            <a:picLocks/>
          </p:cNvPicPr>
          <p:nvPr/>
        </p:nvPicPr>
        <p:blipFill>
          <a:blip r:embed="rId3" cstate="print">
            <a:extLst>
              <a:ext uri="{BEBA8EAE-BF5A-486C-A8C5-ECC9F3942E4B}">
                <a14:imgProps xmlns:a14="http://schemas.microsoft.com/office/drawing/2010/main">
                  <a14:imgLayer r:embed="rId4">
                    <a14:imgEffect>
                      <a14:artisticPhotocopy trans="36000"/>
                    </a14:imgEffect>
                  </a14:imgLayer>
                </a14:imgProps>
              </a:ext>
              <a:ext uri="{28A0092B-C50C-407E-A947-70E740481C1C}">
                <a14:useLocalDpi xmlns:a14="http://schemas.microsoft.com/office/drawing/2010/main" val="0"/>
              </a:ext>
            </a:extLst>
          </a:blip>
          <a:stretch>
            <a:fillRect/>
          </a:stretch>
        </p:blipFill>
        <p:spPr>
          <a:xfrm>
            <a:off x="3059832" y="2504007"/>
            <a:ext cx="715761" cy="596468"/>
          </a:xfrm>
          <a:prstGeom prst="rect">
            <a:avLst/>
          </a:prstGeom>
        </p:spPr>
      </p:pic>
      <p:sp>
        <p:nvSpPr>
          <p:cNvPr id="54" name="Rechteck 53">
            <a:extLst>
              <a:ext uri="{FF2B5EF4-FFF2-40B4-BE49-F238E27FC236}">
                <a16:creationId xmlns:a16="http://schemas.microsoft.com/office/drawing/2014/main" id="{3EC5805C-9D6F-4BAB-8257-364170F8AFBF}"/>
              </a:ext>
            </a:extLst>
          </p:cNvPr>
          <p:cNvSpPr/>
          <p:nvPr/>
        </p:nvSpPr>
        <p:spPr>
          <a:xfrm>
            <a:off x="2079976" y="2969488"/>
            <a:ext cx="2388795" cy="338554"/>
          </a:xfrm>
          <a:prstGeom prst="rect">
            <a:avLst/>
          </a:prstGeom>
        </p:spPr>
        <p:txBody>
          <a:bodyPr wrap="none">
            <a:spAutoFit/>
          </a:bodyPr>
          <a:lstStyle/>
          <a:p>
            <a:r>
              <a:rPr lang="de-DE" sz="1600" b="1" u="sng" dirty="0">
                <a:solidFill>
                  <a:schemeClr val="accent6"/>
                </a:solidFill>
              </a:rPr>
              <a:t>NEU</a:t>
            </a:r>
            <a:r>
              <a:rPr lang="de-DE" sz="1600" b="1" dirty="0">
                <a:solidFill>
                  <a:schemeClr val="accent6"/>
                </a:solidFill>
              </a:rPr>
              <a:t> SI-480-20/SI-1200-50</a:t>
            </a:r>
          </a:p>
        </p:txBody>
      </p:sp>
      <p:sp>
        <p:nvSpPr>
          <p:cNvPr id="57" name="Rechteck 56">
            <a:extLst>
              <a:ext uri="{FF2B5EF4-FFF2-40B4-BE49-F238E27FC236}">
                <a16:creationId xmlns:a16="http://schemas.microsoft.com/office/drawing/2014/main" id="{9E305DFD-8E8B-4FA8-A293-C46FF576AFB3}"/>
              </a:ext>
            </a:extLst>
          </p:cNvPr>
          <p:cNvSpPr/>
          <p:nvPr/>
        </p:nvSpPr>
        <p:spPr>
          <a:xfrm>
            <a:off x="335903" y="4962654"/>
            <a:ext cx="1972015" cy="338554"/>
          </a:xfrm>
          <a:prstGeom prst="rect">
            <a:avLst/>
          </a:prstGeom>
        </p:spPr>
        <p:txBody>
          <a:bodyPr wrap="none">
            <a:spAutoFit/>
          </a:bodyPr>
          <a:lstStyle/>
          <a:p>
            <a:r>
              <a:rPr lang="de-DE" sz="1600" b="1" u="sng" dirty="0">
                <a:solidFill>
                  <a:schemeClr val="accent5"/>
                </a:solidFill>
              </a:rPr>
              <a:t>NEU</a:t>
            </a:r>
            <a:r>
              <a:rPr lang="de-DE" sz="1600" b="1" dirty="0">
                <a:solidFill>
                  <a:schemeClr val="accent5"/>
                </a:solidFill>
              </a:rPr>
              <a:t> SI-75-4/SI-150-8</a:t>
            </a:r>
          </a:p>
        </p:txBody>
      </p:sp>
      <p:pic>
        <p:nvPicPr>
          <p:cNvPr id="58" name="Grafik 57">
            <a:extLst>
              <a:ext uri="{FF2B5EF4-FFF2-40B4-BE49-F238E27FC236}">
                <a16:creationId xmlns:a16="http://schemas.microsoft.com/office/drawing/2014/main" id="{21436569-9971-40B8-A89D-9FA4ACCB157D}"/>
              </a:ext>
            </a:extLst>
          </p:cNvPr>
          <p:cNvPicPr>
            <a:picLocks/>
          </p:cNvPicPr>
          <p:nvPr/>
        </p:nvPicPr>
        <p:blipFill>
          <a:blip r:embed="rId5" cstate="print">
            <a:extLst>
              <a:ext uri="{28A0092B-C50C-407E-A947-70E740481C1C}">
                <a14:useLocalDpi xmlns:a14="http://schemas.microsoft.com/office/drawing/2010/main" val="0"/>
              </a:ext>
            </a:extLst>
          </a:blip>
          <a:stretch>
            <a:fillRect/>
          </a:stretch>
        </p:blipFill>
        <p:spPr>
          <a:xfrm>
            <a:off x="1114320" y="4513845"/>
            <a:ext cx="715761" cy="596468"/>
          </a:xfrm>
          <a:prstGeom prst="rect">
            <a:avLst/>
          </a:prstGeom>
        </p:spPr>
      </p:pic>
      <p:cxnSp>
        <p:nvCxnSpPr>
          <p:cNvPr id="59" name="Gerade Verbindung mit Pfeil 58">
            <a:extLst>
              <a:ext uri="{FF2B5EF4-FFF2-40B4-BE49-F238E27FC236}">
                <a16:creationId xmlns:a16="http://schemas.microsoft.com/office/drawing/2014/main" id="{E372EB84-3FD0-4768-B3AC-5FE9EFF4C39F}"/>
              </a:ext>
            </a:extLst>
          </p:cNvPr>
          <p:cNvCxnSpPr>
            <a:cxnSpLocks/>
            <a:stCxn id="57" idx="1"/>
          </p:cNvCxnSpPr>
          <p:nvPr/>
        </p:nvCxnSpPr>
        <p:spPr>
          <a:xfrm flipV="1">
            <a:off x="335903" y="4446131"/>
            <a:ext cx="0" cy="685800"/>
          </a:xfrm>
          <a:prstGeom prst="straightConnector1">
            <a:avLst/>
          </a:prstGeom>
          <a:ln w="127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
        <p:nvSpPr>
          <p:cNvPr id="60" name="Rechteck 59">
            <a:extLst>
              <a:ext uri="{FF2B5EF4-FFF2-40B4-BE49-F238E27FC236}">
                <a16:creationId xmlns:a16="http://schemas.microsoft.com/office/drawing/2014/main" id="{D51CBCDE-EE10-42AB-B4C0-70975BFE069E}"/>
              </a:ext>
            </a:extLst>
          </p:cNvPr>
          <p:cNvSpPr/>
          <p:nvPr/>
        </p:nvSpPr>
        <p:spPr>
          <a:xfrm>
            <a:off x="4468771" y="4490152"/>
            <a:ext cx="923586" cy="369332"/>
          </a:xfrm>
          <a:prstGeom prst="rect">
            <a:avLst/>
          </a:prstGeom>
        </p:spPr>
        <p:txBody>
          <a:bodyPr wrap="none">
            <a:spAutoFit/>
          </a:bodyPr>
          <a:lstStyle/>
          <a:p>
            <a:r>
              <a:rPr lang="de-DE" dirty="0"/>
              <a:t>Kraft[N]</a:t>
            </a:r>
          </a:p>
        </p:txBody>
      </p:sp>
      <p:sp>
        <p:nvSpPr>
          <p:cNvPr id="61" name="Rechteck 60">
            <a:extLst>
              <a:ext uri="{FF2B5EF4-FFF2-40B4-BE49-F238E27FC236}">
                <a16:creationId xmlns:a16="http://schemas.microsoft.com/office/drawing/2014/main" id="{B686F6C1-3DB2-40E2-9036-AF0C66494736}"/>
              </a:ext>
            </a:extLst>
          </p:cNvPr>
          <p:cNvSpPr/>
          <p:nvPr/>
        </p:nvSpPr>
        <p:spPr>
          <a:xfrm>
            <a:off x="-2370" y="1858407"/>
            <a:ext cx="1474571" cy="369332"/>
          </a:xfrm>
          <a:prstGeom prst="rect">
            <a:avLst/>
          </a:prstGeom>
        </p:spPr>
        <p:txBody>
          <a:bodyPr wrap="none">
            <a:spAutoFit/>
          </a:bodyPr>
          <a:lstStyle/>
          <a:p>
            <a:r>
              <a:rPr lang="de-DE" dirty="0"/>
              <a:t>Moment[</a:t>
            </a:r>
            <a:r>
              <a:rPr lang="de-DE" dirty="0" err="1"/>
              <a:t>Nm</a:t>
            </a:r>
            <a:r>
              <a:rPr lang="de-DE" dirty="0"/>
              <a:t>]</a:t>
            </a:r>
          </a:p>
        </p:txBody>
      </p:sp>
      <p:sp>
        <p:nvSpPr>
          <p:cNvPr id="63" name="Rechteck 62">
            <a:extLst>
              <a:ext uri="{FF2B5EF4-FFF2-40B4-BE49-F238E27FC236}">
                <a16:creationId xmlns:a16="http://schemas.microsoft.com/office/drawing/2014/main" id="{4D8A4AD0-8D4A-4A59-A7D1-0218F3C20DDE}"/>
              </a:ext>
            </a:extLst>
          </p:cNvPr>
          <p:cNvSpPr/>
          <p:nvPr/>
        </p:nvSpPr>
        <p:spPr>
          <a:xfrm>
            <a:off x="297338" y="3533478"/>
            <a:ext cx="1765227" cy="584775"/>
          </a:xfrm>
          <a:prstGeom prst="rect">
            <a:avLst/>
          </a:prstGeom>
        </p:spPr>
        <p:txBody>
          <a:bodyPr wrap="none">
            <a:spAutoFit/>
          </a:bodyPr>
          <a:lstStyle/>
          <a:p>
            <a:r>
              <a:rPr lang="de-DE" sz="1600" b="1" dirty="0">
                <a:solidFill>
                  <a:schemeClr val="tx2"/>
                </a:solidFill>
              </a:rPr>
              <a:t>Bestand</a:t>
            </a:r>
          </a:p>
          <a:p>
            <a:r>
              <a:rPr lang="de-DE" sz="1600" b="1" dirty="0">
                <a:solidFill>
                  <a:schemeClr val="tx2"/>
                </a:solidFill>
              </a:rPr>
              <a:t>SI-200-8/SI-500-20</a:t>
            </a:r>
          </a:p>
        </p:txBody>
      </p:sp>
    </p:spTree>
    <p:extLst>
      <p:ext uri="{BB962C8B-B14F-4D97-AF65-F5344CB8AC3E}">
        <p14:creationId xmlns:p14="http://schemas.microsoft.com/office/powerpoint/2010/main" val="2565446751"/>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4781"/>
            <a:ext cx="6516687" cy="607623"/>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Serielle Kommunikation</a:t>
            </a:r>
          </a:p>
        </p:txBody>
      </p:sp>
      <p:sp>
        <p:nvSpPr>
          <p:cNvPr id="55" name="Textfeld 54"/>
          <p:cNvSpPr txBox="1"/>
          <p:nvPr/>
        </p:nvSpPr>
        <p:spPr>
          <a:xfrm>
            <a:off x="5220072" y="2080671"/>
            <a:ext cx="3737737" cy="3724096"/>
          </a:xfrm>
          <a:prstGeom prst="rect">
            <a:avLst/>
          </a:prstGeom>
          <a:noFill/>
        </p:spPr>
        <p:txBody>
          <a:bodyPr wrap="square" rtlCol="0">
            <a:spAutoFit/>
          </a:bodyPr>
          <a:lstStyle/>
          <a:p>
            <a:pPr marL="360000" indent="-360000">
              <a:spcAft>
                <a:spcPts val="1200"/>
              </a:spcAft>
              <a:buSzPct val="140000"/>
              <a:buBlip>
                <a:blip r:embed="rId2"/>
              </a:buBlip>
            </a:pPr>
            <a:r>
              <a:rPr lang="de-DE" sz="1600" b="1" dirty="0">
                <a:solidFill>
                  <a:srgbClr val="003D6A"/>
                </a:solidFill>
              </a:rPr>
              <a:t>Kommunikation über serielle RS-485 Schnittstelle</a:t>
            </a:r>
          </a:p>
          <a:p>
            <a:pPr marL="360000" indent="-360000">
              <a:spcAft>
                <a:spcPts val="1200"/>
              </a:spcAft>
              <a:buSzPct val="140000"/>
              <a:buBlip>
                <a:blip r:embed="rId2"/>
              </a:buBlip>
            </a:pPr>
            <a:r>
              <a:rPr lang="de-DE" sz="1600" b="1" dirty="0">
                <a:solidFill>
                  <a:srgbClr val="003D6A"/>
                </a:solidFill>
              </a:rPr>
              <a:t>Plug &amp; Work über USB</a:t>
            </a:r>
          </a:p>
          <a:p>
            <a:pPr marL="360000" indent="-360000">
              <a:spcAft>
                <a:spcPts val="1200"/>
              </a:spcAft>
              <a:buSzPct val="140000"/>
              <a:buBlip>
                <a:blip r:embed="rId2"/>
              </a:buBlip>
            </a:pPr>
            <a:r>
              <a:rPr lang="de-DE" sz="1600" b="1" dirty="0">
                <a:solidFill>
                  <a:srgbClr val="003D6A"/>
                </a:solidFill>
              </a:rPr>
              <a:t>Plug &amp; Work für die Universal Robot E-Series, insbesondere bei f</a:t>
            </a:r>
            <a:r>
              <a:rPr lang="de-DE" sz="1600" b="1" dirty="0">
                <a:solidFill>
                  <a:srgbClr val="003D6A"/>
                </a:solidFill>
                <a:sym typeface="Wingdings" panose="05000000000000000000" pitchFamily="2" charset="2"/>
              </a:rPr>
              <a:t>einfühligen Anwendungen, bei der die integrierte Sensor nicht ausreicht</a:t>
            </a:r>
          </a:p>
          <a:p>
            <a:pPr marL="360000" indent="-360000">
              <a:spcAft>
                <a:spcPts val="1200"/>
              </a:spcAft>
              <a:buSzPct val="140000"/>
              <a:buBlip>
                <a:blip r:embed="rId2"/>
              </a:buBlip>
            </a:pPr>
            <a:r>
              <a:rPr lang="de-DE" sz="1600" b="1" dirty="0">
                <a:solidFill>
                  <a:srgbClr val="003D6A"/>
                </a:solidFill>
              </a:rPr>
              <a:t>Drei Kalibrierungen:</a:t>
            </a:r>
          </a:p>
          <a:p>
            <a:pPr marL="742950" lvl="1" indent="-285750">
              <a:spcAft>
                <a:spcPts val="1200"/>
              </a:spcAft>
              <a:buSzPct val="140000"/>
              <a:buFont typeface="Arial" panose="020B0604020202020204" pitchFamily="34" charset="0"/>
              <a:buChar char="•"/>
            </a:pPr>
            <a:r>
              <a:rPr lang="de-DE" sz="1600" b="1" dirty="0">
                <a:solidFill>
                  <a:srgbClr val="003D6A"/>
                </a:solidFill>
              </a:rPr>
              <a:t>SI-75-4/SI-150-8</a:t>
            </a:r>
          </a:p>
          <a:p>
            <a:pPr marL="742950" lvl="1" indent="-285750">
              <a:spcAft>
                <a:spcPts val="1200"/>
              </a:spcAft>
              <a:buSzPct val="140000"/>
              <a:buFont typeface="Arial" panose="020B0604020202020204" pitchFamily="34" charset="0"/>
              <a:buChar char="•"/>
            </a:pPr>
            <a:r>
              <a:rPr lang="de-DE" sz="1600" b="1" dirty="0">
                <a:solidFill>
                  <a:srgbClr val="003D6A"/>
                </a:solidFill>
              </a:rPr>
              <a:t>SI-200-8/SI-500-20</a:t>
            </a:r>
          </a:p>
          <a:p>
            <a:pPr marL="742950" lvl="1" indent="-285750">
              <a:spcAft>
                <a:spcPts val="1200"/>
              </a:spcAft>
              <a:buSzPct val="140000"/>
              <a:buFont typeface="Arial" panose="020B0604020202020204" pitchFamily="34" charset="0"/>
              <a:buChar char="•"/>
            </a:pPr>
            <a:r>
              <a:rPr lang="de-DE" sz="1600" b="1" dirty="0">
                <a:solidFill>
                  <a:srgbClr val="003D6A"/>
                </a:solidFill>
              </a:rPr>
              <a:t>SI-480-20/SI-1200-50</a:t>
            </a:r>
          </a:p>
        </p:txBody>
      </p:sp>
      <p:sp>
        <p:nvSpPr>
          <p:cNvPr id="23" name="Textfeld 22">
            <a:extLst>
              <a:ext uri="{FF2B5EF4-FFF2-40B4-BE49-F238E27FC236}">
                <a16:creationId xmlns:a16="http://schemas.microsoft.com/office/drawing/2014/main" id="{7675C39D-ACC8-4746-9213-C2B6F79C61B2}"/>
              </a:ext>
            </a:extLst>
          </p:cNvPr>
          <p:cNvSpPr txBox="1"/>
          <p:nvPr/>
        </p:nvSpPr>
        <p:spPr>
          <a:xfrm>
            <a:off x="5220072" y="1191481"/>
            <a:ext cx="3923929" cy="607623"/>
          </a:xfrm>
          <a:prstGeom prst="rect">
            <a:avLst/>
          </a:prstGeom>
          <a:solidFill>
            <a:srgbClr val="009EE0"/>
          </a:solidFill>
        </p:spPr>
        <p:txBody>
          <a:bodyPr wrap="square" lIns="90000" tIns="90000" bIns="0" rtlCol="0" anchor="ctr" anchorCtr="0">
            <a:spAutoFit/>
          </a:bodyPr>
          <a:lstStyle/>
          <a:p>
            <a:pPr>
              <a:lnSpc>
                <a:spcPts val="4000"/>
              </a:lnSpc>
            </a:pPr>
            <a:r>
              <a:rPr lang="de-DE" sz="4000" b="1" dirty="0">
                <a:solidFill>
                  <a:schemeClr val="bg1"/>
                </a:solidFill>
              </a:rPr>
              <a:t>FTR-AXIA</a:t>
            </a:r>
          </a:p>
        </p:txBody>
      </p:sp>
      <p:grpSp>
        <p:nvGrpSpPr>
          <p:cNvPr id="24" name="Gruppieren 23">
            <a:extLst>
              <a:ext uri="{FF2B5EF4-FFF2-40B4-BE49-F238E27FC236}">
                <a16:creationId xmlns:a16="http://schemas.microsoft.com/office/drawing/2014/main" id="{BA291718-E861-4289-B061-6B4EC2FF0BFF}"/>
              </a:ext>
            </a:extLst>
          </p:cNvPr>
          <p:cNvGrpSpPr/>
          <p:nvPr/>
        </p:nvGrpSpPr>
        <p:grpSpPr>
          <a:xfrm>
            <a:off x="42174" y="2214666"/>
            <a:ext cx="5169906" cy="2369016"/>
            <a:chOff x="42174" y="1916832"/>
            <a:chExt cx="5169906" cy="2369016"/>
          </a:xfrm>
        </p:grpSpPr>
        <p:grpSp>
          <p:nvGrpSpPr>
            <p:cNvPr id="29" name="Gruppieren 28">
              <a:extLst>
                <a:ext uri="{FF2B5EF4-FFF2-40B4-BE49-F238E27FC236}">
                  <a16:creationId xmlns:a16="http://schemas.microsoft.com/office/drawing/2014/main" id="{B0807F86-A572-4194-922F-59CEF97B2EBE}"/>
                </a:ext>
              </a:extLst>
            </p:cNvPr>
            <p:cNvGrpSpPr/>
            <p:nvPr/>
          </p:nvGrpSpPr>
          <p:grpSpPr>
            <a:xfrm>
              <a:off x="42174" y="1916832"/>
              <a:ext cx="5169906" cy="2369016"/>
              <a:chOff x="323528" y="3387472"/>
              <a:chExt cx="5169906" cy="2369016"/>
            </a:xfrm>
          </p:grpSpPr>
          <p:cxnSp>
            <p:nvCxnSpPr>
              <p:cNvPr id="42" name="Gerade Verbindung mit Pfeil 41">
                <a:extLst>
                  <a:ext uri="{FF2B5EF4-FFF2-40B4-BE49-F238E27FC236}">
                    <a16:creationId xmlns:a16="http://schemas.microsoft.com/office/drawing/2014/main" id="{291C6214-FB16-4038-8798-9444F93626E8}"/>
                  </a:ext>
                </a:extLst>
              </p:cNvPr>
              <p:cNvCxnSpPr>
                <a:cxnSpLocks/>
              </p:cNvCxnSpPr>
              <p:nvPr/>
            </p:nvCxnSpPr>
            <p:spPr>
              <a:xfrm flipV="1">
                <a:off x="467544" y="3387472"/>
                <a:ext cx="0" cy="236901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 name="Gerade Verbindung mit Pfeil 42">
                <a:extLst>
                  <a:ext uri="{FF2B5EF4-FFF2-40B4-BE49-F238E27FC236}">
                    <a16:creationId xmlns:a16="http://schemas.microsoft.com/office/drawing/2014/main" id="{4DD1C6B6-88D7-4C48-94B4-2AACE68944EF}"/>
                  </a:ext>
                </a:extLst>
              </p:cNvPr>
              <p:cNvCxnSpPr>
                <a:cxnSpLocks/>
              </p:cNvCxnSpPr>
              <p:nvPr/>
            </p:nvCxnSpPr>
            <p:spPr>
              <a:xfrm>
                <a:off x="323528" y="5589240"/>
                <a:ext cx="5169906"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30" name="Gruppieren 29">
              <a:extLst>
                <a:ext uri="{FF2B5EF4-FFF2-40B4-BE49-F238E27FC236}">
                  <a16:creationId xmlns:a16="http://schemas.microsoft.com/office/drawing/2014/main" id="{AE21AED6-C51D-4C0B-B3FE-27BE78E32C94}"/>
                </a:ext>
              </a:extLst>
            </p:cNvPr>
            <p:cNvGrpSpPr/>
            <p:nvPr/>
          </p:nvGrpSpPr>
          <p:grpSpPr>
            <a:xfrm>
              <a:off x="215045" y="2080671"/>
              <a:ext cx="4824536" cy="2010223"/>
              <a:chOff x="611561" y="3455193"/>
              <a:chExt cx="4320000" cy="1800000"/>
            </a:xfrm>
          </p:grpSpPr>
          <p:sp>
            <p:nvSpPr>
              <p:cNvPr id="34" name="Rechteck 33">
                <a:extLst>
                  <a:ext uri="{FF2B5EF4-FFF2-40B4-BE49-F238E27FC236}">
                    <a16:creationId xmlns:a16="http://schemas.microsoft.com/office/drawing/2014/main" id="{7C12C917-41EA-41CA-AAC5-252721E68D8D}"/>
                  </a:ext>
                </a:extLst>
              </p:cNvPr>
              <p:cNvSpPr/>
              <p:nvPr/>
            </p:nvSpPr>
            <p:spPr>
              <a:xfrm>
                <a:off x="611561" y="4967193"/>
                <a:ext cx="720000" cy="288000"/>
              </a:xfrm>
              <a:prstGeom prst="rect">
                <a:avLst/>
              </a:prstGeom>
              <a:solidFill>
                <a:schemeClr val="bg1">
                  <a:alpha val="0"/>
                </a:schemeClr>
              </a:solidFill>
              <a:ln w="31750" cap="sq">
                <a:prstDash val="solid"/>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5" name="Rechteck 34">
                <a:extLst>
                  <a:ext uri="{FF2B5EF4-FFF2-40B4-BE49-F238E27FC236}">
                    <a16:creationId xmlns:a16="http://schemas.microsoft.com/office/drawing/2014/main" id="{2C5639AD-6A22-45BB-B4E2-FE06D70955F7}"/>
                  </a:ext>
                </a:extLst>
              </p:cNvPr>
              <p:cNvSpPr/>
              <p:nvPr/>
            </p:nvSpPr>
            <p:spPr>
              <a:xfrm>
                <a:off x="611561" y="3455193"/>
                <a:ext cx="4320000" cy="1800000"/>
              </a:xfrm>
              <a:prstGeom prst="rect">
                <a:avLst/>
              </a:prstGeom>
              <a:solidFill>
                <a:schemeClr val="bg1">
                  <a:alpha val="0"/>
                </a:schemeClr>
              </a:solidFill>
              <a:ln w="31750">
                <a:solidFill>
                  <a:schemeClr val="accent6"/>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6" name="Rechteck 35">
                <a:extLst>
                  <a:ext uri="{FF2B5EF4-FFF2-40B4-BE49-F238E27FC236}">
                    <a16:creationId xmlns:a16="http://schemas.microsoft.com/office/drawing/2014/main" id="{41305AE1-7DF6-41FD-92C9-3794AEA7A857}"/>
                  </a:ext>
                </a:extLst>
              </p:cNvPr>
              <p:cNvSpPr/>
              <p:nvPr/>
            </p:nvSpPr>
            <p:spPr>
              <a:xfrm>
                <a:off x="611561" y="4535193"/>
                <a:ext cx="1800000" cy="720000"/>
              </a:xfrm>
              <a:prstGeom prst="rect">
                <a:avLst/>
              </a:prstGeom>
              <a:solidFill>
                <a:schemeClr val="bg1">
                  <a:alpha val="0"/>
                </a:schemeClr>
              </a:solidFill>
              <a:ln w="31750">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9" name="Rechteck 38">
                <a:extLst>
                  <a:ext uri="{FF2B5EF4-FFF2-40B4-BE49-F238E27FC236}">
                    <a16:creationId xmlns:a16="http://schemas.microsoft.com/office/drawing/2014/main" id="{4747EBC1-286D-4CFB-8714-E344188AC844}"/>
                  </a:ext>
                </a:extLst>
              </p:cNvPr>
              <p:cNvSpPr/>
              <p:nvPr/>
            </p:nvSpPr>
            <p:spPr>
              <a:xfrm>
                <a:off x="611561" y="4535193"/>
                <a:ext cx="1728000" cy="720000"/>
              </a:xfrm>
              <a:prstGeom prst="rect">
                <a:avLst/>
              </a:prstGeom>
              <a:solidFill>
                <a:schemeClr val="bg1">
                  <a:alpha val="0"/>
                </a:schemeClr>
              </a:solidFill>
              <a:ln w="31750" cap="sq">
                <a:solidFill>
                  <a:schemeClr val="accent6"/>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0" name="Rechteck 39">
                <a:extLst>
                  <a:ext uri="{FF2B5EF4-FFF2-40B4-BE49-F238E27FC236}">
                    <a16:creationId xmlns:a16="http://schemas.microsoft.com/office/drawing/2014/main" id="{9FF40FEF-84FC-4941-B969-5028D3D9C38E}"/>
                  </a:ext>
                </a:extLst>
              </p:cNvPr>
              <p:cNvSpPr/>
              <p:nvPr/>
            </p:nvSpPr>
            <p:spPr>
              <a:xfrm>
                <a:off x="611561" y="4967193"/>
                <a:ext cx="720000" cy="288000"/>
              </a:xfrm>
              <a:prstGeom prst="rect">
                <a:avLst/>
              </a:prstGeom>
              <a:solidFill>
                <a:schemeClr val="bg1">
                  <a:alpha val="0"/>
                </a:schemeClr>
              </a:solidFill>
              <a:ln w="31750">
                <a:solidFill>
                  <a:schemeClr val="accent5"/>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1" name="Rechteck 40">
                <a:extLst>
                  <a:ext uri="{FF2B5EF4-FFF2-40B4-BE49-F238E27FC236}">
                    <a16:creationId xmlns:a16="http://schemas.microsoft.com/office/drawing/2014/main" id="{D9ABEADD-F243-4DCC-860C-F51C7F896F1E}"/>
                  </a:ext>
                </a:extLst>
              </p:cNvPr>
              <p:cNvSpPr/>
              <p:nvPr/>
            </p:nvSpPr>
            <p:spPr>
              <a:xfrm>
                <a:off x="611561" y="5111193"/>
                <a:ext cx="540000" cy="144000"/>
              </a:xfrm>
              <a:prstGeom prst="rect">
                <a:avLst/>
              </a:prstGeom>
              <a:solidFill>
                <a:schemeClr val="bg1">
                  <a:alpha val="0"/>
                </a:schemeClr>
              </a:solidFill>
              <a:ln w="31750">
                <a:solidFill>
                  <a:schemeClr val="accent5"/>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pic>
        <p:nvPicPr>
          <p:cNvPr id="44" name="Grafik 43">
            <a:extLst>
              <a:ext uri="{FF2B5EF4-FFF2-40B4-BE49-F238E27FC236}">
                <a16:creationId xmlns:a16="http://schemas.microsoft.com/office/drawing/2014/main" id="{F5AA5E07-9307-46B2-84C7-1BE4AECC6E88}"/>
              </a:ext>
            </a:extLst>
          </p:cNvPr>
          <p:cNvPicPr>
            <a:picLocks/>
          </p:cNvPicPr>
          <p:nvPr/>
        </p:nvPicPr>
        <p:blipFill>
          <a:blip r:embed="rId3" cstate="print">
            <a:extLst>
              <a:ext uri="{BEBA8EAE-BF5A-486C-A8C5-ECC9F3942E4B}">
                <a14:imgProps xmlns:a14="http://schemas.microsoft.com/office/drawing/2010/main">
                  <a14:imgLayer r:embed="rId4">
                    <a14:imgEffect>
                      <a14:artisticPhotocopy trans="36000"/>
                    </a14:imgEffect>
                  </a14:imgLayer>
                </a14:imgProps>
              </a:ext>
              <a:ext uri="{28A0092B-C50C-407E-A947-70E740481C1C}">
                <a14:useLocalDpi xmlns:a14="http://schemas.microsoft.com/office/drawing/2010/main" val="0"/>
              </a:ext>
            </a:extLst>
          </a:blip>
          <a:stretch>
            <a:fillRect/>
          </a:stretch>
        </p:blipFill>
        <p:spPr>
          <a:xfrm>
            <a:off x="3059832" y="2504007"/>
            <a:ext cx="715761" cy="596468"/>
          </a:xfrm>
          <a:prstGeom prst="rect">
            <a:avLst/>
          </a:prstGeom>
        </p:spPr>
      </p:pic>
      <p:sp>
        <p:nvSpPr>
          <p:cNvPr id="45" name="Rechteck 44">
            <a:extLst>
              <a:ext uri="{FF2B5EF4-FFF2-40B4-BE49-F238E27FC236}">
                <a16:creationId xmlns:a16="http://schemas.microsoft.com/office/drawing/2014/main" id="{502A3A85-D13C-4CE5-BEFE-54A4B1C95112}"/>
              </a:ext>
            </a:extLst>
          </p:cNvPr>
          <p:cNvSpPr/>
          <p:nvPr/>
        </p:nvSpPr>
        <p:spPr>
          <a:xfrm>
            <a:off x="2079976" y="2969488"/>
            <a:ext cx="2388795" cy="338554"/>
          </a:xfrm>
          <a:prstGeom prst="rect">
            <a:avLst/>
          </a:prstGeom>
        </p:spPr>
        <p:txBody>
          <a:bodyPr wrap="none">
            <a:spAutoFit/>
          </a:bodyPr>
          <a:lstStyle/>
          <a:p>
            <a:r>
              <a:rPr lang="de-DE" sz="1600" b="1" u="sng" dirty="0">
                <a:solidFill>
                  <a:schemeClr val="accent6"/>
                </a:solidFill>
              </a:rPr>
              <a:t>NEU</a:t>
            </a:r>
            <a:r>
              <a:rPr lang="de-DE" sz="1600" b="1" dirty="0">
                <a:solidFill>
                  <a:schemeClr val="accent6"/>
                </a:solidFill>
              </a:rPr>
              <a:t> SI-480-20/SI-1200-50</a:t>
            </a:r>
          </a:p>
        </p:txBody>
      </p:sp>
      <p:sp>
        <p:nvSpPr>
          <p:cNvPr id="47" name="Rechteck 46">
            <a:extLst>
              <a:ext uri="{FF2B5EF4-FFF2-40B4-BE49-F238E27FC236}">
                <a16:creationId xmlns:a16="http://schemas.microsoft.com/office/drawing/2014/main" id="{A80AE6EB-5421-49BB-BDF6-0AB855EBF14A}"/>
              </a:ext>
            </a:extLst>
          </p:cNvPr>
          <p:cNvSpPr/>
          <p:nvPr/>
        </p:nvSpPr>
        <p:spPr>
          <a:xfrm>
            <a:off x="335903" y="4962654"/>
            <a:ext cx="1972015" cy="338554"/>
          </a:xfrm>
          <a:prstGeom prst="rect">
            <a:avLst/>
          </a:prstGeom>
        </p:spPr>
        <p:txBody>
          <a:bodyPr wrap="none">
            <a:spAutoFit/>
          </a:bodyPr>
          <a:lstStyle/>
          <a:p>
            <a:r>
              <a:rPr lang="de-DE" sz="1600" b="1" u="sng" dirty="0">
                <a:solidFill>
                  <a:schemeClr val="accent5"/>
                </a:solidFill>
              </a:rPr>
              <a:t>NEU</a:t>
            </a:r>
            <a:r>
              <a:rPr lang="de-DE" sz="1600" b="1" dirty="0">
                <a:solidFill>
                  <a:schemeClr val="accent5"/>
                </a:solidFill>
              </a:rPr>
              <a:t> SI-75-4/SI-150-8</a:t>
            </a:r>
          </a:p>
        </p:txBody>
      </p:sp>
      <p:pic>
        <p:nvPicPr>
          <p:cNvPr id="48" name="Grafik 47">
            <a:extLst>
              <a:ext uri="{FF2B5EF4-FFF2-40B4-BE49-F238E27FC236}">
                <a16:creationId xmlns:a16="http://schemas.microsoft.com/office/drawing/2014/main" id="{DDF03020-7536-49CF-B9DC-E5862F625C91}"/>
              </a:ext>
            </a:extLst>
          </p:cNvPr>
          <p:cNvPicPr>
            <a:picLocks/>
          </p:cNvPicPr>
          <p:nvPr/>
        </p:nvPicPr>
        <p:blipFill>
          <a:blip r:embed="rId5" cstate="print">
            <a:extLst>
              <a:ext uri="{28A0092B-C50C-407E-A947-70E740481C1C}">
                <a14:useLocalDpi xmlns:a14="http://schemas.microsoft.com/office/drawing/2010/main" val="0"/>
              </a:ext>
            </a:extLst>
          </a:blip>
          <a:stretch>
            <a:fillRect/>
          </a:stretch>
        </p:blipFill>
        <p:spPr>
          <a:xfrm>
            <a:off x="1114320" y="4513845"/>
            <a:ext cx="715761" cy="596468"/>
          </a:xfrm>
          <a:prstGeom prst="rect">
            <a:avLst/>
          </a:prstGeom>
        </p:spPr>
      </p:pic>
      <p:cxnSp>
        <p:nvCxnSpPr>
          <p:cNvPr id="49" name="Gerade Verbindung mit Pfeil 48">
            <a:extLst>
              <a:ext uri="{FF2B5EF4-FFF2-40B4-BE49-F238E27FC236}">
                <a16:creationId xmlns:a16="http://schemas.microsoft.com/office/drawing/2014/main" id="{98C43873-F813-4ED9-9B1D-8F88145B1BE5}"/>
              </a:ext>
            </a:extLst>
          </p:cNvPr>
          <p:cNvCxnSpPr>
            <a:cxnSpLocks/>
            <a:stCxn id="47" idx="1"/>
          </p:cNvCxnSpPr>
          <p:nvPr/>
        </p:nvCxnSpPr>
        <p:spPr>
          <a:xfrm flipV="1">
            <a:off x="335903" y="4446131"/>
            <a:ext cx="0" cy="685800"/>
          </a:xfrm>
          <a:prstGeom prst="straightConnector1">
            <a:avLst/>
          </a:prstGeom>
          <a:ln w="127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
        <p:nvSpPr>
          <p:cNvPr id="50" name="Rechteck 49">
            <a:extLst>
              <a:ext uri="{FF2B5EF4-FFF2-40B4-BE49-F238E27FC236}">
                <a16:creationId xmlns:a16="http://schemas.microsoft.com/office/drawing/2014/main" id="{198DA95B-99B2-47B6-B680-FEE552F7311D}"/>
              </a:ext>
            </a:extLst>
          </p:cNvPr>
          <p:cNvSpPr/>
          <p:nvPr/>
        </p:nvSpPr>
        <p:spPr>
          <a:xfrm>
            <a:off x="4468771" y="4490152"/>
            <a:ext cx="923586" cy="369332"/>
          </a:xfrm>
          <a:prstGeom prst="rect">
            <a:avLst/>
          </a:prstGeom>
        </p:spPr>
        <p:txBody>
          <a:bodyPr wrap="none">
            <a:spAutoFit/>
          </a:bodyPr>
          <a:lstStyle/>
          <a:p>
            <a:r>
              <a:rPr lang="de-DE" dirty="0">
                <a:solidFill>
                  <a:srgbClr val="003D6A"/>
                </a:solidFill>
              </a:rPr>
              <a:t>Kraft[N]</a:t>
            </a:r>
            <a:endParaRPr lang="de-DE" dirty="0"/>
          </a:p>
        </p:txBody>
      </p:sp>
      <p:sp>
        <p:nvSpPr>
          <p:cNvPr id="51" name="Rechteck 50">
            <a:extLst>
              <a:ext uri="{FF2B5EF4-FFF2-40B4-BE49-F238E27FC236}">
                <a16:creationId xmlns:a16="http://schemas.microsoft.com/office/drawing/2014/main" id="{9FAED660-788E-4A59-A80B-7ADF16FF701C}"/>
              </a:ext>
            </a:extLst>
          </p:cNvPr>
          <p:cNvSpPr/>
          <p:nvPr/>
        </p:nvSpPr>
        <p:spPr>
          <a:xfrm>
            <a:off x="-2370" y="1858407"/>
            <a:ext cx="1474571" cy="369332"/>
          </a:xfrm>
          <a:prstGeom prst="rect">
            <a:avLst/>
          </a:prstGeom>
        </p:spPr>
        <p:txBody>
          <a:bodyPr wrap="none">
            <a:spAutoFit/>
          </a:bodyPr>
          <a:lstStyle/>
          <a:p>
            <a:r>
              <a:rPr lang="de-DE" dirty="0">
                <a:solidFill>
                  <a:srgbClr val="003D6A"/>
                </a:solidFill>
              </a:rPr>
              <a:t>Moment[</a:t>
            </a:r>
            <a:r>
              <a:rPr lang="de-DE" dirty="0" err="1">
                <a:solidFill>
                  <a:srgbClr val="003D6A"/>
                </a:solidFill>
              </a:rPr>
              <a:t>Nm</a:t>
            </a:r>
            <a:r>
              <a:rPr lang="de-DE" dirty="0">
                <a:solidFill>
                  <a:srgbClr val="003D6A"/>
                </a:solidFill>
              </a:rPr>
              <a:t>]</a:t>
            </a:r>
            <a:endParaRPr lang="de-DE" dirty="0"/>
          </a:p>
        </p:txBody>
      </p:sp>
      <p:sp>
        <p:nvSpPr>
          <p:cNvPr id="52" name="Rechteck 51">
            <a:extLst>
              <a:ext uri="{FF2B5EF4-FFF2-40B4-BE49-F238E27FC236}">
                <a16:creationId xmlns:a16="http://schemas.microsoft.com/office/drawing/2014/main" id="{216F6798-ED8D-419A-BACF-302C1C33E8CE}"/>
              </a:ext>
            </a:extLst>
          </p:cNvPr>
          <p:cNvSpPr/>
          <p:nvPr/>
        </p:nvSpPr>
        <p:spPr>
          <a:xfrm>
            <a:off x="159347" y="3583357"/>
            <a:ext cx="2039341" cy="338554"/>
          </a:xfrm>
          <a:prstGeom prst="rect">
            <a:avLst/>
          </a:prstGeom>
        </p:spPr>
        <p:txBody>
          <a:bodyPr wrap="none">
            <a:spAutoFit/>
          </a:bodyPr>
          <a:lstStyle/>
          <a:p>
            <a:r>
              <a:rPr lang="de-DE" sz="1600" b="1" u="sng" spc="-50" dirty="0">
                <a:solidFill>
                  <a:schemeClr val="tx2"/>
                </a:solidFill>
              </a:rPr>
              <a:t>NEU</a:t>
            </a:r>
            <a:r>
              <a:rPr lang="de-DE" sz="1600" b="1" spc="-50" dirty="0">
                <a:solidFill>
                  <a:schemeClr val="tx2"/>
                </a:solidFill>
              </a:rPr>
              <a:t> SI-200-8/SI-500-20</a:t>
            </a:r>
          </a:p>
        </p:txBody>
      </p:sp>
      <p:pic>
        <p:nvPicPr>
          <p:cNvPr id="53" name="Grafik 52">
            <a:extLst>
              <a:ext uri="{FF2B5EF4-FFF2-40B4-BE49-F238E27FC236}">
                <a16:creationId xmlns:a16="http://schemas.microsoft.com/office/drawing/2014/main" id="{887490BE-FA4B-446B-BEE9-F3D96DC33DBE}"/>
              </a:ext>
            </a:extLst>
          </p:cNvPr>
          <p:cNvPicPr>
            <a:picLocks/>
          </p:cNvPicPr>
          <p:nvPr/>
        </p:nvPicPr>
        <p:blipFill>
          <a:blip r:embed="rId5" cstate="print">
            <a:extLst>
              <a:ext uri="{28A0092B-C50C-407E-A947-70E740481C1C}">
                <a14:useLocalDpi xmlns:a14="http://schemas.microsoft.com/office/drawing/2010/main" val="0"/>
              </a:ext>
            </a:extLst>
          </a:blip>
          <a:stretch>
            <a:fillRect/>
          </a:stretch>
        </p:blipFill>
        <p:spPr>
          <a:xfrm>
            <a:off x="1217142" y="3809691"/>
            <a:ext cx="715761" cy="596468"/>
          </a:xfrm>
          <a:prstGeom prst="rect">
            <a:avLst/>
          </a:prstGeom>
        </p:spPr>
      </p:pic>
      <p:pic>
        <p:nvPicPr>
          <p:cNvPr id="4" name="Grafik 3">
            <a:extLst>
              <a:ext uri="{FF2B5EF4-FFF2-40B4-BE49-F238E27FC236}">
                <a16:creationId xmlns:a16="http://schemas.microsoft.com/office/drawing/2014/main" id="{0224C6FD-6EA9-45CB-9CC3-E9269015EF9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36323" y="497188"/>
            <a:ext cx="1086054" cy="977448"/>
          </a:xfrm>
          <a:prstGeom prst="rect">
            <a:avLst/>
          </a:prstGeom>
        </p:spPr>
      </p:pic>
      <p:grpSp>
        <p:nvGrpSpPr>
          <p:cNvPr id="10" name="Gruppieren 9">
            <a:extLst>
              <a:ext uri="{FF2B5EF4-FFF2-40B4-BE49-F238E27FC236}">
                <a16:creationId xmlns:a16="http://schemas.microsoft.com/office/drawing/2014/main" id="{3F7649C5-7FE1-442B-A244-F2D2366AC0E2}"/>
              </a:ext>
            </a:extLst>
          </p:cNvPr>
          <p:cNvGrpSpPr/>
          <p:nvPr/>
        </p:nvGrpSpPr>
        <p:grpSpPr>
          <a:xfrm>
            <a:off x="1249207" y="422337"/>
            <a:ext cx="1328699" cy="1278471"/>
            <a:chOff x="2671964" y="1195036"/>
            <a:chExt cx="1491495" cy="1435113"/>
          </a:xfrm>
        </p:grpSpPr>
        <p:pic>
          <p:nvPicPr>
            <p:cNvPr id="3" name="Grafik 2">
              <a:extLst>
                <a:ext uri="{FF2B5EF4-FFF2-40B4-BE49-F238E27FC236}">
                  <a16:creationId xmlns:a16="http://schemas.microsoft.com/office/drawing/2014/main" id="{32CF501D-B443-40F0-80F6-BE1A9F55B409}"/>
                </a:ext>
              </a:extLst>
            </p:cNvPr>
            <p:cNvPicPr>
              <a:picLocks noChangeAspect="1"/>
            </p:cNvPicPr>
            <p:nvPr/>
          </p:nvPicPr>
          <p:blipFill rotWithShape="1">
            <a:blip r:embed="rId7" cstate="print">
              <a:extLst>
                <a:ext uri="{BEBA8EAE-BF5A-486C-A8C5-ECC9F3942E4B}">
                  <a14:imgProps xmlns:a14="http://schemas.microsoft.com/office/drawing/2010/main">
                    <a14:imgLayer r:embed="rId8">
                      <a14:imgEffect>
                        <a14:backgroundRemoval t="8364" b="83455" l="15545" r="70455">
                          <a14:foregroundMark x1="34364" y1="16040" x2="28970" y2="19152"/>
                          <a14:foregroundMark x1="28970" y1="19152" x2="22121" y2="31394"/>
                          <a14:foregroundMark x1="22121" y1="31394" x2="20636" y2="38424"/>
                          <a14:foregroundMark x1="20636" y1="38424" x2="20909" y2="45778"/>
                          <a14:foregroundMark x1="20909" y1="45778" x2="29424" y2="55273"/>
                          <a14:foregroundMark x1="32180" y1="56005" x2="46909" y2="59919"/>
                          <a14:foregroundMark x1="29424" y1="55273" x2="31606" y2="55853"/>
                          <a14:foregroundMark x1="46909" y1="59919" x2="52788" y2="59798"/>
                          <a14:foregroundMark x1="52788" y1="59798" x2="63758" y2="52889"/>
                          <a14:foregroundMark x1="63758" y1="52889" x2="69121" y2="40162"/>
                          <a14:foregroundMark x1="69121" y1="40162" x2="70606" y2="33131"/>
                          <a14:foregroundMark x1="70606" y1="33131" x2="65182" y2="20081"/>
                          <a14:foregroundMark x1="65182" y1="20081" x2="59455" y2="14586"/>
                          <a14:foregroundMark x1="60000" y1="80000" x2="35970" y2="67273"/>
                          <a14:foregroundMark x1="35970" y1="67273" x2="32515" y2="69495"/>
                          <a14:foregroundMark x1="54327" y1="52530" x2="60000" y2="49818"/>
                          <a14:foregroundMark x1="44364" y1="57293" x2="50815" y2="54209"/>
                          <a14:foregroundMark x1="60000" y1="49818" x2="66212" y2="38384"/>
                          <a14:foregroundMark x1="68970" y1="28283" x2="70545" y2="36081"/>
                          <a14:foregroundMark x1="70545" y1="36081" x2="68879" y2="45293"/>
                          <a14:foregroundMark x1="62030" y1="15192" x2="63242" y2="15434"/>
                          <a14:foregroundMark x1="51212" y1="81616" x2="56193" y2="82818"/>
                          <a14:foregroundMark x1="23152" y1="66303" x2="18939" y2="61414"/>
                          <a14:foregroundMark x1="18939" y1="61414" x2="15545" y2="47677"/>
                          <a14:foregroundMark x1="15545" y1="47677" x2="15606" y2="40687"/>
                          <a14:foregroundMark x1="15606" y1="40687" x2="20182" y2="27071"/>
                          <a14:foregroundMark x1="20182" y1="27071" x2="25848" y2="16646"/>
                          <a14:foregroundMark x1="19455" y1="26424" x2="16030" y2="33333"/>
                          <a14:foregroundMark x1="41758" y1="14424" x2="47121" y2="14303"/>
                          <a14:foregroundMark x1="47121" y1="14303" x2="52212" y2="16162"/>
                          <a14:foregroundMark x1="58242" y1="13455" x2="40879" y2="10384"/>
                          <a14:foregroundMark x1="40879" y1="10384" x2="35030" y2="11273"/>
                          <a14:foregroundMark x1="35030" y1="11273" x2="31576" y2="13818"/>
                          <a14:foregroundMark x1="45727" y1="8404" x2="42970" y2="9010"/>
                          <a14:foregroundMark x1="22394" y1="19394" x2="16758" y2="31596"/>
                          <a14:foregroundMark x1="19727" y1="25051" x2="19636" y2="24323"/>
                          <a14:foregroundMark x1="60773" y1="83455" x2="62091" y2="83152"/>
                          <a14:backgroundMark x1="45758" y1="17899" x2="50879" y2="19838"/>
                          <a14:backgroundMark x1="50879" y1="19838" x2="53758" y2="22222"/>
                          <a14:backgroundMark x1="36667" y1="18869" x2="35091" y2="19879"/>
                          <a14:backgroundMark x1="59182" y1="24121" x2="60576" y2="24566"/>
                          <a14:backgroundMark x1="61667" y1="24646" x2="63576" y2="31273"/>
                          <a14:backgroundMark x1="63576" y1="31273" x2="63515" y2="38101"/>
                          <a14:backgroundMark x1="65424" y1="46545" x2="68091" y2="36323"/>
                          <a14:backgroundMark x1="66758" y1="26545" x2="68424" y2="37010"/>
                          <a14:backgroundMark x1="64242" y1="21980" x2="63000" y2="20323"/>
                          <a14:backgroundMark x1="66515" y1="41899" x2="63727" y2="48162"/>
                          <a14:backgroundMark x1="63727" y1="48162" x2="57242" y2="55111"/>
                          <a14:backgroundMark x1="50848" y1="53778" x2="54576" y2="51879"/>
                          <a14:backgroundMark x1="54758" y1="51556" x2="50667" y2="53980"/>
                          <a14:backgroundMark x1="60576" y1="53333" x2="51182" y2="58222"/>
                          <a14:backgroundMark x1="18091" y1="41212" x2="19515" y2="34101"/>
                          <a14:backgroundMark x1="22091" y1="37899" x2="23061" y2="44727"/>
                          <a14:backgroundMark x1="23061" y1="44727" x2="29758" y2="53657"/>
                          <a14:backgroundMark x1="43091" y1="64444" x2="42000" y2="63313"/>
                          <a14:backgroundMark x1="28424" y1="53455" x2="29424" y2="53778"/>
                          <a14:backgroundMark x1="32091" y1="55758" x2="29091" y2="53535"/>
                          <a14:backgroundMark x1="41576" y1="63434" x2="42000" y2="63677"/>
                          <a14:backgroundMark x1="45242" y1="67232" x2="46424" y2="68000"/>
                          <a14:backgroundMark x1="59848" y1="85333" x2="56182" y2="82788"/>
                          <a14:backgroundMark x1="58576" y1="83879" x2="55848" y2="82222"/>
                          <a14:backgroundMark x1="57667" y1="83677" x2="58000" y2="83232"/>
                          <a14:backgroundMark x1="49909" y1="83030" x2="24545" y2="71939"/>
                          <a14:backgroundMark x1="41091" y1="78788" x2="35136" y2="76061"/>
                        </a14:backgroundRemoval>
                      </a14:imgEffect>
                      <a14:imgEffect>
                        <a14:brightnessContrast bright="55000" contrast="-32000"/>
                      </a14:imgEffect>
                    </a14:imgLayer>
                  </a14:imgProps>
                </a:ext>
                <a:ext uri="{28A0092B-C50C-407E-A947-70E740481C1C}">
                  <a14:useLocalDpi xmlns:a14="http://schemas.microsoft.com/office/drawing/2010/main" val="0"/>
                </a:ext>
              </a:extLst>
            </a:blip>
            <a:srcRect l="10584" t="6923" r="26375" b="12201"/>
            <a:stretch/>
          </p:blipFill>
          <p:spPr>
            <a:xfrm>
              <a:off x="2671964" y="1195036"/>
              <a:ext cx="1491495" cy="1435113"/>
            </a:xfrm>
            <a:prstGeom prst="rect">
              <a:avLst/>
            </a:prstGeom>
          </p:spPr>
        </p:pic>
        <p:sp>
          <p:nvSpPr>
            <p:cNvPr id="7" name="Ellipse 6">
              <a:extLst>
                <a:ext uri="{FF2B5EF4-FFF2-40B4-BE49-F238E27FC236}">
                  <a16:creationId xmlns:a16="http://schemas.microsoft.com/office/drawing/2014/main" id="{7DE41C49-A712-4567-B62D-9C08AF145C32}"/>
                </a:ext>
              </a:extLst>
            </p:cNvPr>
            <p:cNvSpPr/>
            <p:nvPr/>
          </p:nvSpPr>
          <p:spPr>
            <a:xfrm>
              <a:off x="3345704" y="2208106"/>
              <a:ext cx="144014" cy="144014"/>
            </a:xfrm>
            <a:prstGeom prst="ellipse">
              <a:avLst/>
            </a:prstGeom>
            <a:solidFill>
              <a:srgbClr val="09FF26"/>
            </a:solidFill>
            <a:ln>
              <a:noFill/>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Tree>
    <p:extLst>
      <p:ext uri="{BB962C8B-B14F-4D97-AF65-F5344CB8AC3E}">
        <p14:creationId xmlns:p14="http://schemas.microsoft.com/office/powerpoint/2010/main" val="1969556471"/>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Expertenkreis &amp; </a:t>
            </a:r>
            <a:r>
              <a:rPr lang="de-DE" sz="4000" b="1" dirty="0" err="1">
                <a:solidFill>
                  <a:schemeClr val="bg1"/>
                </a:solidFill>
              </a:rPr>
              <a:t>Salestoolbox</a:t>
            </a:r>
            <a:endParaRPr lang="de-DE" sz="4000" b="1" dirty="0">
              <a:solidFill>
                <a:schemeClr val="bg1"/>
              </a:solidFill>
            </a:endParaRP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Expertenkreis </a:t>
            </a:r>
            <a:r>
              <a:rPr lang="de-DE" sz="1600" b="1" dirty="0" err="1">
                <a:solidFill>
                  <a:srgbClr val="003D6A"/>
                </a:solidFill>
              </a:rPr>
              <a:t>Kraftmomentensensoren</a:t>
            </a:r>
            <a:r>
              <a:rPr lang="de-DE" sz="1600" b="1" dirty="0">
                <a:solidFill>
                  <a:srgbClr val="003D6A"/>
                </a:solidFill>
              </a:rPr>
              <a:t> </a:t>
            </a:r>
            <a:r>
              <a:rPr lang="de-DE" sz="1600" dirty="0">
                <a:solidFill>
                  <a:srgbClr val="003D6A"/>
                </a:solidFill>
              </a:rPr>
              <a:t>unterstützt gerne mit seriellem            FTR-</a:t>
            </a:r>
            <a:r>
              <a:rPr lang="de-DE" sz="1600" dirty="0" err="1">
                <a:solidFill>
                  <a:srgbClr val="003D6A"/>
                </a:solidFill>
              </a:rPr>
              <a:t>Axia</a:t>
            </a:r>
            <a:r>
              <a:rPr lang="de-DE" sz="1600" dirty="0">
                <a:solidFill>
                  <a:srgbClr val="003D6A"/>
                </a:solidFill>
              </a:rPr>
              <a:t> 80 Muster</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Übersicht zu unseren Produkten und Marktbegleitern </a:t>
            </a:r>
            <a:r>
              <a:rPr lang="de-DE" sz="1600" dirty="0">
                <a:solidFill>
                  <a:srgbClr val="003D6A"/>
                </a:solidFill>
              </a:rPr>
              <a:t>auf der </a:t>
            </a:r>
            <a:r>
              <a:rPr lang="de-DE" sz="1600" dirty="0" err="1">
                <a:solidFill>
                  <a:srgbClr val="003D6A"/>
                </a:solidFill>
              </a:rPr>
              <a:t>Salestoolbox</a:t>
            </a:r>
            <a:r>
              <a:rPr lang="de-DE" sz="1600" dirty="0">
                <a:solidFill>
                  <a:srgbClr val="003D6A"/>
                </a:solidFill>
              </a:rPr>
              <a:t> verfügbar (Auch auf dem iPad)</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rPr>
              <a:t>UR Cap steht zum Download oder Verschicken </a:t>
            </a:r>
            <a:r>
              <a:rPr lang="de-DE" sz="1600" dirty="0">
                <a:solidFill>
                  <a:srgbClr val="003D6A"/>
                </a:solidFill>
              </a:rPr>
              <a:t>auf der </a:t>
            </a:r>
            <a:r>
              <a:rPr lang="de-DE" sz="1600" dirty="0" err="1">
                <a:solidFill>
                  <a:srgbClr val="003D6A"/>
                </a:solidFill>
              </a:rPr>
              <a:t>Salestoolbox</a:t>
            </a:r>
            <a:r>
              <a:rPr lang="de-DE" sz="1600" dirty="0">
                <a:solidFill>
                  <a:srgbClr val="003D6A"/>
                </a:solidFill>
              </a:rPr>
              <a:t> bereit</a:t>
            </a:r>
          </a:p>
        </p:txBody>
      </p:sp>
      <p:pic>
        <p:nvPicPr>
          <p:cNvPr id="2" name="Grafik 1">
            <a:extLst>
              <a:ext uri="{FF2B5EF4-FFF2-40B4-BE49-F238E27FC236}">
                <a16:creationId xmlns:a16="http://schemas.microsoft.com/office/drawing/2014/main" id="{56EB32CC-5742-4A58-BFF9-52C2B7216CBC}"/>
              </a:ext>
            </a:extLst>
          </p:cNvPr>
          <p:cNvPicPr>
            <a:picLocks noChangeAspect="1"/>
          </p:cNvPicPr>
          <p:nvPr/>
        </p:nvPicPr>
        <p:blipFill>
          <a:blip r:embed="rId3"/>
          <a:stretch>
            <a:fillRect/>
          </a:stretch>
        </p:blipFill>
        <p:spPr>
          <a:xfrm>
            <a:off x="157190" y="1225058"/>
            <a:ext cx="4940246" cy="4940246"/>
          </a:xfrm>
          <a:prstGeom prst="rect">
            <a:avLst/>
          </a:prstGeom>
          <a:effectLst>
            <a:softEdge rad="38100"/>
          </a:effectLst>
        </p:spPr>
      </p:pic>
    </p:spTree>
    <p:extLst>
      <p:ext uri="{BB962C8B-B14F-4D97-AF65-F5344CB8AC3E}">
        <p14:creationId xmlns:p14="http://schemas.microsoft.com/office/powerpoint/2010/main" val="2721853873"/>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12" cy="268440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864096">
                  <a:extLst>
                    <a:ext uri="{9D8B030D-6E8A-4147-A177-3AD203B41FA5}">
                      <a16:colId xmlns:a16="http://schemas.microsoft.com/office/drawing/2014/main" val="20000"/>
                    </a:ext>
                  </a:extLst>
                </a:gridCol>
                <a:gridCol w="516056">
                  <a:extLst>
                    <a:ext uri="{9D8B030D-6E8A-4147-A177-3AD203B41FA5}">
                      <a16:colId xmlns:a16="http://schemas.microsoft.com/office/drawing/2014/main" val="20001"/>
                    </a:ext>
                  </a:extLst>
                </a:gridCol>
                <a:gridCol w="690076">
                  <a:extLst>
                    <a:ext uri="{9D8B030D-6E8A-4147-A177-3AD203B41FA5}">
                      <a16:colId xmlns:a16="http://schemas.microsoft.com/office/drawing/2014/main" val="20002"/>
                    </a:ext>
                  </a:extLst>
                </a:gridCol>
                <a:gridCol w="690076">
                  <a:extLst>
                    <a:ext uri="{9D8B030D-6E8A-4147-A177-3AD203B41FA5}">
                      <a16:colId xmlns:a16="http://schemas.microsoft.com/office/drawing/2014/main" val="20003"/>
                    </a:ext>
                  </a:extLst>
                </a:gridCol>
                <a:gridCol w="690076">
                  <a:extLst>
                    <a:ext uri="{9D8B030D-6E8A-4147-A177-3AD203B41FA5}">
                      <a16:colId xmlns:a16="http://schemas.microsoft.com/office/drawing/2014/main" val="20004"/>
                    </a:ext>
                  </a:extLst>
                </a:gridCol>
                <a:gridCol w="690076">
                  <a:extLst>
                    <a:ext uri="{9D8B030D-6E8A-4147-A177-3AD203B41FA5}">
                      <a16:colId xmlns:a16="http://schemas.microsoft.com/office/drawing/2014/main" val="20005"/>
                    </a:ext>
                  </a:extLst>
                </a:gridCol>
                <a:gridCol w="690076">
                  <a:extLst>
                    <a:ext uri="{9D8B030D-6E8A-4147-A177-3AD203B41FA5}">
                      <a16:colId xmlns:a16="http://schemas.microsoft.com/office/drawing/2014/main" val="20006"/>
                    </a:ext>
                  </a:extLst>
                </a:gridCol>
                <a:gridCol w="690076">
                  <a:extLst>
                    <a:ext uri="{9D8B030D-6E8A-4147-A177-3AD203B41FA5}">
                      <a16:colId xmlns:a16="http://schemas.microsoft.com/office/drawing/2014/main" val="20007"/>
                    </a:ext>
                  </a:extLst>
                </a:gridCol>
                <a:gridCol w="690076">
                  <a:extLst>
                    <a:ext uri="{9D8B030D-6E8A-4147-A177-3AD203B41FA5}">
                      <a16:colId xmlns:a16="http://schemas.microsoft.com/office/drawing/2014/main" val="20008"/>
                    </a:ext>
                  </a:extLst>
                </a:gridCol>
                <a:gridCol w="690076">
                  <a:extLst>
                    <a:ext uri="{9D8B030D-6E8A-4147-A177-3AD203B41FA5}">
                      <a16:colId xmlns:a16="http://schemas.microsoft.com/office/drawing/2014/main" val="20009"/>
                    </a:ext>
                  </a:extLst>
                </a:gridCol>
                <a:gridCol w="690076">
                  <a:extLst>
                    <a:ext uri="{9D8B030D-6E8A-4147-A177-3AD203B41FA5}">
                      <a16:colId xmlns:a16="http://schemas.microsoft.com/office/drawing/2014/main" val="20010"/>
                    </a:ext>
                  </a:extLst>
                </a:gridCol>
                <a:gridCol w="690076">
                  <a:extLst>
                    <a:ext uri="{9D8B030D-6E8A-4147-A177-3AD203B41FA5}">
                      <a16:colId xmlns:a16="http://schemas.microsoft.com/office/drawing/2014/main" val="20011"/>
                    </a:ext>
                  </a:extLst>
                </a:gridCol>
              </a:tblGrid>
              <a:tr h="295578">
                <a:tc gridSpan="12">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Technische Daten Übersicht</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Auswert-</a:t>
                      </a:r>
                      <a:r>
                        <a:rPr lang="de-DE" sz="1400" b="0" kern="1200" dirty="0" err="1">
                          <a:solidFill>
                            <a:srgbClr val="003D6A"/>
                          </a:solidFill>
                          <a:latin typeface="+mn-lt"/>
                          <a:ea typeface="+mn-ea"/>
                          <a:cs typeface="+mn-cs"/>
                        </a:rPr>
                        <a:t>ung</a:t>
                      </a:r>
                      <a:r>
                        <a:rPr lang="de-DE" sz="1400" b="0" kern="1200" dirty="0">
                          <a:solidFill>
                            <a:srgbClr val="003D6A"/>
                          </a:solidFill>
                          <a:latin typeface="+mn-lt"/>
                          <a:ea typeface="+mn-ea"/>
                          <a:cs typeface="+mn-cs"/>
                        </a:rPr>
                        <a:t> via</a:t>
                      </a: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Eigenmasse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Kalibrierung 1</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Messbereich Fx, Fy</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Messbereich Fz</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Messbereich Mx, My</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Messbereich Mz</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Kalibrierung 2</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Max. Messbereich Fx, Fy</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Messbereich Fz</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Messbereich Mx, My</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Messbereich Mz</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[Nm]</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EtherCAT</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SI-200-8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360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SI-500-20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900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20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EtherNet</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SI-200-8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360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SI-500-20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900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20</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037389259"/>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Ausgleichseinheit XYZ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Weltweit die erste Winkelausgleichseinheit für den Einsatz am Roboter zum simultanen Rotations- und Winkelausgleich.</a:t>
            </a:r>
            <a:endParaRPr lang="de-DE" b="1" dirty="0">
              <a:solidFill>
                <a:srgbClr val="003D6A"/>
              </a:solidFill>
            </a:endParaRPr>
          </a:p>
          <a:p>
            <a:endParaRPr lang="de-DE" b="1" dirty="0">
              <a:solidFill>
                <a:srgbClr val="00446B"/>
              </a:solidFill>
            </a:endParaRPr>
          </a:p>
          <a:p>
            <a:r>
              <a:rPr lang="de-DE" b="1" dirty="0">
                <a:solidFill>
                  <a:srgbClr val="00446B"/>
                </a:solidFill>
              </a:rPr>
              <a:t>Ausgleich in alle 6 Freiheitsgrade</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Ausgleichseinheit mit Rotations- und Winkelausgleich, zur Anpassung des Endeffektors an die Lage des Bauteils</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3406871399"/>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Ausgleichseinheit XYZ </a:t>
            </a:r>
            <a:endParaRPr lang="de-DE" sz="4000" b="1" dirty="0">
              <a:solidFill>
                <a:schemeClr val="bg1"/>
              </a:solidFill>
            </a:endParaRPr>
          </a:p>
        </p:txBody>
      </p:sp>
      <p:sp>
        <p:nvSpPr>
          <p:cNvPr id="36" name="Textfeld 35"/>
          <p:cNvSpPr txBox="1"/>
          <p:nvPr/>
        </p:nvSpPr>
        <p:spPr>
          <a:xfrm>
            <a:off x="5148064" y="2898136"/>
            <a:ext cx="3888432" cy="369332"/>
          </a:xfrm>
          <a:prstGeom prst="rect">
            <a:avLst/>
          </a:prstGeom>
          <a:noFill/>
        </p:spPr>
        <p:txBody>
          <a:bodyPr wrap="square" rtlCol="0">
            <a:spAutoFit/>
          </a:bodyPr>
          <a:lstStyle/>
          <a:p>
            <a:r>
              <a:rPr lang="de-DE" b="1" dirty="0">
                <a:solidFill>
                  <a:srgbClr val="00446B"/>
                </a:solidFill>
              </a:rPr>
              <a:t>Ausgleich in alle 6 Freiheitsgrade</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Ausgleichseinheit mit Rotations- und Winkelausgleich, zur Anpassung des Endeffektors an die Lage des Bauteils</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5994666" y="3747539"/>
            <a:ext cx="2601262" cy="2167718"/>
          </a:xfrm>
          <a:prstGeom prst="rect">
            <a:avLst/>
          </a:prstGeom>
        </p:spPr>
      </p:pic>
      <p:grpSp>
        <p:nvGrpSpPr>
          <p:cNvPr id="37" name="Gruppieren 36">
            <a:extLst>
              <a:ext uri="{FF2B5EF4-FFF2-40B4-BE49-F238E27FC236}">
                <a16:creationId xmlns:a16="http://schemas.microsoft.com/office/drawing/2014/main" id="{8F7D92DF-AC8A-4AC4-BD88-FD5C7C793EC2}"/>
              </a:ext>
            </a:extLst>
          </p:cNvPr>
          <p:cNvGrpSpPr/>
          <p:nvPr/>
        </p:nvGrpSpPr>
        <p:grpSpPr>
          <a:xfrm>
            <a:off x="983661" y="1310299"/>
            <a:ext cx="3204000" cy="2012642"/>
            <a:chOff x="503448" y="3886448"/>
            <a:chExt cx="3204000" cy="2012642"/>
          </a:xfrm>
        </p:grpSpPr>
        <p:grpSp>
          <p:nvGrpSpPr>
            <p:cNvPr id="29" name="Gruppieren 28">
              <a:extLst>
                <a:ext uri="{FF2B5EF4-FFF2-40B4-BE49-F238E27FC236}">
                  <a16:creationId xmlns:a16="http://schemas.microsoft.com/office/drawing/2014/main" id="{8CC3BA1E-FE11-45A7-BADA-5C7AFB933C1F}"/>
                </a:ext>
              </a:extLst>
            </p:cNvPr>
            <p:cNvGrpSpPr/>
            <p:nvPr/>
          </p:nvGrpSpPr>
          <p:grpSpPr>
            <a:xfrm>
              <a:off x="503449" y="4473306"/>
              <a:ext cx="3203999" cy="1425784"/>
              <a:chOff x="256769" y="3731197"/>
              <a:chExt cx="2341034" cy="1043177"/>
            </a:xfrm>
          </p:grpSpPr>
          <p:pic>
            <p:nvPicPr>
              <p:cNvPr id="25" name="Grafik 24">
                <a:extLst>
                  <a:ext uri="{FF2B5EF4-FFF2-40B4-BE49-F238E27FC236}">
                    <a16:creationId xmlns:a16="http://schemas.microsoft.com/office/drawing/2014/main" id="{7F7EE782-86E3-412D-948B-7C68271714B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75864" t="75132" r="2630" b="1481"/>
              <a:stretch/>
            </p:blipFill>
            <p:spPr>
              <a:xfrm>
                <a:off x="1245957" y="3731198"/>
                <a:ext cx="1351846" cy="1043176"/>
              </a:xfrm>
              <a:prstGeom prst="rect">
                <a:avLst/>
              </a:prstGeom>
            </p:spPr>
          </p:pic>
          <p:pic>
            <p:nvPicPr>
              <p:cNvPr id="24" name="Grafik 23">
                <a:extLst>
                  <a:ext uri="{FF2B5EF4-FFF2-40B4-BE49-F238E27FC236}">
                    <a16:creationId xmlns:a16="http://schemas.microsoft.com/office/drawing/2014/main" id="{53B55E17-4043-4FB2-A14F-DC0E2891A9E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77541" t="1896" r="4732" b="75484"/>
              <a:stretch/>
            </p:blipFill>
            <p:spPr>
              <a:xfrm>
                <a:off x="256769" y="3731197"/>
                <a:ext cx="1152000" cy="1043176"/>
              </a:xfrm>
              <a:prstGeom prst="rect">
                <a:avLst/>
              </a:prstGeom>
            </p:spPr>
          </p:pic>
        </p:grpSp>
        <p:sp>
          <p:nvSpPr>
            <p:cNvPr id="17" name="Rechteck 16">
              <a:extLst>
                <a:ext uri="{FF2B5EF4-FFF2-40B4-BE49-F238E27FC236}">
                  <a16:creationId xmlns:a16="http://schemas.microsoft.com/office/drawing/2014/main" id="{08DEBC7B-4C4B-442C-A85B-E2620515B11E}"/>
                </a:ext>
              </a:extLst>
            </p:cNvPr>
            <p:cNvSpPr/>
            <p:nvPr/>
          </p:nvSpPr>
          <p:spPr>
            <a:xfrm>
              <a:off x="503448" y="3886448"/>
              <a:ext cx="3204000" cy="615553"/>
            </a:xfrm>
            <a:prstGeom prst="rect">
              <a:avLst/>
            </a:prstGeom>
          </p:spPr>
          <p:txBody>
            <a:bodyPr wrap="square">
              <a:spAutoFit/>
            </a:bodyPr>
            <a:lstStyle/>
            <a:p>
              <a:pPr algn="ctr"/>
              <a:r>
                <a:rPr lang="de-DE" b="1" dirty="0">
                  <a:solidFill>
                    <a:srgbClr val="003D6A"/>
                  </a:solidFill>
                </a:rPr>
                <a:t>X-Y-Achse</a:t>
              </a:r>
            </a:p>
            <a:p>
              <a:r>
                <a:rPr lang="de-DE" sz="1600" dirty="0">
                  <a:solidFill>
                    <a:srgbClr val="003D6A"/>
                  </a:solidFill>
                </a:rPr>
                <a:t>       lateral*                  winkelig</a:t>
              </a:r>
            </a:p>
          </p:txBody>
        </p:sp>
      </p:grpSp>
      <p:grpSp>
        <p:nvGrpSpPr>
          <p:cNvPr id="35" name="Gruppieren 34">
            <a:extLst>
              <a:ext uri="{FF2B5EF4-FFF2-40B4-BE49-F238E27FC236}">
                <a16:creationId xmlns:a16="http://schemas.microsoft.com/office/drawing/2014/main" id="{02F176FD-BA39-4A53-AC78-17F68E2C2779}"/>
              </a:ext>
            </a:extLst>
          </p:cNvPr>
          <p:cNvGrpSpPr/>
          <p:nvPr/>
        </p:nvGrpSpPr>
        <p:grpSpPr>
          <a:xfrm>
            <a:off x="983661" y="3774954"/>
            <a:ext cx="3204000" cy="2009625"/>
            <a:chOff x="4945235" y="4155430"/>
            <a:chExt cx="3204000" cy="2009625"/>
          </a:xfrm>
        </p:grpSpPr>
        <p:grpSp>
          <p:nvGrpSpPr>
            <p:cNvPr id="31" name="Gruppieren 30">
              <a:extLst>
                <a:ext uri="{FF2B5EF4-FFF2-40B4-BE49-F238E27FC236}">
                  <a16:creationId xmlns:a16="http://schemas.microsoft.com/office/drawing/2014/main" id="{B46512D0-B865-423A-A4DD-9B7E7F8ECF1B}"/>
                </a:ext>
              </a:extLst>
            </p:cNvPr>
            <p:cNvGrpSpPr/>
            <p:nvPr/>
          </p:nvGrpSpPr>
          <p:grpSpPr>
            <a:xfrm>
              <a:off x="4945235" y="4738913"/>
              <a:ext cx="3204000" cy="1426142"/>
              <a:chOff x="2448538" y="3958307"/>
              <a:chExt cx="2714721" cy="1108938"/>
            </a:xfrm>
          </p:grpSpPr>
          <p:pic>
            <p:nvPicPr>
              <p:cNvPr id="23" name="Grafik 22">
                <a:extLst>
                  <a:ext uri="{FF2B5EF4-FFF2-40B4-BE49-F238E27FC236}">
                    <a16:creationId xmlns:a16="http://schemas.microsoft.com/office/drawing/2014/main" id="{8D7521E9-F02D-4E26-BC5D-8648B91BFD4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75330" t="48406" r="3622" b="27551"/>
              <a:stretch/>
            </p:blipFill>
            <p:spPr>
              <a:xfrm>
                <a:off x="2448538" y="3958307"/>
                <a:ext cx="1368153" cy="1108938"/>
              </a:xfrm>
              <a:prstGeom prst="rect">
                <a:avLst/>
              </a:prstGeom>
            </p:spPr>
          </p:pic>
          <p:pic>
            <p:nvPicPr>
              <p:cNvPr id="26" name="Grafik 25">
                <a:extLst>
                  <a:ext uri="{FF2B5EF4-FFF2-40B4-BE49-F238E27FC236}">
                    <a16:creationId xmlns:a16="http://schemas.microsoft.com/office/drawing/2014/main" id="{044D29D3-A71D-4ED5-A28D-02297312969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76854" t="24516" r="4313" b="53627"/>
              <a:stretch/>
            </p:blipFill>
            <p:spPr>
              <a:xfrm>
                <a:off x="3742212" y="3958307"/>
                <a:ext cx="1421047" cy="1108938"/>
              </a:xfrm>
              <a:prstGeom prst="rect">
                <a:avLst/>
              </a:prstGeom>
            </p:spPr>
          </p:pic>
        </p:grpSp>
        <p:sp>
          <p:nvSpPr>
            <p:cNvPr id="33" name="Rechteck 32">
              <a:extLst>
                <a:ext uri="{FF2B5EF4-FFF2-40B4-BE49-F238E27FC236}">
                  <a16:creationId xmlns:a16="http://schemas.microsoft.com/office/drawing/2014/main" id="{D848A72D-ABE6-4F7B-8AEF-430CD7F8163E}"/>
                </a:ext>
              </a:extLst>
            </p:cNvPr>
            <p:cNvSpPr/>
            <p:nvPr/>
          </p:nvSpPr>
          <p:spPr>
            <a:xfrm>
              <a:off x="4945235" y="4155430"/>
              <a:ext cx="3204000" cy="615553"/>
            </a:xfrm>
            <a:prstGeom prst="rect">
              <a:avLst/>
            </a:prstGeom>
          </p:spPr>
          <p:txBody>
            <a:bodyPr wrap="square">
              <a:spAutoFit/>
            </a:bodyPr>
            <a:lstStyle/>
            <a:p>
              <a:pPr algn="ctr"/>
              <a:r>
                <a:rPr lang="de-DE" b="1" dirty="0">
                  <a:solidFill>
                    <a:srgbClr val="003D6A"/>
                  </a:solidFill>
                </a:rPr>
                <a:t>Z-Achse</a:t>
              </a:r>
            </a:p>
            <a:p>
              <a:r>
                <a:rPr lang="de-DE" sz="1600" dirty="0">
                  <a:solidFill>
                    <a:srgbClr val="003D6A"/>
                  </a:solidFill>
                </a:rPr>
                <a:t>          axial                   rotatorisch</a:t>
              </a:r>
            </a:p>
          </p:txBody>
        </p:sp>
      </p:grpSp>
      <p:grpSp>
        <p:nvGrpSpPr>
          <p:cNvPr id="46" name="Gruppieren 45">
            <a:extLst>
              <a:ext uri="{FF2B5EF4-FFF2-40B4-BE49-F238E27FC236}">
                <a16:creationId xmlns:a16="http://schemas.microsoft.com/office/drawing/2014/main" id="{C02273FD-9DE1-48C7-B5EA-725A196D2B0F}"/>
              </a:ext>
            </a:extLst>
          </p:cNvPr>
          <p:cNvGrpSpPr/>
          <p:nvPr/>
        </p:nvGrpSpPr>
        <p:grpSpPr>
          <a:xfrm>
            <a:off x="5312831" y="3407197"/>
            <a:ext cx="1145649" cy="1161229"/>
            <a:chOff x="365903" y="1227155"/>
            <a:chExt cx="1145649" cy="1161229"/>
          </a:xfrm>
        </p:grpSpPr>
        <p:grpSp>
          <p:nvGrpSpPr>
            <p:cNvPr id="16" name="Gruppieren 15">
              <a:extLst>
                <a:ext uri="{FF2B5EF4-FFF2-40B4-BE49-F238E27FC236}">
                  <a16:creationId xmlns:a16="http://schemas.microsoft.com/office/drawing/2014/main" id="{2664B00A-2B53-4257-82C0-E73EDA9FE201}"/>
                </a:ext>
              </a:extLst>
            </p:cNvPr>
            <p:cNvGrpSpPr/>
            <p:nvPr/>
          </p:nvGrpSpPr>
          <p:grpSpPr>
            <a:xfrm>
              <a:off x="395536" y="1245495"/>
              <a:ext cx="900000" cy="900000"/>
              <a:chOff x="539552" y="1431826"/>
              <a:chExt cx="900000" cy="900000"/>
            </a:xfrm>
          </p:grpSpPr>
          <p:cxnSp>
            <p:nvCxnSpPr>
              <p:cNvPr id="3" name="Gerade Verbindung mit Pfeil 2">
                <a:extLst>
                  <a:ext uri="{FF2B5EF4-FFF2-40B4-BE49-F238E27FC236}">
                    <a16:creationId xmlns:a16="http://schemas.microsoft.com/office/drawing/2014/main" id="{EC0D8958-0D14-4175-87B5-BE0B49884AAB}"/>
                  </a:ext>
                </a:extLst>
              </p:cNvPr>
              <p:cNvCxnSpPr>
                <a:cxnSpLocks/>
              </p:cNvCxnSpPr>
              <p:nvPr/>
            </p:nvCxnSpPr>
            <p:spPr>
              <a:xfrm rot="5400000">
                <a:off x="197464" y="1881826"/>
                <a:ext cx="9000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 name="Gerade Verbindung mit Pfeil 8">
                <a:extLst>
                  <a:ext uri="{FF2B5EF4-FFF2-40B4-BE49-F238E27FC236}">
                    <a16:creationId xmlns:a16="http://schemas.microsoft.com/office/drawing/2014/main" id="{2F646413-A7FB-4D25-A4D6-F9B48D6AAFE8}"/>
                  </a:ext>
                </a:extLst>
              </p:cNvPr>
              <p:cNvCxnSpPr>
                <a:cxnSpLocks/>
              </p:cNvCxnSpPr>
              <p:nvPr/>
            </p:nvCxnSpPr>
            <p:spPr>
              <a:xfrm rot="5400000" flipV="1">
                <a:off x="989552" y="1106792"/>
                <a:ext cx="0" cy="9000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Gerade Verbindung mit Pfeil 12">
                <a:extLst>
                  <a:ext uri="{FF2B5EF4-FFF2-40B4-BE49-F238E27FC236}">
                    <a16:creationId xmlns:a16="http://schemas.microsoft.com/office/drawing/2014/main" id="{111FA2BC-9C2F-47A8-9B79-FACC4737E6AB}"/>
                  </a:ext>
                </a:extLst>
              </p:cNvPr>
              <p:cNvCxnSpPr>
                <a:cxnSpLocks/>
              </p:cNvCxnSpPr>
              <p:nvPr/>
            </p:nvCxnSpPr>
            <p:spPr>
              <a:xfrm>
                <a:off x="554369" y="1463739"/>
                <a:ext cx="711613" cy="69032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Bogen 14">
                <a:extLst>
                  <a:ext uri="{FF2B5EF4-FFF2-40B4-BE49-F238E27FC236}">
                    <a16:creationId xmlns:a16="http://schemas.microsoft.com/office/drawing/2014/main" id="{E6598EC0-D0BE-4FBC-A1A3-F447D348B6DC}"/>
                  </a:ext>
                </a:extLst>
              </p:cNvPr>
              <p:cNvSpPr/>
              <p:nvPr/>
            </p:nvSpPr>
            <p:spPr>
              <a:xfrm>
                <a:off x="1041859" y="1463739"/>
                <a:ext cx="207272" cy="207272"/>
              </a:xfrm>
              <a:prstGeom prst="arc">
                <a:avLst>
                  <a:gd name="adj1" fmla="val 16200000"/>
                  <a:gd name="adj2" fmla="val 8201795"/>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sp>
            <p:nvSpPr>
              <p:cNvPr id="19" name="Bogen 18">
                <a:extLst>
                  <a:ext uri="{FF2B5EF4-FFF2-40B4-BE49-F238E27FC236}">
                    <a16:creationId xmlns:a16="http://schemas.microsoft.com/office/drawing/2014/main" id="{52A7C9EF-D8C0-4176-85F5-F11A2CEDCD1A}"/>
                  </a:ext>
                </a:extLst>
              </p:cNvPr>
              <p:cNvSpPr/>
              <p:nvPr/>
            </p:nvSpPr>
            <p:spPr>
              <a:xfrm rot="4382985">
                <a:off x="543828" y="1892611"/>
                <a:ext cx="207272" cy="207272"/>
              </a:xfrm>
              <a:prstGeom prst="arc">
                <a:avLst>
                  <a:gd name="adj1" fmla="val 16200000"/>
                  <a:gd name="adj2" fmla="val 8201795"/>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sp>
            <p:nvSpPr>
              <p:cNvPr id="22" name="Bogen 21">
                <a:extLst>
                  <a:ext uri="{FF2B5EF4-FFF2-40B4-BE49-F238E27FC236}">
                    <a16:creationId xmlns:a16="http://schemas.microsoft.com/office/drawing/2014/main" id="{DA518B26-31D3-4873-A1E0-D84041090256}"/>
                  </a:ext>
                </a:extLst>
              </p:cNvPr>
              <p:cNvSpPr/>
              <p:nvPr/>
            </p:nvSpPr>
            <p:spPr>
              <a:xfrm rot="1140565">
                <a:off x="938280" y="1844056"/>
                <a:ext cx="207272" cy="207272"/>
              </a:xfrm>
              <a:prstGeom prst="arc">
                <a:avLst>
                  <a:gd name="adj1" fmla="val 16200000"/>
                  <a:gd name="adj2" fmla="val 8201795"/>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grpSp>
        <p:sp>
          <p:nvSpPr>
            <p:cNvPr id="38" name="Rechteck 37">
              <a:extLst>
                <a:ext uri="{FF2B5EF4-FFF2-40B4-BE49-F238E27FC236}">
                  <a16:creationId xmlns:a16="http://schemas.microsoft.com/office/drawing/2014/main" id="{40920A51-75F4-456F-AB69-F89E971E5C54}"/>
                </a:ext>
              </a:extLst>
            </p:cNvPr>
            <p:cNvSpPr/>
            <p:nvPr/>
          </p:nvSpPr>
          <p:spPr>
            <a:xfrm>
              <a:off x="1227500" y="1227155"/>
              <a:ext cx="284052" cy="307777"/>
            </a:xfrm>
            <a:prstGeom prst="rect">
              <a:avLst/>
            </a:prstGeom>
            <a:ln>
              <a:noFill/>
            </a:ln>
          </p:spPr>
          <p:txBody>
            <a:bodyPr wrap="none">
              <a:spAutoFit/>
            </a:bodyPr>
            <a:lstStyle/>
            <a:p>
              <a:pPr algn="ctr"/>
              <a:r>
                <a:rPr lang="de-DE" sz="1400" b="1" dirty="0"/>
                <a:t>X</a:t>
              </a:r>
            </a:p>
          </p:txBody>
        </p:sp>
        <p:sp>
          <p:nvSpPr>
            <p:cNvPr id="39" name="Rechteck 38">
              <a:extLst>
                <a:ext uri="{FF2B5EF4-FFF2-40B4-BE49-F238E27FC236}">
                  <a16:creationId xmlns:a16="http://schemas.microsoft.com/office/drawing/2014/main" id="{1AB8C980-40BE-4922-A650-60BE082657FF}"/>
                </a:ext>
              </a:extLst>
            </p:cNvPr>
            <p:cNvSpPr/>
            <p:nvPr/>
          </p:nvSpPr>
          <p:spPr>
            <a:xfrm>
              <a:off x="1052992" y="1870954"/>
              <a:ext cx="277640" cy="307777"/>
            </a:xfrm>
            <a:prstGeom prst="rect">
              <a:avLst/>
            </a:prstGeom>
            <a:ln>
              <a:noFill/>
            </a:ln>
          </p:spPr>
          <p:txBody>
            <a:bodyPr wrap="none">
              <a:spAutoFit/>
            </a:bodyPr>
            <a:lstStyle/>
            <a:p>
              <a:pPr algn="ctr"/>
              <a:r>
                <a:rPr lang="de-DE" sz="1400" b="1" dirty="0"/>
                <a:t>Y</a:t>
              </a:r>
            </a:p>
          </p:txBody>
        </p:sp>
        <p:sp>
          <p:nvSpPr>
            <p:cNvPr id="40" name="Rechteck 39">
              <a:extLst>
                <a:ext uri="{FF2B5EF4-FFF2-40B4-BE49-F238E27FC236}">
                  <a16:creationId xmlns:a16="http://schemas.microsoft.com/office/drawing/2014/main" id="{AA437553-BF44-424E-8193-ED5C73D62437}"/>
                </a:ext>
              </a:extLst>
            </p:cNvPr>
            <p:cNvSpPr/>
            <p:nvPr/>
          </p:nvSpPr>
          <p:spPr>
            <a:xfrm>
              <a:off x="365903" y="2080607"/>
              <a:ext cx="271228" cy="307777"/>
            </a:xfrm>
            <a:prstGeom prst="rect">
              <a:avLst/>
            </a:prstGeom>
            <a:ln>
              <a:noFill/>
            </a:ln>
          </p:spPr>
          <p:txBody>
            <a:bodyPr wrap="none">
              <a:spAutoFit/>
            </a:bodyPr>
            <a:lstStyle/>
            <a:p>
              <a:pPr algn="ctr"/>
              <a:r>
                <a:rPr lang="de-DE" sz="1400" b="1" dirty="0"/>
                <a:t>Z</a:t>
              </a:r>
            </a:p>
          </p:txBody>
        </p:sp>
      </p:grpSp>
      <p:sp>
        <p:nvSpPr>
          <p:cNvPr id="2" name="Rechteck 1">
            <a:extLst>
              <a:ext uri="{FF2B5EF4-FFF2-40B4-BE49-F238E27FC236}">
                <a16:creationId xmlns:a16="http://schemas.microsoft.com/office/drawing/2014/main" id="{40273EDE-A85D-4DD3-B8F1-BA60B0584D87}"/>
              </a:ext>
            </a:extLst>
          </p:cNvPr>
          <p:cNvSpPr/>
          <p:nvPr/>
        </p:nvSpPr>
        <p:spPr>
          <a:xfrm>
            <a:off x="983659" y="3305271"/>
            <a:ext cx="3204001" cy="461665"/>
          </a:xfrm>
          <a:prstGeom prst="rect">
            <a:avLst/>
          </a:prstGeom>
        </p:spPr>
        <p:txBody>
          <a:bodyPr wrap="square">
            <a:spAutoFit/>
          </a:bodyPr>
          <a:lstStyle/>
          <a:p>
            <a:r>
              <a:rPr lang="de-DE" sz="1200" dirty="0">
                <a:solidFill>
                  <a:srgbClr val="003D6A"/>
                </a:solidFill>
              </a:rPr>
              <a:t>*Bei lateralem Ausgleich zieht sich die AGE entlang der Z-Achse minimal zusammen</a:t>
            </a:r>
            <a:endParaRPr lang="de-DE" sz="1200" dirty="0"/>
          </a:p>
        </p:txBody>
      </p:sp>
    </p:spTree>
    <p:extLst>
      <p:ext uri="{BB962C8B-B14F-4D97-AF65-F5344CB8AC3E}">
        <p14:creationId xmlns:p14="http://schemas.microsoft.com/office/powerpoint/2010/main" val="3887122905"/>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Funktionsprinzip</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Integrierte Sensorik</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Verriegelungskolben</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Gehäuse</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Feder zur Vorspannung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Funktionsbeschreibung</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a:bodyPr>
          <a:lstStyle/>
          <a:p>
            <a:r>
              <a:rPr lang="de-DE" sz="1100" dirty="0">
                <a:solidFill>
                  <a:srgbClr val="003D6A"/>
                </a:solidFill>
              </a:rPr>
              <a:t>Die Ausgleichseinheit ermöglicht einen Winkel- als auch einen Rotationsausgleich. Werkstücke können trotz Positionsversatz und Lageunsicherheit gegriffen werden. Die Nachgiebigkeit der Einheit kann über den Luftanschluss mit Druckluft beaufschlagt und eingestellt werden. Mit maximalem Druck lässt sich die Einheit zentrisch und starr verriegeln.</a:t>
            </a:r>
          </a:p>
          <a:p>
            <a:endParaRPr lang="de-DE" sz="1600" dirty="0">
              <a:solidFill>
                <a:srgbClr val="003D6A"/>
              </a:solidFill>
            </a:endParaRPr>
          </a:p>
          <a:p>
            <a:endParaRPr lang="de-DE" sz="1600" dirty="0">
              <a:solidFill>
                <a:srgbClr val="003D6A"/>
              </a:solidFill>
            </a:endParaRPr>
          </a:p>
          <a:p>
            <a:endParaRPr lang="de-DE" sz="1600" dirty="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467313" y="1484784"/>
            <a:ext cx="4320000" cy="3600000"/>
          </a:xfrm>
          <a:prstGeom prst="rect">
            <a:avLst/>
          </a:prstGeom>
        </p:spPr>
      </p:pic>
    </p:spTree>
    <p:extLst>
      <p:ext uri="{BB962C8B-B14F-4D97-AF65-F5344CB8AC3E}">
        <p14:creationId xmlns:p14="http://schemas.microsoft.com/office/powerpoint/2010/main" val="3055831490"/>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Funktionsprinzip</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Integrierte Sensorik</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Verriegelungskolben</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Gehäuse</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Feder zur Vorspannung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Funktionsbeschreibung</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a:bodyPr>
          <a:lstStyle/>
          <a:p>
            <a:r>
              <a:rPr lang="de-DE" sz="1100" dirty="0">
                <a:solidFill>
                  <a:srgbClr val="003D6A"/>
                </a:solidFill>
              </a:rPr>
              <a:t>Die Ausgleichseinheit ermöglicht einen Winkel- als auch einen Rotationsausgleich. Werkstücke können trotz Positionsversatz und Lageunsicherheit gegriffen werden. Die Nachgiebigkeit der Einheit kann über den Luftanschluss mit Druckluft beaufschlagt und eingestellt werden. Mit maximalem Druck lässt sich die Einheit zentrisch und starr verriegeln.</a:t>
            </a:r>
          </a:p>
          <a:p>
            <a:endParaRPr lang="de-DE" sz="1600" dirty="0">
              <a:solidFill>
                <a:srgbClr val="003D6A"/>
              </a:solidFill>
            </a:endParaRPr>
          </a:p>
          <a:p>
            <a:endParaRPr lang="de-DE" sz="1600" dirty="0">
              <a:solidFill>
                <a:srgbClr val="003D6A"/>
              </a:solidFill>
            </a:endParaRPr>
          </a:p>
          <a:p>
            <a:endParaRPr lang="de-DE" sz="1600" dirty="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467313" y="1484784"/>
            <a:ext cx="4320000" cy="3600000"/>
          </a:xfrm>
          <a:prstGeom prst="rect">
            <a:avLst/>
          </a:prstGeom>
        </p:spPr>
      </p:pic>
      <p:cxnSp>
        <p:nvCxnSpPr>
          <p:cNvPr id="26" name="Gerade Verbindung mit Pfeil 25">
            <a:extLst>
              <a:ext uri="{FF2B5EF4-FFF2-40B4-BE49-F238E27FC236}">
                <a16:creationId xmlns:a16="http://schemas.microsoft.com/office/drawing/2014/main" id="{1397CEFF-D6C2-4FD9-BB25-024D342FD4B2}"/>
              </a:ext>
            </a:extLst>
          </p:cNvPr>
          <p:cNvCxnSpPr>
            <a:cxnSpLocks/>
          </p:cNvCxnSpPr>
          <p:nvPr/>
        </p:nvCxnSpPr>
        <p:spPr>
          <a:xfrm>
            <a:off x="827857" y="5589905"/>
            <a:ext cx="3816424"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Gerader Verbinder 26">
            <a:extLst>
              <a:ext uri="{FF2B5EF4-FFF2-40B4-BE49-F238E27FC236}">
                <a16:creationId xmlns:a16="http://schemas.microsoft.com/office/drawing/2014/main" id="{CED0B9CB-6444-42E7-AFC7-94AEE45406C7}"/>
              </a:ext>
            </a:extLst>
          </p:cNvPr>
          <p:cNvCxnSpPr/>
          <p:nvPr/>
        </p:nvCxnSpPr>
        <p:spPr>
          <a:xfrm>
            <a:off x="979284"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r Verbinder 27">
            <a:extLst>
              <a:ext uri="{FF2B5EF4-FFF2-40B4-BE49-F238E27FC236}">
                <a16:creationId xmlns:a16="http://schemas.microsoft.com/office/drawing/2014/main" id="{4C1BB717-9E23-4DAE-AF50-B223292A1BEB}"/>
              </a:ext>
            </a:extLst>
          </p:cNvPr>
          <p:cNvCxnSpPr/>
          <p:nvPr/>
        </p:nvCxnSpPr>
        <p:spPr>
          <a:xfrm>
            <a:off x="1943543"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r Verbinder 28">
            <a:extLst>
              <a:ext uri="{FF2B5EF4-FFF2-40B4-BE49-F238E27FC236}">
                <a16:creationId xmlns:a16="http://schemas.microsoft.com/office/drawing/2014/main" id="{21F169CF-D8C7-47F3-970D-4A51A1386957}"/>
              </a:ext>
            </a:extLst>
          </p:cNvPr>
          <p:cNvCxnSpPr/>
          <p:nvPr/>
        </p:nvCxnSpPr>
        <p:spPr>
          <a:xfrm>
            <a:off x="2839546"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r Verbinder 29">
            <a:extLst>
              <a:ext uri="{FF2B5EF4-FFF2-40B4-BE49-F238E27FC236}">
                <a16:creationId xmlns:a16="http://schemas.microsoft.com/office/drawing/2014/main" id="{CA505D69-BE9E-4E28-9235-9193AB2386A1}"/>
              </a:ext>
            </a:extLst>
          </p:cNvPr>
          <p:cNvCxnSpPr/>
          <p:nvPr/>
        </p:nvCxnSpPr>
        <p:spPr>
          <a:xfrm>
            <a:off x="4165115"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Rechteck 30">
            <a:extLst>
              <a:ext uri="{FF2B5EF4-FFF2-40B4-BE49-F238E27FC236}">
                <a16:creationId xmlns:a16="http://schemas.microsoft.com/office/drawing/2014/main" id="{4A30FE34-4D62-45FA-88EE-D0C3A71131CD}"/>
              </a:ext>
            </a:extLst>
          </p:cNvPr>
          <p:cNvSpPr/>
          <p:nvPr/>
        </p:nvSpPr>
        <p:spPr>
          <a:xfrm>
            <a:off x="733667" y="5085184"/>
            <a:ext cx="476412" cy="369332"/>
          </a:xfrm>
          <a:prstGeom prst="rect">
            <a:avLst/>
          </a:prstGeom>
        </p:spPr>
        <p:txBody>
          <a:bodyPr wrap="none">
            <a:spAutoFit/>
          </a:bodyPr>
          <a:lstStyle/>
          <a:p>
            <a:r>
              <a:rPr lang="de-DE" dirty="0"/>
              <a:t>0,3</a:t>
            </a:r>
          </a:p>
        </p:txBody>
      </p:sp>
      <p:sp>
        <p:nvSpPr>
          <p:cNvPr id="32" name="Rechteck 31">
            <a:extLst>
              <a:ext uri="{FF2B5EF4-FFF2-40B4-BE49-F238E27FC236}">
                <a16:creationId xmlns:a16="http://schemas.microsoft.com/office/drawing/2014/main" id="{F312D693-D075-485A-B91F-CA30E168DEE5}"/>
              </a:ext>
            </a:extLst>
          </p:cNvPr>
          <p:cNvSpPr/>
          <p:nvPr/>
        </p:nvSpPr>
        <p:spPr>
          <a:xfrm>
            <a:off x="4468771" y="5216524"/>
            <a:ext cx="1184940" cy="369332"/>
          </a:xfrm>
          <a:prstGeom prst="rect">
            <a:avLst/>
          </a:prstGeom>
          <a:ln>
            <a:noFill/>
          </a:ln>
        </p:spPr>
        <p:txBody>
          <a:bodyPr wrap="none">
            <a:spAutoFit/>
          </a:bodyPr>
          <a:lstStyle/>
          <a:p>
            <a:r>
              <a:rPr lang="de-DE" dirty="0"/>
              <a:t>Druck[bar]</a:t>
            </a:r>
          </a:p>
        </p:txBody>
      </p:sp>
      <p:sp>
        <p:nvSpPr>
          <p:cNvPr id="33" name="Rechteck 32">
            <a:extLst>
              <a:ext uri="{FF2B5EF4-FFF2-40B4-BE49-F238E27FC236}">
                <a16:creationId xmlns:a16="http://schemas.microsoft.com/office/drawing/2014/main" id="{1F3D8B04-F09F-444D-82AA-FD5B04E890ED}"/>
              </a:ext>
            </a:extLst>
          </p:cNvPr>
          <p:cNvSpPr/>
          <p:nvPr/>
        </p:nvSpPr>
        <p:spPr>
          <a:xfrm>
            <a:off x="1691680" y="5085184"/>
            <a:ext cx="476412" cy="369332"/>
          </a:xfrm>
          <a:prstGeom prst="rect">
            <a:avLst/>
          </a:prstGeom>
        </p:spPr>
        <p:txBody>
          <a:bodyPr wrap="none">
            <a:spAutoFit/>
          </a:bodyPr>
          <a:lstStyle/>
          <a:p>
            <a:r>
              <a:rPr lang="de-DE" dirty="0"/>
              <a:t>2,1</a:t>
            </a:r>
          </a:p>
        </p:txBody>
      </p:sp>
      <p:sp>
        <p:nvSpPr>
          <p:cNvPr id="34" name="Rechteck 33">
            <a:extLst>
              <a:ext uri="{FF2B5EF4-FFF2-40B4-BE49-F238E27FC236}">
                <a16:creationId xmlns:a16="http://schemas.microsoft.com/office/drawing/2014/main" id="{C1B31C32-5461-49E8-8E07-50210ECD5FEA}"/>
              </a:ext>
            </a:extLst>
          </p:cNvPr>
          <p:cNvSpPr/>
          <p:nvPr/>
        </p:nvSpPr>
        <p:spPr>
          <a:xfrm>
            <a:off x="2583420" y="5085184"/>
            <a:ext cx="476412" cy="369332"/>
          </a:xfrm>
          <a:prstGeom prst="rect">
            <a:avLst/>
          </a:prstGeom>
        </p:spPr>
        <p:txBody>
          <a:bodyPr wrap="none">
            <a:spAutoFit/>
          </a:bodyPr>
          <a:lstStyle/>
          <a:p>
            <a:r>
              <a:rPr lang="de-DE" dirty="0"/>
              <a:t>4,1</a:t>
            </a:r>
          </a:p>
        </p:txBody>
      </p:sp>
      <p:sp>
        <p:nvSpPr>
          <p:cNvPr id="35" name="Rechteck 34">
            <a:extLst>
              <a:ext uri="{FF2B5EF4-FFF2-40B4-BE49-F238E27FC236}">
                <a16:creationId xmlns:a16="http://schemas.microsoft.com/office/drawing/2014/main" id="{81991500-0E1E-4347-9E86-BB2D66662FF1}"/>
              </a:ext>
            </a:extLst>
          </p:cNvPr>
          <p:cNvSpPr/>
          <p:nvPr/>
        </p:nvSpPr>
        <p:spPr>
          <a:xfrm>
            <a:off x="3926909" y="5085184"/>
            <a:ext cx="476412" cy="369332"/>
          </a:xfrm>
          <a:prstGeom prst="rect">
            <a:avLst/>
          </a:prstGeom>
        </p:spPr>
        <p:txBody>
          <a:bodyPr wrap="none">
            <a:spAutoFit/>
          </a:bodyPr>
          <a:lstStyle/>
          <a:p>
            <a:r>
              <a:rPr lang="de-DE" dirty="0"/>
              <a:t>6,9</a:t>
            </a:r>
          </a:p>
        </p:txBody>
      </p:sp>
      <p:sp>
        <p:nvSpPr>
          <p:cNvPr id="2" name="Rechteck 1">
            <a:extLst>
              <a:ext uri="{FF2B5EF4-FFF2-40B4-BE49-F238E27FC236}">
                <a16:creationId xmlns:a16="http://schemas.microsoft.com/office/drawing/2014/main" id="{FFE48F14-6BF9-406D-B592-3C0842A86204}"/>
              </a:ext>
            </a:extLst>
          </p:cNvPr>
          <p:cNvSpPr/>
          <p:nvPr/>
        </p:nvSpPr>
        <p:spPr>
          <a:xfrm>
            <a:off x="981698" y="5501641"/>
            <a:ext cx="951877" cy="176528"/>
          </a:xfrm>
          <a:prstGeom prst="rect">
            <a:avLst/>
          </a:prstGeom>
          <a:pattFill prst="wdUpDiag">
            <a:fgClr>
              <a:schemeClr val="accent5"/>
            </a:fgClr>
            <a:bgClr>
              <a:schemeClr val="tx2">
                <a:lumMod val="20000"/>
                <a:lumOff val="80000"/>
              </a:schemeClr>
            </a:bgClr>
          </a:patt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7" name="Rechteck 36">
            <a:extLst>
              <a:ext uri="{FF2B5EF4-FFF2-40B4-BE49-F238E27FC236}">
                <a16:creationId xmlns:a16="http://schemas.microsoft.com/office/drawing/2014/main" id="{AF011DA8-0EE7-4EA4-9973-0FF6D2BE6985}"/>
              </a:ext>
            </a:extLst>
          </p:cNvPr>
          <p:cNvSpPr/>
          <p:nvPr/>
        </p:nvSpPr>
        <p:spPr>
          <a:xfrm>
            <a:off x="2852738" y="5501641"/>
            <a:ext cx="1304925" cy="176528"/>
          </a:xfrm>
          <a:prstGeom prst="rect">
            <a:avLst/>
          </a:prstGeom>
          <a:pattFill prst="wdUpDiag">
            <a:fgClr>
              <a:schemeClr val="accent2"/>
            </a:fgClr>
            <a:bgClr>
              <a:schemeClr val="tx2">
                <a:lumMod val="20000"/>
                <a:lumOff val="80000"/>
              </a:schemeClr>
            </a:bgClr>
          </a:patt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8" name="Rechteck 37">
            <a:extLst>
              <a:ext uri="{FF2B5EF4-FFF2-40B4-BE49-F238E27FC236}">
                <a16:creationId xmlns:a16="http://schemas.microsoft.com/office/drawing/2014/main" id="{8C897EB5-CF6D-44D8-A2A3-0C9003AB70C1}"/>
              </a:ext>
            </a:extLst>
          </p:cNvPr>
          <p:cNvSpPr/>
          <p:nvPr/>
        </p:nvSpPr>
        <p:spPr>
          <a:xfrm>
            <a:off x="341704" y="5661248"/>
            <a:ext cx="2223109" cy="369332"/>
          </a:xfrm>
          <a:prstGeom prst="rect">
            <a:avLst/>
          </a:prstGeom>
        </p:spPr>
        <p:txBody>
          <a:bodyPr wrap="none">
            <a:spAutoFit/>
          </a:bodyPr>
          <a:lstStyle/>
          <a:p>
            <a:r>
              <a:rPr lang="de-DE" dirty="0">
                <a:solidFill>
                  <a:schemeClr val="accent5"/>
                </a:solidFill>
              </a:rPr>
              <a:t>Steifigkeitseinstellung</a:t>
            </a:r>
          </a:p>
        </p:txBody>
      </p:sp>
      <p:sp>
        <p:nvSpPr>
          <p:cNvPr id="39" name="Rechteck 38">
            <a:extLst>
              <a:ext uri="{FF2B5EF4-FFF2-40B4-BE49-F238E27FC236}">
                <a16:creationId xmlns:a16="http://schemas.microsoft.com/office/drawing/2014/main" id="{CF58A3E1-54AF-45DD-8769-D9ADF98CCFD3}"/>
              </a:ext>
            </a:extLst>
          </p:cNvPr>
          <p:cNvSpPr/>
          <p:nvPr/>
        </p:nvSpPr>
        <p:spPr>
          <a:xfrm>
            <a:off x="2816838" y="5661248"/>
            <a:ext cx="1376724" cy="369332"/>
          </a:xfrm>
          <a:prstGeom prst="rect">
            <a:avLst/>
          </a:prstGeom>
        </p:spPr>
        <p:txBody>
          <a:bodyPr wrap="none">
            <a:spAutoFit/>
          </a:bodyPr>
          <a:lstStyle/>
          <a:p>
            <a:r>
              <a:rPr lang="de-DE" dirty="0">
                <a:solidFill>
                  <a:schemeClr val="accent2"/>
                </a:solidFill>
              </a:rPr>
              <a:t>Verriegelung</a:t>
            </a:r>
          </a:p>
        </p:txBody>
      </p:sp>
      <p:sp>
        <p:nvSpPr>
          <p:cNvPr id="3" name="Pfeil: nach rechts 2">
            <a:extLst>
              <a:ext uri="{FF2B5EF4-FFF2-40B4-BE49-F238E27FC236}">
                <a16:creationId xmlns:a16="http://schemas.microsoft.com/office/drawing/2014/main" id="{303D6821-C88E-4A74-9429-B8F3BD2306AA}"/>
              </a:ext>
            </a:extLst>
          </p:cNvPr>
          <p:cNvSpPr/>
          <p:nvPr/>
        </p:nvSpPr>
        <p:spPr>
          <a:xfrm rot="324529">
            <a:off x="462513" y="2074441"/>
            <a:ext cx="1463927"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Druckluft</a:t>
            </a:r>
          </a:p>
        </p:txBody>
      </p:sp>
    </p:spTree>
    <p:extLst>
      <p:ext uri="{BB962C8B-B14F-4D97-AF65-F5344CB8AC3E}">
        <p14:creationId xmlns:p14="http://schemas.microsoft.com/office/powerpoint/2010/main" val="394027868"/>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Funktionsprinzip</a:t>
            </a:r>
            <a:endParaRPr lang="de-DE" sz="4000" b="1" dirty="0">
              <a:solidFill>
                <a:schemeClr val="bg1"/>
              </a:solidFill>
            </a:endParaRPr>
          </a:p>
        </p:txBody>
      </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dirty="0">
                <a:solidFill>
                  <a:srgbClr val="003D6A"/>
                </a:solidFill>
              </a:rPr>
              <a:t>Funktionsbeschreibung</a:t>
            </a:r>
          </a:p>
        </p:txBody>
      </p:sp>
      <p:sp>
        <p:nvSpPr>
          <p:cNvPr id="59" name="Textfeld 58"/>
          <p:cNvSpPr txBox="1"/>
          <p:nvPr/>
        </p:nvSpPr>
        <p:spPr>
          <a:xfrm>
            <a:off x="5148064" y="2298358"/>
            <a:ext cx="3995936" cy="1202650"/>
          </a:xfrm>
          <a:prstGeom prst="rect">
            <a:avLst/>
          </a:prstGeom>
          <a:noFill/>
        </p:spPr>
        <p:txBody>
          <a:bodyPr wrap="square" rtlCol="0">
            <a:normAutofit/>
          </a:bodyPr>
          <a:lstStyle/>
          <a:p>
            <a:r>
              <a:rPr lang="de-DE" sz="1100" dirty="0">
                <a:solidFill>
                  <a:srgbClr val="003D6A"/>
                </a:solidFill>
              </a:rPr>
              <a:t>Die Ausgleichseinheit ermöglicht einen Winkel- als auch einen Rotationsausgleich. Werkstücke können trotz Positionsversatz und Lageunsicherheit gegriffen werden. Die Nachgiebigkeit der Einheit kann über den Luftanschluss mit Druckluft beaufschlagt und eingestellt werden. Mit maximalem Druck lässt sich die Einheit zentrisch und starr verriegeln.</a:t>
            </a: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467313" y="1484784"/>
            <a:ext cx="4320000" cy="3600000"/>
          </a:xfrm>
          <a:prstGeom prst="rect">
            <a:avLst/>
          </a:prstGeom>
        </p:spPr>
      </p:pic>
      <p:sp>
        <p:nvSpPr>
          <p:cNvPr id="26" name="Textfeld 25">
            <a:extLst>
              <a:ext uri="{FF2B5EF4-FFF2-40B4-BE49-F238E27FC236}">
                <a16:creationId xmlns:a16="http://schemas.microsoft.com/office/drawing/2014/main" id="{46B1FB0D-F14C-4085-8F23-F21A065F7AAE}"/>
              </a:ext>
            </a:extLst>
          </p:cNvPr>
          <p:cNvSpPr txBox="1"/>
          <p:nvPr/>
        </p:nvSpPr>
        <p:spPr>
          <a:xfrm>
            <a:off x="5148064" y="3356992"/>
            <a:ext cx="3995936" cy="369332"/>
          </a:xfrm>
          <a:prstGeom prst="rect">
            <a:avLst/>
          </a:prstGeom>
          <a:noFill/>
        </p:spPr>
        <p:txBody>
          <a:bodyPr wrap="square" rtlCol="0">
            <a:spAutoFit/>
          </a:bodyPr>
          <a:lstStyle/>
          <a:p>
            <a:r>
              <a:rPr lang="de-DE" b="1" dirty="0">
                <a:solidFill>
                  <a:srgbClr val="003D6A"/>
                </a:solidFill>
              </a:rPr>
              <a:t>Sensorfunktion</a:t>
            </a:r>
          </a:p>
        </p:txBody>
      </p:sp>
      <p:sp>
        <p:nvSpPr>
          <p:cNvPr id="27" name="Textfeld 26">
            <a:extLst>
              <a:ext uri="{FF2B5EF4-FFF2-40B4-BE49-F238E27FC236}">
                <a16:creationId xmlns:a16="http://schemas.microsoft.com/office/drawing/2014/main" id="{B0F7BD3A-6D1C-49B1-83A6-850D9A027883}"/>
              </a:ext>
            </a:extLst>
          </p:cNvPr>
          <p:cNvSpPr txBox="1"/>
          <p:nvPr/>
        </p:nvSpPr>
        <p:spPr>
          <a:xfrm>
            <a:off x="5148064" y="3641625"/>
            <a:ext cx="3995936" cy="1778611"/>
          </a:xfrm>
          <a:prstGeom prst="rect">
            <a:avLst/>
          </a:prstGeom>
          <a:noFill/>
        </p:spPr>
        <p:txBody>
          <a:bodyPr wrap="square" rtlCol="0">
            <a:normAutofit/>
          </a:bodyPr>
          <a:lstStyle/>
          <a:p>
            <a:pPr marL="171450" indent="-171450">
              <a:buFont typeface="Arial" panose="020B0604020202020204" pitchFamily="34" charset="0"/>
              <a:buChar char="•"/>
            </a:pPr>
            <a:r>
              <a:rPr lang="de-DE" sz="1400" spc="-50" dirty="0">
                <a:solidFill>
                  <a:srgbClr val="003D6A"/>
                </a:solidFill>
              </a:rPr>
              <a:t>Mindestdruck von 0,3 bar für Sensorfunktion benötigt</a:t>
            </a:r>
          </a:p>
          <a:p>
            <a:pPr marL="171450" indent="-171450">
              <a:buFont typeface="Arial" panose="020B0604020202020204" pitchFamily="34" charset="0"/>
              <a:buChar char="•"/>
            </a:pPr>
            <a:r>
              <a:rPr lang="de-DE" sz="1400" spc="-50" dirty="0">
                <a:solidFill>
                  <a:srgbClr val="003D6A"/>
                </a:solidFill>
              </a:rPr>
              <a:t>Überwachung der zentrierten Grundstellung der Einheit durch Detektion des Kolbens in der Endlage über MMS Magnetschalter. </a:t>
            </a:r>
            <a:r>
              <a:rPr lang="de-DE" sz="1400" spc="-50" dirty="0">
                <a:solidFill>
                  <a:srgbClr val="003D6A"/>
                </a:solidFill>
                <a:sym typeface="Wingdings" panose="05000000000000000000" pitchFamily="2" charset="2"/>
              </a:rPr>
              <a:t>Sobald der Kolben bewegt wird (durch eine Auslenkung der Einheit), schaltet der Sensor.</a:t>
            </a:r>
          </a:p>
          <a:p>
            <a:r>
              <a:rPr lang="de-DE" sz="1400" b="1" spc="-50" dirty="0">
                <a:solidFill>
                  <a:srgbClr val="003D6A"/>
                </a:solidFill>
                <a:sym typeface="Wingdings" panose="05000000000000000000" pitchFamily="2" charset="2"/>
              </a:rPr>
              <a:t> Überwachung der „Berührung“ eines Werkstücks</a:t>
            </a:r>
            <a:endParaRPr lang="de-DE" sz="1400" b="1" spc="-50" dirty="0">
              <a:solidFill>
                <a:srgbClr val="003D6A"/>
              </a:solidFill>
            </a:endParaRPr>
          </a:p>
        </p:txBody>
      </p:sp>
      <p:sp>
        <p:nvSpPr>
          <p:cNvPr id="28" name="Pfeil: nach rechts 27">
            <a:extLst>
              <a:ext uri="{FF2B5EF4-FFF2-40B4-BE49-F238E27FC236}">
                <a16:creationId xmlns:a16="http://schemas.microsoft.com/office/drawing/2014/main" id="{2549F111-9ADE-4395-914B-C4EB23F42149}"/>
              </a:ext>
            </a:extLst>
          </p:cNvPr>
          <p:cNvSpPr/>
          <p:nvPr/>
        </p:nvSpPr>
        <p:spPr>
          <a:xfrm rot="324529">
            <a:off x="462513" y="2074441"/>
            <a:ext cx="1463927"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Druckluft</a:t>
            </a:r>
          </a:p>
        </p:txBody>
      </p:sp>
      <p:cxnSp>
        <p:nvCxnSpPr>
          <p:cNvPr id="30" name="Gerader Verbinder 29">
            <a:extLst>
              <a:ext uri="{FF2B5EF4-FFF2-40B4-BE49-F238E27FC236}">
                <a16:creationId xmlns:a16="http://schemas.microsoft.com/office/drawing/2014/main" id="{9085B89C-DB53-4501-BC54-C80A759AAE43}"/>
              </a:ext>
            </a:extLst>
          </p:cNvPr>
          <p:cNvCxnSpPr/>
          <p:nvPr/>
        </p:nvCxnSpPr>
        <p:spPr>
          <a:xfrm>
            <a:off x="971873"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Rechteck 30">
            <a:extLst>
              <a:ext uri="{FF2B5EF4-FFF2-40B4-BE49-F238E27FC236}">
                <a16:creationId xmlns:a16="http://schemas.microsoft.com/office/drawing/2014/main" id="{32B76595-A348-47D0-9792-88B5B91250B4}"/>
              </a:ext>
            </a:extLst>
          </p:cNvPr>
          <p:cNvSpPr/>
          <p:nvPr/>
        </p:nvSpPr>
        <p:spPr>
          <a:xfrm>
            <a:off x="733667" y="5085184"/>
            <a:ext cx="476412" cy="369332"/>
          </a:xfrm>
          <a:prstGeom prst="rect">
            <a:avLst/>
          </a:prstGeom>
        </p:spPr>
        <p:txBody>
          <a:bodyPr wrap="none">
            <a:spAutoFit/>
          </a:bodyPr>
          <a:lstStyle/>
          <a:p>
            <a:r>
              <a:rPr lang="de-DE" dirty="0"/>
              <a:t>0,3</a:t>
            </a:r>
          </a:p>
        </p:txBody>
      </p:sp>
      <p:cxnSp>
        <p:nvCxnSpPr>
          <p:cNvPr id="34" name="Gerader Verbinder 33">
            <a:extLst>
              <a:ext uri="{FF2B5EF4-FFF2-40B4-BE49-F238E27FC236}">
                <a16:creationId xmlns:a16="http://schemas.microsoft.com/office/drawing/2014/main" id="{846BB728-A7E4-4F48-80E8-DCEC8A5B34F0}"/>
              </a:ext>
            </a:extLst>
          </p:cNvPr>
          <p:cNvCxnSpPr/>
          <p:nvPr/>
        </p:nvCxnSpPr>
        <p:spPr>
          <a:xfrm>
            <a:off x="971873"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r Verbinder 34">
            <a:extLst>
              <a:ext uri="{FF2B5EF4-FFF2-40B4-BE49-F238E27FC236}">
                <a16:creationId xmlns:a16="http://schemas.microsoft.com/office/drawing/2014/main" id="{2D88DBFC-918F-4D0E-AAA3-C71993AAB4B6}"/>
              </a:ext>
            </a:extLst>
          </p:cNvPr>
          <p:cNvCxnSpPr/>
          <p:nvPr/>
        </p:nvCxnSpPr>
        <p:spPr>
          <a:xfrm>
            <a:off x="1943543"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r Verbinder 35">
            <a:extLst>
              <a:ext uri="{FF2B5EF4-FFF2-40B4-BE49-F238E27FC236}">
                <a16:creationId xmlns:a16="http://schemas.microsoft.com/office/drawing/2014/main" id="{580F4937-A848-4283-BC97-3FE015258B4A}"/>
              </a:ext>
            </a:extLst>
          </p:cNvPr>
          <p:cNvCxnSpPr/>
          <p:nvPr/>
        </p:nvCxnSpPr>
        <p:spPr>
          <a:xfrm>
            <a:off x="2839546"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r Verbinder 36">
            <a:extLst>
              <a:ext uri="{FF2B5EF4-FFF2-40B4-BE49-F238E27FC236}">
                <a16:creationId xmlns:a16="http://schemas.microsoft.com/office/drawing/2014/main" id="{D389E107-7947-451C-A02F-AEBB53D5CD75}"/>
              </a:ext>
            </a:extLst>
          </p:cNvPr>
          <p:cNvCxnSpPr/>
          <p:nvPr/>
        </p:nvCxnSpPr>
        <p:spPr>
          <a:xfrm>
            <a:off x="4165115" y="5445889"/>
            <a:ext cx="0" cy="2880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0" name="Rechteck 39">
            <a:extLst>
              <a:ext uri="{FF2B5EF4-FFF2-40B4-BE49-F238E27FC236}">
                <a16:creationId xmlns:a16="http://schemas.microsoft.com/office/drawing/2014/main" id="{AEE98059-097E-4EC6-BBB9-3E275036D6B3}"/>
              </a:ext>
            </a:extLst>
          </p:cNvPr>
          <p:cNvSpPr/>
          <p:nvPr/>
        </p:nvSpPr>
        <p:spPr>
          <a:xfrm>
            <a:off x="4468771" y="5216524"/>
            <a:ext cx="1184940" cy="369332"/>
          </a:xfrm>
          <a:prstGeom prst="rect">
            <a:avLst/>
          </a:prstGeom>
        </p:spPr>
        <p:txBody>
          <a:bodyPr wrap="none">
            <a:spAutoFit/>
          </a:bodyPr>
          <a:lstStyle/>
          <a:p>
            <a:r>
              <a:rPr lang="de-DE" dirty="0"/>
              <a:t>Druck[bar]</a:t>
            </a:r>
          </a:p>
        </p:txBody>
      </p:sp>
      <p:sp>
        <p:nvSpPr>
          <p:cNvPr id="41" name="Rechteck 40">
            <a:extLst>
              <a:ext uri="{FF2B5EF4-FFF2-40B4-BE49-F238E27FC236}">
                <a16:creationId xmlns:a16="http://schemas.microsoft.com/office/drawing/2014/main" id="{AB60AFA6-82C1-4A00-89FA-A3B751632E6F}"/>
              </a:ext>
            </a:extLst>
          </p:cNvPr>
          <p:cNvSpPr/>
          <p:nvPr/>
        </p:nvSpPr>
        <p:spPr>
          <a:xfrm>
            <a:off x="1691680" y="5085184"/>
            <a:ext cx="476412" cy="369332"/>
          </a:xfrm>
          <a:prstGeom prst="rect">
            <a:avLst/>
          </a:prstGeom>
        </p:spPr>
        <p:txBody>
          <a:bodyPr wrap="none">
            <a:spAutoFit/>
          </a:bodyPr>
          <a:lstStyle/>
          <a:p>
            <a:r>
              <a:rPr lang="de-DE" dirty="0"/>
              <a:t>2,1</a:t>
            </a:r>
          </a:p>
        </p:txBody>
      </p:sp>
      <p:sp>
        <p:nvSpPr>
          <p:cNvPr id="42" name="Rechteck 41">
            <a:extLst>
              <a:ext uri="{FF2B5EF4-FFF2-40B4-BE49-F238E27FC236}">
                <a16:creationId xmlns:a16="http://schemas.microsoft.com/office/drawing/2014/main" id="{2F023268-3D12-44C2-BBB0-AF16F6DBC54B}"/>
              </a:ext>
            </a:extLst>
          </p:cNvPr>
          <p:cNvSpPr/>
          <p:nvPr/>
        </p:nvSpPr>
        <p:spPr>
          <a:xfrm>
            <a:off x="2583420" y="5085184"/>
            <a:ext cx="476412" cy="369332"/>
          </a:xfrm>
          <a:prstGeom prst="rect">
            <a:avLst/>
          </a:prstGeom>
        </p:spPr>
        <p:txBody>
          <a:bodyPr wrap="none">
            <a:spAutoFit/>
          </a:bodyPr>
          <a:lstStyle/>
          <a:p>
            <a:r>
              <a:rPr lang="de-DE" dirty="0"/>
              <a:t>4,1</a:t>
            </a:r>
          </a:p>
        </p:txBody>
      </p:sp>
      <p:sp>
        <p:nvSpPr>
          <p:cNvPr id="43" name="Rechteck 42">
            <a:extLst>
              <a:ext uri="{FF2B5EF4-FFF2-40B4-BE49-F238E27FC236}">
                <a16:creationId xmlns:a16="http://schemas.microsoft.com/office/drawing/2014/main" id="{8B063E8A-CA74-4A0A-8E12-0213F6DC7B04}"/>
              </a:ext>
            </a:extLst>
          </p:cNvPr>
          <p:cNvSpPr/>
          <p:nvPr/>
        </p:nvSpPr>
        <p:spPr>
          <a:xfrm>
            <a:off x="3926909" y="5085184"/>
            <a:ext cx="476412" cy="369332"/>
          </a:xfrm>
          <a:prstGeom prst="rect">
            <a:avLst/>
          </a:prstGeom>
        </p:spPr>
        <p:txBody>
          <a:bodyPr wrap="none">
            <a:spAutoFit/>
          </a:bodyPr>
          <a:lstStyle/>
          <a:p>
            <a:r>
              <a:rPr lang="de-DE" dirty="0"/>
              <a:t>6,9</a:t>
            </a:r>
          </a:p>
        </p:txBody>
      </p:sp>
      <p:sp>
        <p:nvSpPr>
          <p:cNvPr id="44" name="Rechteck 43">
            <a:extLst>
              <a:ext uri="{FF2B5EF4-FFF2-40B4-BE49-F238E27FC236}">
                <a16:creationId xmlns:a16="http://schemas.microsoft.com/office/drawing/2014/main" id="{E7C2A164-41F8-4063-A868-A04062C131B5}"/>
              </a:ext>
            </a:extLst>
          </p:cNvPr>
          <p:cNvSpPr/>
          <p:nvPr/>
        </p:nvSpPr>
        <p:spPr>
          <a:xfrm>
            <a:off x="566370" y="5445889"/>
            <a:ext cx="392312" cy="288032"/>
          </a:xfrm>
          <a:prstGeom prst="rect">
            <a:avLst/>
          </a:prstGeom>
          <a:pattFill prst="wdUpDiag">
            <a:fgClr>
              <a:srgbClr val="FF0000"/>
            </a:fgClr>
            <a:bgClr>
              <a:schemeClr val="tx2">
                <a:lumMod val="20000"/>
                <a:lumOff val="80000"/>
              </a:schemeClr>
            </a:bgClr>
          </a:patt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cxnSp>
        <p:nvCxnSpPr>
          <p:cNvPr id="29" name="Gerade Verbindung mit Pfeil 28">
            <a:extLst>
              <a:ext uri="{FF2B5EF4-FFF2-40B4-BE49-F238E27FC236}">
                <a16:creationId xmlns:a16="http://schemas.microsoft.com/office/drawing/2014/main" id="{28ABBE84-C455-4845-A6BE-48CF1CC9FBD5}"/>
              </a:ext>
            </a:extLst>
          </p:cNvPr>
          <p:cNvCxnSpPr>
            <a:cxnSpLocks/>
          </p:cNvCxnSpPr>
          <p:nvPr/>
        </p:nvCxnSpPr>
        <p:spPr>
          <a:xfrm>
            <a:off x="827857" y="5589905"/>
            <a:ext cx="3816424"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5" name="Rechteck 44">
            <a:extLst>
              <a:ext uri="{FF2B5EF4-FFF2-40B4-BE49-F238E27FC236}">
                <a16:creationId xmlns:a16="http://schemas.microsoft.com/office/drawing/2014/main" id="{4AB12AF0-BC59-49F9-B50D-D7E18656A235}"/>
              </a:ext>
            </a:extLst>
          </p:cNvPr>
          <p:cNvSpPr/>
          <p:nvPr/>
        </p:nvSpPr>
        <p:spPr>
          <a:xfrm>
            <a:off x="11035" y="5661248"/>
            <a:ext cx="2184701" cy="369332"/>
          </a:xfrm>
          <a:prstGeom prst="rect">
            <a:avLst/>
          </a:prstGeom>
        </p:spPr>
        <p:txBody>
          <a:bodyPr wrap="none">
            <a:spAutoFit/>
          </a:bodyPr>
          <a:lstStyle/>
          <a:p>
            <a:r>
              <a:rPr lang="de-DE" dirty="0">
                <a:solidFill>
                  <a:srgbClr val="FF0000"/>
                </a:solidFill>
              </a:rPr>
              <a:t>Keine Sensorfunktion</a:t>
            </a:r>
          </a:p>
        </p:txBody>
      </p:sp>
    </p:spTree>
    <p:extLst>
      <p:ext uri="{BB962C8B-B14F-4D97-AF65-F5344CB8AC3E}">
        <p14:creationId xmlns:p14="http://schemas.microsoft.com/office/powerpoint/2010/main" val="3986469285"/>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Anwendungen – Ihr Nutzen</a:t>
            </a:r>
          </a:p>
        </p:txBody>
      </p:sp>
      <p:pic>
        <p:nvPicPr>
          <p:cNvPr id="4" name="Grafik 3">
            <a:extLst>
              <a:ext uri="{FF2B5EF4-FFF2-40B4-BE49-F238E27FC236}">
                <a16:creationId xmlns:a16="http://schemas.microsoft.com/office/drawing/2014/main" id="{9DE89C1B-08C1-40BC-A122-F4280F98B5AE}"/>
              </a:ext>
            </a:extLst>
          </p:cNvPr>
          <p:cNvPicPr>
            <a:picLocks noChangeAspect="1"/>
          </p:cNvPicPr>
          <p:nvPr/>
        </p:nvPicPr>
        <p:blipFill>
          <a:blip r:embed="rId3"/>
          <a:stretch>
            <a:fillRect/>
          </a:stretch>
        </p:blipFill>
        <p:spPr>
          <a:xfrm>
            <a:off x="703853" y="2852936"/>
            <a:ext cx="2427988" cy="2643492"/>
          </a:xfrm>
          <a:prstGeom prst="rect">
            <a:avLst/>
          </a:prstGeom>
        </p:spPr>
      </p:pic>
      <p:grpSp>
        <p:nvGrpSpPr>
          <p:cNvPr id="5" name="Gruppieren 4">
            <a:extLst>
              <a:ext uri="{FF2B5EF4-FFF2-40B4-BE49-F238E27FC236}">
                <a16:creationId xmlns:a16="http://schemas.microsoft.com/office/drawing/2014/main" id="{403438EF-6201-4186-88D9-3C523E87B5D1}"/>
              </a:ext>
            </a:extLst>
          </p:cNvPr>
          <p:cNvGrpSpPr/>
          <p:nvPr/>
        </p:nvGrpSpPr>
        <p:grpSpPr>
          <a:xfrm>
            <a:off x="3419872" y="3197896"/>
            <a:ext cx="5486261" cy="1953571"/>
            <a:chOff x="3774905" y="3885152"/>
            <a:chExt cx="4994850" cy="1778587"/>
          </a:xfrm>
        </p:grpSpPr>
        <p:pic>
          <p:nvPicPr>
            <p:cNvPr id="6" name="image104.png">
              <a:extLst>
                <a:ext uri="{FF2B5EF4-FFF2-40B4-BE49-F238E27FC236}">
                  <a16:creationId xmlns:a16="http://schemas.microsoft.com/office/drawing/2014/main" id="{3B396782-A127-40A5-878B-C3F4B13C1218}"/>
                </a:ext>
              </a:extLst>
            </p:cNvPr>
            <p:cNvPicPr/>
            <p:nvPr/>
          </p:nvPicPr>
          <p:blipFill>
            <a:blip r:embed="rId4" cstate="print"/>
            <a:stretch>
              <a:fillRect/>
            </a:stretch>
          </p:blipFill>
          <p:spPr>
            <a:xfrm>
              <a:off x="3774905" y="4239482"/>
              <a:ext cx="1503288" cy="1424257"/>
            </a:xfrm>
            <a:prstGeom prst="rect">
              <a:avLst/>
            </a:prstGeom>
          </p:spPr>
        </p:pic>
        <p:pic>
          <p:nvPicPr>
            <p:cNvPr id="7" name="image105.png">
              <a:extLst>
                <a:ext uri="{FF2B5EF4-FFF2-40B4-BE49-F238E27FC236}">
                  <a16:creationId xmlns:a16="http://schemas.microsoft.com/office/drawing/2014/main" id="{04E18183-75C2-499C-A942-F553AAD606C0}"/>
                </a:ext>
              </a:extLst>
            </p:cNvPr>
            <p:cNvPicPr/>
            <p:nvPr/>
          </p:nvPicPr>
          <p:blipFill>
            <a:blip r:embed="rId5" cstate="print"/>
            <a:stretch>
              <a:fillRect/>
            </a:stretch>
          </p:blipFill>
          <p:spPr>
            <a:xfrm>
              <a:off x="5278193" y="4068033"/>
              <a:ext cx="1853524" cy="1577770"/>
            </a:xfrm>
            <a:prstGeom prst="rect">
              <a:avLst/>
            </a:prstGeom>
          </p:spPr>
        </p:pic>
        <p:pic>
          <p:nvPicPr>
            <p:cNvPr id="9" name="image106.png">
              <a:extLst>
                <a:ext uri="{FF2B5EF4-FFF2-40B4-BE49-F238E27FC236}">
                  <a16:creationId xmlns:a16="http://schemas.microsoft.com/office/drawing/2014/main" id="{2E499284-99D9-496A-9EC9-AB37E0FD4BD0}"/>
                </a:ext>
              </a:extLst>
            </p:cNvPr>
            <p:cNvPicPr/>
            <p:nvPr/>
          </p:nvPicPr>
          <p:blipFill>
            <a:blip r:embed="rId6" cstate="print"/>
            <a:stretch>
              <a:fillRect/>
            </a:stretch>
          </p:blipFill>
          <p:spPr>
            <a:xfrm>
              <a:off x="7131717" y="3885152"/>
              <a:ext cx="1638038" cy="1741517"/>
            </a:xfrm>
            <a:prstGeom prst="rect">
              <a:avLst/>
            </a:prstGeom>
          </p:spPr>
        </p:pic>
      </p:grpSp>
      <p:sp>
        <p:nvSpPr>
          <p:cNvPr id="3" name="Rechteck 2">
            <a:extLst>
              <a:ext uri="{FF2B5EF4-FFF2-40B4-BE49-F238E27FC236}">
                <a16:creationId xmlns:a16="http://schemas.microsoft.com/office/drawing/2014/main" id="{4BC2FA43-2541-4910-AA69-9C2F04F7183D}"/>
              </a:ext>
            </a:extLst>
          </p:cNvPr>
          <p:cNvSpPr/>
          <p:nvPr/>
        </p:nvSpPr>
        <p:spPr>
          <a:xfrm>
            <a:off x="461710" y="2247132"/>
            <a:ext cx="2912272" cy="400110"/>
          </a:xfrm>
          <a:prstGeom prst="rect">
            <a:avLst/>
          </a:prstGeom>
        </p:spPr>
        <p:txBody>
          <a:bodyPr wrap="none">
            <a:spAutoFit/>
          </a:bodyPr>
          <a:lstStyle/>
          <a:p>
            <a:r>
              <a:rPr lang="de-DE" sz="2000" b="1" dirty="0">
                <a:solidFill>
                  <a:srgbClr val="003D6A"/>
                </a:solidFill>
              </a:rPr>
              <a:t>Bin-Picking Applikationen</a:t>
            </a:r>
            <a:endParaRPr lang="de-DE" sz="2000" dirty="0"/>
          </a:p>
        </p:txBody>
      </p:sp>
      <p:sp>
        <p:nvSpPr>
          <p:cNvPr id="10" name="Rechteck 9">
            <a:extLst>
              <a:ext uri="{FF2B5EF4-FFF2-40B4-BE49-F238E27FC236}">
                <a16:creationId xmlns:a16="http://schemas.microsoft.com/office/drawing/2014/main" id="{1EE8B31B-8A53-4462-AF65-F7E7FD63723D}"/>
              </a:ext>
            </a:extLst>
          </p:cNvPr>
          <p:cNvSpPr/>
          <p:nvPr/>
        </p:nvSpPr>
        <p:spPr>
          <a:xfrm>
            <a:off x="4283968" y="2247132"/>
            <a:ext cx="4287905" cy="400110"/>
          </a:xfrm>
          <a:prstGeom prst="rect">
            <a:avLst/>
          </a:prstGeom>
        </p:spPr>
        <p:txBody>
          <a:bodyPr wrap="none">
            <a:spAutoFit/>
          </a:bodyPr>
          <a:lstStyle/>
          <a:p>
            <a:r>
              <a:rPr lang="de-DE" sz="2000" b="1" dirty="0">
                <a:solidFill>
                  <a:srgbClr val="003D6A"/>
                </a:solidFill>
              </a:rPr>
              <a:t>Handling von Teilen auf schiefer Ebene</a:t>
            </a:r>
            <a:endParaRPr lang="de-DE" sz="2000" dirty="0"/>
          </a:p>
        </p:txBody>
      </p:sp>
    </p:spTree>
    <p:extLst>
      <p:ext uri="{BB962C8B-B14F-4D97-AF65-F5344CB8AC3E}">
        <p14:creationId xmlns:p14="http://schemas.microsoft.com/office/powerpoint/2010/main" val="560262599"/>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Vorteile – Ihr Nutzen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Auslenkung sowohl in Rotation als auch im Winkel </a:t>
            </a:r>
            <a:r>
              <a:rPr lang="de-DE" sz="1600" dirty="0">
                <a:solidFill>
                  <a:srgbClr val="003D6A"/>
                </a:solidFill>
                <a:effectLst/>
              </a:rPr>
              <a:t>kompensiert Ungenauigkeiten in der Bauteillage und spart Zeit, Kosten und Aufwand durch reduzierten Roboterprogrammieraufwand</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Zentrische Rückstellung </a:t>
            </a:r>
            <a:r>
              <a:rPr lang="de-DE" sz="1600" dirty="0">
                <a:solidFill>
                  <a:srgbClr val="003D6A"/>
                </a:solidFill>
                <a:effectLst/>
              </a:rPr>
              <a:t>ermöglicht eine definierte Lage der Bauteile</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Federgestützte Rückstellung der Einheit </a:t>
            </a:r>
            <a:r>
              <a:rPr lang="de-DE" sz="1600" dirty="0">
                <a:solidFill>
                  <a:srgbClr val="003D6A"/>
                </a:solidFill>
                <a:effectLst/>
              </a:rPr>
              <a:t>über Druckluft einstellbar zur optimalen Auslenkung</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ISO-Flanschbild </a:t>
            </a:r>
            <a:r>
              <a:rPr lang="de-DE" sz="1600">
                <a:solidFill>
                  <a:srgbClr val="003D6A"/>
                </a:solidFill>
              </a:rPr>
              <a:t>sowohl roboterseitig als auch werkzeugseitig mit ISO Norm ausgestattet. Eine direkte Anschraubung an gängige Robotertypen ist ohne zusätzliche Adapterplatte möglich</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Abfrage der Verriegelung </a:t>
            </a:r>
            <a:r>
              <a:rPr lang="de-DE" sz="1600">
                <a:solidFill>
                  <a:srgbClr val="003D6A"/>
                </a:solidFill>
              </a:rPr>
              <a:t>erhöht die Prozesssicherheit und vereinfacht die Inbetriebnahme</a:t>
            </a:r>
          </a:p>
        </p:txBody>
      </p:sp>
    </p:spTree>
    <p:extLst>
      <p:ext uri="{BB962C8B-B14F-4D97-AF65-F5344CB8AC3E}">
        <p14:creationId xmlns:p14="http://schemas.microsoft.com/office/powerpoint/2010/main" val="3242096955"/>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16" cy="15261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864096">
                  <a:extLst>
                    <a:ext uri="{9D8B030D-6E8A-4147-A177-3AD203B41FA5}">
                      <a16:colId xmlns:a16="http://schemas.microsoft.com/office/drawing/2014/main" val="20000"/>
                    </a:ext>
                  </a:extLst>
                </a:gridCol>
                <a:gridCol w="1440160">
                  <a:extLst>
                    <a:ext uri="{9D8B030D-6E8A-4147-A177-3AD203B41FA5}">
                      <a16:colId xmlns:a16="http://schemas.microsoft.com/office/drawing/2014/main" val="3969955476"/>
                    </a:ext>
                  </a:extLst>
                </a:gridCol>
                <a:gridCol w="1244708">
                  <a:extLst>
                    <a:ext uri="{9D8B030D-6E8A-4147-A177-3AD203B41FA5}">
                      <a16:colId xmlns:a16="http://schemas.microsoft.com/office/drawing/2014/main" val="20001"/>
                    </a:ext>
                  </a:extLst>
                </a:gridCol>
                <a:gridCol w="1203564">
                  <a:extLst>
                    <a:ext uri="{9D8B030D-6E8A-4147-A177-3AD203B41FA5}">
                      <a16:colId xmlns:a16="http://schemas.microsoft.com/office/drawing/2014/main" val="20002"/>
                    </a:ext>
                  </a:extLst>
                </a:gridCol>
                <a:gridCol w="1162412">
                  <a:extLst>
                    <a:ext uri="{9D8B030D-6E8A-4147-A177-3AD203B41FA5}">
                      <a16:colId xmlns:a16="http://schemas.microsoft.com/office/drawing/2014/main" val="20003"/>
                    </a:ext>
                  </a:extLst>
                </a:gridCol>
                <a:gridCol w="1182988">
                  <a:extLst>
                    <a:ext uri="{9D8B030D-6E8A-4147-A177-3AD203B41FA5}">
                      <a16:colId xmlns:a16="http://schemas.microsoft.com/office/drawing/2014/main" val="20004"/>
                    </a:ext>
                  </a:extLst>
                </a:gridCol>
                <a:gridCol w="1182988">
                  <a:extLst>
                    <a:ext uri="{9D8B030D-6E8A-4147-A177-3AD203B41FA5}">
                      <a16:colId xmlns:a16="http://schemas.microsoft.com/office/drawing/2014/main" val="20005"/>
                    </a:ext>
                  </a:extLst>
                </a:gridCol>
              </a:tblGrid>
              <a:tr h="295578">
                <a:tc gridSpan="7">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Technische Daten Übersicht</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Baugröße</a:t>
                      </a: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Empfohlenes </a:t>
                      </a:r>
                      <a:r>
                        <a:rPr lang="de-DE" sz="1400" b="0" kern="1200" dirty="0" err="1">
                          <a:solidFill>
                            <a:srgbClr val="003D6A"/>
                          </a:solidFill>
                          <a:latin typeface="+mn-lt"/>
                          <a:ea typeface="+mn-ea"/>
                          <a:cs typeface="+mn-cs"/>
                        </a:rPr>
                        <a:t>Handlinggewicht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Ausgleichsweg XY</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Ausgleichsweg Z</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Auslenkung winkelig</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Auslenkung rotatorisch</a:t>
                      </a: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Eigenmasse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050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dirty="0">
                          <a:solidFill>
                            <a:srgbClr val="003D6A"/>
                          </a:solidFill>
                          <a:latin typeface="+mn-lt"/>
                          <a:ea typeface="+mn-ea"/>
                          <a:cs typeface="+mn-cs"/>
                        </a:rPr>
                        <a:t>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6.1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dirty="0">
                          <a:solidFill>
                            <a:srgbClr val="003D6A"/>
                          </a:solidFill>
                          <a:latin typeface="+mn-lt"/>
                          <a:ea typeface="+mn-ea"/>
                          <a:cs typeface="+mn-cs"/>
                        </a:rPr>
                        <a:t>0.6</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182970833"/>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Bild 1" descr="Meister_2.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0" y="978"/>
            <a:ext cx="9144000" cy="5643467"/>
          </a:xfrm>
          <a:prstGeom prst="rect">
            <a:avLst/>
          </a:prstGeom>
        </p:spPr>
      </p:pic>
      <p:sp>
        <p:nvSpPr>
          <p:cNvPr id="8" name="Rechteck 7"/>
          <p:cNvSpPr/>
          <p:nvPr/>
        </p:nvSpPr>
        <p:spPr>
          <a:xfrm>
            <a:off x="-304" y="5644445"/>
            <a:ext cx="9143695" cy="1213555"/>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sp>
        <p:nvSpPr>
          <p:cNvPr id="12" name="Titel 1"/>
          <p:cNvSpPr txBox="1">
            <a:spLocks/>
          </p:cNvSpPr>
          <p:nvPr/>
        </p:nvSpPr>
        <p:spPr>
          <a:xfrm>
            <a:off x="474734" y="4926900"/>
            <a:ext cx="4181931" cy="601129"/>
          </a:xfrm>
          <a:prstGeom prst="rect">
            <a:avLst/>
          </a:prstGeom>
          <a:noFill/>
          <a:ln>
            <a:noFill/>
          </a:ln>
          <a:effectLst>
            <a:outerShdw blurRad="431800" dist="38100" dir="2700000">
              <a:srgbClr val="000000">
                <a:alpha val="43000"/>
              </a:srgbClr>
            </a:outerShdw>
          </a:effectLst>
        </p:spPr>
        <p:txBody>
          <a:bodyPr wrap="square" anchor="ctr" anchorCtr="0">
            <a:noAutofit/>
          </a:bodyPr>
          <a:lstStyle/>
          <a:p>
            <a:pPr marL="84138" lvl="0">
              <a:spcBef>
                <a:spcPct val="0"/>
              </a:spcBef>
              <a:spcAft>
                <a:spcPts val="1200"/>
              </a:spcAft>
              <a:defRPr/>
            </a:pPr>
            <a:endParaRPr lang="de-DE" sz="1500" dirty="0">
              <a:solidFill>
                <a:srgbClr val="FFFFFF"/>
              </a:solidFill>
            </a:endParaRPr>
          </a:p>
        </p:txBody>
      </p:sp>
      <p:sp>
        <p:nvSpPr>
          <p:cNvPr id="9" name="Titel 1"/>
          <p:cNvSpPr txBox="1">
            <a:spLocks/>
          </p:cNvSpPr>
          <p:nvPr/>
        </p:nvSpPr>
        <p:spPr>
          <a:xfrm>
            <a:off x="481906" y="4052305"/>
            <a:ext cx="9144000" cy="1152879"/>
          </a:xfrm>
          <a:prstGeom prst="rect">
            <a:avLst/>
          </a:prstGeom>
          <a:noFill/>
          <a:ln>
            <a:noFill/>
          </a:ln>
          <a:effectLst>
            <a:outerShdw blurRad="431800" dist="38100" dir="2700000">
              <a:srgbClr val="000000">
                <a:alpha val="43000"/>
              </a:srgbClr>
            </a:outerShdw>
          </a:effectLst>
        </p:spPr>
        <p:txBody>
          <a:bodyPr wrap="square" anchor="ctr" anchorCtr="0">
            <a:noAutofit/>
          </a:bodyPr>
          <a:lstStyle/>
          <a:p>
            <a:pPr marL="84138" lvl="0">
              <a:lnSpc>
                <a:spcPts val="3200"/>
              </a:lnSpc>
              <a:spcBef>
                <a:spcPct val="0"/>
              </a:spcBef>
              <a:spcAft>
                <a:spcPts val="1200"/>
              </a:spcAft>
              <a:defRPr/>
            </a:pPr>
            <a:r>
              <a:rPr lang="de-DE" sz="3000" dirty="0">
                <a:solidFill>
                  <a:srgbClr val="FFFFFF"/>
                </a:solidFill>
              </a:rPr>
              <a:t>Neuheiten 2019</a:t>
            </a:r>
          </a:p>
          <a:p>
            <a:pPr marL="84138" lvl="0">
              <a:lnSpc>
                <a:spcPts val="3200"/>
              </a:lnSpc>
              <a:spcBef>
                <a:spcPct val="0"/>
              </a:spcBef>
              <a:spcAft>
                <a:spcPts val="1200"/>
              </a:spcAft>
              <a:defRPr/>
            </a:pPr>
            <a:r>
              <a:rPr lang="de-DE" sz="3000" dirty="0">
                <a:solidFill>
                  <a:srgbClr val="FFFFFF"/>
                </a:solidFill>
              </a:rPr>
              <a:t>Produktpräsentation Lösungen</a:t>
            </a:r>
          </a:p>
        </p:txBody>
      </p:sp>
      <p:pic>
        <p:nvPicPr>
          <p:cNvPr id="11" name="Bild 10"/>
          <p:cNvPicPr>
            <a:picLocks noChangeAspect="1"/>
          </p:cNvPicPr>
          <p:nvPr/>
        </p:nvPicPr>
        <p:blipFill>
          <a:blip r:embed="rId3"/>
          <a:stretch>
            <a:fillRect/>
          </a:stretch>
        </p:blipFill>
        <p:spPr>
          <a:xfrm>
            <a:off x="-610" y="5483469"/>
            <a:ext cx="9144000" cy="1320800"/>
          </a:xfrm>
          <a:prstGeom prst="rect">
            <a:avLst/>
          </a:prstGeom>
        </p:spPr>
      </p:pic>
      <p:sp>
        <p:nvSpPr>
          <p:cNvPr id="14" name="Titel 1">
            <a:extLst>
              <a:ext uri="{FF2B5EF4-FFF2-40B4-BE49-F238E27FC236}">
                <a16:creationId xmlns:a16="http://schemas.microsoft.com/office/drawing/2014/main" id="{D69BCC6F-F5F3-4809-8E64-A24A55BCAEF7}"/>
              </a:ext>
            </a:extLst>
          </p:cNvPr>
          <p:cNvSpPr txBox="1">
            <a:spLocks/>
          </p:cNvSpPr>
          <p:nvPr/>
        </p:nvSpPr>
        <p:spPr>
          <a:xfrm>
            <a:off x="474734" y="5079300"/>
            <a:ext cx="4181931" cy="601129"/>
          </a:xfrm>
          <a:prstGeom prst="rect">
            <a:avLst/>
          </a:prstGeom>
          <a:noFill/>
          <a:ln>
            <a:noFill/>
          </a:ln>
          <a:effectLst>
            <a:outerShdw blurRad="431800" dist="38100" dir="2700000">
              <a:srgbClr val="000000">
                <a:alpha val="43000"/>
              </a:srgbClr>
            </a:outerShdw>
          </a:effectLst>
        </p:spPr>
        <p:txBody>
          <a:bodyPr wrap="square" anchor="ctr" anchorCtr="0">
            <a:noAutofit/>
          </a:bodyPr>
          <a:lstStyle/>
          <a:p>
            <a:pPr marL="84138" lvl="0">
              <a:spcBef>
                <a:spcPct val="0"/>
              </a:spcBef>
              <a:spcAft>
                <a:spcPts val="1200"/>
              </a:spcAft>
              <a:defRPr/>
            </a:pPr>
            <a:r>
              <a:rPr lang="de-DE" sz="1500" dirty="0">
                <a:solidFill>
                  <a:srgbClr val="FFFFFF"/>
                </a:solidFill>
              </a:rPr>
              <a:t>März 2019</a:t>
            </a:r>
          </a:p>
        </p:txBody>
      </p:sp>
    </p:spTree>
    <p:extLst>
      <p:ext uri="{BB962C8B-B14F-4D97-AF65-F5344CB8AC3E}">
        <p14:creationId xmlns:p14="http://schemas.microsoft.com/office/powerpoint/2010/main" val="173316767"/>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End-</a:t>
            </a:r>
            <a:r>
              <a:rPr lang="de-DE" sz="4000" b="1" dirty="0" err="1">
                <a:solidFill>
                  <a:schemeClr val="bg1"/>
                </a:solidFill>
              </a:rPr>
              <a:t>of</a:t>
            </a:r>
            <a:r>
              <a:rPr lang="de-DE" sz="4000" b="1" dirty="0">
                <a:solidFill>
                  <a:schemeClr val="bg1"/>
                </a:solidFill>
              </a:rPr>
              <a:t>-Arm Baukasten </a:t>
            </a: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Der umfangreichste Greifsystem-Baukasten für alle Universal Robots am Markt.</a:t>
            </a:r>
            <a:endParaRPr lang="de-DE" b="1" dirty="0">
              <a:solidFill>
                <a:srgbClr val="003D6A"/>
              </a:solidFill>
            </a:endParaRPr>
          </a:p>
          <a:p>
            <a:endParaRPr lang="de-DE" b="1" dirty="0">
              <a:solidFill>
                <a:srgbClr val="00446B"/>
              </a:solidFill>
            </a:endParaRPr>
          </a:p>
          <a:p>
            <a:r>
              <a:rPr lang="de-DE" b="1" dirty="0">
                <a:solidFill>
                  <a:srgbClr val="00446B"/>
                </a:solidFill>
              </a:rPr>
              <a:t>Bis zu 36 Produkt-Kombinationsmöglichkeiten.</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400" b="1" dirty="0">
                <a:solidFill>
                  <a:srgbClr val="003D6A"/>
                </a:solidFill>
              </a:rPr>
              <a:t>Der Greifsystembaukasten besteht aus elektrisch und pneumatisch gesteuerten Greifern, Schnellwechselmodulen und Kraft-Momenten-Sensoren, die speziell auf die Roboterarme von Universal Robots abgestimmt sind.</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3915937469"/>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Einführung</a:t>
            </a:r>
          </a:p>
        </p:txBody>
      </p:sp>
      <p:sp>
        <p:nvSpPr>
          <p:cNvPr id="3" name="object 4"/>
          <p:cNvSpPr>
            <a:spLocks noChangeAspect="1"/>
          </p:cNvSpPr>
          <p:nvPr/>
        </p:nvSpPr>
        <p:spPr>
          <a:xfrm>
            <a:off x="1331640" y="2642895"/>
            <a:ext cx="1727716" cy="1978026"/>
          </a:xfrm>
          <a:prstGeom prst="rect">
            <a:avLst/>
          </a:prstGeom>
          <a:blipFill>
            <a:blip r:embed="rId2" cstate="print"/>
            <a:stretch>
              <a:fillRect/>
            </a:stretch>
          </a:blipFill>
        </p:spPr>
        <p:style>
          <a:lnRef idx="0">
            <a:scrgbClr r="0" g="0" b="0"/>
          </a:lnRef>
          <a:fillRef idx="0">
            <a:scrgbClr r="0" g="0" b="0"/>
          </a:fillRef>
          <a:effectRef idx="0">
            <a:scrgbClr r="0" g="0" b="0"/>
          </a:effectRef>
          <a:fontRef idx="major"/>
        </p:style>
        <p:txBody>
          <a:bodyPr wrap="square" lIns="0" tIns="0" rIns="0" bIns="0" rtlCol="0"/>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sz="1176" kern="1200"/>
          </a:p>
        </p:txBody>
      </p:sp>
      <p:sp>
        <p:nvSpPr>
          <p:cNvPr id="4" name="object 3"/>
          <p:cNvSpPr>
            <a:spLocks noChangeAspect="1"/>
          </p:cNvSpPr>
          <p:nvPr/>
        </p:nvSpPr>
        <p:spPr>
          <a:xfrm>
            <a:off x="2195736" y="2132856"/>
            <a:ext cx="2178588" cy="2736304"/>
          </a:xfrm>
          <a:prstGeom prst="rect">
            <a:avLst/>
          </a:prstGeom>
          <a:blipFill>
            <a:blip r:embed="rId3" cstate="print"/>
            <a:stretch>
              <a:fillRect/>
            </a:stretch>
          </a:blipFill>
        </p:spPr>
        <p:style>
          <a:lnRef idx="0">
            <a:scrgbClr r="0" g="0" b="0"/>
          </a:lnRef>
          <a:fillRef idx="0">
            <a:scrgbClr r="0" g="0" b="0"/>
          </a:fillRef>
          <a:effectRef idx="0">
            <a:scrgbClr r="0" g="0" b="0"/>
          </a:effectRef>
          <a:fontRef idx="major"/>
        </p:style>
        <p:txBody>
          <a:bodyPr wrap="square" lIns="0" tIns="0" rIns="0" bIns="0" rtlCol="0"/>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sz="1176" kern="1200"/>
          </a:p>
        </p:txBody>
      </p:sp>
      <p:sp>
        <p:nvSpPr>
          <p:cNvPr id="5" name="object 8"/>
          <p:cNvSpPr>
            <a:spLocks noChangeAspect="1"/>
          </p:cNvSpPr>
          <p:nvPr/>
        </p:nvSpPr>
        <p:spPr>
          <a:xfrm>
            <a:off x="683568" y="3173794"/>
            <a:ext cx="1103238" cy="1304039"/>
          </a:xfrm>
          <a:prstGeom prst="rect">
            <a:avLst/>
          </a:prstGeom>
          <a:blipFill>
            <a:blip r:embed="rId4" cstate="print"/>
            <a:stretch>
              <a:fillRect/>
            </a:stretch>
          </a:blipFill>
        </p:spPr>
        <p:style>
          <a:lnRef idx="0">
            <a:scrgbClr r="0" g="0" b="0"/>
          </a:lnRef>
          <a:fillRef idx="0">
            <a:scrgbClr r="0" g="0" b="0"/>
          </a:fillRef>
          <a:effectRef idx="0">
            <a:scrgbClr r="0" g="0" b="0"/>
          </a:effectRef>
          <a:fontRef idx="major"/>
        </p:style>
        <p:txBody>
          <a:bodyPr wrap="square" lIns="0" tIns="0" rIns="0" bIns="0" rtlCol="0"/>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sz="1176" kern="1200"/>
          </a:p>
        </p:txBody>
      </p:sp>
      <p:sp>
        <p:nvSpPr>
          <p:cNvPr id="6" name="Rechteck 5"/>
          <p:cNvSpPr/>
          <p:nvPr/>
        </p:nvSpPr>
        <p:spPr>
          <a:xfrm>
            <a:off x="5148064" y="1988840"/>
            <a:ext cx="3655366" cy="3539430"/>
          </a:xfrm>
          <a:prstGeom prst="rect">
            <a:avLst/>
          </a:prstGeom>
        </p:spPr>
        <p:txBody>
          <a:bodyPr wrap="square">
            <a:spAutoFit/>
          </a:bodyPr>
          <a:lstStyle/>
          <a:p>
            <a:r>
              <a:rPr lang="de-DE" sz="1400" b="1" dirty="0">
                <a:solidFill>
                  <a:srgbClr val="003D6A"/>
                </a:solidFill>
              </a:rPr>
              <a:t>Universal </a:t>
            </a:r>
            <a:r>
              <a:rPr lang="de-DE" sz="1400" b="1" dirty="0" err="1">
                <a:solidFill>
                  <a:srgbClr val="003D6A"/>
                </a:solidFill>
              </a:rPr>
              <a:t>Robots</a:t>
            </a:r>
            <a:r>
              <a:rPr lang="de-DE" sz="1400" b="1" dirty="0">
                <a:solidFill>
                  <a:srgbClr val="003D6A"/>
                </a:solidFill>
              </a:rPr>
              <a:t> ist ein Roboterhersteller mit dem Hauptsitz in Odense, Dänemark</a:t>
            </a:r>
          </a:p>
          <a:p>
            <a:endParaRPr lang="de-DE" sz="1400" b="1" dirty="0">
              <a:solidFill>
                <a:srgbClr val="003D6A"/>
              </a:solidFill>
            </a:endParaRPr>
          </a:p>
          <a:p>
            <a:pPr marL="285750" indent="-285750">
              <a:buFont typeface="Arial" panose="020B0604020202020204" pitchFamily="34" charset="0"/>
              <a:buChar char="•"/>
            </a:pPr>
            <a:r>
              <a:rPr lang="de-DE" sz="1400" b="1" dirty="0">
                <a:solidFill>
                  <a:srgbClr val="003D6A"/>
                </a:solidFill>
              </a:rPr>
              <a:t>Gegründet 2005 </a:t>
            </a:r>
          </a:p>
          <a:p>
            <a:pPr marL="285750" indent="-285750">
              <a:buFont typeface="Arial" panose="020B0604020202020204" pitchFamily="34" charset="0"/>
              <a:buChar char="•"/>
            </a:pPr>
            <a:r>
              <a:rPr lang="de-DE" sz="1400" b="1" dirty="0">
                <a:solidFill>
                  <a:srgbClr val="003D6A"/>
                </a:solidFill>
              </a:rPr>
              <a:t>ca. 550 Mitarbeiter (weltweit)</a:t>
            </a:r>
          </a:p>
          <a:p>
            <a:pPr marL="285750" indent="-285750">
              <a:buFont typeface="Arial" panose="020B0604020202020204" pitchFamily="34" charset="0"/>
              <a:buChar char="•"/>
            </a:pPr>
            <a:r>
              <a:rPr lang="de-DE" sz="1400" b="1" dirty="0">
                <a:solidFill>
                  <a:srgbClr val="003D6A"/>
                </a:solidFill>
              </a:rPr>
              <a:t>26.000 Roboter </a:t>
            </a:r>
            <a:r>
              <a:rPr lang="de-DE" sz="1400" b="1" dirty="0" err="1">
                <a:solidFill>
                  <a:srgbClr val="003D6A"/>
                </a:solidFill>
              </a:rPr>
              <a:t>Cobots</a:t>
            </a:r>
            <a:r>
              <a:rPr lang="de-DE" sz="1400" b="1" dirty="0">
                <a:solidFill>
                  <a:srgbClr val="003D6A"/>
                </a:solidFill>
              </a:rPr>
              <a:t> weltweit im Einsatz</a:t>
            </a:r>
          </a:p>
          <a:p>
            <a:pPr marL="285750" indent="-285750">
              <a:buFont typeface="Arial" panose="020B0604020202020204" pitchFamily="34" charset="0"/>
              <a:buChar char="•"/>
            </a:pPr>
            <a:r>
              <a:rPr lang="de-DE" sz="1400" b="1" dirty="0">
                <a:solidFill>
                  <a:srgbClr val="003D6A"/>
                </a:solidFill>
              </a:rPr>
              <a:t>ca. 65 Patente</a:t>
            </a:r>
          </a:p>
          <a:p>
            <a:pPr marL="285750" indent="-285750">
              <a:buFont typeface="Arial" panose="020B0604020202020204" pitchFamily="34" charset="0"/>
              <a:buChar char="•"/>
            </a:pPr>
            <a:r>
              <a:rPr lang="de-DE" sz="1400" b="1" dirty="0">
                <a:solidFill>
                  <a:srgbClr val="003D6A"/>
                </a:solidFill>
              </a:rPr>
              <a:t>ca. 58% Marktanteil (</a:t>
            </a:r>
            <a:r>
              <a:rPr lang="de-DE" sz="1400" b="1" dirty="0" err="1">
                <a:solidFill>
                  <a:srgbClr val="003D6A"/>
                </a:solidFill>
              </a:rPr>
              <a:t>Cobots</a:t>
            </a:r>
            <a:r>
              <a:rPr lang="de-DE" sz="1400" b="1" dirty="0">
                <a:solidFill>
                  <a:srgbClr val="003D6A"/>
                </a:solidFill>
              </a:rPr>
              <a:t>)</a:t>
            </a:r>
          </a:p>
          <a:p>
            <a:pPr marL="285750" indent="-285750">
              <a:buFont typeface="Arial" panose="020B0604020202020204" pitchFamily="34" charset="0"/>
              <a:buChar char="•"/>
            </a:pPr>
            <a:r>
              <a:rPr lang="de-DE" sz="1400" b="1" dirty="0">
                <a:solidFill>
                  <a:srgbClr val="003D6A"/>
                </a:solidFill>
              </a:rPr>
              <a:t>Insg. 22 Niederlassungen weltweit mit dem Hauptsitz in Odense Dänemark</a:t>
            </a:r>
          </a:p>
          <a:p>
            <a:pPr marL="285750" indent="-285750">
              <a:buFont typeface="Arial" panose="020B0604020202020204" pitchFamily="34" charset="0"/>
              <a:buChar char="•"/>
            </a:pPr>
            <a:r>
              <a:rPr lang="de-DE" sz="1400" b="1" dirty="0">
                <a:solidFill>
                  <a:srgbClr val="003D6A"/>
                </a:solidFill>
              </a:rPr>
              <a:t>Fokus auf KMU und Mensch-Roboter Kollaboration</a:t>
            </a:r>
          </a:p>
          <a:p>
            <a:pPr marL="285750" indent="-285750">
              <a:buFont typeface="Arial" panose="020B0604020202020204" pitchFamily="34" charset="0"/>
              <a:buChar char="•"/>
            </a:pPr>
            <a:endParaRPr lang="de-DE" sz="1400" b="1" dirty="0">
              <a:solidFill>
                <a:srgbClr val="003D6A"/>
              </a:solidFill>
            </a:endParaRPr>
          </a:p>
          <a:p>
            <a:r>
              <a:rPr lang="de-DE" sz="1400" b="1" u="sng" dirty="0">
                <a:solidFill>
                  <a:srgbClr val="003D6A"/>
                </a:solidFill>
              </a:rPr>
              <a:t>Produkte:</a:t>
            </a:r>
          </a:p>
          <a:p>
            <a:endParaRPr lang="de-DE" sz="1400" b="1" dirty="0">
              <a:solidFill>
                <a:srgbClr val="003D6A"/>
              </a:solidFill>
            </a:endParaRPr>
          </a:p>
          <a:p>
            <a:r>
              <a:rPr lang="de-DE" sz="1400" b="1" dirty="0">
                <a:solidFill>
                  <a:srgbClr val="003D6A"/>
                </a:solidFill>
              </a:rPr>
              <a:t>Roboter UR 3, 5 und 10 (CB und e-Series)</a:t>
            </a:r>
          </a:p>
        </p:txBody>
      </p:sp>
    </p:spTree>
    <p:extLst>
      <p:ext uri="{BB962C8B-B14F-4D97-AF65-F5344CB8AC3E}">
        <p14:creationId xmlns:p14="http://schemas.microsoft.com/office/powerpoint/2010/main" val="2282215282"/>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Funktionsprinzip</a:t>
            </a: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Co-act EGP-C 40</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SHS 50</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FT-AXIA 80</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EGP 40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KGG 100-80</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Funktionsbeschreibung</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lnSpcReduction="10000"/>
          </a:bodyPr>
          <a:lstStyle/>
          <a:p>
            <a:r>
              <a:rPr lang="de-DE" sz="1300">
                <a:solidFill>
                  <a:srgbClr val="003D6A"/>
                </a:solidFill>
              </a:rPr>
              <a:t>Die Baukastenkomponenten sind vorbereitet für den mechanischen und elektrischen Direktanschluss an die Universal Robots Baugrößen 3, 5 und 10. Die pneumatischen Greifeinheiten enthalten zusätzlich integrierte Mikroventile wodurch keine externe Ventile benötigt werden.</a:t>
            </a:r>
          </a:p>
          <a:p>
            <a:endParaRPr lang="de-DE" sz="1600">
              <a:solidFill>
                <a:srgbClr val="003D6A"/>
              </a:solidFill>
            </a:endParaRP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PSH 22-1</a:t>
              </a:r>
              <a:endParaRPr lang="de-DE" sz="1600" b="1" dirty="0">
                <a:solidFill>
                  <a:srgbClr val="003D6A"/>
                </a:solidFill>
              </a:endParaRP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grpSp>
        <p:nvGrpSpPr>
          <p:cNvPr id="41" name="Gruppieren 40"/>
          <p:cNvGrpSpPr/>
          <p:nvPr/>
        </p:nvGrpSpPr>
        <p:grpSpPr>
          <a:xfrm>
            <a:off x="5220072" y="5445224"/>
            <a:ext cx="3816425" cy="338554"/>
            <a:chOff x="363001" y="1772816"/>
            <a:chExt cx="4015045" cy="338554"/>
          </a:xfrm>
        </p:grpSpPr>
        <p:sp>
          <p:nvSpPr>
            <p:cNvPr id="42" name="Textfeld 41"/>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JGP 80-1</a:t>
              </a:r>
              <a:endParaRPr lang="de-DE" sz="1600" b="1" dirty="0">
                <a:solidFill>
                  <a:srgbClr val="003D6A"/>
                </a:solidFill>
              </a:endParaRPr>
            </a:p>
          </p:txBody>
        </p:sp>
        <p:grpSp>
          <p:nvGrpSpPr>
            <p:cNvPr id="43" name="Gruppieren 42"/>
            <p:cNvGrpSpPr/>
            <p:nvPr/>
          </p:nvGrpSpPr>
          <p:grpSpPr>
            <a:xfrm>
              <a:off x="363001" y="1788205"/>
              <a:ext cx="318475" cy="307777"/>
              <a:chOff x="356437" y="795672"/>
              <a:chExt cx="318475" cy="307777"/>
            </a:xfrm>
          </p:grpSpPr>
          <p:sp>
            <p:nvSpPr>
              <p:cNvPr id="4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5" name="Textfeld 44"/>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7</a:t>
                </a:r>
              </a:p>
            </p:txBody>
          </p:sp>
        </p:grpSp>
      </p:grpSp>
      <p:grpSp>
        <p:nvGrpSpPr>
          <p:cNvPr id="46" name="Gruppieren 45"/>
          <p:cNvGrpSpPr/>
          <p:nvPr/>
        </p:nvGrpSpPr>
        <p:grpSpPr>
          <a:xfrm>
            <a:off x="5220072" y="5726611"/>
            <a:ext cx="3816425" cy="338554"/>
            <a:chOff x="363001" y="1772816"/>
            <a:chExt cx="4015045" cy="338554"/>
          </a:xfrm>
        </p:grpSpPr>
        <p:sp>
          <p:nvSpPr>
            <p:cNvPr id="47" name="Textfeld 4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JGP 100-1</a:t>
              </a:r>
            </a:p>
          </p:txBody>
        </p:sp>
        <p:grpSp>
          <p:nvGrpSpPr>
            <p:cNvPr id="48" name="Gruppieren 47"/>
            <p:cNvGrpSpPr/>
            <p:nvPr/>
          </p:nvGrpSpPr>
          <p:grpSpPr>
            <a:xfrm>
              <a:off x="363001" y="1788205"/>
              <a:ext cx="318474" cy="307777"/>
              <a:chOff x="356437" y="795672"/>
              <a:chExt cx="318474" cy="307777"/>
            </a:xfrm>
          </p:grpSpPr>
          <p:sp>
            <p:nvSpPr>
              <p:cNvPr id="4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50" name="Textfeld 49"/>
              <p:cNvSpPr txBox="1"/>
              <p:nvPr/>
            </p:nvSpPr>
            <p:spPr>
              <a:xfrm>
                <a:off x="356437" y="795672"/>
                <a:ext cx="318474" cy="307777"/>
              </a:xfrm>
              <a:prstGeom prst="rect">
                <a:avLst/>
              </a:prstGeom>
              <a:noFill/>
            </p:spPr>
            <p:txBody>
              <a:bodyPr wrap="square" rtlCol="0">
                <a:spAutoFit/>
              </a:bodyPr>
              <a:lstStyle/>
              <a:p>
                <a:r>
                  <a:rPr lang="de-DE" sz="1400" b="1" dirty="0">
                    <a:solidFill>
                      <a:schemeClr val="bg1"/>
                    </a:solidFill>
                  </a:rPr>
                  <a:t>8</a:t>
                </a:r>
              </a:p>
            </p:txBody>
          </p:sp>
        </p:grpSp>
      </p:grpSp>
      <p:grpSp>
        <p:nvGrpSpPr>
          <p:cNvPr id="51" name="Gruppieren 50"/>
          <p:cNvGrpSpPr/>
          <p:nvPr/>
        </p:nvGrpSpPr>
        <p:grpSpPr>
          <a:xfrm>
            <a:off x="7039867" y="3650544"/>
            <a:ext cx="3816425" cy="338554"/>
            <a:chOff x="363001" y="1772816"/>
            <a:chExt cx="4015045" cy="338554"/>
          </a:xfrm>
        </p:grpSpPr>
        <p:sp>
          <p:nvSpPr>
            <p:cNvPr id="52" name="Textfeld 51"/>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PGN-plus-P 80-1</a:t>
              </a:r>
            </a:p>
          </p:txBody>
        </p:sp>
        <p:grpSp>
          <p:nvGrpSpPr>
            <p:cNvPr id="53" name="Gruppieren 52"/>
            <p:cNvGrpSpPr/>
            <p:nvPr/>
          </p:nvGrpSpPr>
          <p:grpSpPr>
            <a:xfrm>
              <a:off x="363001" y="1788205"/>
              <a:ext cx="318475" cy="307777"/>
              <a:chOff x="356437" y="795672"/>
              <a:chExt cx="318475" cy="307777"/>
            </a:xfrm>
          </p:grpSpPr>
          <p:sp>
            <p:nvSpPr>
              <p:cNvPr id="5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55" name="Textfeld 54"/>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9</a:t>
                </a:r>
              </a:p>
            </p:txBody>
          </p:sp>
        </p:grpSp>
      </p:grpSp>
      <p:grpSp>
        <p:nvGrpSpPr>
          <p:cNvPr id="56" name="Gruppieren 55"/>
          <p:cNvGrpSpPr/>
          <p:nvPr/>
        </p:nvGrpSpPr>
        <p:grpSpPr>
          <a:xfrm>
            <a:off x="7017269" y="4004187"/>
            <a:ext cx="3839023" cy="661720"/>
            <a:chOff x="339227" y="1772816"/>
            <a:chExt cx="4038819" cy="661720"/>
          </a:xfrm>
        </p:grpSpPr>
        <p:sp>
          <p:nvSpPr>
            <p:cNvPr id="57" name="Textfeld 56"/>
            <p:cNvSpPr txBox="1"/>
            <p:nvPr/>
          </p:nvSpPr>
          <p:spPr>
            <a:xfrm>
              <a:off x="576736" y="1772816"/>
              <a:ext cx="3801310" cy="661720"/>
            </a:xfrm>
            <a:prstGeom prst="rect">
              <a:avLst/>
            </a:prstGeom>
            <a:noFill/>
          </p:spPr>
          <p:txBody>
            <a:bodyPr wrap="square" rtlCol="0">
              <a:spAutoFit/>
            </a:bodyPr>
            <a:lstStyle/>
            <a:p>
              <a:pPr>
                <a:spcAft>
                  <a:spcPts val="600"/>
                </a:spcAft>
                <a:buSzPct val="130000"/>
              </a:pPr>
              <a:r>
                <a:rPr lang="de-DE" sz="1600" b="1" dirty="0">
                  <a:solidFill>
                    <a:srgbClr val="003D6A"/>
                  </a:solidFill>
                </a:rPr>
                <a:t>PGN-plus-P 100-1</a:t>
              </a:r>
            </a:p>
            <a:p>
              <a:pPr>
                <a:spcAft>
                  <a:spcPts val="600"/>
                </a:spcAft>
                <a:buSzPct val="130000"/>
              </a:pPr>
              <a:endParaRPr lang="de-DE" sz="1600" b="1" dirty="0">
                <a:solidFill>
                  <a:srgbClr val="003D6A"/>
                </a:solidFill>
              </a:endParaRPr>
            </a:p>
          </p:txBody>
        </p:sp>
        <p:grpSp>
          <p:nvGrpSpPr>
            <p:cNvPr id="61" name="Gruppieren 60"/>
            <p:cNvGrpSpPr/>
            <p:nvPr/>
          </p:nvGrpSpPr>
          <p:grpSpPr>
            <a:xfrm>
              <a:off x="339227" y="1830582"/>
              <a:ext cx="318475" cy="230832"/>
              <a:chOff x="332663" y="838049"/>
              <a:chExt cx="318475" cy="230832"/>
            </a:xfrm>
          </p:grpSpPr>
          <p:sp>
            <p:nvSpPr>
              <p:cNvPr id="62"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63" name="Textfeld 62"/>
              <p:cNvSpPr txBox="1"/>
              <p:nvPr/>
            </p:nvSpPr>
            <p:spPr>
              <a:xfrm>
                <a:off x="332663" y="838049"/>
                <a:ext cx="318475" cy="230832"/>
              </a:xfrm>
              <a:prstGeom prst="rect">
                <a:avLst/>
              </a:prstGeom>
              <a:noFill/>
            </p:spPr>
            <p:txBody>
              <a:bodyPr wrap="square" rtlCol="0">
                <a:spAutoFit/>
              </a:bodyPr>
              <a:lstStyle/>
              <a:p>
                <a:r>
                  <a:rPr lang="de-DE" sz="900" b="1" dirty="0">
                    <a:solidFill>
                      <a:schemeClr val="bg1"/>
                    </a:solidFill>
                  </a:rPr>
                  <a:t>10</a:t>
                </a:r>
              </a:p>
            </p:txBody>
          </p:sp>
        </p:grpSp>
      </p:grpSp>
      <p:grpSp>
        <p:nvGrpSpPr>
          <p:cNvPr id="64" name="Gruppieren 63"/>
          <p:cNvGrpSpPr/>
          <p:nvPr/>
        </p:nvGrpSpPr>
        <p:grpSpPr>
          <a:xfrm>
            <a:off x="7019652" y="4321581"/>
            <a:ext cx="3836640" cy="338554"/>
            <a:chOff x="341734" y="1772816"/>
            <a:chExt cx="4036312" cy="338554"/>
          </a:xfrm>
        </p:grpSpPr>
        <p:sp>
          <p:nvSpPr>
            <p:cNvPr id="65" name="Textfeld 64"/>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PZN-plus 64</a:t>
              </a:r>
              <a:endParaRPr lang="de-DE" sz="1600" b="1" dirty="0">
                <a:solidFill>
                  <a:srgbClr val="003D6A"/>
                </a:solidFill>
              </a:endParaRPr>
            </a:p>
          </p:txBody>
        </p:sp>
        <p:grpSp>
          <p:nvGrpSpPr>
            <p:cNvPr id="66" name="Gruppieren 65"/>
            <p:cNvGrpSpPr/>
            <p:nvPr/>
          </p:nvGrpSpPr>
          <p:grpSpPr>
            <a:xfrm>
              <a:off x="341734" y="1828201"/>
              <a:ext cx="318475" cy="230832"/>
              <a:chOff x="335170" y="835668"/>
              <a:chExt cx="318475" cy="230832"/>
            </a:xfrm>
          </p:grpSpPr>
          <p:sp>
            <p:nvSpPr>
              <p:cNvPr id="67"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68" name="Textfeld 67"/>
              <p:cNvSpPr txBox="1"/>
              <p:nvPr/>
            </p:nvSpPr>
            <p:spPr>
              <a:xfrm>
                <a:off x="335170" y="835668"/>
                <a:ext cx="318475" cy="230832"/>
              </a:xfrm>
              <a:prstGeom prst="rect">
                <a:avLst/>
              </a:prstGeom>
              <a:noFill/>
            </p:spPr>
            <p:txBody>
              <a:bodyPr wrap="square" rtlCol="0">
                <a:spAutoFit/>
              </a:bodyPr>
              <a:lstStyle/>
              <a:p>
                <a:r>
                  <a:rPr lang="de-DE" sz="900" b="1" dirty="0">
                    <a:solidFill>
                      <a:schemeClr val="bg1"/>
                    </a:solidFill>
                  </a:rPr>
                  <a:t>11</a:t>
                </a:r>
              </a:p>
            </p:txBody>
          </p:sp>
        </p:grpSp>
      </p:grpSp>
    </p:spTree>
    <p:extLst>
      <p:ext uri="{BB962C8B-B14F-4D97-AF65-F5344CB8AC3E}">
        <p14:creationId xmlns:p14="http://schemas.microsoft.com/office/powerpoint/2010/main" val="3742764596"/>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900" b="1" dirty="0">
                <a:solidFill>
                  <a:schemeClr val="bg1"/>
                </a:solidFill>
              </a:rPr>
              <a:t>Modular. Flexibel. Einfach.</a:t>
            </a: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dirty="0">
                <a:solidFill>
                  <a:srgbClr val="003D6A"/>
                </a:solidFill>
              </a:rPr>
              <a:t>Baukastenprogramm umfasst Greifen und Wechseln sowie Messen von Kräften und Momenten</a:t>
            </a:r>
            <a:endParaRPr lang="de-DE" sz="1400" i="1" dirty="0"/>
          </a:p>
          <a:p>
            <a:pPr marL="360000" lvl="0" indent="-360000">
              <a:spcAft>
                <a:spcPts val="1200"/>
              </a:spcAft>
              <a:buSzPct val="140000"/>
              <a:buBlip>
                <a:blip r:embed="rId2"/>
              </a:buBlip>
            </a:pPr>
            <a:r>
              <a:rPr lang="de-DE" sz="1600" b="1" dirty="0">
                <a:solidFill>
                  <a:srgbClr val="003D6A"/>
                </a:solidFill>
              </a:rPr>
              <a:t>36 Kombinationsmöglichkeiten</a:t>
            </a:r>
          </a:p>
          <a:p>
            <a:pPr marL="360000" lvl="0" indent="-360000">
              <a:spcAft>
                <a:spcPts val="1200"/>
              </a:spcAft>
              <a:buSzPct val="140000"/>
              <a:buBlip>
                <a:blip r:embed="rId2"/>
              </a:buBlip>
            </a:pPr>
            <a:r>
              <a:rPr lang="de-DE" sz="1600" b="1" dirty="0">
                <a:solidFill>
                  <a:srgbClr val="003D6A"/>
                </a:solidFill>
              </a:rPr>
              <a:t>Mikroventile zur Ansteuerung der pneumatischen Module sind bereits in die SCHUNK Adapter integriert</a:t>
            </a:r>
          </a:p>
          <a:p>
            <a:pPr marL="285750" lvl="0" indent="-360000">
              <a:spcAft>
                <a:spcPts val="1200"/>
              </a:spcAft>
              <a:buSzPct val="200000"/>
              <a:buBlip>
                <a:blip r:embed="rId2"/>
              </a:buBlip>
            </a:pPr>
            <a:endParaRPr lang="de-DE" sz="1400" i="1" dirty="0">
              <a:solidFill>
                <a:prstClr val="black"/>
              </a:solidFill>
            </a:endParaRPr>
          </a:p>
          <a:p>
            <a:pPr marL="285750" indent="-360000">
              <a:spcAft>
                <a:spcPts val="1200"/>
              </a:spcAft>
              <a:buSzPct val="200000"/>
              <a:buBlip>
                <a:blip r:embed="rId2"/>
              </a:buBlip>
            </a:pPr>
            <a:endParaRPr lang="de-DE" sz="1600" b="1" dirty="0">
              <a:solidFill>
                <a:srgbClr val="003D6A"/>
              </a:solidFill>
            </a:endParaRPr>
          </a:p>
        </p:txBody>
      </p:sp>
      <p:pic>
        <p:nvPicPr>
          <p:cNvPr id="6" name="Grafik 5"/>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42792" r="56536" b="40535"/>
          <a:stretch/>
        </p:blipFill>
        <p:spPr>
          <a:xfrm>
            <a:off x="491147" y="4057583"/>
            <a:ext cx="1651425" cy="914400"/>
          </a:xfrm>
          <a:prstGeom prst="rect">
            <a:avLst/>
          </a:prstGeom>
        </p:spPr>
      </p:pic>
      <p:pic>
        <p:nvPicPr>
          <p:cNvPr id="7" name="Grafik 6"/>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2704" r="56537" b="57385"/>
          <a:stretch/>
        </p:blipFill>
        <p:spPr>
          <a:xfrm>
            <a:off x="491146" y="2994661"/>
            <a:ext cx="1651426" cy="1091953"/>
          </a:xfrm>
          <a:prstGeom prst="rect">
            <a:avLst/>
          </a:prstGeom>
        </p:spPr>
      </p:pic>
      <p:pic>
        <p:nvPicPr>
          <p:cNvPr id="9" name="Grafik 8"/>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18692" r="41038" b="83228"/>
          <a:stretch/>
        </p:blipFill>
        <p:spPr>
          <a:xfrm>
            <a:off x="-875427" y="2084111"/>
            <a:ext cx="2950492" cy="919794"/>
          </a:xfrm>
          <a:prstGeom prst="rect">
            <a:avLst/>
          </a:prstGeom>
        </p:spPr>
      </p:pic>
      <p:sp>
        <p:nvSpPr>
          <p:cNvPr id="10" name="Textfeld 9"/>
          <p:cNvSpPr txBox="1"/>
          <p:nvPr/>
        </p:nvSpPr>
        <p:spPr>
          <a:xfrm>
            <a:off x="2525178" y="3609751"/>
            <a:ext cx="3209544" cy="307777"/>
          </a:xfrm>
          <a:prstGeom prst="rect">
            <a:avLst/>
          </a:prstGeom>
          <a:noFill/>
          <a:ln>
            <a:noFill/>
          </a:ln>
        </p:spPr>
        <p:txBody>
          <a:bodyPr wrap="square" rtlCol="0">
            <a:spAutoFit/>
          </a:bodyPr>
          <a:lstStyle/>
          <a:p>
            <a:r>
              <a:rPr lang="de-DE" sz="1400" b="1" dirty="0">
                <a:solidFill>
                  <a:srgbClr val="003D6A"/>
                </a:solidFill>
              </a:rPr>
              <a:t>FT-Sensor (AXIA80)</a:t>
            </a:r>
          </a:p>
        </p:txBody>
      </p:sp>
      <p:sp>
        <p:nvSpPr>
          <p:cNvPr id="11" name="Textfeld 10"/>
          <p:cNvSpPr txBox="1"/>
          <p:nvPr/>
        </p:nvSpPr>
        <p:spPr>
          <a:xfrm>
            <a:off x="2529377" y="4343499"/>
            <a:ext cx="2584362" cy="307777"/>
          </a:xfrm>
          <a:prstGeom prst="rect">
            <a:avLst/>
          </a:prstGeom>
          <a:noFill/>
          <a:ln>
            <a:noFill/>
          </a:ln>
        </p:spPr>
        <p:txBody>
          <a:bodyPr wrap="none" rtlCol="0">
            <a:spAutoFit/>
          </a:bodyPr>
          <a:lstStyle/>
          <a:p>
            <a:r>
              <a:rPr lang="de-DE" sz="1400" b="1" dirty="0">
                <a:solidFill>
                  <a:srgbClr val="003D6A"/>
                </a:solidFill>
              </a:rPr>
              <a:t>Manuelles Wechselsystem (SHS)</a:t>
            </a:r>
          </a:p>
        </p:txBody>
      </p:sp>
      <p:sp>
        <p:nvSpPr>
          <p:cNvPr id="12" name="Textfeld 11"/>
          <p:cNvSpPr txBox="1"/>
          <p:nvPr/>
        </p:nvSpPr>
        <p:spPr>
          <a:xfrm>
            <a:off x="2529377" y="4710373"/>
            <a:ext cx="3035257" cy="523220"/>
          </a:xfrm>
          <a:prstGeom prst="rect">
            <a:avLst/>
          </a:prstGeom>
          <a:noFill/>
          <a:ln>
            <a:noFill/>
          </a:ln>
        </p:spPr>
        <p:txBody>
          <a:bodyPr wrap="square" rtlCol="0">
            <a:spAutoFit/>
          </a:bodyPr>
          <a:lstStyle/>
          <a:p>
            <a:r>
              <a:rPr lang="de-DE" sz="1400" b="1" dirty="0">
                <a:solidFill>
                  <a:srgbClr val="003D6A"/>
                </a:solidFill>
              </a:rPr>
              <a:t>Greifsystem Plug &amp; Work an der Roboterschnittstelle</a:t>
            </a:r>
          </a:p>
        </p:txBody>
      </p:sp>
      <p:sp>
        <p:nvSpPr>
          <p:cNvPr id="13" name="Textfeld 12"/>
          <p:cNvSpPr txBox="1"/>
          <p:nvPr/>
        </p:nvSpPr>
        <p:spPr>
          <a:xfrm>
            <a:off x="2483768" y="2660119"/>
            <a:ext cx="3209544" cy="523220"/>
          </a:xfrm>
          <a:prstGeom prst="rect">
            <a:avLst/>
          </a:prstGeom>
          <a:noFill/>
          <a:ln>
            <a:noFill/>
          </a:ln>
        </p:spPr>
        <p:txBody>
          <a:bodyPr wrap="square" rtlCol="0">
            <a:spAutoFit/>
          </a:bodyPr>
          <a:lstStyle/>
          <a:p>
            <a:r>
              <a:rPr lang="de-DE" sz="1400" b="1" dirty="0">
                <a:solidFill>
                  <a:srgbClr val="003D6A"/>
                </a:solidFill>
              </a:rPr>
              <a:t>Roboter UR 3, 5 oder 10</a:t>
            </a:r>
            <a:br>
              <a:rPr lang="de-DE" sz="1400" b="1" dirty="0">
                <a:solidFill>
                  <a:srgbClr val="003D6A"/>
                </a:solidFill>
              </a:rPr>
            </a:br>
            <a:r>
              <a:rPr lang="de-DE" sz="1400" b="1" dirty="0">
                <a:solidFill>
                  <a:srgbClr val="003D6A"/>
                </a:solidFill>
              </a:rPr>
              <a:t>(Kompatibel zu CB und e-Series)</a:t>
            </a:r>
          </a:p>
        </p:txBody>
      </p:sp>
      <p:sp>
        <p:nvSpPr>
          <p:cNvPr id="14" name="Textfeld 13"/>
          <p:cNvSpPr txBox="1"/>
          <p:nvPr/>
        </p:nvSpPr>
        <p:spPr>
          <a:xfrm>
            <a:off x="2525178" y="3242436"/>
            <a:ext cx="1915076" cy="307777"/>
          </a:xfrm>
          <a:prstGeom prst="rect">
            <a:avLst/>
          </a:prstGeom>
          <a:noFill/>
          <a:ln>
            <a:noFill/>
          </a:ln>
        </p:spPr>
        <p:txBody>
          <a:bodyPr wrap="none" rtlCol="0">
            <a:spAutoFit/>
          </a:bodyPr>
          <a:lstStyle/>
          <a:p>
            <a:r>
              <a:rPr lang="de-DE" sz="1400" b="1" dirty="0">
                <a:solidFill>
                  <a:srgbClr val="003D6A"/>
                </a:solidFill>
              </a:rPr>
              <a:t>Adaption roboterseitig </a:t>
            </a:r>
          </a:p>
        </p:txBody>
      </p:sp>
      <p:sp>
        <p:nvSpPr>
          <p:cNvPr id="15" name="Textfeld 14"/>
          <p:cNvSpPr txBox="1"/>
          <p:nvPr/>
        </p:nvSpPr>
        <p:spPr>
          <a:xfrm>
            <a:off x="2521770" y="3976625"/>
            <a:ext cx="3030801" cy="307777"/>
          </a:xfrm>
          <a:prstGeom prst="rect">
            <a:avLst/>
          </a:prstGeom>
          <a:noFill/>
          <a:ln>
            <a:noFill/>
          </a:ln>
        </p:spPr>
        <p:txBody>
          <a:bodyPr wrap="square" rtlCol="0">
            <a:spAutoFit/>
          </a:bodyPr>
          <a:lstStyle/>
          <a:p>
            <a:r>
              <a:rPr lang="de-DE" sz="1400" b="1" dirty="0">
                <a:solidFill>
                  <a:srgbClr val="003D6A"/>
                </a:solidFill>
              </a:rPr>
              <a:t>Adaption werkzeugseitig</a:t>
            </a:r>
          </a:p>
        </p:txBody>
      </p:sp>
      <p:cxnSp>
        <p:nvCxnSpPr>
          <p:cNvPr id="16" name="Gerade Verbindung mit Pfeil 15"/>
          <p:cNvCxnSpPr>
            <a:stCxn id="10" idx="1"/>
          </p:cNvCxnSpPr>
          <p:nvPr/>
        </p:nvCxnSpPr>
        <p:spPr>
          <a:xfrm flipH="1" flipV="1">
            <a:off x="2031963" y="3609310"/>
            <a:ext cx="493215" cy="154330"/>
          </a:xfrm>
          <a:prstGeom prst="straightConnector1">
            <a:avLst/>
          </a:prstGeom>
          <a:ln>
            <a:solidFill>
              <a:srgbClr val="00446B"/>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17" name="Gerade Verbindung mit Pfeil 16"/>
          <p:cNvCxnSpPr>
            <a:stCxn id="14" idx="1"/>
          </p:cNvCxnSpPr>
          <p:nvPr/>
        </p:nvCxnSpPr>
        <p:spPr>
          <a:xfrm flipH="1" flipV="1">
            <a:off x="2016842" y="3265457"/>
            <a:ext cx="508336" cy="130868"/>
          </a:xfrm>
          <a:prstGeom prst="straightConnector1">
            <a:avLst/>
          </a:prstGeom>
          <a:ln>
            <a:solidFill>
              <a:srgbClr val="00446B"/>
            </a:solidFill>
            <a:tailEnd type="triangle"/>
          </a:ln>
          <a:effectLst/>
        </p:spPr>
        <p:style>
          <a:lnRef idx="2">
            <a:schemeClr val="accent1"/>
          </a:lnRef>
          <a:fillRef idx="0">
            <a:schemeClr val="accent1"/>
          </a:fillRef>
          <a:effectRef idx="1">
            <a:schemeClr val="accent1"/>
          </a:effectRef>
          <a:fontRef idx="minor">
            <a:schemeClr val="tx1"/>
          </a:fontRef>
        </p:style>
      </p:cxnSp>
      <p:pic>
        <p:nvPicPr>
          <p:cNvPr id="23" name="Grafik 22"/>
          <p:cNvPicPr>
            <a:picLocks noChangeAspect="1"/>
          </p:cNvPicPr>
          <p:nvPr/>
        </p:nvPicPr>
        <p:blipFill rotWithShape="1">
          <a:blip r:embed="rId5" cstate="print">
            <a:extLst>
              <a:ext uri="{28A0092B-C50C-407E-A947-70E740481C1C}">
                <a14:useLocalDpi xmlns:a14="http://schemas.microsoft.com/office/drawing/2010/main" val="0"/>
              </a:ext>
            </a:extLst>
          </a:blip>
          <a:srcRect t="85539" r="74692"/>
          <a:stretch/>
        </p:blipFill>
        <p:spPr>
          <a:xfrm>
            <a:off x="1063647" y="4907833"/>
            <a:ext cx="1033205" cy="803010"/>
          </a:xfrm>
          <a:prstGeom prst="rect">
            <a:avLst/>
          </a:prstGeom>
        </p:spPr>
      </p:pic>
      <p:cxnSp>
        <p:nvCxnSpPr>
          <p:cNvPr id="24" name="Gerade Verbindung mit Pfeil 23"/>
          <p:cNvCxnSpPr>
            <a:stCxn id="13" idx="1"/>
          </p:cNvCxnSpPr>
          <p:nvPr/>
        </p:nvCxnSpPr>
        <p:spPr>
          <a:xfrm flipH="1" flipV="1">
            <a:off x="2031963" y="2780399"/>
            <a:ext cx="451805" cy="141330"/>
          </a:xfrm>
          <a:prstGeom prst="straightConnector1">
            <a:avLst/>
          </a:prstGeom>
          <a:ln>
            <a:solidFill>
              <a:srgbClr val="00446B"/>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29" name="Gerade Verbindung mit Pfeil 28"/>
          <p:cNvCxnSpPr>
            <a:stCxn id="11" idx="1"/>
          </p:cNvCxnSpPr>
          <p:nvPr/>
        </p:nvCxnSpPr>
        <p:spPr>
          <a:xfrm flipH="1" flipV="1">
            <a:off x="2031963" y="4401552"/>
            <a:ext cx="497414" cy="95836"/>
          </a:xfrm>
          <a:prstGeom prst="straightConnector1">
            <a:avLst/>
          </a:prstGeom>
          <a:ln>
            <a:solidFill>
              <a:srgbClr val="00446B"/>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32" name="Gerade Verbindung mit Pfeil 31"/>
          <p:cNvCxnSpPr>
            <a:stCxn id="15" idx="1"/>
          </p:cNvCxnSpPr>
          <p:nvPr/>
        </p:nvCxnSpPr>
        <p:spPr>
          <a:xfrm flipH="1" flipV="1">
            <a:off x="2031963" y="3973529"/>
            <a:ext cx="489807" cy="156985"/>
          </a:xfrm>
          <a:prstGeom prst="straightConnector1">
            <a:avLst/>
          </a:prstGeom>
          <a:ln>
            <a:solidFill>
              <a:srgbClr val="00446B"/>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33" name="Gerade Verbindung mit Pfeil 32"/>
          <p:cNvCxnSpPr/>
          <p:nvPr/>
        </p:nvCxnSpPr>
        <p:spPr>
          <a:xfrm flipH="1">
            <a:off x="2075065" y="5001471"/>
            <a:ext cx="444057" cy="186605"/>
          </a:xfrm>
          <a:prstGeom prst="straightConnector1">
            <a:avLst/>
          </a:prstGeom>
          <a:ln>
            <a:solidFill>
              <a:srgbClr val="00446B"/>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37" name="Gerade Verbindung mit Pfeil 36"/>
          <p:cNvCxnSpPr>
            <a:stCxn id="11" idx="1"/>
          </p:cNvCxnSpPr>
          <p:nvPr/>
        </p:nvCxnSpPr>
        <p:spPr>
          <a:xfrm flipH="1">
            <a:off x="2031963" y="4497388"/>
            <a:ext cx="497414" cy="245637"/>
          </a:xfrm>
          <a:prstGeom prst="straightConnector1">
            <a:avLst/>
          </a:prstGeom>
          <a:ln>
            <a:solidFill>
              <a:srgbClr val="00446B"/>
            </a:solidFill>
            <a:tailEnd type="triangle"/>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51301167"/>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ECFD179F-6C26-4470-909C-FE4E2D0F04C5}"/>
              </a:ext>
            </a:extLst>
          </p:cNvPr>
          <p:cNvSpPr txBox="1"/>
          <p:nvPr/>
        </p:nvSpPr>
        <p:spPr>
          <a:xfrm>
            <a:off x="1061726" y="4617729"/>
            <a:ext cx="1565587" cy="738664"/>
          </a:xfrm>
          <a:prstGeom prst="rect">
            <a:avLst/>
          </a:prstGeom>
          <a:noFill/>
        </p:spPr>
        <p:txBody>
          <a:bodyPr wrap="square" rtlCol="0">
            <a:spAutoFit/>
          </a:bodyPr>
          <a:lstStyle/>
          <a:p>
            <a:pPr>
              <a:spcAft>
                <a:spcPts val="1200"/>
              </a:spcAft>
              <a:buSzPct val="140000"/>
            </a:pPr>
            <a:r>
              <a:rPr lang="de-DE" sz="1400" b="1" dirty="0">
                <a:solidFill>
                  <a:srgbClr val="003D6A"/>
                </a:solidFill>
              </a:rPr>
              <a:t>Universalgreifer PGN-plus-P</a:t>
            </a:r>
            <a:br>
              <a:rPr lang="de-DE" sz="1400" b="1" dirty="0">
                <a:solidFill>
                  <a:srgbClr val="003D6A"/>
                </a:solidFill>
              </a:rPr>
            </a:br>
            <a:r>
              <a:rPr lang="de-DE" sz="1400" i="1" dirty="0">
                <a:solidFill>
                  <a:srgbClr val="003D6A"/>
                </a:solidFill>
              </a:rPr>
              <a:t>Direktmontage</a:t>
            </a:r>
            <a:endParaRPr lang="de-DE" sz="1400" i="1" dirty="0">
              <a:solidFill>
                <a:prstClr val="black"/>
              </a:solidFill>
            </a:endParaRPr>
          </a:p>
        </p:txBody>
      </p:sp>
      <p:grpSp>
        <p:nvGrpSpPr>
          <p:cNvPr id="3" name="Gruppieren 2">
            <a:extLst>
              <a:ext uri="{FF2B5EF4-FFF2-40B4-BE49-F238E27FC236}">
                <a16:creationId xmlns:a16="http://schemas.microsoft.com/office/drawing/2014/main" id="{BB5BC74B-568F-4C1C-BB2D-01852F56F174}"/>
              </a:ext>
            </a:extLst>
          </p:cNvPr>
          <p:cNvGrpSpPr/>
          <p:nvPr/>
        </p:nvGrpSpPr>
        <p:grpSpPr>
          <a:xfrm>
            <a:off x="611560" y="1988840"/>
            <a:ext cx="8028432" cy="2459855"/>
            <a:chOff x="576072" y="3562309"/>
            <a:chExt cx="8028432" cy="2459855"/>
          </a:xfrm>
        </p:grpSpPr>
        <p:grpSp>
          <p:nvGrpSpPr>
            <p:cNvPr id="4" name="Gruppieren 3">
              <a:extLst>
                <a:ext uri="{FF2B5EF4-FFF2-40B4-BE49-F238E27FC236}">
                  <a16:creationId xmlns:a16="http://schemas.microsoft.com/office/drawing/2014/main" id="{B70CE1FE-9E12-46C2-9C35-919B903ACD96}"/>
                </a:ext>
              </a:extLst>
            </p:cNvPr>
            <p:cNvGrpSpPr/>
            <p:nvPr/>
          </p:nvGrpSpPr>
          <p:grpSpPr>
            <a:xfrm>
              <a:off x="1008507" y="3562309"/>
              <a:ext cx="7083827" cy="2459855"/>
              <a:chOff x="752475" y="3313481"/>
              <a:chExt cx="7083827" cy="2459855"/>
            </a:xfrm>
          </p:grpSpPr>
          <p:pic>
            <p:nvPicPr>
              <p:cNvPr id="6" name="Grafik 5">
                <a:extLst>
                  <a:ext uri="{FF2B5EF4-FFF2-40B4-BE49-F238E27FC236}">
                    <a16:creationId xmlns:a16="http://schemas.microsoft.com/office/drawing/2014/main" id="{23BFBB11-67E0-461C-AA3E-6ECF33983D82}"/>
                  </a:ext>
                </a:extLst>
              </p:cNvPr>
              <p:cNvPicPr>
                <a:picLocks noChangeAspect="1"/>
              </p:cNvPicPr>
              <p:nvPr/>
            </p:nvPicPr>
            <p:blipFill rotWithShape="1">
              <a:blip r:embed="rId2"/>
              <a:srcRect r="22520"/>
              <a:stretch/>
            </p:blipFill>
            <p:spPr>
              <a:xfrm>
                <a:off x="2710677" y="3313481"/>
                <a:ext cx="1286797" cy="2459855"/>
              </a:xfrm>
              <a:prstGeom prst="rect">
                <a:avLst/>
              </a:prstGeom>
            </p:spPr>
          </p:pic>
          <p:pic>
            <p:nvPicPr>
              <p:cNvPr id="7" name="Grafik 6">
                <a:extLst>
                  <a:ext uri="{FF2B5EF4-FFF2-40B4-BE49-F238E27FC236}">
                    <a16:creationId xmlns:a16="http://schemas.microsoft.com/office/drawing/2014/main" id="{6D1FDB4B-41FE-460C-B42B-FE39E7645C93}"/>
                  </a:ext>
                </a:extLst>
              </p:cNvPr>
              <p:cNvPicPr>
                <a:picLocks noChangeAspect="1"/>
              </p:cNvPicPr>
              <p:nvPr/>
            </p:nvPicPr>
            <p:blipFill rotWithShape="1">
              <a:blip r:embed="rId3"/>
              <a:srcRect l="34424"/>
              <a:stretch/>
            </p:blipFill>
            <p:spPr>
              <a:xfrm>
                <a:off x="4718303" y="3315900"/>
                <a:ext cx="1273281" cy="2394716"/>
              </a:xfrm>
              <a:prstGeom prst="rect">
                <a:avLst/>
              </a:prstGeom>
            </p:spPr>
          </p:pic>
          <p:pic>
            <p:nvPicPr>
              <p:cNvPr id="8" name="Grafik 7">
                <a:extLst>
                  <a:ext uri="{FF2B5EF4-FFF2-40B4-BE49-F238E27FC236}">
                    <a16:creationId xmlns:a16="http://schemas.microsoft.com/office/drawing/2014/main" id="{106D3DA7-461E-4F2A-A6E2-AD7079AFFD1C}"/>
                  </a:ext>
                </a:extLst>
              </p:cNvPr>
              <p:cNvPicPr>
                <a:picLocks noChangeAspect="1"/>
              </p:cNvPicPr>
              <p:nvPr/>
            </p:nvPicPr>
            <p:blipFill rotWithShape="1">
              <a:blip r:embed="rId4"/>
              <a:srcRect l="34635"/>
              <a:stretch/>
            </p:blipFill>
            <p:spPr>
              <a:xfrm>
                <a:off x="6712413" y="3315900"/>
                <a:ext cx="1123889" cy="2457436"/>
              </a:xfrm>
              <a:prstGeom prst="rect">
                <a:avLst/>
              </a:prstGeom>
            </p:spPr>
          </p:pic>
          <p:pic>
            <p:nvPicPr>
              <p:cNvPr id="9" name="Grafik 8">
                <a:extLst>
                  <a:ext uri="{FF2B5EF4-FFF2-40B4-BE49-F238E27FC236}">
                    <a16:creationId xmlns:a16="http://schemas.microsoft.com/office/drawing/2014/main" id="{C991FDDC-6DA7-4282-B52C-AA8E09B9AF46}"/>
                  </a:ext>
                </a:extLst>
              </p:cNvPr>
              <p:cNvPicPr>
                <a:picLocks noChangeAspect="1"/>
              </p:cNvPicPr>
              <p:nvPr/>
            </p:nvPicPr>
            <p:blipFill rotWithShape="1">
              <a:blip r:embed="rId5"/>
              <a:srcRect l="25737"/>
              <a:stretch/>
            </p:blipFill>
            <p:spPr>
              <a:xfrm>
                <a:off x="752475" y="3315900"/>
                <a:ext cx="1237373" cy="1769008"/>
              </a:xfrm>
              <a:prstGeom prst="rect">
                <a:avLst/>
              </a:prstGeom>
            </p:spPr>
          </p:pic>
        </p:grpSp>
        <p:cxnSp>
          <p:nvCxnSpPr>
            <p:cNvPr id="5" name="Gerader Verbinder 4">
              <a:extLst>
                <a:ext uri="{FF2B5EF4-FFF2-40B4-BE49-F238E27FC236}">
                  <a16:creationId xmlns:a16="http://schemas.microsoft.com/office/drawing/2014/main" id="{628D7CFA-D8A3-4B3E-887C-D672C10CE1F9}"/>
                </a:ext>
              </a:extLst>
            </p:cNvPr>
            <p:cNvCxnSpPr/>
            <p:nvPr/>
          </p:nvCxnSpPr>
          <p:spPr>
            <a:xfrm>
              <a:off x="576072" y="3564728"/>
              <a:ext cx="8028432" cy="2419"/>
            </a:xfrm>
            <a:prstGeom prst="line">
              <a:avLst/>
            </a:prstGeom>
            <a:ln>
              <a:solidFill>
                <a:srgbClr val="003D6A"/>
              </a:solidFill>
            </a:ln>
            <a:effectLst/>
          </p:spPr>
          <p:style>
            <a:lnRef idx="2">
              <a:schemeClr val="accent1"/>
            </a:lnRef>
            <a:fillRef idx="0">
              <a:schemeClr val="accent1"/>
            </a:fillRef>
            <a:effectRef idx="1">
              <a:schemeClr val="accent1"/>
            </a:effectRef>
            <a:fontRef idx="minor">
              <a:schemeClr val="tx1"/>
            </a:fontRef>
          </p:style>
        </p:cxnSp>
      </p:grpSp>
      <p:sp>
        <p:nvSpPr>
          <p:cNvPr id="10" name="Textfeld 9">
            <a:extLst>
              <a:ext uri="{FF2B5EF4-FFF2-40B4-BE49-F238E27FC236}">
                <a16:creationId xmlns:a16="http://schemas.microsoft.com/office/drawing/2014/main" id="{A6B3159A-35B8-4597-A446-5D8535B65CBE}"/>
              </a:ext>
            </a:extLst>
          </p:cNvPr>
          <p:cNvSpPr txBox="1"/>
          <p:nvPr/>
        </p:nvSpPr>
        <p:spPr>
          <a:xfrm>
            <a:off x="2935631" y="4617729"/>
            <a:ext cx="1596338" cy="1169551"/>
          </a:xfrm>
          <a:prstGeom prst="rect">
            <a:avLst/>
          </a:prstGeom>
          <a:noFill/>
        </p:spPr>
        <p:txBody>
          <a:bodyPr wrap="square" rtlCol="0">
            <a:spAutoFit/>
          </a:bodyPr>
          <a:lstStyle/>
          <a:p>
            <a:pPr>
              <a:spcAft>
                <a:spcPts val="1200"/>
              </a:spcAft>
              <a:buSzPct val="140000"/>
            </a:pPr>
            <a:r>
              <a:rPr lang="de-DE" sz="1400" b="1" dirty="0">
                <a:solidFill>
                  <a:srgbClr val="003D6A"/>
                </a:solidFill>
              </a:rPr>
              <a:t>Kollaborierender Kleinteilegreifer Co-</a:t>
            </a:r>
            <a:r>
              <a:rPr lang="de-DE" sz="1400" b="1" dirty="0" err="1">
                <a:solidFill>
                  <a:srgbClr val="003D6A"/>
                </a:solidFill>
              </a:rPr>
              <a:t>act</a:t>
            </a:r>
            <a:r>
              <a:rPr lang="de-DE" sz="1400" b="1" dirty="0">
                <a:solidFill>
                  <a:srgbClr val="003D6A"/>
                </a:solidFill>
              </a:rPr>
              <a:t> EGP-C</a:t>
            </a:r>
            <a:br>
              <a:rPr lang="de-DE" sz="1400" b="1" dirty="0">
                <a:solidFill>
                  <a:srgbClr val="003D6A"/>
                </a:solidFill>
              </a:rPr>
            </a:br>
            <a:r>
              <a:rPr lang="de-DE" sz="1400" i="1" dirty="0">
                <a:solidFill>
                  <a:srgbClr val="003D6A"/>
                </a:solidFill>
              </a:rPr>
              <a:t>+ Manuelles Wechselsystem SHS</a:t>
            </a:r>
            <a:endParaRPr lang="de-DE" sz="1200" i="1" dirty="0">
              <a:solidFill>
                <a:prstClr val="black"/>
              </a:solidFill>
            </a:endParaRPr>
          </a:p>
        </p:txBody>
      </p:sp>
      <p:sp>
        <p:nvSpPr>
          <p:cNvPr id="11" name="Textfeld 10">
            <a:extLst>
              <a:ext uri="{FF2B5EF4-FFF2-40B4-BE49-F238E27FC236}">
                <a16:creationId xmlns:a16="http://schemas.microsoft.com/office/drawing/2014/main" id="{265FEE75-301C-4FDE-9C7D-80BEE4C59D0B}"/>
              </a:ext>
            </a:extLst>
          </p:cNvPr>
          <p:cNvSpPr txBox="1"/>
          <p:nvPr/>
        </p:nvSpPr>
        <p:spPr>
          <a:xfrm>
            <a:off x="5036078" y="4620427"/>
            <a:ext cx="1699156" cy="1169551"/>
          </a:xfrm>
          <a:prstGeom prst="rect">
            <a:avLst/>
          </a:prstGeom>
          <a:noFill/>
        </p:spPr>
        <p:txBody>
          <a:bodyPr wrap="square" rtlCol="0">
            <a:spAutoFit/>
          </a:bodyPr>
          <a:lstStyle/>
          <a:p>
            <a:pPr>
              <a:spcAft>
                <a:spcPts val="1200"/>
              </a:spcAft>
              <a:buSzPct val="140000"/>
            </a:pPr>
            <a:r>
              <a:rPr lang="de-DE" sz="1400" b="1" dirty="0" err="1">
                <a:solidFill>
                  <a:srgbClr val="003D6A"/>
                </a:solidFill>
              </a:rPr>
              <a:t>Zentrischgreifer</a:t>
            </a:r>
            <a:r>
              <a:rPr lang="de-DE" sz="1400" b="1" dirty="0">
                <a:solidFill>
                  <a:srgbClr val="003D6A"/>
                </a:solidFill>
              </a:rPr>
              <a:t> PZN-plus</a:t>
            </a:r>
            <a:br>
              <a:rPr lang="de-DE" sz="1400" b="1" dirty="0">
                <a:solidFill>
                  <a:srgbClr val="003D6A"/>
                </a:solidFill>
              </a:rPr>
            </a:br>
            <a:r>
              <a:rPr lang="de-DE" sz="1400" i="1" dirty="0">
                <a:solidFill>
                  <a:srgbClr val="003D6A"/>
                </a:solidFill>
              </a:rPr>
              <a:t>+ 6-Achs Kraft-Momentan-Sensor FT-AXIA</a:t>
            </a:r>
            <a:endParaRPr lang="de-DE" sz="1200" i="1" dirty="0">
              <a:solidFill>
                <a:prstClr val="black"/>
              </a:solidFill>
            </a:endParaRPr>
          </a:p>
        </p:txBody>
      </p:sp>
      <p:sp>
        <p:nvSpPr>
          <p:cNvPr id="12" name="Textfeld 11">
            <a:extLst>
              <a:ext uri="{FF2B5EF4-FFF2-40B4-BE49-F238E27FC236}">
                <a16:creationId xmlns:a16="http://schemas.microsoft.com/office/drawing/2014/main" id="{52F4F42A-8319-43FD-9D65-DC853DDFCC30}"/>
              </a:ext>
            </a:extLst>
          </p:cNvPr>
          <p:cNvSpPr txBox="1"/>
          <p:nvPr/>
        </p:nvSpPr>
        <p:spPr>
          <a:xfrm>
            <a:off x="6827831" y="4617159"/>
            <a:ext cx="2151830" cy="1169551"/>
          </a:xfrm>
          <a:prstGeom prst="rect">
            <a:avLst/>
          </a:prstGeom>
          <a:noFill/>
        </p:spPr>
        <p:txBody>
          <a:bodyPr wrap="square" rtlCol="0">
            <a:spAutoFit/>
          </a:bodyPr>
          <a:lstStyle/>
          <a:p>
            <a:pPr>
              <a:spcAft>
                <a:spcPts val="1200"/>
              </a:spcAft>
              <a:buSzPct val="140000"/>
            </a:pPr>
            <a:r>
              <a:rPr lang="de-DE" sz="1400" b="1" dirty="0">
                <a:solidFill>
                  <a:srgbClr val="003D6A"/>
                </a:solidFill>
              </a:rPr>
              <a:t>Großhubgreifer PSH</a:t>
            </a:r>
            <a:br>
              <a:rPr lang="de-DE" sz="1400" i="1" dirty="0">
                <a:solidFill>
                  <a:prstClr val="black"/>
                </a:solidFill>
              </a:rPr>
            </a:br>
            <a:r>
              <a:rPr lang="de-DE" sz="1400" i="1" dirty="0">
                <a:solidFill>
                  <a:srgbClr val="003D6A"/>
                </a:solidFill>
              </a:rPr>
              <a:t>+ Schnellwechselsystem SHS</a:t>
            </a:r>
            <a:br>
              <a:rPr lang="de-DE" sz="1400" i="1" dirty="0">
                <a:solidFill>
                  <a:srgbClr val="003D6A"/>
                </a:solidFill>
              </a:rPr>
            </a:br>
            <a:r>
              <a:rPr lang="de-DE" sz="1400" i="1" dirty="0">
                <a:solidFill>
                  <a:srgbClr val="003D6A"/>
                </a:solidFill>
              </a:rPr>
              <a:t>+ 6-Achs Kraft-Momenten-Sensor FT-AXIA</a:t>
            </a:r>
          </a:p>
        </p:txBody>
      </p:sp>
      <p:sp>
        <p:nvSpPr>
          <p:cNvPr id="13" name="Textfeld 12">
            <a:extLst>
              <a:ext uri="{FF2B5EF4-FFF2-40B4-BE49-F238E27FC236}">
                <a16:creationId xmlns:a16="http://schemas.microsoft.com/office/drawing/2014/main" id="{C7822003-5CB7-4EFB-8EB9-C836A3C4A19D}"/>
              </a:ext>
            </a:extLst>
          </p:cNvPr>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Kombinationsmöglichkeiten</a:t>
            </a:r>
          </a:p>
        </p:txBody>
      </p:sp>
    </p:spTree>
    <p:extLst>
      <p:ext uri="{BB962C8B-B14F-4D97-AF65-F5344CB8AC3E}">
        <p14:creationId xmlns:p14="http://schemas.microsoft.com/office/powerpoint/2010/main" val="3152369222"/>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feld 12">
            <a:extLst>
              <a:ext uri="{FF2B5EF4-FFF2-40B4-BE49-F238E27FC236}">
                <a16:creationId xmlns:a16="http://schemas.microsoft.com/office/drawing/2014/main" id="{C7822003-5CB7-4EFB-8EB9-C836A3C4A19D}"/>
              </a:ext>
            </a:extLst>
          </p:cNvPr>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Funktionalität Plug &amp; Work</a:t>
            </a:r>
          </a:p>
        </p:txBody>
      </p:sp>
      <p:sp>
        <p:nvSpPr>
          <p:cNvPr id="15" name="Textfeld 14"/>
          <p:cNvSpPr txBox="1"/>
          <p:nvPr/>
        </p:nvSpPr>
        <p:spPr>
          <a:xfrm>
            <a:off x="5949307" y="3647474"/>
            <a:ext cx="2943163" cy="738664"/>
          </a:xfrm>
          <a:prstGeom prst="rect">
            <a:avLst/>
          </a:prstGeom>
          <a:noFill/>
        </p:spPr>
        <p:txBody>
          <a:bodyPr wrap="square" rtlCol="0">
            <a:spAutoFit/>
          </a:bodyPr>
          <a:lstStyle/>
          <a:p>
            <a:pPr>
              <a:spcAft>
                <a:spcPts val="1200"/>
              </a:spcAft>
              <a:buSzPct val="140000"/>
            </a:pPr>
            <a:r>
              <a:rPr lang="de-DE" sz="1400" b="1" dirty="0">
                <a:solidFill>
                  <a:srgbClr val="003D6A"/>
                </a:solidFill>
              </a:rPr>
              <a:t>Elektrische Schnittstelle (M8, 8 pol.)</a:t>
            </a:r>
            <a:br>
              <a:rPr lang="de-DE" sz="1400" b="1" dirty="0">
                <a:solidFill>
                  <a:srgbClr val="003D6A"/>
                </a:solidFill>
              </a:rPr>
            </a:br>
            <a:r>
              <a:rPr lang="de-DE" sz="1400" b="1" dirty="0">
                <a:solidFill>
                  <a:srgbClr val="003D6A"/>
                </a:solidFill>
              </a:rPr>
              <a:t>Pneumatische Schnittstelle (Steckverschraubung 6 mm)</a:t>
            </a:r>
          </a:p>
        </p:txBody>
      </p:sp>
      <p:cxnSp>
        <p:nvCxnSpPr>
          <p:cNvPr id="17" name="Gerader Verbinder 16"/>
          <p:cNvCxnSpPr/>
          <p:nvPr/>
        </p:nvCxnSpPr>
        <p:spPr>
          <a:xfrm>
            <a:off x="5271575" y="3829388"/>
            <a:ext cx="160867"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18" name="Gerader Verbinder 17"/>
          <p:cNvCxnSpPr/>
          <p:nvPr/>
        </p:nvCxnSpPr>
        <p:spPr>
          <a:xfrm flipV="1">
            <a:off x="5432442" y="3823165"/>
            <a:ext cx="0" cy="171759"/>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19" name="Gerader Verbinder 18"/>
          <p:cNvCxnSpPr/>
          <p:nvPr/>
        </p:nvCxnSpPr>
        <p:spPr>
          <a:xfrm>
            <a:off x="5432442" y="3994924"/>
            <a:ext cx="516866"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21" name="Gerader Verbinder 20"/>
          <p:cNvCxnSpPr/>
          <p:nvPr/>
        </p:nvCxnSpPr>
        <p:spPr>
          <a:xfrm>
            <a:off x="2199975" y="4748298"/>
            <a:ext cx="715841"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22" name="Gerader Verbinder 21"/>
          <p:cNvCxnSpPr/>
          <p:nvPr/>
        </p:nvCxnSpPr>
        <p:spPr>
          <a:xfrm flipV="1">
            <a:off x="2199975" y="4754521"/>
            <a:ext cx="0" cy="171759"/>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23" name="Gerader Verbinder 22"/>
          <p:cNvCxnSpPr/>
          <p:nvPr/>
        </p:nvCxnSpPr>
        <p:spPr>
          <a:xfrm>
            <a:off x="2079642" y="4925310"/>
            <a:ext cx="120333"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sp>
        <p:nvSpPr>
          <p:cNvPr id="24" name="Textfeld 23"/>
          <p:cNvSpPr txBox="1"/>
          <p:nvPr/>
        </p:nvSpPr>
        <p:spPr>
          <a:xfrm>
            <a:off x="573751" y="4434569"/>
            <a:ext cx="1536368" cy="954107"/>
          </a:xfrm>
          <a:prstGeom prst="rect">
            <a:avLst/>
          </a:prstGeom>
          <a:noFill/>
        </p:spPr>
        <p:txBody>
          <a:bodyPr wrap="square" rtlCol="0">
            <a:spAutoFit/>
          </a:bodyPr>
          <a:lstStyle/>
          <a:p>
            <a:pPr>
              <a:spcAft>
                <a:spcPts val="1200"/>
              </a:spcAft>
              <a:buSzPct val="140000"/>
            </a:pPr>
            <a:r>
              <a:rPr lang="de-DE" sz="1400" b="1" dirty="0">
                <a:solidFill>
                  <a:srgbClr val="003D6A"/>
                </a:solidFill>
              </a:rPr>
              <a:t>Schlauchloser Direktanschluss zwischen Gehäuse und Greifer</a:t>
            </a:r>
          </a:p>
        </p:txBody>
      </p:sp>
      <p:cxnSp>
        <p:nvCxnSpPr>
          <p:cNvPr id="26" name="Gerader Verbinder 25"/>
          <p:cNvCxnSpPr/>
          <p:nvPr/>
        </p:nvCxnSpPr>
        <p:spPr>
          <a:xfrm>
            <a:off x="5012707" y="4649153"/>
            <a:ext cx="339301"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sp>
        <p:nvSpPr>
          <p:cNvPr id="27" name="Textfeld 26"/>
          <p:cNvSpPr txBox="1"/>
          <p:nvPr/>
        </p:nvSpPr>
        <p:spPr>
          <a:xfrm>
            <a:off x="5975536" y="4991864"/>
            <a:ext cx="2702533" cy="954107"/>
          </a:xfrm>
          <a:prstGeom prst="rect">
            <a:avLst/>
          </a:prstGeom>
          <a:noFill/>
        </p:spPr>
        <p:txBody>
          <a:bodyPr wrap="square" rtlCol="0">
            <a:spAutoFit/>
          </a:bodyPr>
          <a:lstStyle/>
          <a:p>
            <a:pPr>
              <a:spcAft>
                <a:spcPts val="1200"/>
              </a:spcAft>
              <a:buSzPct val="140000"/>
            </a:pPr>
            <a:r>
              <a:rPr lang="de-DE" sz="1400" b="1" dirty="0">
                <a:solidFill>
                  <a:srgbClr val="003D6A"/>
                </a:solidFill>
              </a:rPr>
              <a:t>Elektrische Schnittstelle für Sensorik (Verwendung von Magnetschaltern, optional auch induktive Abfrage möglich)</a:t>
            </a:r>
          </a:p>
        </p:txBody>
      </p:sp>
      <p:cxnSp>
        <p:nvCxnSpPr>
          <p:cNvPr id="29" name="Gerader Verbinder 28"/>
          <p:cNvCxnSpPr/>
          <p:nvPr/>
        </p:nvCxnSpPr>
        <p:spPr>
          <a:xfrm>
            <a:off x="5027108" y="3323653"/>
            <a:ext cx="160867"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30" name="Gerader Verbinder 29"/>
          <p:cNvCxnSpPr>
            <a:cxnSpLocks/>
          </p:cNvCxnSpPr>
          <p:nvPr/>
        </p:nvCxnSpPr>
        <p:spPr>
          <a:xfrm flipV="1">
            <a:off x="5187975" y="2785632"/>
            <a:ext cx="0" cy="54261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31" name="Gerader Verbinder 30"/>
          <p:cNvCxnSpPr/>
          <p:nvPr/>
        </p:nvCxnSpPr>
        <p:spPr>
          <a:xfrm>
            <a:off x="5187975" y="2781044"/>
            <a:ext cx="277336" cy="1086"/>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sp>
        <p:nvSpPr>
          <p:cNvPr id="32" name="Textfeld 31"/>
          <p:cNvSpPr txBox="1"/>
          <p:nvPr/>
        </p:nvSpPr>
        <p:spPr>
          <a:xfrm>
            <a:off x="5465311" y="2218976"/>
            <a:ext cx="3329340" cy="1169551"/>
          </a:xfrm>
          <a:prstGeom prst="rect">
            <a:avLst/>
          </a:prstGeom>
          <a:noFill/>
        </p:spPr>
        <p:txBody>
          <a:bodyPr wrap="square" rtlCol="0">
            <a:spAutoFit/>
          </a:bodyPr>
          <a:lstStyle/>
          <a:p>
            <a:pPr>
              <a:spcAft>
                <a:spcPts val="1200"/>
              </a:spcAft>
              <a:buSzPct val="140000"/>
            </a:pPr>
            <a:r>
              <a:rPr lang="de-DE" sz="1400" b="1" dirty="0">
                <a:solidFill>
                  <a:srgbClr val="003D6A"/>
                </a:solidFill>
              </a:rPr>
              <a:t>Vollumfängliche Nutzung der elektrischen Schnittstelle des UR Roboters für Sensorik, Mikroventile und elektrische Greifer (lediglich Bypass für Druckluft und FT-Sensor erforderlich)</a:t>
            </a:r>
          </a:p>
        </p:txBody>
      </p:sp>
      <p:pic>
        <p:nvPicPr>
          <p:cNvPr id="33" name="Grafik 32"/>
          <p:cNvPicPr>
            <a:picLocks noChangeAspect="1"/>
          </p:cNvPicPr>
          <p:nvPr/>
        </p:nvPicPr>
        <p:blipFill>
          <a:blip r:embed="rId2">
            <a:extLst>
              <a:ext uri="{BEBA8EAE-BF5A-486C-A8C5-ECC9F3942E4B}">
                <a14:imgProps xmlns:a14="http://schemas.microsoft.com/office/drawing/2010/main">
                  <a14:imgLayer r:embed="rId3">
                    <a14:imgEffect>
                      <a14:backgroundRemoval t="8197" b="100000" l="0" r="100000">
                        <a14:foregroundMark x1="51667" y1="59016" x2="51667" y2="91803"/>
                        <a14:foregroundMark x1="51667" y1="77049" x2="51667" y2="77049"/>
                        <a14:foregroundMark x1="73333" y1="77049" x2="41667" y2="70492"/>
                        <a14:foregroundMark x1="48333" y1="57377" x2="48333" y2="77049"/>
                        <a14:foregroundMark x1="28333" y1="77049" x2="28333" y2="77049"/>
                        <a14:foregroundMark x1="46667" y1="57377" x2="46667" y2="57377"/>
                        <a14:foregroundMark x1="65000" y1="78689" x2="65000" y2="78689"/>
                        <a14:foregroundMark x1="50000" y1="47541" x2="50000" y2="47541"/>
                        <a14:foregroundMark x1="51667" y1="39344" x2="51667" y2="39344"/>
                      </a14:backgroundRemoval>
                    </a14:imgEffect>
                  </a14:imgLayer>
                </a14:imgProps>
              </a:ext>
            </a:extLst>
          </a:blip>
          <a:stretch>
            <a:fillRect/>
          </a:stretch>
        </p:blipFill>
        <p:spPr>
          <a:xfrm>
            <a:off x="2689098" y="3745927"/>
            <a:ext cx="181186" cy="184206"/>
          </a:xfrm>
          <a:prstGeom prst="rect">
            <a:avLst/>
          </a:prstGeom>
        </p:spPr>
      </p:pic>
      <p:cxnSp>
        <p:nvCxnSpPr>
          <p:cNvPr id="34" name="Gerader Verbinder 33"/>
          <p:cNvCxnSpPr>
            <a:endCxn id="33" idx="1"/>
          </p:cNvCxnSpPr>
          <p:nvPr/>
        </p:nvCxnSpPr>
        <p:spPr>
          <a:xfrm>
            <a:off x="1973257" y="3838030"/>
            <a:ext cx="715841"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35" name="Gerader Verbinder 34"/>
          <p:cNvCxnSpPr/>
          <p:nvPr/>
        </p:nvCxnSpPr>
        <p:spPr>
          <a:xfrm flipV="1">
            <a:off x="1973257" y="3660047"/>
            <a:ext cx="0" cy="171759"/>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36" name="Gerader Verbinder 35"/>
          <p:cNvCxnSpPr/>
          <p:nvPr/>
        </p:nvCxnSpPr>
        <p:spPr>
          <a:xfrm>
            <a:off x="1748934" y="3660048"/>
            <a:ext cx="224323"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sp>
        <p:nvSpPr>
          <p:cNvPr id="37" name="Textfeld 36"/>
          <p:cNvSpPr txBox="1"/>
          <p:nvPr/>
        </p:nvSpPr>
        <p:spPr>
          <a:xfrm>
            <a:off x="400280" y="3278142"/>
            <a:ext cx="1447616" cy="738664"/>
          </a:xfrm>
          <a:prstGeom prst="rect">
            <a:avLst/>
          </a:prstGeom>
          <a:noFill/>
        </p:spPr>
        <p:txBody>
          <a:bodyPr wrap="square" rtlCol="0">
            <a:spAutoFit/>
          </a:bodyPr>
          <a:lstStyle/>
          <a:p>
            <a:pPr>
              <a:spcAft>
                <a:spcPts val="1200"/>
              </a:spcAft>
              <a:buSzPct val="140000"/>
            </a:pPr>
            <a:r>
              <a:rPr lang="de-DE" sz="1400" b="1" dirty="0">
                <a:solidFill>
                  <a:srgbClr val="003D6A"/>
                </a:solidFill>
              </a:rPr>
              <a:t>Integrierte Mikroventile im </a:t>
            </a:r>
            <a:r>
              <a:rPr lang="de-DE" sz="1400" b="1" dirty="0" err="1">
                <a:solidFill>
                  <a:srgbClr val="003D6A"/>
                </a:solidFill>
              </a:rPr>
              <a:t>Greifergehäuse</a:t>
            </a:r>
            <a:endParaRPr lang="de-DE" sz="1400" b="1" dirty="0">
              <a:solidFill>
                <a:srgbClr val="003D6A"/>
              </a:solidFill>
            </a:endParaRPr>
          </a:p>
        </p:txBody>
      </p:sp>
      <p:cxnSp>
        <p:nvCxnSpPr>
          <p:cNvPr id="38" name="Gerader Verbinder 37"/>
          <p:cNvCxnSpPr>
            <a:cxnSpLocks/>
          </p:cNvCxnSpPr>
          <p:nvPr/>
        </p:nvCxnSpPr>
        <p:spPr>
          <a:xfrm flipV="1">
            <a:off x="5352008" y="4644906"/>
            <a:ext cx="0" cy="824012"/>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cxnSp>
        <p:nvCxnSpPr>
          <p:cNvPr id="39" name="Gerader Verbinder 38"/>
          <p:cNvCxnSpPr>
            <a:cxnSpLocks/>
            <a:endCxn id="27" idx="1"/>
          </p:cNvCxnSpPr>
          <p:nvPr/>
        </p:nvCxnSpPr>
        <p:spPr>
          <a:xfrm>
            <a:off x="5352008" y="5468918"/>
            <a:ext cx="623528" cy="0"/>
          </a:xfrm>
          <a:prstGeom prst="line">
            <a:avLst/>
          </a:prstGeom>
          <a:ln w="15875">
            <a:solidFill>
              <a:srgbClr val="00446B"/>
            </a:solidFill>
          </a:ln>
          <a:effectLst/>
        </p:spPr>
        <p:style>
          <a:lnRef idx="2">
            <a:schemeClr val="accent1"/>
          </a:lnRef>
          <a:fillRef idx="0">
            <a:schemeClr val="accent1"/>
          </a:fillRef>
          <a:effectRef idx="1">
            <a:schemeClr val="accent1"/>
          </a:effectRef>
          <a:fontRef idx="minor">
            <a:schemeClr val="tx1"/>
          </a:fontRef>
        </p:style>
      </p:cxnSp>
      <p:pic>
        <p:nvPicPr>
          <p:cNvPr id="40" name="Grafik 39"/>
          <p:cNvPicPr>
            <a:picLocks noChangeAspect="1"/>
          </p:cNvPicPr>
          <p:nvPr/>
        </p:nvPicPr>
        <p:blipFill>
          <a:blip r:embed="rId2">
            <a:extLst>
              <a:ext uri="{BEBA8EAE-BF5A-486C-A8C5-ECC9F3942E4B}">
                <a14:imgProps xmlns:a14="http://schemas.microsoft.com/office/drawing/2010/main">
                  <a14:imgLayer r:embed="rId3">
                    <a14:imgEffect>
                      <a14:backgroundRemoval t="8197" b="100000" l="0" r="100000">
                        <a14:foregroundMark x1="51667" y1="59016" x2="51667" y2="91803"/>
                        <a14:foregroundMark x1="51667" y1="77049" x2="51667" y2="77049"/>
                        <a14:foregroundMark x1="73333" y1="77049" x2="41667" y2="70492"/>
                        <a14:foregroundMark x1="48333" y1="57377" x2="48333" y2="77049"/>
                        <a14:foregroundMark x1="28333" y1="77049" x2="28333" y2="77049"/>
                        <a14:foregroundMark x1="46667" y1="57377" x2="46667" y2="57377"/>
                        <a14:foregroundMark x1="65000" y1="78689" x2="65000" y2="78689"/>
                        <a14:foregroundMark x1="50000" y1="47541" x2="50000" y2="47541"/>
                        <a14:foregroundMark x1="51667" y1="39344" x2="51667" y2="39344"/>
                      </a14:backgroundRemoval>
                    </a14:imgEffect>
                  </a14:imgLayer>
                </a14:imgProps>
              </a:ext>
            </a:extLst>
          </a:blip>
          <a:stretch>
            <a:fillRect/>
          </a:stretch>
        </p:blipFill>
        <p:spPr>
          <a:xfrm>
            <a:off x="2915816" y="4656195"/>
            <a:ext cx="181186" cy="184206"/>
          </a:xfrm>
          <a:prstGeom prst="rect">
            <a:avLst/>
          </a:prstGeom>
        </p:spPr>
      </p:pic>
      <p:pic>
        <p:nvPicPr>
          <p:cNvPr id="41" name="Grafik 40"/>
          <p:cNvPicPr>
            <a:picLocks noChangeAspect="1"/>
          </p:cNvPicPr>
          <p:nvPr/>
        </p:nvPicPr>
        <p:blipFill>
          <a:blip r:embed="rId2">
            <a:extLst>
              <a:ext uri="{BEBA8EAE-BF5A-486C-A8C5-ECC9F3942E4B}">
                <a14:imgProps xmlns:a14="http://schemas.microsoft.com/office/drawing/2010/main">
                  <a14:imgLayer r:embed="rId3">
                    <a14:imgEffect>
                      <a14:backgroundRemoval t="8197" b="100000" l="0" r="100000">
                        <a14:foregroundMark x1="51667" y1="59016" x2="51667" y2="91803"/>
                        <a14:foregroundMark x1="51667" y1="77049" x2="51667" y2="77049"/>
                        <a14:foregroundMark x1="73333" y1="77049" x2="41667" y2="70492"/>
                        <a14:foregroundMark x1="48333" y1="57377" x2="48333" y2="77049"/>
                        <a14:foregroundMark x1="28333" y1="77049" x2="28333" y2="77049"/>
                        <a14:foregroundMark x1="46667" y1="57377" x2="46667" y2="57377"/>
                        <a14:foregroundMark x1="65000" y1="78689" x2="65000" y2="78689"/>
                        <a14:foregroundMark x1="50000" y1="47541" x2="50000" y2="47541"/>
                        <a14:foregroundMark x1="51667" y1="39344" x2="51667" y2="39344"/>
                      </a14:backgroundRemoval>
                    </a14:imgEffect>
                  </a14:imgLayer>
                </a14:imgProps>
              </a:ext>
            </a:extLst>
          </a:blip>
          <a:stretch>
            <a:fillRect/>
          </a:stretch>
        </p:blipFill>
        <p:spPr>
          <a:xfrm>
            <a:off x="4831520" y="4552802"/>
            <a:ext cx="181186" cy="184206"/>
          </a:xfrm>
          <a:prstGeom prst="rect">
            <a:avLst/>
          </a:prstGeom>
        </p:spPr>
      </p:pic>
      <p:pic>
        <p:nvPicPr>
          <p:cNvPr id="42" name="Grafik 41"/>
          <p:cNvPicPr>
            <a:picLocks noChangeAspect="1"/>
          </p:cNvPicPr>
          <p:nvPr/>
        </p:nvPicPr>
        <p:blipFill>
          <a:blip r:embed="rId2">
            <a:extLst>
              <a:ext uri="{BEBA8EAE-BF5A-486C-A8C5-ECC9F3942E4B}">
                <a14:imgProps xmlns:a14="http://schemas.microsoft.com/office/drawing/2010/main">
                  <a14:imgLayer r:embed="rId3">
                    <a14:imgEffect>
                      <a14:backgroundRemoval t="8197" b="100000" l="0" r="100000">
                        <a14:foregroundMark x1="51667" y1="59016" x2="51667" y2="91803"/>
                        <a14:foregroundMark x1="51667" y1="77049" x2="51667" y2="77049"/>
                        <a14:foregroundMark x1="73333" y1="77049" x2="41667" y2="70492"/>
                        <a14:foregroundMark x1="48333" y1="57377" x2="48333" y2="77049"/>
                        <a14:foregroundMark x1="28333" y1="77049" x2="28333" y2="77049"/>
                        <a14:foregroundMark x1="46667" y1="57377" x2="46667" y2="57377"/>
                        <a14:foregroundMark x1="65000" y1="78689" x2="65000" y2="78689"/>
                        <a14:foregroundMark x1="50000" y1="47541" x2="50000" y2="47541"/>
                        <a14:foregroundMark x1="51667" y1="39344" x2="51667" y2="39344"/>
                      </a14:backgroundRemoval>
                    </a14:imgEffect>
                  </a14:imgLayer>
                </a14:imgProps>
              </a:ext>
            </a:extLst>
          </a:blip>
          <a:stretch>
            <a:fillRect/>
          </a:stretch>
        </p:blipFill>
        <p:spPr>
          <a:xfrm>
            <a:off x="5090389" y="3739703"/>
            <a:ext cx="181186" cy="184206"/>
          </a:xfrm>
          <a:prstGeom prst="rect">
            <a:avLst/>
          </a:prstGeom>
        </p:spPr>
      </p:pic>
      <p:pic>
        <p:nvPicPr>
          <p:cNvPr id="43" name="Grafik 42"/>
          <p:cNvPicPr>
            <a:picLocks noChangeAspect="1"/>
          </p:cNvPicPr>
          <p:nvPr/>
        </p:nvPicPr>
        <p:blipFill>
          <a:blip r:embed="rId2">
            <a:extLst>
              <a:ext uri="{BEBA8EAE-BF5A-486C-A8C5-ECC9F3942E4B}">
                <a14:imgProps xmlns:a14="http://schemas.microsoft.com/office/drawing/2010/main">
                  <a14:imgLayer r:embed="rId3">
                    <a14:imgEffect>
                      <a14:backgroundRemoval t="8197" b="100000" l="0" r="100000">
                        <a14:foregroundMark x1="51667" y1="59016" x2="51667" y2="91803"/>
                        <a14:foregroundMark x1="51667" y1="77049" x2="51667" y2="77049"/>
                        <a14:foregroundMark x1="73333" y1="77049" x2="41667" y2="70492"/>
                        <a14:foregroundMark x1="48333" y1="57377" x2="48333" y2="77049"/>
                        <a14:foregroundMark x1="28333" y1="77049" x2="28333" y2="77049"/>
                        <a14:foregroundMark x1="46667" y1="57377" x2="46667" y2="57377"/>
                        <a14:foregroundMark x1="65000" y1="78689" x2="65000" y2="78689"/>
                        <a14:foregroundMark x1="50000" y1="47541" x2="50000" y2="47541"/>
                        <a14:foregroundMark x1="51667" y1="39344" x2="51667" y2="39344"/>
                      </a14:backgroundRemoval>
                    </a14:imgEffect>
                  </a14:imgLayer>
                </a14:imgProps>
              </a:ext>
            </a:extLst>
          </a:blip>
          <a:stretch>
            <a:fillRect/>
          </a:stretch>
        </p:blipFill>
        <p:spPr>
          <a:xfrm>
            <a:off x="4855213" y="3231550"/>
            <a:ext cx="181186" cy="184206"/>
          </a:xfrm>
          <a:prstGeom prst="rect">
            <a:avLst/>
          </a:prstGeom>
        </p:spPr>
      </p:pic>
      <p:pic>
        <p:nvPicPr>
          <p:cNvPr id="44" name="Grafik 43"/>
          <p:cNvPicPr>
            <a:picLocks noChangeAspect="1"/>
          </p:cNvPicPr>
          <p:nvPr/>
        </p:nvPicPr>
        <p:blipFill>
          <a:blip r:embed="rId4">
            <a:extLst>
              <a:ext uri="{BEBA8EAE-BF5A-486C-A8C5-ECC9F3942E4B}">
                <a14:imgProps xmlns:a14="http://schemas.microsoft.com/office/drawing/2010/main">
                  <a14:imgLayer r:embed="rId5">
                    <a14:imgEffect>
                      <a14:backgroundRemoval t="0" b="100000" l="0" r="100000">
                        <a14:foregroundMark x1="19673" y1="8537" x2="79980" y2="2480"/>
                      </a14:backgroundRemoval>
                    </a14:imgEffect>
                  </a14:imgLayer>
                </a14:imgProps>
              </a:ext>
            </a:extLst>
          </a:blip>
          <a:stretch>
            <a:fillRect/>
          </a:stretch>
        </p:blipFill>
        <p:spPr>
          <a:xfrm>
            <a:off x="3024546" y="2620572"/>
            <a:ext cx="1912706" cy="3019762"/>
          </a:xfrm>
          <a:prstGeom prst="rect">
            <a:avLst/>
          </a:prstGeom>
        </p:spPr>
      </p:pic>
    </p:spTree>
    <p:extLst>
      <p:ext uri="{BB962C8B-B14F-4D97-AF65-F5344CB8AC3E}">
        <p14:creationId xmlns:p14="http://schemas.microsoft.com/office/powerpoint/2010/main" val="1639638252"/>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feld 12">
            <a:extLst>
              <a:ext uri="{FF2B5EF4-FFF2-40B4-BE49-F238E27FC236}">
                <a16:creationId xmlns:a16="http://schemas.microsoft.com/office/drawing/2014/main" id="{C7822003-5CB7-4EFB-8EB9-C836A3C4A19D}"/>
              </a:ext>
            </a:extLst>
          </p:cNvPr>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err="1">
                <a:solidFill>
                  <a:schemeClr val="bg1"/>
                </a:solidFill>
              </a:rPr>
              <a:t>URcap</a:t>
            </a:r>
            <a:r>
              <a:rPr lang="de-DE" sz="4000" b="1" dirty="0">
                <a:solidFill>
                  <a:schemeClr val="bg1"/>
                </a:solidFill>
              </a:rPr>
              <a:t> </a:t>
            </a:r>
            <a:r>
              <a:rPr lang="de-DE" sz="4000" b="1" dirty="0" err="1">
                <a:solidFill>
                  <a:schemeClr val="bg1"/>
                </a:solidFill>
              </a:rPr>
              <a:t>Plugin</a:t>
            </a:r>
            <a:endParaRPr lang="de-DE" sz="4000" b="1" dirty="0">
              <a:solidFill>
                <a:schemeClr val="bg1"/>
              </a:solidFill>
            </a:endParaRPr>
          </a:p>
        </p:txBody>
      </p:sp>
      <p:pic>
        <p:nvPicPr>
          <p:cNvPr id="3" name="Grafik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8210" y="1717535"/>
            <a:ext cx="2637059" cy="2071505"/>
          </a:xfrm>
          <a:prstGeom prst="rect">
            <a:avLst/>
          </a:prstGeom>
        </p:spPr>
      </p:pic>
      <p:pic>
        <p:nvPicPr>
          <p:cNvPr id="2" name="Grafik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07704" y="3501008"/>
            <a:ext cx="2551829" cy="2004554"/>
          </a:xfrm>
          <a:prstGeom prst="rect">
            <a:avLst/>
          </a:prstGeom>
        </p:spPr>
      </p:pic>
      <p:sp>
        <p:nvSpPr>
          <p:cNvPr id="6" name="Textfeld 5">
            <a:extLst>
              <a:ext uri="{FF2B5EF4-FFF2-40B4-BE49-F238E27FC236}">
                <a16:creationId xmlns:a16="http://schemas.microsoft.com/office/drawing/2014/main" id="{D8E4E739-3A1D-4F68-B894-C5B89736808F}"/>
              </a:ext>
            </a:extLst>
          </p:cNvPr>
          <p:cNvSpPr txBox="1"/>
          <p:nvPr/>
        </p:nvSpPr>
        <p:spPr>
          <a:xfrm>
            <a:off x="5148064" y="2013724"/>
            <a:ext cx="3888432" cy="2495396"/>
          </a:xfrm>
          <a:prstGeom prst="rect">
            <a:avLst/>
          </a:prstGeom>
          <a:noFill/>
        </p:spPr>
        <p:txBody>
          <a:bodyPr wrap="square" rtlCol="0">
            <a:noAutofit/>
          </a:bodyPr>
          <a:lstStyle/>
          <a:p>
            <a:r>
              <a:rPr lang="de-DE" sz="1400" b="1" dirty="0">
                <a:solidFill>
                  <a:srgbClr val="003D6A"/>
                </a:solidFill>
              </a:rPr>
              <a:t>Mit dem Begriff „</a:t>
            </a:r>
            <a:r>
              <a:rPr lang="de-DE" sz="1400" b="1" dirty="0" err="1">
                <a:solidFill>
                  <a:srgbClr val="003D6A"/>
                </a:solidFill>
              </a:rPr>
              <a:t>URcap</a:t>
            </a:r>
            <a:r>
              <a:rPr lang="de-DE" sz="1400" b="1" dirty="0">
                <a:solidFill>
                  <a:srgbClr val="003D6A"/>
                </a:solidFill>
              </a:rPr>
              <a:t>“ werden Software Bausteine bezeichnet, welche in Verbindung mit dem jeweiligen UR+ Produkt an einem Roboter von Universal Robots verwendet werden können.</a:t>
            </a:r>
          </a:p>
          <a:p>
            <a:endParaRPr lang="de-DE" sz="1400" b="1" dirty="0">
              <a:solidFill>
                <a:srgbClr val="003D6A"/>
              </a:solidFill>
            </a:endParaRPr>
          </a:p>
          <a:p>
            <a:pPr marL="285750" indent="-285750">
              <a:buFont typeface="Arial" panose="020B0604020202020204" pitchFamily="34" charset="0"/>
              <a:buChar char="•"/>
            </a:pPr>
            <a:r>
              <a:rPr lang="de-DE" sz="1400" b="1" dirty="0">
                <a:solidFill>
                  <a:srgbClr val="003D6A"/>
                </a:solidFill>
              </a:rPr>
              <a:t>Im Lieferumfang enthalten (USB-Stick oder Download)</a:t>
            </a:r>
          </a:p>
          <a:p>
            <a:pPr marL="285750" indent="-285750">
              <a:buFont typeface="Arial" panose="020B0604020202020204" pitchFamily="34" charset="0"/>
              <a:buChar char="•"/>
            </a:pPr>
            <a:r>
              <a:rPr lang="de-DE" sz="1400" b="1" dirty="0">
                <a:solidFill>
                  <a:srgbClr val="003D6A"/>
                </a:solidFill>
              </a:rPr>
              <a:t>Vereinfacht die Programmierung, besonders bei komplexer Ansteuerung</a:t>
            </a:r>
          </a:p>
          <a:p>
            <a:pPr marL="285750" indent="-285750">
              <a:buFont typeface="Arial" panose="020B0604020202020204" pitchFamily="34" charset="0"/>
              <a:buChar char="•"/>
            </a:pPr>
            <a:r>
              <a:rPr lang="de-DE" sz="1400" b="1" dirty="0">
                <a:solidFill>
                  <a:srgbClr val="003D6A"/>
                </a:solidFill>
              </a:rPr>
              <a:t>Unterstützung der Programmierung durch grafische Oberfläche</a:t>
            </a:r>
          </a:p>
          <a:p>
            <a:endParaRPr lang="de-DE" sz="1400" b="1" dirty="0">
              <a:solidFill>
                <a:srgbClr val="003D6A"/>
              </a:solidFill>
            </a:endParaRPr>
          </a:p>
          <a:p>
            <a:endParaRPr lang="de-DE" sz="1400" b="1" dirty="0">
              <a:solidFill>
                <a:srgbClr val="003D6A"/>
              </a:solidFill>
            </a:endParaRPr>
          </a:p>
        </p:txBody>
      </p:sp>
    </p:spTree>
    <p:extLst>
      <p:ext uri="{BB962C8B-B14F-4D97-AF65-F5344CB8AC3E}">
        <p14:creationId xmlns:p14="http://schemas.microsoft.com/office/powerpoint/2010/main" val="1613508861"/>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feld 12">
            <a:extLst>
              <a:ext uri="{FF2B5EF4-FFF2-40B4-BE49-F238E27FC236}">
                <a16:creationId xmlns:a16="http://schemas.microsoft.com/office/drawing/2014/main" id="{C7822003-5CB7-4EFB-8EB9-C836A3C4A19D}"/>
              </a:ext>
            </a:extLst>
          </p:cNvPr>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UR+ Showroom</a:t>
            </a:r>
          </a:p>
        </p:txBody>
      </p:sp>
      <p:pic>
        <p:nvPicPr>
          <p:cNvPr id="7" name="Grafik 6"/>
          <p:cNvPicPr>
            <a:picLocks noChangeAspect="1"/>
          </p:cNvPicPr>
          <p:nvPr/>
        </p:nvPicPr>
        <p:blipFill>
          <a:blip r:embed="rId2"/>
          <a:stretch>
            <a:fillRect/>
          </a:stretch>
        </p:blipFill>
        <p:spPr>
          <a:xfrm>
            <a:off x="611559" y="3498210"/>
            <a:ext cx="2026616" cy="941442"/>
          </a:xfrm>
          <a:prstGeom prst="rect">
            <a:avLst/>
          </a:prstGeom>
        </p:spPr>
      </p:pic>
      <p:pic>
        <p:nvPicPr>
          <p:cNvPr id="8" name="Grafik 7"/>
          <p:cNvPicPr>
            <a:picLocks noChangeAspect="1"/>
          </p:cNvPicPr>
          <p:nvPr/>
        </p:nvPicPr>
        <p:blipFill>
          <a:blip r:embed="rId3"/>
          <a:stretch>
            <a:fillRect/>
          </a:stretch>
        </p:blipFill>
        <p:spPr>
          <a:xfrm>
            <a:off x="2699792" y="2487558"/>
            <a:ext cx="2030208" cy="941442"/>
          </a:xfrm>
          <a:prstGeom prst="rect">
            <a:avLst/>
          </a:prstGeom>
        </p:spPr>
      </p:pic>
      <p:pic>
        <p:nvPicPr>
          <p:cNvPr id="9" name="Grafik 8"/>
          <p:cNvPicPr>
            <a:picLocks noChangeAspect="1"/>
          </p:cNvPicPr>
          <p:nvPr/>
        </p:nvPicPr>
        <p:blipFill>
          <a:blip r:embed="rId4"/>
          <a:stretch>
            <a:fillRect/>
          </a:stretch>
        </p:blipFill>
        <p:spPr>
          <a:xfrm>
            <a:off x="611559" y="2487558"/>
            <a:ext cx="2026615" cy="941442"/>
          </a:xfrm>
          <a:prstGeom prst="rect">
            <a:avLst/>
          </a:prstGeom>
        </p:spPr>
      </p:pic>
      <p:pic>
        <p:nvPicPr>
          <p:cNvPr id="10" name="Grafik 9"/>
          <p:cNvPicPr>
            <a:picLocks noChangeAspect="1"/>
          </p:cNvPicPr>
          <p:nvPr/>
        </p:nvPicPr>
        <p:blipFill>
          <a:blip r:embed="rId5"/>
          <a:stretch>
            <a:fillRect/>
          </a:stretch>
        </p:blipFill>
        <p:spPr>
          <a:xfrm>
            <a:off x="1665173" y="4497022"/>
            <a:ext cx="2026615" cy="939776"/>
          </a:xfrm>
          <a:prstGeom prst="rect">
            <a:avLst/>
          </a:prstGeom>
        </p:spPr>
      </p:pic>
      <p:pic>
        <p:nvPicPr>
          <p:cNvPr id="11" name="Grafik 10"/>
          <p:cNvPicPr>
            <a:picLocks noChangeAspect="1"/>
          </p:cNvPicPr>
          <p:nvPr/>
        </p:nvPicPr>
        <p:blipFill>
          <a:blip r:embed="rId6"/>
          <a:stretch>
            <a:fillRect/>
          </a:stretch>
        </p:blipFill>
        <p:spPr>
          <a:xfrm>
            <a:off x="2699792" y="3498210"/>
            <a:ext cx="2026616" cy="941442"/>
          </a:xfrm>
          <a:prstGeom prst="rect">
            <a:avLst/>
          </a:prstGeom>
        </p:spPr>
      </p:pic>
      <p:sp>
        <p:nvSpPr>
          <p:cNvPr id="12" name="Textfeld 11">
            <a:extLst>
              <a:ext uri="{FF2B5EF4-FFF2-40B4-BE49-F238E27FC236}">
                <a16:creationId xmlns:a16="http://schemas.microsoft.com/office/drawing/2014/main" id="{36319198-B901-4C38-811C-0D461063CEAA}"/>
              </a:ext>
            </a:extLst>
          </p:cNvPr>
          <p:cNvSpPr txBox="1"/>
          <p:nvPr/>
        </p:nvSpPr>
        <p:spPr>
          <a:xfrm>
            <a:off x="5148064" y="2013724"/>
            <a:ext cx="3888432" cy="3431500"/>
          </a:xfrm>
          <a:prstGeom prst="rect">
            <a:avLst/>
          </a:prstGeom>
          <a:noFill/>
        </p:spPr>
        <p:txBody>
          <a:bodyPr wrap="square" rtlCol="0">
            <a:noAutofit/>
          </a:bodyPr>
          <a:lstStyle/>
          <a:p>
            <a:pPr algn="just"/>
            <a:r>
              <a:rPr lang="de-DE" sz="1400" b="1" dirty="0">
                <a:solidFill>
                  <a:srgbClr val="003D6A"/>
                </a:solidFill>
              </a:rPr>
              <a:t>SCHUNK ist im UR+ Showroom mit insgesamt fünf Kategorien vertreten.</a:t>
            </a:r>
          </a:p>
          <a:p>
            <a:pPr algn="just"/>
            <a:endParaRPr lang="de-DE" sz="1400" b="1" dirty="0">
              <a:solidFill>
                <a:srgbClr val="003D6A"/>
              </a:solidFill>
            </a:endParaRPr>
          </a:p>
          <a:p>
            <a:pPr algn="just"/>
            <a:r>
              <a:rPr lang="de-DE" sz="1400" b="1" dirty="0">
                <a:solidFill>
                  <a:srgbClr val="003D6A"/>
                </a:solidFill>
              </a:rPr>
              <a:t>www.universal-robots.com/plus</a:t>
            </a:r>
          </a:p>
          <a:p>
            <a:endParaRPr lang="de-DE" sz="1400" b="1" dirty="0">
              <a:solidFill>
                <a:srgbClr val="003D6A"/>
              </a:solidFill>
            </a:endParaRPr>
          </a:p>
          <a:p>
            <a:pPr marL="285750" indent="-285750">
              <a:buFont typeface="Arial" panose="020B0604020202020204" pitchFamily="34" charset="0"/>
              <a:buChar char="•"/>
            </a:pPr>
            <a:r>
              <a:rPr lang="de-DE" sz="1400" b="1" dirty="0">
                <a:solidFill>
                  <a:srgbClr val="003D6A"/>
                </a:solidFill>
              </a:rPr>
              <a:t>Electric </a:t>
            </a:r>
            <a:r>
              <a:rPr lang="de-DE" sz="1400" b="1" dirty="0" err="1">
                <a:solidFill>
                  <a:srgbClr val="003D6A"/>
                </a:solidFill>
              </a:rPr>
              <a:t>Grippers</a:t>
            </a:r>
            <a:endParaRPr lang="de-DE" sz="1400" b="1" dirty="0">
              <a:solidFill>
                <a:srgbClr val="003D6A"/>
              </a:solidFill>
            </a:endParaRPr>
          </a:p>
          <a:p>
            <a:pPr marL="285750" indent="-285750">
              <a:buFont typeface="Arial" panose="020B0604020202020204" pitchFamily="34" charset="0"/>
              <a:buChar char="•"/>
            </a:pPr>
            <a:r>
              <a:rPr lang="de-DE" sz="1400" b="1" dirty="0">
                <a:solidFill>
                  <a:srgbClr val="003D6A"/>
                </a:solidFill>
              </a:rPr>
              <a:t>Co-</a:t>
            </a:r>
            <a:r>
              <a:rPr lang="de-DE" sz="1400" b="1" dirty="0" err="1">
                <a:solidFill>
                  <a:srgbClr val="003D6A"/>
                </a:solidFill>
              </a:rPr>
              <a:t>act</a:t>
            </a:r>
            <a:r>
              <a:rPr lang="de-DE" sz="1400" b="1" dirty="0">
                <a:solidFill>
                  <a:srgbClr val="003D6A"/>
                </a:solidFill>
              </a:rPr>
              <a:t> </a:t>
            </a:r>
            <a:r>
              <a:rPr lang="de-DE" sz="1400" b="1" dirty="0" err="1">
                <a:solidFill>
                  <a:srgbClr val="003D6A"/>
                </a:solidFill>
              </a:rPr>
              <a:t>Grippers</a:t>
            </a:r>
            <a:endParaRPr lang="de-DE" sz="1400" b="1" dirty="0">
              <a:solidFill>
                <a:srgbClr val="003D6A"/>
              </a:solidFill>
            </a:endParaRPr>
          </a:p>
          <a:p>
            <a:pPr marL="285750" indent="-285750">
              <a:buFont typeface="Arial" panose="020B0604020202020204" pitchFamily="34" charset="0"/>
              <a:buChar char="•"/>
            </a:pPr>
            <a:r>
              <a:rPr lang="de-DE" sz="1400" b="1" dirty="0" err="1">
                <a:solidFill>
                  <a:srgbClr val="003D6A"/>
                </a:solidFill>
              </a:rPr>
              <a:t>Pneumatic</a:t>
            </a:r>
            <a:r>
              <a:rPr lang="de-DE" sz="1400" b="1" dirty="0">
                <a:solidFill>
                  <a:srgbClr val="003D6A"/>
                </a:solidFill>
              </a:rPr>
              <a:t> </a:t>
            </a:r>
            <a:r>
              <a:rPr lang="de-DE" sz="1400" b="1" dirty="0" err="1">
                <a:solidFill>
                  <a:srgbClr val="003D6A"/>
                </a:solidFill>
              </a:rPr>
              <a:t>Grippers</a:t>
            </a:r>
            <a:endParaRPr lang="de-DE" sz="1400" b="1" dirty="0">
              <a:solidFill>
                <a:srgbClr val="003D6A"/>
              </a:solidFill>
            </a:endParaRPr>
          </a:p>
          <a:p>
            <a:pPr marL="285750" indent="-285750">
              <a:buFont typeface="Arial" panose="020B0604020202020204" pitchFamily="34" charset="0"/>
              <a:buChar char="•"/>
            </a:pPr>
            <a:r>
              <a:rPr lang="de-DE" sz="1400" b="1" dirty="0">
                <a:solidFill>
                  <a:srgbClr val="003D6A"/>
                </a:solidFill>
              </a:rPr>
              <a:t>Force/Torque Sensors</a:t>
            </a:r>
          </a:p>
          <a:p>
            <a:pPr marL="285750" indent="-285750">
              <a:buFont typeface="Arial" panose="020B0604020202020204" pitchFamily="34" charset="0"/>
              <a:buChar char="•"/>
            </a:pPr>
            <a:r>
              <a:rPr lang="de-DE" sz="1400" b="1" dirty="0">
                <a:solidFill>
                  <a:srgbClr val="003D6A"/>
                </a:solidFill>
              </a:rPr>
              <a:t>Tool </a:t>
            </a:r>
            <a:r>
              <a:rPr lang="de-DE" sz="1400" b="1" dirty="0" err="1">
                <a:solidFill>
                  <a:srgbClr val="003D6A"/>
                </a:solidFill>
              </a:rPr>
              <a:t>Changers</a:t>
            </a:r>
            <a:br>
              <a:rPr lang="de-DE" sz="1400" b="1" dirty="0">
                <a:solidFill>
                  <a:srgbClr val="003D6A"/>
                </a:solidFill>
              </a:rPr>
            </a:br>
            <a:endParaRPr lang="de-DE" sz="1400" b="1" dirty="0">
              <a:solidFill>
                <a:srgbClr val="003D6A"/>
              </a:solidFill>
            </a:endParaRPr>
          </a:p>
          <a:p>
            <a:endParaRPr lang="de-DE" sz="1400" b="1" dirty="0">
              <a:solidFill>
                <a:srgbClr val="003D6A"/>
              </a:solidFill>
            </a:endParaRPr>
          </a:p>
          <a:p>
            <a:endParaRPr lang="de-DE" sz="1400" b="1" dirty="0">
              <a:solidFill>
                <a:srgbClr val="003D6A"/>
              </a:solidFill>
            </a:endParaRPr>
          </a:p>
        </p:txBody>
      </p:sp>
    </p:spTree>
    <p:extLst>
      <p:ext uri="{BB962C8B-B14F-4D97-AF65-F5344CB8AC3E}">
        <p14:creationId xmlns:p14="http://schemas.microsoft.com/office/powerpoint/2010/main" val="3435521621"/>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feld 12">
            <a:extLst>
              <a:ext uri="{FF2B5EF4-FFF2-40B4-BE49-F238E27FC236}">
                <a16:creationId xmlns:a16="http://schemas.microsoft.com/office/drawing/2014/main" id="{C7822003-5CB7-4EFB-8EB9-C836A3C4A19D}"/>
              </a:ext>
            </a:extLst>
          </p:cNvPr>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Infos zur Markteinführung</a:t>
            </a:r>
          </a:p>
        </p:txBody>
      </p:sp>
      <p:sp>
        <p:nvSpPr>
          <p:cNvPr id="6" name="Inhaltsplatzhalter 2"/>
          <p:cNvSpPr txBox="1">
            <a:spLocks/>
          </p:cNvSpPr>
          <p:nvPr/>
        </p:nvSpPr>
        <p:spPr>
          <a:xfrm>
            <a:off x="497700" y="2105018"/>
            <a:ext cx="8640960" cy="427989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Ø"/>
            </a:pPr>
            <a:r>
              <a:rPr lang="de-DE" sz="1400" b="1" dirty="0">
                <a:solidFill>
                  <a:srgbClr val="003D6A"/>
                </a:solidFill>
              </a:rPr>
              <a:t>Die Verkaufsfreigabe ist erteilt seit Dezember 2018</a:t>
            </a:r>
          </a:p>
          <a:p>
            <a:pPr>
              <a:buFont typeface="Wingdings" panose="05000000000000000000" pitchFamily="2" charset="2"/>
              <a:buChar char="Ø"/>
            </a:pPr>
            <a:r>
              <a:rPr lang="de-DE" sz="1400" b="1" dirty="0">
                <a:solidFill>
                  <a:srgbClr val="003D6A"/>
                </a:solidFill>
              </a:rPr>
              <a:t>Eigene Kategorie in der STB ist vorhanden </a:t>
            </a:r>
            <a:br>
              <a:rPr lang="de-DE" sz="1400" b="1" dirty="0">
                <a:solidFill>
                  <a:srgbClr val="003D6A"/>
                </a:solidFill>
              </a:rPr>
            </a:br>
            <a:r>
              <a:rPr lang="de-DE" sz="1400" b="1" dirty="0">
                <a:solidFill>
                  <a:srgbClr val="003D6A"/>
                </a:solidFill>
              </a:rPr>
              <a:t>(Katalog, Flyer, Betriebsanleitungen, Bilder, Animation und Kurzpräsentation)</a:t>
            </a:r>
          </a:p>
          <a:p>
            <a:pPr>
              <a:buFont typeface="Wingdings" panose="05000000000000000000" pitchFamily="2" charset="2"/>
              <a:buChar char="Ø"/>
            </a:pPr>
            <a:r>
              <a:rPr lang="de-DE" sz="1400" b="1" dirty="0">
                <a:solidFill>
                  <a:srgbClr val="003D6A"/>
                </a:solidFill>
              </a:rPr>
              <a:t>3D Modelle </a:t>
            </a:r>
            <a:r>
              <a:rPr lang="de-DE" sz="1400" b="1">
                <a:solidFill>
                  <a:srgbClr val="003D6A"/>
                </a:solidFill>
              </a:rPr>
              <a:t>und Konfigurator </a:t>
            </a:r>
            <a:r>
              <a:rPr lang="de-DE" sz="1400" b="1" dirty="0">
                <a:solidFill>
                  <a:srgbClr val="003D6A"/>
                </a:solidFill>
              </a:rPr>
              <a:t>in der </a:t>
            </a:r>
            <a:r>
              <a:rPr lang="de-DE" sz="1400" b="1" dirty="0" err="1">
                <a:solidFill>
                  <a:srgbClr val="003D6A"/>
                </a:solidFill>
              </a:rPr>
              <a:t>Cadenas</a:t>
            </a:r>
            <a:r>
              <a:rPr lang="de-DE" sz="1400" b="1" dirty="0">
                <a:solidFill>
                  <a:srgbClr val="003D6A"/>
                </a:solidFill>
              </a:rPr>
              <a:t> </a:t>
            </a:r>
            <a:r>
              <a:rPr lang="de-DE" sz="1400" b="1" dirty="0" err="1">
                <a:solidFill>
                  <a:srgbClr val="003D6A"/>
                </a:solidFill>
              </a:rPr>
              <a:t>PartCommunity</a:t>
            </a:r>
            <a:r>
              <a:rPr lang="de-DE" sz="1400" b="1" dirty="0">
                <a:solidFill>
                  <a:srgbClr val="003D6A"/>
                </a:solidFill>
              </a:rPr>
              <a:t> ist verfügbar</a:t>
            </a:r>
          </a:p>
          <a:p>
            <a:pPr>
              <a:buFont typeface="Wingdings" panose="05000000000000000000" pitchFamily="2" charset="2"/>
              <a:buChar char="Ø"/>
            </a:pPr>
            <a:r>
              <a:rPr lang="de-DE" sz="1400" b="1" dirty="0">
                <a:solidFill>
                  <a:srgbClr val="003D6A"/>
                </a:solidFill>
              </a:rPr>
              <a:t>Preise und </a:t>
            </a:r>
            <a:r>
              <a:rPr lang="de-DE" sz="1400" b="1" dirty="0" err="1">
                <a:solidFill>
                  <a:srgbClr val="003D6A"/>
                </a:solidFill>
              </a:rPr>
              <a:t>Intec</a:t>
            </a:r>
            <a:r>
              <a:rPr lang="de-DE" sz="1400" b="1" dirty="0">
                <a:solidFill>
                  <a:srgbClr val="003D6A"/>
                </a:solidFill>
              </a:rPr>
              <a:t> Rabatte sind im System eingepflegt</a:t>
            </a:r>
          </a:p>
          <a:p>
            <a:pPr>
              <a:buFont typeface="Wingdings" panose="05000000000000000000" pitchFamily="2" charset="2"/>
              <a:buChar char="Ø"/>
            </a:pPr>
            <a:r>
              <a:rPr lang="de-DE" sz="1400" b="1" dirty="0">
                <a:solidFill>
                  <a:srgbClr val="003D6A"/>
                </a:solidFill>
              </a:rPr>
              <a:t>Verfügbarkeit ist gegeben (teilweise auch Lagerware vorhanden, Fertigungsaufträge gesetzt)</a:t>
            </a:r>
          </a:p>
          <a:p>
            <a:pPr>
              <a:buFont typeface="Wingdings" panose="05000000000000000000" pitchFamily="2" charset="2"/>
              <a:buChar char="Ø"/>
            </a:pPr>
            <a:r>
              <a:rPr lang="de-DE" sz="1400" b="1" dirty="0">
                <a:solidFill>
                  <a:srgbClr val="003D6A"/>
                </a:solidFill>
              </a:rPr>
              <a:t>Verkaufsmodell Deutschland für Integratoren &amp; Händler ist verfügbar und kommuniziert</a:t>
            </a:r>
          </a:p>
          <a:p>
            <a:pPr marL="0" indent="0">
              <a:buNone/>
            </a:pPr>
            <a:endParaRPr lang="de-DE" sz="1400" b="1" dirty="0">
              <a:solidFill>
                <a:srgbClr val="003D6A"/>
              </a:solidFill>
            </a:endParaRPr>
          </a:p>
          <a:p>
            <a:pPr marL="0" indent="0">
              <a:buNone/>
            </a:pPr>
            <a:r>
              <a:rPr lang="de-DE" sz="1400" b="1" dirty="0">
                <a:solidFill>
                  <a:srgbClr val="003D6A"/>
                </a:solidFill>
              </a:rPr>
              <a:t>Für weitere Fragen stehen euch die jeweiligen Vertriebsteams und das Team der </a:t>
            </a:r>
            <a:r>
              <a:rPr lang="de-DE" sz="1400" b="1" dirty="0" err="1">
                <a:solidFill>
                  <a:srgbClr val="003D6A"/>
                </a:solidFill>
              </a:rPr>
              <a:t>TaskForce</a:t>
            </a:r>
            <a:r>
              <a:rPr lang="de-DE" sz="1400" b="1" dirty="0">
                <a:solidFill>
                  <a:srgbClr val="003D6A"/>
                </a:solidFill>
              </a:rPr>
              <a:t> UR zur Verfügung.</a:t>
            </a:r>
          </a:p>
          <a:p>
            <a:pPr marL="0" indent="0">
              <a:buNone/>
            </a:pPr>
            <a:endParaRPr lang="de-DE" sz="1400" b="1" dirty="0">
              <a:solidFill>
                <a:srgbClr val="003D6A"/>
              </a:solidFill>
            </a:endParaRPr>
          </a:p>
          <a:p>
            <a:pPr marL="0" indent="0">
              <a:buNone/>
            </a:pPr>
            <a:r>
              <a:rPr lang="de-DE" sz="1400" b="1" dirty="0">
                <a:solidFill>
                  <a:srgbClr val="003D6A"/>
                </a:solidFill>
              </a:rPr>
              <a:t>Vertriebsteam:	</a:t>
            </a:r>
            <a:r>
              <a:rPr lang="de-DE" sz="1400" dirty="0">
                <a:solidFill>
                  <a:srgbClr val="003D6A"/>
                </a:solidFill>
              </a:rPr>
              <a:t>Produktlinie Greifsystemlösungen</a:t>
            </a:r>
            <a:br>
              <a:rPr lang="de-DE" sz="1400" b="1" dirty="0">
                <a:solidFill>
                  <a:srgbClr val="003D6A"/>
                </a:solidFill>
              </a:rPr>
            </a:br>
            <a:r>
              <a:rPr lang="de-DE" sz="1400" b="1" dirty="0">
                <a:solidFill>
                  <a:srgbClr val="003D6A"/>
                </a:solidFill>
              </a:rPr>
              <a:t>Leitung </a:t>
            </a:r>
            <a:r>
              <a:rPr lang="de-DE" sz="1400" b="1" dirty="0" err="1">
                <a:solidFill>
                  <a:srgbClr val="003D6A"/>
                </a:solidFill>
              </a:rPr>
              <a:t>TaskForce</a:t>
            </a:r>
            <a:r>
              <a:rPr lang="de-DE" sz="1400" b="1" dirty="0">
                <a:solidFill>
                  <a:srgbClr val="003D6A"/>
                </a:solidFill>
              </a:rPr>
              <a:t>:	</a:t>
            </a:r>
            <a:r>
              <a:rPr lang="de-DE" sz="1400" dirty="0">
                <a:solidFill>
                  <a:srgbClr val="003D6A"/>
                </a:solidFill>
              </a:rPr>
              <a:t>Jochen Krieger</a:t>
            </a:r>
            <a:br>
              <a:rPr lang="de-DE" sz="1400" b="1" dirty="0">
                <a:solidFill>
                  <a:srgbClr val="003D6A"/>
                </a:solidFill>
              </a:rPr>
            </a:br>
            <a:r>
              <a:rPr lang="de-DE" sz="1400" b="1" dirty="0">
                <a:solidFill>
                  <a:srgbClr val="003D6A"/>
                </a:solidFill>
              </a:rPr>
              <a:t>Mitglieder </a:t>
            </a:r>
            <a:r>
              <a:rPr lang="de-DE" sz="1400" b="1" dirty="0" err="1">
                <a:solidFill>
                  <a:srgbClr val="003D6A"/>
                </a:solidFill>
              </a:rPr>
              <a:t>TaskForce</a:t>
            </a:r>
            <a:r>
              <a:rPr lang="de-DE" sz="1400" b="1" dirty="0">
                <a:solidFill>
                  <a:srgbClr val="003D6A"/>
                </a:solidFill>
              </a:rPr>
              <a:t>:	</a:t>
            </a:r>
            <a:r>
              <a:rPr lang="de-DE" sz="1400" dirty="0">
                <a:solidFill>
                  <a:srgbClr val="003D6A"/>
                </a:solidFill>
              </a:rPr>
              <a:t>Tobias Behringer, Galib </a:t>
            </a:r>
            <a:r>
              <a:rPr lang="de-DE" sz="1400" dirty="0" err="1">
                <a:solidFill>
                  <a:srgbClr val="003D6A"/>
                </a:solidFill>
              </a:rPr>
              <a:t>Krdzalic</a:t>
            </a:r>
            <a:r>
              <a:rPr lang="de-DE" sz="1400" dirty="0">
                <a:solidFill>
                  <a:srgbClr val="003D6A"/>
                </a:solidFill>
              </a:rPr>
              <a:t>, Simon </a:t>
            </a:r>
            <a:r>
              <a:rPr lang="de-DE" sz="1400" dirty="0" err="1">
                <a:solidFill>
                  <a:srgbClr val="003D6A"/>
                </a:solidFill>
              </a:rPr>
              <a:t>Achauer</a:t>
            </a:r>
            <a:r>
              <a:rPr lang="de-DE" sz="1400" dirty="0">
                <a:solidFill>
                  <a:srgbClr val="003D6A"/>
                </a:solidFill>
              </a:rPr>
              <a:t>, Benjamin Schell</a:t>
            </a:r>
          </a:p>
          <a:p>
            <a:pPr marL="0" indent="0">
              <a:buNone/>
            </a:pPr>
            <a:br>
              <a:rPr lang="de-DE" sz="1400" b="1" dirty="0">
                <a:solidFill>
                  <a:srgbClr val="003D6A"/>
                </a:solidFill>
              </a:rPr>
            </a:br>
            <a:endParaRPr lang="de-DE" sz="1400" b="1" dirty="0">
              <a:solidFill>
                <a:srgbClr val="003D6A"/>
              </a:solidFill>
            </a:endParaRPr>
          </a:p>
        </p:txBody>
      </p:sp>
    </p:spTree>
    <p:extLst>
      <p:ext uri="{BB962C8B-B14F-4D97-AF65-F5344CB8AC3E}">
        <p14:creationId xmlns:p14="http://schemas.microsoft.com/office/powerpoint/2010/main" val="4098062241"/>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Vorteile – Ihr Nutzen</a:t>
            </a: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Umfangreicher Baukasten aus Greifern, Wechselsystem und Kraftmomentensensor </a:t>
            </a:r>
            <a:r>
              <a:rPr lang="de-DE" sz="1600" dirty="0">
                <a:solidFill>
                  <a:srgbClr val="003D6A"/>
                </a:solidFill>
                <a:effectLst/>
              </a:rPr>
              <a:t>zum schnellen und einfachen Einstieg in die Automatisierung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Vormontierte Greifeinheit mit Roboterschnittstelle </a:t>
            </a:r>
            <a:r>
              <a:rPr lang="de-DE" sz="1600" dirty="0">
                <a:solidFill>
                  <a:srgbClr val="003D6A"/>
                </a:solidFill>
                <a:effectLst/>
              </a:rPr>
              <a:t>dadurch sind keine Anbausätze oder externe Ventile notwendig</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Plug &amp; Work </a:t>
            </a:r>
            <a:r>
              <a:rPr lang="de-DE" sz="1600" dirty="0">
                <a:solidFill>
                  <a:srgbClr val="003D6A"/>
                </a:solidFill>
                <a:effectLst/>
              </a:rPr>
              <a:t>mit den Schnittstellen passend zum Universal Robots</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UR Plug-in Installations-Bausteine im Lieferumfang enthalten </a:t>
            </a:r>
            <a:r>
              <a:rPr lang="de-DE" sz="1600">
                <a:solidFill>
                  <a:srgbClr val="003D6A"/>
                </a:solidFill>
              </a:rPr>
              <a:t>zur schnellen und einfachen Inbetriebnahme</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Bis zu 36 Kombinationsmöglichkeiten </a:t>
            </a:r>
            <a:r>
              <a:rPr lang="de-DE" sz="1600">
                <a:solidFill>
                  <a:srgbClr val="003D6A"/>
                </a:solidFill>
              </a:rPr>
              <a:t>decken alle Automationsanwendungen ab</a:t>
            </a:r>
          </a:p>
        </p:txBody>
      </p:sp>
    </p:spTree>
    <p:extLst>
      <p:ext uri="{BB962C8B-B14F-4D97-AF65-F5344CB8AC3E}">
        <p14:creationId xmlns:p14="http://schemas.microsoft.com/office/powerpoint/2010/main" val="3212213102"/>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17" cy="439128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2179189">
                  <a:extLst>
                    <a:ext uri="{9D8B030D-6E8A-4147-A177-3AD203B41FA5}">
                      <a16:colId xmlns:a16="http://schemas.microsoft.com/office/drawing/2014/main" val="20000"/>
                    </a:ext>
                  </a:extLst>
                </a:gridCol>
                <a:gridCol w="1307513">
                  <a:extLst>
                    <a:ext uri="{9D8B030D-6E8A-4147-A177-3AD203B41FA5}">
                      <a16:colId xmlns:a16="http://schemas.microsoft.com/office/drawing/2014/main" val="20001"/>
                    </a:ext>
                  </a:extLst>
                </a:gridCol>
                <a:gridCol w="1307513">
                  <a:extLst>
                    <a:ext uri="{9D8B030D-6E8A-4147-A177-3AD203B41FA5}">
                      <a16:colId xmlns:a16="http://schemas.microsoft.com/office/drawing/2014/main" val="20002"/>
                    </a:ext>
                  </a:extLst>
                </a:gridCol>
                <a:gridCol w="1307513">
                  <a:extLst>
                    <a:ext uri="{9D8B030D-6E8A-4147-A177-3AD203B41FA5}">
                      <a16:colId xmlns:a16="http://schemas.microsoft.com/office/drawing/2014/main" val="20003"/>
                    </a:ext>
                  </a:extLst>
                </a:gridCol>
                <a:gridCol w="2179189">
                  <a:extLst>
                    <a:ext uri="{9D8B030D-6E8A-4147-A177-3AD203B41FA5}">
                      <a16:colId xmlns:a16="http://schemas.microsoft.com/office/drawing/2014/main" val="20004"/>
                    </a:ext>
                  </a:extLst>
                </a:gridCol>
              </a:tblGrid>
              <a:tr h="295578">
                <a:tc gridSpan="5">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1" kern="1200" dirty="0">
                          <a:solidFill>
                            <a:srgbClr val="003D6A"/>
                          </a:solidFill>
                          <a:latin typeface="+mn-lt"/>
                          <a:ea typeface="+mn-ea"/>
                          <a:cs typeface="+mn-cs"/>
                        </a:rPr>
                        <a:t>Technische Daten Übersicht</a:t>
                      </a: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Standardkomponente</a:t>
                      </a:r>
                      <a:endParaRPr lang="de-DE" sz="12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Hub pro Backe</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Max. Greifkraft</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Eigenmasse</a:t>
                      </a:r>
                      <a:endParaRPr lang="de-DE" sz="12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200" b="0" kern="1200" dirty="0">
                          <a:solidFill>
                            <a:srgbClr val="003D6A"/>
                          </a:solidFill>
                          <a:latin typeface="+mn-lt"/>
                          <a:ea typeface="+mn-ea"/>
                          <a:cs typeface="+mn-cs"/>
                        </a:rPr>
                        <a:t>Empfohlenes Werkstückgewicht</a:t>
                      </a: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600"/>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[mm]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[N]</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dirty="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Co-act EGP-C 40-N-N-URID</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0.7</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EGP 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0.7</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dirty="0">
                          <a:solidFill>
                            <a:srgbClr val="003D6A"/>
                          </a:solidFill>
                          <a:latin typeface="+mn-lt"/>
                          <a:ea typeface="+mn-ea"/>
                          <a:cs typeface="+mn-cs"/>
                        </a:rPr>
                        <a:t>KGG 100-80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175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0.9</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PSH 22-1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28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320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1.6</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JGP 80-1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415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1.33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2.1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JGP 100-1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660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1.72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3.3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8"/>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PGN-plus-P 80-1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550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1.38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2.75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9"/>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PGN-plus-P 100-1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870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4.35</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PZN-plus 64-1</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6</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580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1.22</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2.9</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FT-AXIA 80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60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60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0.51</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sz="1600"/>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SHS 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60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60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0.35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a:solidFill>
                            <a:srgbClr val="003D6A"/>
                          </a:solidFill>
                          <a:latin typeface="+mn-lt"/>
                          <a:ea typeface="+mn-ea"/>
                          <a:cs typeface="+mn-cs"/>
                        </a:rPr>
                        <a:t>11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SHS 50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60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sz="1600"/>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200" b="0" kern="1200">
                          <a:solidFill>
                            <a:srgbClr val="003D6A"/>
                          </a:solidFill>
                          <a:latin typeface="+mn-lt"/>
                          <a:ea typeface="+mn-ea"/>
                          <a:cs typeface="+mn-cs"/>
                        </a:rPr>
                        <a:t>0.14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b="0" kern="1200" dirty="0">
                          <a:solidFill>
                            <a:srgbClr val="003D6A"/>
                          </a:solidFill>
                          <a:latin typeface="+mn-lt"/>
                          <a:ea typeface="+mn-ea"/>
                          <a:cs typeface="+mn-cs"/>
                        </a:rPr>
                        <a:t>11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14"/>
                  </a:ext>
                </a:extLst>
              </a:tr>
            </a:tbl>
          </a:graphicData>
        </a:graphic>
      </p:graphicFrame>
    </p:spTree>
    <p:extLst>
      <p:ext uri="{BB962C8B-B14F-4D97-AF65-F5344CB8AC3E}">
        <p14:creationId xmlns:p14="http://schemas.microsoft.com/office/powerpoint/2010/main" val="1619812674"/>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Universalschwenkeinheit </a:t>
            </a:r>
            <a:endParaRPr lang="de-DE" sz="4000" b="1" dirty="0">
              <a:solidFill>
                <a:schemeClr val="bg1"/>
              </a:solidFill>
            </a:endParaRPr>
          </a:p>
        </p:txBody>
      </p:sp>
      <p:sp>
        <p:nvSpPr>
          <p:cNvPr id="36" name="Textfeld 35"/>
          <p:cNvSpPr txBox="1"/>
          <p:nvPr/>
        </p:nvSpPr>
        <p:spPr>
          <a:xfrm>
            <a:off x="5148064" y="3297758"/>
            <a:ext cx="3888432" cy="923330"/>
          </a:xfrm>
          <a:prstGeom prst="rect">
            <a:avLst/>
          </a:prstGeom>
          <a:noFill/>
        </p:spPr>
        <p:txBody>
          <a:bodyPr wrap="square" rtlCol="0">
            <a:spAutoFit/>
          </a:bodyPr>
          <a:lstStyle/>
          <a:p>
            <a:r>
              <a:rPr lang="de-DE" b="1" noProof="1">
                <a:solidFill>
                  <a:srgbClr val="003D6A"/>
                </a:solidFill>
              </a:rPr>
              <a:t>Das robusteste Schwenkmodul mit der höchsten Leistungsdichte am Markt</a:t>
            </a:r>
            <a:endParaRPr lang="de-DE" b="1">
              <a:solidFill>
                <a:srgbClr val="003D6A"/>
              </a:solidFill>
            </a:endParaRPr>
          </a:p>
          <a:p>
            <a:endParaRPr lang="de-DE" b="1">
              <a:solidFill>
                <a:srgbClr val="00446B"/>
              </a:solidFill>
            </a:endParaRPr>
          </a:p>
          <a:p>
            <a:r>
              <a:rPr lang="de-DE" b="1">
                <a:solidFill>
                  <a:srgbClr val="00446B"/>
                </a:solidFill>
              </a:rPr>
              <a:t>25 % höheres Drehmoment</a:t>
            </a:r>
            <a:endParaRPr lang="de-DE" b="1" dirty="0">
              <a:solidFill>
                <a:srgbClr val="003D6A"/>
              </a:solidFill>
            </a:endParaRPr>
          </a:p>
        </p:txBody>
      </p:sp>
      <p:sp>
        <p:nvSpPr>
          <p:cNvPr id="18" name="Textfeld 17"/>
          <p:cNvSpPr txBox="1"/>
          <p:nvPr/>
        </p:nvSpPr>
        <p:spPr>
          <a:xfrm>
            <a:off x="5148064" y="2013724"/>
            <a:ext cx="3888432" cy="1284034"/>
          </a:xfrm>
          <a:prstGeom prst="rect">
            <a:avLst/>
          </a:prstGeom>
          <a:noFill/>
        </p:spPr>
        <p:txBody>
          <a:bodyPr wrap="square" rtlCol="0">
            <a:noAutofit/>
          </a:bodyPr>
          <a:lstStyle/>
          <a:p>
            <a:r>
              <a:rPr lang="de-DE" sz="1600" b="1" dirty="0">
                <a:solidFill>
                  <a:srgbClr val="003D6A"/>
                </a:solidFill>
              </a:rPr>
              <a:t>Universell einsetzbare Einheit für pneumatische Schwenk- und Wendebewegungen</a:t>
            </a:r>
          </a:p>
        </p:txBody>
      </p:sp>
      <p:pic>
        <p:nvPicPr>
          <p:cNvPr id="6" name="Grafik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142959811"/>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6673"/>
            <a:ext cx="6516687" cy="603840"/>
          </a:xfrm>
          <a:prstGeom prst="rect">
            <a:avLst/>
          </a:prstGeom>
          <a:solidFill>
            <a:srgbClr val="003D6A"/>
          </a:solidFill>
        </p:spPr>
        <p:txBody>
          <a:bodyPr wrap="square" lIns="90000" tIns="90000" bIns="0" rtlCol="0" anchor="ctr" anchorCtr="0">
            <a:spAutoFit/>
          </a:bodyPr>
          <a:lstStyle/>
          <a:p>
            <a:pPr>
              <a:lnSpc>
                <a:spcPts val="4000"/>
              </a:lnSpc>
            </a:pPr>
            <a:r>
              <a:rPr lang="de-DE" sz="3800" b="1" dirty="0">
                <a:solidFill>
                  <a:schemeClr val="bg1"/>
                </a:solidFill>
              </a:rPr>
              <a:t>Robust. Schnell. Leistungsfähig.</a:t>
            </a:r>
            <a:endParaRPr lang="de-DE" sz="3900" b="1" dirty="0">
              <a:solidFill>
                <a:schemeClr val="bg1"/>
              </a:solidFill>
            </a:endParaRPr>
          </a:p>
        </p:txBody>
      </p:sp>
      <p:sp>
        <p:nvSpPr>
          <p:cNvPr id="55" name="Textfeld 54"/>
          <p:cNvSpPr txBox="1"/>
          <p:nvPr/>
        </p:nvSpPr>
        <p:spPr>
          <a:xfrm>
            <a:off x="5220072" y="2080671"/>
            <a:ext cx="3588025" cy="2708434"/>
          </a:xfrm>
          <a:prstGeom prst="rect">
            <a:avLst/>
          </a:prstGeom>
          <a:noFill/>
        </p:spPr>
        <p:txBody>
          <a:bodyPr wrap="square" rtlCol="0">
            <a:spAutoFit/>
          </a:bodyPr>
          <a:lstStyle/>
          <a:p>
            <a:pPr marL="360000" indent="-360000">
              <a:spcAft>
                <a:spcPts val="1200"/>
              </a:spcAft>
              <a:buSzPct val="140000"/>
              <a:buBlip>
                <a:blip r:embed="rId2"/>
              </a:buBlip>
            </a:pPr>
            <a:r>
              <a:rPr lang="de-DE" sz="1600" b="1">
                <a:solidFill>
                  <a:srgbClr val="003D6A"/>
                </a:solidFill>
              </a:rPr>
              <a:t>Größte Mittenbohrung auch in Version mit Mediendurchführung</a:t>
            </a:r>
            <a:endParaRPr lang="de-DE" sz="1400" i="1" dirty="0"/>
          </a:p>
          <a:p>
            <a:pPr marL="360000" lvl="0" indent="-360000">
              <a:spcAft>
                <a:spcPts val="1200"/>
              </a:spcAft>
              <a:buSzPct val="140000"/>
              <a:buBlip>
                <a:blip r:embed="rId2"/>
              </a:buBlip>
            </a:pPr>
            <a:r>
              <a:rPr lang="de-DE" sz="1600" b="1">
                <a:solidFill>
                  <a:srgbClr val="003D6A"/>
                </a:solidFill>
              </a:rPr>
              <a:t>Voreingestellter Stoßdämpferhub</a:t>
            </a:r>
          </a:p>
          <a:p>
            <a:pPr marL="360000" lvl="0" indent="-360000">
              <a:spcAft>
                <a:spcPts val="1200"/>
              </a:spcAft>
              <a:buSzPct val="140000"/>
              <a:buBlip>
                <a:blip r:embed="rId2"/>
              </a:buBlip>
            </a:pPr>
            <a:r>
              <a:rPr lang="de-DE" sz="1600" b="1">
                <a:solidFill>
                  <a:srgbClr val="003D6A"/>
                </a:solidFill>
              </a:rPr>
              <a:t>Dichte, spielfrei vorgespannte Lagerung</a:t>
            </a:r>
          </a:p>
          <a:p>
            <a:pPr marL="360000" lvl="0" indent="-360000">
              <a:spcAft>
                <a:spcPts val="1200"/>
              </a:spcAft>
              <a:buSzPct val="140000"/>
              <a:buBlip>
                <a:blip r:embed="rId2"/>
              </a:buBlip>
            </a:pPr>
            <a:r>
              <a:rPr lang="de-DE" sz="1600" b="1">
                <a:solidFill>
                  <a:srgbClr val="003D6A"/>
                </a:solidFill>
              </a:rPr>
              <a:t>Modular aufgebaut und mit Optionen beliebig kombinierbar</a:t>
            </a:r>
          </a:p>
          <a:p>
            <a:pPr marL="360000" lvl="0" indent="-360000">
              <a:spcAft>
                <a:spcPts val="1200"/>
              </a:spcAft>
              <a:buSzPct val="140000"/>
              <a:buBlip>
                <a:blip r:embed="rId2"/>
              </a:buBlip>
            </a:pPr>
            <a:r>
              <a:rPr lang="de-DE" sz="1600" b="1">
                <a:solidFill>
                  <a:srgbClr val="003D6A"/>
                </a:solidFill>
              </a:rPr>
              <a:t>Standardmäßig mit FKM-Dichtungen ausgestattet</a:t>
            </a:r>
            <a:endParaRPr lang="de-DE" sz="1400">
              <a:solidFill>
                <a:prstClr val="black"/>
              </a:solidFill>
            </a:endParaRPr>
          </a:p>
          <a:p>
            <a:pPr marL="285750" lvl="0" indent="-360000">
              <a:spcAft>
                <a:spcPts val="1200"/>
              </a:spcAft>
              <a:buSzPct val="200000"/>
              <a:buBlip>
                <a:blip r:embed="rId2"/>
              </a:buBlip>
            </a:pPr>
            <a:endParaRPr lang="de-DE" sz="1400" i="1">
              <a:solidFill>
                <a:prstClr val="black"/>
              </a:solidFill>
            </a:endParaRPr>
          </a:p>
          <a:p>
            <a:pPr marL="285750" indent="-360000">
              <a:spcAft>
                <a:spcPts val="1200"/>
              </a:spcAft>
              <a:buSzPct val="200000"/>
              <a:buBlip>
                <a:blip r:embed="rId2"/>
              </a:buBlip>
            </a:pPr>
            <a:endParaRPr lang="de-DE" sz="1600" b="1">
              <a:solidFill>
                <a:srgbClr val="003D6A"/>
              </a:solidFill>
            </a:endParaRPr>
          </a:p>
        </p:txBody>
      </p:sp>
      <p:pic>
        <p:nvPicPr>
          <p:cNvPr id="5" name="Grafik 4"/>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323528" y="2060848"/>
            <a:ext cx="4320000" cy="3600000"/>
          </a:xfrm>
          <a:prstGeom prst="rect">
            <a:avLst/>
          </a:prstGeom>
        </p:spPr>
      </p:pic>
    </p:spTree>
    <p:extLst>
      <p:ext uri="{BB962C8B-B14F-4D97-AF65-F5344CB8AC3E}">
        <p14:creationId xmlns:p14="http://schemas.microsoft.com/office/powerpoint/2010/main" val="99637947"/>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feld 7"/>
          <p:cNvSpPr txBox="1"/>
          <p:nvPr/>
        </p:nvSpPr>
        <p:spPr>
          <a:xfrm>
            <a:off x="2627313" y="473083"/>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Funktionsprinzip</a:t>
            </a:r>
            <a:endParaRPr lang="de-DE" sz="4000" b="1" dirty="0">
              <a:solidFill>
                <a:schemeClr val="bg1"/>
              </a:solidFill>
            </a:endParaRPr>
          </a:p>
        </p:txBody>
      </p:sp>
      <p:grpSp>
        <p:nvGrpSpPr>
          <p:cNvPr id="5" name="Gruppieren 4"/>
          <p:cNvGrpSpPr/>
          <p:nvPr/>
        </p:nvGrpSpPr>
        <p:grpSpPr>
          <a:xfrm>
            <a:off x="5220073" y="4253523"/>
            <a:ext cx="3923928" cy="338554"/>
            <a:chOff x="363001" y="1167083"/>
            <a:chExt cx="4015045" cy="338554"/>
          </a:xfrm>
        </p:grpSpPr>
        <p:sp>
          <p:nvSpPr>
            <p:cNvPr id="6" name="Textfeld 5"/>
            <p:cNvSpPr txBox="1"/>
            <p:nvPr/>
          </p:nvSpPr>
          <p:spPr>
            <a:xfrm>
              <a:off x="576736" y="1167083"/>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Schwenkwinkeleinstellung</a:t>
              </a:r>
            </a:p>
          </p:txBody>
        </p:sp>
        <p:grpSp>
          <p:nvGrpSpPr>
            <p:cNvPr id="7" name="Gruppieren 6"/>
            <p:cNvGrpSpPr/>
            <p:nvPr/>
          </p:nvGrpSpPr>
          <p:grpSpPr>
            <a:xfrm>
              <a:off x="363001" y="1182472"/>
              <a:ext cx="318475" cy="307777"/>
              <a:chOff x="356215" y="791337"/>
              <a:chExt cx="318475" cy="307777"/>
            </a:xfrm>
          </p:grpSpPr>
          <p:sp>
            <p:nvSpPr>
              <p:cNvPr id="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0" name="Textfeld 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3</a:t>
                </a:r>
              </a:p>
            </p:txBody>
          </p:sp>
        </p:grpSp>
      </p:grpSp>
      <p:grpSp>
        <p:nvGrpSpPr>
          <p:cNvPr id="11" name="Gruppieren 10"/>
          <p:cNvGrpSpPr/>
          <p:nvPr/>
        </p:nvGrpSpPr>
        <p:grpSpPr>
          <a:xfrm>
            <a:off x="5220072" y="3954037"/>
            <a:ext cx="3816425" cy="338554"/>
            <a:chOff x="363001" y="867597"/>
            <a:chExt cx="4015045" cy="338554"/>
          </a:xfrm>
        </p:grpSpPr>
        <p:sp>
          <p:nvSpPr>
            <p:cNvPr id="12" name="Textfeld 11"/>
            <p:cNvSpPr txBox="1"/>
            <p:nvPr/>
          </p:nvSpPr>
          <p:spPr>
            <a:xfrm>
              <a:off x="576736" y="867597"/>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Ritzel</a:t>
              </a:r>
            </a:p>
          </p:txBody>
        </p:sp>
        <p:grpSp>
          <p:nvGrpSpPr>
            <p:cNvPr id="13" name="Gruppieren 12"/>
            <p:cNvGrpSpPr/>
            <p:nvPr/>
          </p:nvGrpSpPr>
          <p:grpSpPr>
            <a:xfrm>
              <a:off x="363001" y="882986"/>
              <a:ext cx="318475" cy="307777"/>
              <a:chOff x="356215" y="791337"/>
              <a:chExt cx="318475" cy="307777"/>
            </a:xfrm>
          </p:grpSpPr>
          <p:sp>
            <p:nvSpPr>
              <p:cNvPr id="1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15" name="Textfeld 14"/>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2</a:t>
                </a:r>
              </a:p>
            </p:txBody>
          </p:sp>
        </p:grpSp>
      </p:grpSp>
      <p:grpSp>
        <p:nvGrpSpPr>
          <p:cNvPr id="16" name="Gruppieren 15"/>
          <p:cNvGrpSpPr/>
          <p:nvPr/>
        </p:nvGrpSpPr>
        <p:grpSpPr>
          <a:xfrm>
            <a:off x="5220073" y="3645024"/>
            <a:ext cx="3816424" cy="338554"/>
            <a:chOff x="363001" y="558584"/>
            <a:chExt cx="4015045" cy="338554"/>
          </a:xfrm>
        </p:grpSpPr>
        <p:sp>
          <p:nvSpPr>
            <p:cNvPr id="17" name="Textfeld 16"/>
            <p:cNvSpPr txBox="1"/>
            <p:nvPr/>
          </p:nvSpPr>
          <p:spPr>
            <a:xfrm>
              <a:off x="576736" y="558584"/>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Gehäuse</a:t>
              </a:r>
              <a:endParaRPr lang="de-DE" sz="1600" b="1" dirty="0">
                <a:solidFill>
                  <a:srgbClr val="003D6A"/>
                </a:solidFill>
              </a:endParaRPr>
            </a:p>
          </p:txBody>
        </p:sp>
        <p:grpSp>
          <p:nvGrpSpPr>
            <p:cNvPr id="18" name="Gruppieren 17"/>
            <p:cNvGrpSpPr/>
            <p:nvPr/>
          </p:nvGrpSpPr>
          <p:grpSpPr>
            <a:xfrm>
              <a:off x="363001" y="573973"/>
              <a:ext cx="318475" cy="307777"/>
              <a:chOff x="356215" y="791337"/>
              <a:chExt cx="318475" cy="307777"/>
            </a:xfrm>
          </p:grpSpPr>
          <p:sp>
            <p:nvSpPr>
              <p:cNvPr id="1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0" name="Textfeld 19"/>
              <p:cNvSpPr txBox="1"/>
              <p:nvPr/>
            </p:nvSpPr>
            <p:spPr>
              <a:xfrm>
                <a:off x="356215" y="791337"/>
                <a:ext cx="318475" cy="307777"/>
              </a:xfrm>
              <a:prstGeom prst="rect">
                <a:avLst/>
              </a:prstGeom>
              <a:noFill/>
            </p:spPr>
            <p:txBody>
              <a:bodyPr wrap="square" rtlCol="0">
                <a:spAutoFit/>
              </a:bodyPr>
              <a:lstStyle/>
              <a:p>
                <a:r>
                  <a:rPr lang="de-DE" sz="1400" b="1" dirty="0">
                    <a:solidFill>
                      <a:schemeClr val="bg1"/>
                    </a:solidFill>
                  </a:rPr>
                  <a:t>1</a:t>
                </a:r>
              </a:p>
            </p:txBody>
          </p:sp>
        </p:grpSp>
      </p:grpSp>
      <p:grpSp>
        <p:nvGrpSpPr>
          <p:cNvPr id="21" name="Gruppieren 20"/>
          <p:cNvGrpSpPr/>
          <p:nvPr/>
        </p:nvGrpSpPr>
        <p:grpSpPr>
          <a:xfrm>
            <a:off x="5220072" y="4557515"/>
            <a:ext cx="3923929" cy="338554"/>
            <a:chOff x="363001" y="1471075"/>
            <a:chExt cx="4015045" cy="338554"/>
          </a:xfrm>
        </p:grpSpPr>
        <p:sp>
          <p:nvSpPr>
            <p:cNvPr id="22" name="Textfeld 21"/>
            <p:cNvSpPr txBox="1"/>
            <p:nvPr/>
          </p:nvSpPr>
          <p:spPr>
            <a:xfrm>
              <a:off x="576736" y="1471075"/>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Dämpfung </a:t>
              </a:r>
            </a:p>
          </p:txBody>
        </p:sp>
        <p:grpSp>
          <p:nvGrpSpPr>
            <p:cNvPr id="23" name="Gruppieren 22"/>
            <p:cNvGrpSpPr/>
            <p:nvPr/>
          </p:nvGrpSpPr>
          <p:grpSpPr>
            <a:xfrm>
              <a:off x="363001" y="1486464"/>
              <a:ext cx="318475" cy="307777"/>
              <a:chOff x="348595" y="795672"/>
              <a:chExt cx="318475" cy="307777"/>
            </a:xfrm>
          </p:grpSpPr>
          <p:sp>
            <p:nvSpPr>
              <p:cNvPr id="24"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25" name="Textfeld 24"/>
              <p:cNvSpPr txBox="1"/>
              <p:nvPr/>
            </p:nvSpPr>
            <p:spPr>
              <a:xfrm>
                <a:off x="348595" y="795672"/>
                <a:ext cx="318475" cy="307777"/>
              </a:xfrm>
              <a:prstGeom prst="rect">
                <a:avLst/>
              </a:prstGeom>
              <a:noFill/>
            </p:spPr>
            <p:txBody>
              <a:bodyPr wrap="square" rtlCol="0">
                <a:spAutoFit/>
              </a:bodyPr>
              <a:lstStyle/>
              <a:p>
                <a:r>
                  <a:rPr lang="de-DE" sz="1400" b="1" dirty="0">
                    <a:solidFill>
                      <a:schemeClr val="bg1"/>
                    </a:solidFill>
                  </a:rPr>
                  <a:t>4</a:t>
                </a:r>
              </a:p>
            </p:txBody>
          </p:sp>
        </p:grpSp>
      </p:grpSp>
      <p:grpSp>
        <p:nvGrpSpPr>
          <p:cNvPr id="26" name="Gruppieren 25"/>
          <p:cNvGrpSpPr/>
          <p:nvPr/>
        </p:nvGrpSpPr>
        <p:grpSpPr>
          <a:xfrm>
            <a:off x="5220072" y="4859256"/>
            <a:ext cx="3816425" cy="338554"/>
            <a:chOff x="363001" y="1772816"/>
            <a:chExt cx="4015045" cy="338554"/>
          </a:xfrm>
        </p:grpSpPr>
        <p:sp>
          <p:nvSpPr>
            <p:cNvPr id="27" name="Textfeld 2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dirty="0">
                  <a:solidFill>
                    <a:srgbClr val="003D6A"/>
                  </a:solidFill>
                </a:rPr>
                <a:t>Antrieb</a:t>
              </a:r>
            </a:p>
          </p:txBody>
        </p:sp>
        <p:grpSp>
          <p:nvGrpSpPr>
            <p:cNvPr id="28" name="Gruppieren 27"/>
            <p:cNvGrpSpPr/>
            <p:nvPr/>
          </p:nvGrpSpPr>
          <p:grpSpPr>
            <a:xfrm>
              <a:off x="363001" y="1788205"/>
              <a:ext cx="318475" cy="307777"/>
              <a:chOff x="356437" y="795672"/>
              <a:chExt cx="318475" cy="307777"/>
            </a:xfrm>
          </p:grpSpPr>
          <p:sp>
            <p:nvSpPr>
              <p:cNvPr id="2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Textfeld 2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5</a:t>
                </a:r>
              </a:p>
            </p:txBody>
          </p:sp>
        </p:grpSp>
      </p:grpSp>
      <p:sp>
        <p:nvSpPr>
          <p:cNvPr id="58" name="Textfeld 57"/>
          <p:cNvSpPr txBox="1"/>
          <p:nvPr/>
        </p:nvSpPr>
        <p:spPr>
          <a:xfrm>
            <a:off x="5148064" y="2013724"/>
            <a:ext cx="3995936" cy="338554"/>
          </a:xfrm>
          <a:prstGeom prst="rect">
            <a:avLst/>
          </a:prstGeom>
          <a:noFill/>
        </p:spPr>
        <p:txBody>
          <a:bodyPr wrap="square" rtlCol="0">
            <a:spAutoFit/>
          </a:bodyPr>
          <a:lstStyle/>
          <a:p>
            <a:r>
              <a:rPr lang="de-DE" sz="1600" b="1">
                <a:solidFill>
                  <a:srgbClr val="003D6A"/>
                </a:solidFill>
              </a:rPr>
              <a:t>Funktionsbeschreibung</a:t>
            </a:r>
            <a:endParaRPr lang="de-DE" sz="1600" b="1" dirty="0">
              <a:solidFill>
                <a:srgbClr val="003D6A"/>
              </a:solidFill>
            </a:endParaRPr>
          </a:p>
        </p:txBody>
      </p:sp>
      <p:sp>
        <p:nvSpPr>
          <p:cNvPr id="59" name="Textfeld 58"/>
          <p:cNvSpPr txBox="1"/>
          <p:nvPr/>
        </p:nvSpPr>
        <p:spPr>
          <a:xfrm>
            <a:off x="5148064" y="2298358"/>
            <a:ext cx="3995936" cy="1202650"/>
          </a:xfrm>
          <a:prstGeom prst="rect">
            <a:avLst/>
          </a:prstGeom>
          <a:noFill/>
        </p:spPr>
        <p:txBody>
          <a:bodyPr wrap="square" rtlCol="0">
            <a:normAutofit lnSpcReduction="10000"/>
          </a:bodyPr>
          <a:lstStyle/>
          <a:p>
            <a:r>
              <a:rPr lang="de-DE" sz="1600">
                <a:solidFill>
                  <a:srgbClr val="003D6A"/>
                </a:solidFill>
              </a:rPr>
              <a:t>Die beiden Pneumatikkolben bewegen sich bei Druckbeaufschlagung ihrer Stirnflächen geradlinig in ihren Bohrungen und drehen über ihre seitlich angebrachte Verzahnung das Ritzel.</a:t>
            </a:r>
          </a:p>
          <a:p>
            <a:endParaRPr lang="de-DE" sz="1600">
              <a:solidFill>
                <a:srgbClr val="003D6A"/>
              </a:solidFill>
            </a:endParaRPr>
          </a:p>
          <a:p>
            <a:endParaRPr lang="de-DE" sz="1600">
              <a:solidFill>
                <a:srgbClr val="003D6A"/>
              </a:solidFill>
            </a:endParaRPr>
          </a:p>
          <a:p>
            <a:endParaRPr lang="de-DE" sz="1600">
              <a:solidFill>
                <a:srgbClr val="003D6A"/>
              </a:solidFill>
            </a:endParaRPr>
          </a:p>
        </p:txBody>
      </p:sp>
      <p:pic>
        <p:nvPicPr>
          <p:cNvPr id="60" name="Grafik 59"/>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338095" y="2097743"/>
            <a:ext cx="4320000" cy="3600000"/>
          </a:xfrm>
          <a:prstGeom prst="rect">
            <a:avLst/>
          </a:prstGeom>
        </p:spPr>
      </p:pic>
      <p:grpSp>
        <p:nvGrpSpPr>
          <p:cNvPr id="36" name="Gruppieren 35"/>
          <p:cNvGrpSpPr/>
          <p:nvPr/>
        </p:nvGrpSpPr>
        <p:grpSpPr>
          <a:xfrm>
            <a:off x="5220072" y="5157192"/>
            <a:ext cx="3816425" cy="338554"/>
            <a:chOff x="363001" y="1772816"/>
            <a:chExt cx="4015045" cy="338554"/>
          </a:xfrm>
        </p:grpSpPr>
        <p:sp>
          <p:nvSpPr>
            <p:cNvPr id="37" name="Textfeld 36"/>
            <p:cNvSpPr txBox="1"/>
            <p:nvPr/>
          </p:nvSpPr>
          <p:spPr>
            <a:xfrm>
              <a:off x="576736" y="1772816"/>
              <a:ext cx="3801310" cy="338554"/>
            </a:xfrm>
            <a:prstGeom prst="rect">
              <a:avLst/>
            </a:prstGeom>
            <a:noFill/>
          </p:spPr>
          <p:txBody>
            <a:bodyPr wrap="square" rtlCol="0">
              <a:spAutoFit/>
            </a:bodyPr>
            <a:lstStyle/>
            <a:p>
              <a:pPr>
                <a:spcAft>
                  <a:spcPts val="600"/>
                </a:spcAft>
                <a:buSzPct val="130000"/>
              </a:pPr>
              <a:r>
                <a:rPr lang="de-DE" sz="1600" b="1">
                  <a:solidFill>
                    <a:srgbClr val="003D6A"/>
                  </a:solidFill>
                </a:rPr>
                <a:t>Lager</a:t>
              </a:r>
              <a:endParaRPr lang="de-DE" sz="1600" b="1" dirty="0">
                <a:solidFill>
                  <a:srgbClr val="003D6A"/>
                </a:solidFill>
              </a:endParaRPr>
            </a:p>
          </p:txBody>
        </p:sp>
        <p:grpSp>
          <p:nvGrpSpPr>
            <p:cNvPr id="38" name="Gruppieren 37"/>
            <p:cNvGrpSpPr/>
            <p:nvPr/>
          </p:nvGrpSpPr>
          <p:grpSpPr>
            <a:xfrm>
              <a:off x="363001" y="1788205"/>
              <a:ext cx="318475" cy="307777"/>
              <a:chOff x="356437" y="795672"/>
              <a:chExt cx="318475" cy="307777"/>
            </a:xfrm>
          </p:grpSpPr>
          <p:sp>
            <p:nvSpPr>
              <p:cNvPr id="39" name="Oval 8"/>
              <p:cNvSpPr>
                <a:spLocks noChangeArrowheads="1"/>
              </p:cNvSpPr>
              <p:nvPr/>
            </p:nvSpPr>
            <p:spPr bwMode="auto">
              <a:xfrm>
                <a:off x="384437" y="845415"/>
                <a:ext cx="216000" cy="216000"/>
              </a:xfrm>
              <a:prstGeom prst="ellipse">
                <a:avLst/>
              </a:prstGeom>
              <a:solidFill>
                <a:srgbClr val="009EE2"/>
              </a:solidFill>
              <a:ln w="9525">
                <a:solidFill>
                  <a:schemeClr val="bg1"/>
                </a:solidFill>
                <a:round/>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40" name="Textfeld 39"/>
              <p:cNvSpPr txBox="1"/>
              <p:nvPr/>
            </p:nvSpPr>
            <p:spPr>
              <a:xfrm>
                <a:off x="356437" y="795672"/>
                <a:ext cx="318475" cy="307777"/>
              </a:xfrm>
              <a:prstGeom prst="rect">
                <a:avLst/>
              </a:prstGeom>
              <a:noFill/>
            </p:spPr>
            <p:txBody>
              <a:bodyPr wrap="square" rtlCol="0">
                <a:spAutoFit/>
              </a:bodyPr>
              <a:lstStyle/>
              <a:p>
                <a:r>
                  <a:rPr lang="de-DE" sz="1400" b="1" dirty="0">
                    <a:solidFill>
                      <a:schemeClr val="bg1"/>
                    </a:solidFill>
                  </a:rPr>
                  <a:t>6</a:t>
                </a:r>
              </a:p>
            </p:txBody>
          </p:sp>
        </p:grpSp>
      </p:grpSp>
    </p:spTree>
    <p:extLst>
      <p:ext uri="{BB962C8B-B14F-4D97-AF65-F5344CB8AC3E}">
        <p14:creationId xmlns:p14="http://schemas.microsoft.com/office/powerpoint/2010/main" val="877130941"/>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Vorteile – Ihr Nutzen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Sauber abgestufte Baureihe mit gleichmäßigem Drehmomentwachstum </a:t>
            </a:r>
            <a:r>
              <a:rPr lang="de-DE" sz="1600" dirty="0">
                <a:solidFill>
                  <a:srgbClr val="003D6A"/>
                </a:solidFill>
                <a:effectLst/>
              </a:rPr>
              <a:t>für viele Anwendungsfälle ist die richtige Größe als Standardprodukt lieferbar</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Große Mittenbohrung </a:t>
            </a:r>
            <a:r>
              <a:rPr lang="de-DE" sz="1600" dirty="0">
                <a:solidFill>
                  <a:srgbClr val="003D6A"/>
                </a:solidFill>
                <a:effectLst/>
              </a:rPr>
              <a:t>zur Durchführung von Kabel und Schläuchen bei gleicher Bauhöhe der Einheit</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Voreingestellter Stoßdämpferhub </a:t>
            </a:r>
            <a:r>
              <a:rPr lang="de-DE" sz="1600" dirty="0">
                <a:solidFill>
                  <a:srgbClr val="003D6A"/>
                </a:solidFill>
                <a:effectLst/>
              </a:rPr>
              <a:t>für einfache und schnelle Inbetriebnahme</a:t>
            </a:r>
          </a:p>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Schwenkwinkel 90° oder 180° wählbar </a:t>
            </a:r>
            <a:r>
              <a:rPr lang="de-DE" sz="1600" dirty="0">
                <a:solidFill>
                  <a:srgbClr val="003D6A"/>
                </a:solidFill>
                <a:effectLst/>
              </a:rPr>
              <a:t>absolute Flexibilität bei der Auswahl des Schwenkwinkels, anwendungsspezifische Winkel sind auf Anfrage erhältlich</a:t>
            </a:r>
          </a:p>
        </p:txBody>
      </p:sp>
      <p:sp>
        <p:nvSpPr>
          <p:cNvPr id="6" name="Textfeld 5"/>
          <p:cNvSpPr txBox="1"/>
          <p:nvPr/>
        </p:nvSpPr>
        <p:spPr>
          <a:xfrm>
            <a:off x="5004528" y="1988840"/>
            <a:ext cx="4031968" cy="3960440"/>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Endlageneinstellbarkeit klein oder groß wählbar </a:t>
            </a:r>
            <a:r>
              <a:rPr lang="de-DE" sz="1600">
                <a:solidFill>
                  <a:srgbClr val="003D6A"/>
                </a:solidFill>
              </a:rPr>
              <a:t>für die flexible Einstellbarkeit des Schwenkwinkels</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Optional anbaubare Fluiddurchführung und elektrische Durchführung </a:t>
            </a:r>
            <a:r>
              <a:rPr lang="de-DE" sz="1600">
                <a:solidFill>
                  <a:srgbClr val="003D6A"/>
                </a:solidFill>
              </a:rPr>
              <a:t>zur dauerhaft betriebssicheren Durchführung von Gasen, Vakuum und elektrischen Sensor- und Aktorsignalen</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Modularer Anbau verschiedener Optionen </a:t>
            </a:r>
            <a:r>
              <a:rPr lang="de-DE" sz="1600">
                <a:solidFill>
                  <a:srgbClr val="003D6A"/>
                </a:solidFill>
              </a:rPr>
              <a:t>für die individuelle Anpassung an verschiedene Anwendungsfälle</a:t>
            </a:r>
          </a:p>
          <a:p>
            <a:pPr marL="463550" indent="-285750">
              <a:spcAft>
                <a:spcPts val="600"/>
              </a:spcAft>
              <a:buClr>
                <a:srgbClr val="009EE2"/>
              </a:buClr>
              <a:buSzPct val="100000"/>
              <a:buFont typeface="Calibri" panose="020F0502020204030204" pitchFamily="34" charset="0"/>
              <a:buChar char="●"/>
            </a:pPr>
            <a:r>
              <a:rPr lang="de-DE" sz="1600" b="1">
                <a:solidFill>
                  <a:srgbClr val="003D6A"/>
                </a:solidFill>
              </a:rPr>
              <a:t>Wahlweise elektronische Magnetschalter oder induktive Näherungsschalter </a:t>
            </a:r>
            <a:r>
              <a:rPr lang="de-DE" sz="1600">
                <a:solidFill>
                  <a:srgbClr val="003D6A"/>
                </a:solidFill>
              </a:rPr>
              <a:t>für absolute Variabilität in der Positionsabfrage</a:t>
            </a:r>
          </a:p>
        </p:txBody>
      </p:sp>
    </p:spTree>
    <p:extLst>
      <p:ext uri="{BB962C8B-B14F-4D97-AF65-F5344CB8AC3E}">
        <p14:creationId xmlns:p14="http://schemas.microsoft.com/office/powerpoint/2010/main" val="3439281026"/>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a:solidFill>
                  <a:schemeClr val="bg1"/>
                </a:solidFill>
              </a:rPr>
              <a:t>Technische Daten</a:t>
            </a:r>
            <a:endParaRPr lang="de-DE" sz="4000" b="1" dirty="0">
              <a:solidFill>
                <a:schemeClr val="bg1"/>
              </a:solidFill>
            </a:endParaRPr>
          </a:p>
        </p:txBody>
      </p:sp>
      <p:graphicFrame>
        <p:nvGraphicFramePr>
          <p:cNvPr id="5" name="Inhaltsplatzhalter 13"/>
          <p:cNvGraphicFramePr>
            <a:graphicFrameLocks/>
          </p:cNvGraphicFramePr>
          <p:nvPr>
            <p:extLst/>
          </p:nvPr>
        </p:nvGraphicFramePr>
        <p:xfrm>
          <a:off x="539552" y="1844824"/>
          <a:ext cx="8280920" cy="2440560"/>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656184">
                  <a:extLst>
                    <a:ext uri="{9D8B030D-6E8A-4147-A177-3AD203B41FA5}">
                      <a16:colId xmlns:a16="http://schemas.microsoft.com/office/drawing/2014/main" val="20000"/>
                    </a:ext>
                  </a:extLst>
                </a:gridCol>
                <a:gridCol w="1656184">
                  <a:extLst>
                    <a:ext uri="{9D8B030D-6E8A-4147-A177-3AD203B41FA5}">
                      <a16:colId xmlns:a16="http://schemas.microsoft.com/office/drawing/2014/main" val="20001"/>
                    </a:ext>
                  </a:extLst>
                </a:gridCol>
                <a:gridCol w="1656184">
                  <a:extLst>
                    <a:ext uri="{9D8B030D-6E8A-4147-A177-3AD203B41FA5}">
                      <a16:colId xmlns:a16="http://schemas.microsoft.com/office/drawing/2014/main" val="20002"/>
                    </a:ext>
                  </a:extLst>
                </a:gridCol>
                <a:gridCol w="1656184">
                  <a:extLst>
                    <a:ext uri="{9D8B030D-6E8A-4147-A177-3AD203B41FA5}">
                      <a16:colId xmlns:a16="http://schemas.microsoft.com/office/drawing/2014/main" val="20003"/>
                    </a:ext>
                  </a:extLst>
                </a:gridCol>
                <a:gridCol w="1656184">
                  <a:extLst>
                    <a:ext uri="{9D8B030D-6E8A-4147-A177-3AD203B41FA5}">
                      <a16:colId xmlns:a16="http://schemas.microsoft.com/office/drawing/2014/main" val="20004"/>
                    </a:ext>
                  </a:extLst>
                </a:gridCol>
              </a:tblGrid>
              <a:tr h="295578">
                <a:tc gridSpan="5">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600" b="1" kern="1200">
                          <a:solidFill>
                            <a:srgbClr val="003D6A"/>
                          </a:solidFill>
                          <a:latin typeface="+mn-lt"/>
                          <a:ea typeface="+mn-ea"/>
                          <a:cs typeface="+mn-cs"/>
                        </a:rPr>
                        <a:t>Technische Daten Übersicht</a:t>
                      </a:r>
                      <a:endParaRPr lang="de-DE" sz="1600" b="1" kern="1200" dirty="0">
                        <a:solidFill>
                          <a:srgbClr val="003D6A"/>
                        </a:solidFill>
                        <a:latin typeface="+mn-lt"/>
                        <a:ea typeface="+mn-ea"/>
                        <a:cs typeface="+mn-cs"/>
                      </a:endParaRPr>
                    </a:p>
                  </a:txBody>
                  <a:tcPr marL="72000" marR="187200" marT="46800" marB="46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Baugröße</a:t>
                      </a:r>
                      <a:endParaRPr lang="de-DE" sz="1400" b="0" kern="1200" dirty="0">
                        <a:solidFill>
                          <a:srgbClr val="003D6A"/>
                        </a:solidFill>
                        <a:latin typeface="+mn-lt"/>
                        <a:ea typeface="+mn-ea"/>
                        <a:cs typeface="+mn-cs"/>
                      </a:endParaRPr>
                    </a:p>
                  </a:txBody>
                  <a:tcPr marL="72000" marR="72000" anchor="b">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Drehmoment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Schwenkwinkel</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Massenträgheitsmoment</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de-DE" sz="1400" b="0" kern="1200">
                          <a:solidFill>
                            <a:srgbClr val="003D6A"/>
                          </a:solidFill>
                          <a:latin typeface="+mn-lt"/>
                          <a:ea typeface="+mn-ea"/>
                          <a:cs typeface="+mn-cs"/>
                        </a:rPr>
                        <a:t>Eigenmasse</a:t>
                      </a:r>
                      <a:endParaRPr lang="de-DE" sz="1400" b="0" kern="1200" dirty="0">
                        <a:solidFill>
                          <a:srgbClr val="003D6A"/>
                        </a:solidFill>
                        <a:latin typeface="+mn-lt"/>
                        <a:ea typeface="+mn-ea"/>
                        <a:cs typeface="+mn-cs"/>
                      </a:endParaRPr>
                    </a:p>
                  </a:txBody>
                  <a:tcPr marL="72000" marR="72000" anchor="b">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[Nm]</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[kgm²]</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[kg]</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14</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1.13</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90 .. 180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0.006 .. 0.014</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0.44 .. 0.61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16</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1.47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90 .. 180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0.08</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0.62</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25</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5.95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90 .. 180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0.5</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1.71</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240784">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40</a:t>
                      </a:r>
                    </a:p>
                  </a:txBody>
                  <a:tcPr marL="72000" marR="72000">
                    <a:lnL w="12700" cap="flat" cmpd="sng" algn="ctr">
                      <a:no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23.7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90 .. 180</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r>
                        <a:rPr lang="de-DE" sz="1400" b="0" kern="1200">
                          <a:solidFill>
                            <a:srgbClr val="003D6A"/>
                          </a:solidFill>
                          <a:latin typeface="+mn-lt"/>
                          <a:ea typeface="+mn-ea"/>
                          <a:cs typeface="+mn-cs"/>
                        </a:rPr>
                        <a:t>7</a:t>
                      </a:r>
                    </a:p>
                  </a:txBody>
                  <a:tcPr marL="72000" marR="72000">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b="0" kern="1200">
                          <a:solidFill>
                            <a:srgbClr val="003D6A"/>
                          </a:solidFill>
                          <a:latin typeface="+mn-lt"/>
                          <a:ea typeface="+mn-ea"/>
                          <a:cs typeface="+mn-cs"/>
                        </a:rPr>
                        <a:t>5.93</a:t>
                      </a:r>
                    </a:p>
                  </a:txBody>
                  <a:tcPr marL="72000" marR="72000">
                    <a:lnL w="12700" cap="flat" cmpd="sng" algn="ctr">
                      <a:solidFill>
                        <a:srgbClr val="00B0F0"/>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597849318"/>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804F2E16-B48F-4CE8-9CE9-82309EF8FC8D}"/>
              </a:ext>
            </a:extLst>
          </p:cNvPr>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Informationen im Detail</a:t>
            </a:r>
          </a:p>
        </p:txBody>
      </p:sp>
      <p:pic>
        <p:nvPicPr>
          <p:cNvPr id="3" name="Grafik 2">
            <a:extLst>
              <a:ext uri="{FF2B5EF4-FFF2-40B4-BE49-F238E27FC236}">
                <a16:creationId xmlns:a16="http://schemas.microsoft.com/office/drawing/2014/main" id="{138BF6AA-F1E0-455F-BFE8-B53F6C2DD149}"/>
              </a:ext>
            </a:extLst>
          </p:cNvPr>
          <p:cNvPicPr>
            <a:picLocks noChangeAspect="1"/>
          </p:cNvPicPr>
          <p:nvPr/>
        </p:nvPicPr>
        <p:blipFill>
          <a:blip r:embed="rId2"/>
          <a:stretch>
            <a:fillRect/>
          </a:stretch>
        </p:blipFill>
        <p:spPr>
          <a:xfrm>
            <a:off x="395537" y="1844824"/>
            <a:ext cx="4608512" cy="2132567"/>
          </a:xfrm>
          <a:prstGeom prst="rect">
            <a:avLst/>
          </a:prstGeom>
        </p:spPr>
      </p:pic>
      <p:pic>
        <p:nvPicPr>
          <p:cNvPr id="4" name="Grafik 3">
            <a:extLst>
              <a:ext uri="{FF2B5EF4-FFF2-40B4-BE49-F238E27FC236}">
                <a16:creationId xmlns:a16="http://schemas.microsoft.com/office/drawing/2014/main" id="{23FAC19D-D7E9-4E35-9200-2A7B0738C2BD}"/>
              </a:ext>
            </a:extLst>
          </p:cNvPr>
          <p:cNvPicPr>
            <a:picLocks noChangeAspect="1"/>
          </p:cNvPicPr>
          <p:nvPr/>
        </p:nvPicPr>
        <p:blipFill>
          <a:blip r:embed="rId3"/>
          <a:stretch>
            <a:fillRect/>
          </a:stretch>
        </p:blipFill>
        <p:spPr>
          <a:xfrm>
            <a:off x="5220072" y="2636912"/>
            <a:ext cx="3740347" cy="3076344"/>
          </a:xfrm>
          <a:prstGeom prst="rect">
            <a:avLst/>
          </a:prstGeom>
        </p:spPr>
      </p:pic>
      <p:sp>
        <p:nvSpPr>
          <p:cNvPr id="5" name="Rechteck: abgerundete Ecken 4">
            <a:extLst>
              <a:ext uri="{FF2B5EF4-FFF2-40B4-BE49-F238E27FC236}">
                <a16:creationId xmlns:a16="http://schemas.microsoft.com/office/drawing/2014/main" id="{7CABA36A-8616-4511-A677-BE2F03CB3909}"/>
              </a:ext>
            </a:extLst>
          </p:cNvPr>
          <p:cNvSpPr/>
          <p:nvPr/>
        </p:nvSpPr>
        <p:spPr>
          <a:xfrm>
            <a:off x="424633" y="3176972"/>
            <a:ext cx="4032448" cy="252028"/>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7" name="Rechteck: abgerundete Ecken 6">
            <a:extLst>
              <a:ext uri="{FF2B5EF4-FFF2-40B4-BE49-F238E27FC236}">
                <a16:creationId xmlns:a16="http://schemas.microsoft.com/office/drawing/2014/main" id="{C252C28D-CD10-40A6-8308-46C8CB22AD2A}"/>
              </a:ext>
            </a:extLst>
          </p:cNvPr>
          <p:cNvSpPr/>
          <p:nvPr/>
        </p:nvSpPr>
        <p:spPr>
          <a:xfrm>
            <a:off x="5292080" y="4725144"/>
            <a:ext cx="3384376" cy="216024"/>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4063162969"/>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Kundennutzen </a:t>
            </a:r>
            <a:r>
              <a:rPr lang="de-DE" sz="4000" b="1" dirty="0">
                <a:solidFill>
                  <a:srgbClr val="FFCC00"/>
                </a:solidFill>
              </a:rPr>
              <a:t>Auslegung</a:t>
            </a: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Auslegungsphase:</a:t>
            </a:r>
            <a:br>
              <a:rPr lang="de-DE" sz="1600" b="1" dirty="0">
                <a:solidFill>
                  <a:srgbClr val="003D6A"/>
                </a:solidFill>
                <a:effectLst/>
              </a:rPr>
            </a:br>
            <a:r>
              <a:rPr lang="de-DE" sz="1600" dirty="0">
                <a:solidFill>
                  <a:srgbClr val="003D6A"/>
                </a:solidFill>
                <a:effectLst/>
                <a:sym typeface="Wingdings" panose="05000000000000000000" pitchFamily="2" charset="2"/>
              </a:rPr>
              <a:t> SSE</a:t>
            </a:r>
            <a:endParaRPr lang="de-DE" sz="1600" dirty="0">
              <a:solidFill>
                <a:srgbClr val="003D6A"/>
              </a:solidFill>
              <a:effectLst/>
            </a:endParaRPr>
          </a:p>
        </p:txBody>
      </p:sp>
      <p:pic>
        <p:nvPicPr>
          <p:cNvPr id="2" name="Grafik 1">
            <a:extLst>
              <a:ext uri="{FF2B5EF4-FFF2-40B4-BE49-F238E27FC236}">
                <a16:creationId xmlns:a16="http://schemas.microsoft.com/office/drawing/2014/main" id="{B45D74C8-1E00-45D8-9809-4E30A7E59E24}"/>
              </a:ext>
            </a:extLst>
          </p:cNvPr>
          <p:cNvPicPr>
            <a:picLocks noChangeAspect="1"/>
          </p:cNvPicPr>
          <p:nvPr/>
        </p:nvPicPr>
        <p:blipFill>
          <a:blip r:embed="rId3"/>
          <a:stretch>
            <a:fillRect/>
          </a:stretch>
        </p:blipFill>
        <p:spPr>
          <a:xfrm>
            <a:off x="827584" y="2152744"/>
            <a:ext cx="7809580" cy="3893775"/>
          </a:xfrm>
          <a:prstGeom prst="rect">
            <a:avLst/>
          </a:prstGeom>
        </p:spPr>
      </p:pic>
      <p:sp>
        <p:nvSpPr>
          <p:cNvPr id="9" name="Rechteck: abgerundete Ecken 8">
            <a:extLst>
              <a:ext uri="{FF2B5EF4-FFF2-40B4-BE49-F238E27FC236}">
                <a16:creationId xmlns:a16="http://schemas.microsoft.com/office/drawing/2014/main" id="{EBF49DCD-2B63-4583-9F11-163A9D776023}"/>
              </a:ext>
            </a:extLst>
          </p:cNvPr>
          <p:cNvSpPr/>
          <p:nvPr/>
        </p:nvSpPr>
        <p:spPr>
          <a:xfrm>
            <a:off x="1403648" y="4149080"/>
            <a:ext cx="864096" cy="360040"/>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3025751856"/>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a:extLst>
              <a:ext uri="{FF2B5EF4-FFF2-40B4-BE49-F238E27FC236}">
                <a16:creationId xmlns:a16="http://schemas.microsoft.com/office/drawing/2014/main" id="{B1B97C18-AA66-40BB-A411-41B523DFC107}"/>
              </a:ext>
            </a:extLst>
          </p:cNvPr>
          <p:cNvPicPr>
            <a:picLocks noChangeAspect="1"/>
          </p:cNvPicPr>
          <p:nvPr/>
        </p:nvPicPr>
        <p:blipFill>
          <a:blip r:embed="rId2"/>
          <a:stretch>
            <a:fillRect/>
          </a:stretch>
        </p:blipFill>
        <p:spPr>
          <a:xfrm>
            <a:off x="831653" y="2054315"/>
            <a:ext cx="3740347" cy="3076344"/>
          </a:xfrm>
          <a:prstGeom prst="rect">
            <a:avLst/>
          </a:prstGeom>
        </p:spPr>
      </p:pic>
      <p:pic>
        <p:nvPicPr>
          <p:cNvPr id="12" name="Bild 4"/>
          <p:cNvPicPr>
            <a:picLocks noChangeAspect="1"/>
          </p:cNvPicPr>
          <p:nvPr/>
        </p:nvPicPr>
        <p:blipFill>
          <a:blip r:embed="rId3"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Kundennutzen </a:t>
            </a:r>
            <a:r>
              <a:rPr lang="de-DE" sz="4000" b="1" dirty="0">
                <a:solidFill>
                  <a:srgbClr val="FFCC00"/>
                </a:solidFill>
              </a:rPr>
              <a:t>Auslegung</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Auslegungsphase:</a:t>
            </a:r>
            <a:br>
              <a:rPr lang="de-DE" sz="1600" b="1" dirty="0">
                <a:solidFill>
                  <a:srgbClr val="003D6A"/>
                </a:solidFill>
                <a:effectLst/>
              </a:rPr>
            </a:br>
            <a:r>
              <a:rPr lang="de-DE" sz="1600" dirty="0">
                <a:solidFill>
                  <a:srgbClr val="003D6A"/>
                </a:solidFill>
                <a:effectLst/>
                <a:sym typeface="Wingdings" panose="05000000000000000000" pitchFamily="2" charset="2"/>
              </a:rPr>
              <a:t> SSE</a:t>
            </a:r>
            <a:endParaRPr lang="de-DE" sz="1600" dirty="0">
              <a:solidFill>
                <a:srgbClr val="003D6A"/>
              </a:solidFill>
              <a:effectLst/>
            </a:endParaRPr>
          </a:p>
        </p:txBody>
      </p:sp>
      <p:sp>
        <p:nvSpPr>
          <p:cNvPr id="9" name="Rechteck: abgerundete Ecken 8">
            <a:extLst>
              <a:ext uri="{FF2B5EF4-FFF2-40B4-BE49-F238E27FC236}">
                <a16:creationId xmlns:a16="http://schemas.microsoft.com/office/drawing/2014/main" id="{EBF49DCD-2B63-4583-9F11-163A9D776023}"/>
              </a:ext>
            </a:extLst>
          </p:cNvPr>
          <p:cNvSpPr/>
          <p:nvPr/>
        </p:nvSpPr>
        <p:spPr>
          <a:xfrm>
            <a:off x="899592" y="4509120"/>
            <a:ext cx="2736304" cy="216024"/>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1980543741"/>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Kundennutzen </a:t>
            </a:r>
            <a:r>
              <a:rPr lang="de-DE" sz="4000" b="1" dirty="0">
                <a:solidFill>
                  <a:srgbClr val="FFCC00"/>
                </a:solidFill>
              </a:rPr>
              <a:t>Konstruktion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Konstruktionsphase:</a:t>
            </a:r>
            <a:br>
              <a:rPr lang="de-DE" sz="1600" b="1" dirty="0">
                <a:solidFill>
                  <a:srgbClr val="003D6A"/>
                </a:solidFill>
                <a:effectLst/>
              </a:rPr>
            </a:br>
            <a:r>
              <a:rPr lang="de-DE" sz="1600" dirty="0">
                <a:solidFill>
                  <a:srgbClr val="003D6A"/>
                </a:solidFill>
                <a:effectLst/>
                <a:sym typeface="Wingdings" panose="05000000000000000000" pitchFamily="2" charset="2"/>
              </a:rPr>
              <a:t> CADENAS Adapterplatten zu PGN und PZN plus konfigurierbar</a:t>
            </a:r>
            <a:endParaRPr lang="de-DE" sz="1600" dirty="0">
              <a:solidFill>
                <a:srgbClr val="003D6A"/>
              </a:solidFill>
              <a:effectLst/>
            </a:endParaRPr>
          </a:p>
        </p:txBody>
      </p:sp>
      <p:pic>
        <p:nvPicPr>
          <p:cNvPr id="3" name="Grafik 2">
            <a:extLst>
              <a:ext uri="{FF2B5EF4-FFF2-40B4-BE49-F238E27FC236}">
                <a16:creationId xmlns:a16="http://schemas.microsoft.com/office/drawing/2014/main" id="{24C1EFA9-02C7-453D-BFF2-286E7D83CB6B}"/>
              </a:ext>
            </a:extLst>
          </p:cNvPr>
          <p:cNvPicPr>
            <a:picLocks noChangeAspect="1"/>
          </p:cNvPicPr>
          <p:nvPr/>
        </p:nvPicPr>
        <p:blipFill rotWithShape="1">
          <a:blip r:embed="rId3"/>
          <a:srcRect l="4778" r="7158" b="16678"/>
          <a:stretch/>
        </p:blipFill>
        <p:spPr>
          <a:xfrm>
            <a:off x="899592" y="2564904"/>
            <a:ext cx="5328592" cy="3384376"/>
          </a:xfrm>
          <a:prstGeom prst="rect">
            <a:avLst/>
          </a:prstGeom>
        </p:spPr>
      </p:pic>
      <p:sp>
        <p:nvSpPr>
          <p:cNvPr id="7" name="Rechteck: abgerundete Ecken 6">
            <a:extLst>
              <a:ext uri="{FF2B5EF4-FFF2-40B4-BE49-F238E27FC236}">
                <a16:creationId xmlns:a16="http://schemas.microsoft.com/office/drawing/2014/main" id="{E07B6EB8-0F19-4816-A8AF-CAD0FEB81C2B}"/>
              </a:ext>
            </a:extLst>
          </p:cNvPr>
          <p:cNvSpPr/>
          <p:nvPr/>
        </p:nvSpPr>
        <p:spPr>
          <a:xfrm>
            <a:off x="4572000" y="4797152"/>
            <a:ext cx="792088" cy="288032"/>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 name="Rechteck 1">
            <a:extLst>
              <a:ext uri="{FF2B5EF4-FFF2-40B4-BE49-F238E27FC236}">
                <a16:creationId xmlns:a16="http://schemas.microsoft.com/office/drawing/2014/main" id="{9CD0F5CB-0681-4F50-B8AF-65EE336ED827}"/>
              </a:ext>
            </a:extLst>
          </p:cNvPr>
          <p:cNvSpPr/>
          <p:nvPr/>
        </p:nvSpPr>
        <p:spPr>
          <a:xfrm>
            <a:off x="2230560" y="2967335"/>
            <a:ext cx="4682885" cy="923330"/>
          </a:xfrm>
          <a:prstGeom prst="rect">
            <a:avLst/>
          </a:prstGeom>
          <a:noFill/>
        </p:spPr>
        <p:txBody>
          <a:bodyPr wrap="none" lIns="91440" tIns="45720" rIns="91440" bIns="45720">
            <a:spAutoFit/>
          </a:bodyPr>
          <a:lstStyle/>
          <a:p>
            <a:pPr algn="ctr"/>
            <a:r>
              <a:rPr lang="de-DE" sz="5400" b="1" cap="none" spc="0" dirty="0">
                <a:ln w="22225">
                  <a:solidFill>
                    <a:schemeClr val="accent2"/>
                  </a:solidFill>
                  <a:prstDash val="solid"/>
                </a:ln>
                <a:solidFill>
                  <a:schemeClr val="accent2">
                    <a:lumMod val="40000"/>
                    <a:lumOff val="60000"/>
                  </a:schemeClr>
                </a:solidFill>
                <a:effectLst/>
              </a:rPr>
              <a:t>In Vorbereitung</a:t>
            </a:r>
          </a:p>
        </p:txBody>
      </p:sp>
    </p:spTree>
    <p:extLst>
      <p:ext uri="{BB962C8B-B14F-4D97-AF65-F5344CB8AC3E}">
        <p14:creationId xmlns:p14="http://schemas.microsoft.com/office/powerpoint/2010/main" val="2124963584"/>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Kundennutzen </a:t>
            </a:r>
            <a:r>
              <a:rPr lang="de-DE" sz="4000" b="1" dirty="0">
                <a:solidFill>
                  <a:srgbClr val="FFFF00"/>
                </a:solidFill>
              </a:rPr>
              <a:t>Einbau / IBN</a:t>
            </a: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Einbau und Inbetriebnahme</a:t>
            </a:r>
            <a:br>
              <a:rPr lang="de-DE" sz="1600" b="1" dirty="0">
                <a:solidFill>
                  <a:srgbClr val="003D6A"/>
                </a:solidFill>
                <a:effectLst/>
              </a:rPr>
            </a:br>
            <a:r>
              <a:rPr lang="de-DE" sz="1600" b="1" dirty="0">
                <a:solidFill>
                  <a:srgbClr val="003D6A"/>
                </a:solidFill>
                <a:effectLst/>
                <a:sym typeface="Wingdings" panose="05000000000000000000" pitchFamily="2" charset="2"/>
              </a:rPr>
              <a:t> codierte Stecker</a:t>
            </a:r>
            <a:br>
              <a:rPr lang="de-DE" sz="1600" b="1" dirty="0">
                <a:solidFill>
                  <a:srgbClr val="003D6A"/>
                </a:solidFill>
                <a:effectLst/>
                <a:sym typeface="Wingdings" panose="05000000000000000000" pitchFamily="2" charset="2"/>
              </a:rPr>
            </a:br>
            <a:r>
              <a:rPr lang="de-DE" sz="1600" b="1" dirty="0">
                <a:solidFill>
                  <a:srgbClr val="003D6A"/>
                </a:solidFill>
                <a:effectLst/>
                <a:sym typeface="Wingdings" panose="05000000000000000000" pitchFamily="2" charset="2"/>
              </a:rPr>
              <a:t> größere </a:t>
            </a:r>
            <a:r>
              <a:rPr lang="de-DE" sz="1600" b="1" dirty="0" err="1">
                <a:solidFill>
                  <a:srgbClr val="003D6A"/>
                </a:solidFill>
                <a:effectLst/>
                <a:sym typeface="Wingdings" panose="05000000000000000000" pitchFamily="2" charset="2"/>
              </a:rPr>
              <a:t>Anschraubung</a:t>
            </a:r>
            <a:br>
              <a:rPr lang="de-DE" sz="1600" b="1" dirty="0">
                <a:solidFill>
                  <a:srgbClr val="003D6A"/>
                </a:solidFill>
                <a:effectLst/>
                <a:sym typeface="Wingdings" panose="05000000000000000000" pitchFamily="2" charset="2"/>
              </a:rPr>
            </a:br>
            <a:r>
              <a:rPr lang="de-DE" sz="1600" b="1" dirty="0">
                <a:solidFill>
                  <a:srgbClr val="003D6A"/>
                </a:solidFill>
                <a:effectLst/>
                <a:sym typeface="Wingdings" panose="05000000000000000000" pitchFamily="2" charset="2"/>
              </a:rPr>
              <a:t> </a:t>
            </a:r>
            <a:r>
              <a:rPr lang="de-DE" sz="1600" b="1" dirty="0">
                <a:solidFill>
                  <a:srgbClr val="003D6A"/>
                </a:solidFill>
                <a:effectLst/>
              </a:rPr>
              <a:t>Voreingestellter Stoßdämpferhub </a:t>
            </a:r>
            <a:br>
              <a:rPr lang="de-DE" sz="1600" b="1" dirty="0">
                <a:solidFill>
                  <a:srgbClr val="003D6A"/>
                </a:solidFill>
              </a:rPr>
            </a:br>
            <a:r>
              <a:rPr lang="de-DE" sz="1600" b="1" dirty="0">
                <a:solidFill>
                  <a:srgbClr val="003D6A"/>
                </a:solidFill>
                <a:sym typeface="Wingdings" panose="05000000000000000000" pitchFamily="2" charset="2"/>
              </a:rPr>
              <a:t> einfach einstellbare Endlage</a:t>
            </a:r>
            <a:endParaRPr lang="de-DE" sz="1600" b="1" dirty="0">
              <a:solidFill>
                <a:srgbClr val="003D6A"/>
              </a:solidFill>
            </a:endParaRPr>
          </a:p>
        </p:txBody>
      </p:sp>
      <p:pic>
        <p:nvPicPr>
          <p:cNvPr id="1026" name="Picture 2" descr="http://www.schunk.int/pimexport/IM0023876.jpg">
            <a:extLst>
              <a:ext uri="{FF2B5EF4-FFF2-40B4-BE49-F238E27FC236}">
                <a16:creationId xmlns:a16="http://schemas.microsoft.com/office/drawing/2014/main" id="{4F83476E-FE62-46AE-9B03-FA7F527A0AF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8" y="2636912"/>
            <a:ext cx="5076056" cy="32192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1938060"/>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Kundennutzen </a:t>
            </a:r>
            <a:r>
              <a:rPr lang="de-DE" sz="4000" b="1" dirty="0">
                <a:solidFill>
                  <a:srgbClr val="FFFF00"/>
                </a:solidFill>
              </a:rPr>
              <a:t>Einbau / IBN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Einbau und Inbetriebnahme</a:t>
            </a:r>
            <a:br>
              <a:rPr lang="de-DE" sz="1600" b="1" dirty="0">
                <a:solidFill>
                  <a:srgbClr val="003D6A"/>
                </a:solidFill>
                <a:effectLst/>
              </a:rPr>
            </a:br>
            <a:r>
              <a:rPr lang="de-DE" sz="1600" b="1" dirty="0">
                <a:solidFill>
                  <a:srgbClr val="003D6A"/>
                </a:solidFill>
                <a:effectLst/>
                <a:sym typeface="Wingdings" panose="05000000000000000000" pitchFamily="2" charset="2"/>
              </a:rPr>
              <a:t> codierte Stecker</a:t>
            </a:r>
            <a:br>
              <a:rPr lang="de-DE" sz="1600" b="1" dirty="0">
                <a:solidFill>
                  <a:srgbClr val="003D6A"/>
                </a:solidFill>
                <a:effectLst/>
                <a:sym typeface="Wingdings" panose="05000000000000000000" pitchFamily="2" charset="2"/>
              </a:rPr>
            </a:br>
            <a:r>
              <a:rPr lang="de-DE" sz="1600" b="1" dirty="0">
                <a:solidFill>
                  <a:srgbClr val="003D6A"/>
                </a:solidFill>
                <a:effectLst/>
                <a:sym typeface="Wingdings" panose="05000000000000000000" pitchFamily="2" charset="2"/>
              </a:rPr>
              <a:t> größere </a:t>
            </a:r>
            <a:r>
              <a:rPr lang="de-DE" sz="1600" b="1" dirty="0" err="1">
                <a:solidFill>
                  <a:srgbClr val="003D6A"/>
                </a:solidFill>
                <a:effectLst/>
                <a:sym typeface="Wingdings" panose="05000000000000000000" pitchFamily="2" charset="2"/>
              </a:rPr>
              <a:t>Anschraubung</a:t>
            </a:r>
            <a:br>
              <a:rPr lang="de-DE" sz="1600" b="1" dirty="0">
                <a:solidFill>
                  <a:srgbClr val="003D6A"/>
                </a:solidFill>
                <a:effectLst/>
                <a:sym typeface="Wingdings" panose="05000000000000000000" pitchFamily="2" charset="2"/>
              </a:rPr>
            </a:br>
            <a:r>
              <a:rPr lang="de-DE" sz="1600" b="1" dirty="0">
                <a:solidFill>
                  <a:srgbClr val="003D6A"/>
                </a:solidFill>
                <a:effectLst/>
                <a:sym typeface="Wingdings" panose="05000000000000000000" pitchFamily="2" charset="2"/>
              </a:rPr>
              <a:t> </a:t>
            </a:r>
            <a:r>
              <a:rPr lang="de-DE" sz="1600" b="1" dirty="0">
                <a:solidFill>
                  <a:srgbClr val="003D6A"/>
                </a:solidFill>
                <a:effectLst/>
              </a:rPr>
              <a:t>Voreingestellter Stoßdämpferhub </a:t>
            </a:r>
            <a:br>
              <a:rPr lang="de-DE" sz="1600" b="1" dirty="0">
                <a:solidFill>
                  <a:srgbClr val="003D6A"/>
                </a:solidFill>
              </a:rPr>
            </a:br>
            <a:r>
              <a:rPr lang="de-DE" sz="1600" b="1" dirty="0">
                <a:solidFill>
                  <a:srgbClr val="003D6A"/>
                </a:solidFill>
                <a:sym typeface="Wingdings" panose="05000000000000000000" pitchFamily="2" charset="2"/>
              </a:rPr>
              <a:t> einfach einstellbare Endlage</a:t>
            </a:r>
            <a:endParaRPr lang="de-DE" sz="1600" b="1" dirty="0">
              <a:solidFill>
                <a:srgbClr val="003D6A"/>
              </a:solidFill>
            </a:endParaRPr>
          </a:p>
        </p:txBody>
      </p:sp>
      <p:pic>
        <p:nvPicPr>
          <p:cNvPr id="4" name="Grafik 3">
            <a:extLst>
              <a:ext uri="{FF2B5EF4-FFF2-40B4-BE49-F238E27FC236}">
                <a16:creationId xmlns:a16="http://schemas.microsoft.com/office/drawing/2014/main" id="{5FDC5982-C044-42B8-89CB-D797BB605121}"/>
              </a:ext>
            </a:extLst>
          </p:cNvPr>
          <p:cNvPicPr>
            <a:picLocks noChangeAspect="1"/>
          </p:cNvPicPr>
          <p:nvPr/>
        </p:nvPicPr>
        <p:blipFill>
          <a:blip r:embed="rId3"/>
          <a:stretch>
            <a:fillRect/>
          </a:stretch>
        </p:blipFill>
        <p:spPr>
          <a:xfrm>
            <a:off x="0" y="2814016"/>
            <a:ext cx="9144000" cy="3232503"/>
          </a:xfrm>
          <a:prstGeom prst="rect">
            <a:avLst/>
          </a:prstGeom>
        </p:spPr>
      </p:pic>
    </p:spTree>
    <p:extLst>
      <p:ext uri="{BB962C8B-B14F-4D97-AF65-F5344CB8AC3E}">
        <p14:creationId xmlns:p14="http://schemas.microsoft.com/office/powerpoint/2010/main" val="1377944482"/>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Kundennutzen </a:t>
            </a:r>
            <a:r>
              <a:rPr lang="de-DE" sz="4000" b="1" dirty="0">
                <a:solidFill>
                  <a:srgbClr val="FFFF00"/>
                </a:solidFill>
              </a:rPr>
              <a:t>Einbau / IBN</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spcAft>
                <a:spcPts val="600"/>
              </a:spcAft>
              <a:buClr>
                <a:srgbClr val="009EE2"/>
              </a:buClr>
              <a:buSzPct val="100000"/>
              <a:buFont typeface="Calibri" panose="020F0502020204030204" pitchFamily="34" charset="0"/>
              <a:buChar char="●"/>
            </a:pPr>
            <a:r>
              <a:rPr lang="de-DE" sz="1600" b="1" dirty="0">
                <a:solidFill>
                  <a:srgbClr val="003D6A"/>
                </a:solidFill>
                <a:effectLst/>
              </a:rPr>
              <a:t>Einbau und Inbetriebnahme</a:t>
            </a:r>
            <a:br>
              <a:rPr lang="de-DE" sz="1600" b="1" dirty="0">
                <a:solidFill>
                  <a:srgbClr val="003D6A"/>
                </a:solidFill>
                <a:effectLst/>
              </a:rPr>
            </a:br>
            <a:r>
              <a:rPr lang="de-DE" sz="1600" b="1" dirty="0">
                <a:solidFill>
                  <a:srgbClr val="003D6A"/>
                </a:solidFill>
                <a:effectLst/>
                <a:sym typeface="Wingdings" panose="05000000000000000000" pitchFamily="2" charset="2"/>
              </a:rPr>
              <a:t> codierte Stecker</a:t>
            </a:r>
            <a:br>
              <a:rPr lang="de-DE" sz="1600" b="1" dirty="0">
                <a:solidFill>
                  <a:srgbClr val="003D6A"/>
                </a:solidFill>
                <a:effectLst/>
                <a:sym typeface="Wingdings" panose="05000000000000000000" pitchFamily="2" charset="2"/>
              </a:rPr>
            </a:br>
            <a:r>
              <a:rPr lang="de-DE" sz="1600" b="1" dirty="0">
                <a:solidFill>
                  <a:srgbClr val="003D6A"/>
                </a:solidFill>
                <a:effectLst/>
                <a:sym typeface="Wingdings" panose="05000000000000000000" pitchFamily="2" charset="2"/>
              </a:rPr>
              <a:t> größere </a:t>
            </a:r>
            <a:r>
              <a:rPr lang="de-DE" sz="1600" b="1" dirty="0" err="1">
                <a:solidFill>
                  <a:srgbClr val="003D6A"/>
                </a:solidFill>
                <a:effectLst/>
                <a:sym typeface="Wingdings" panose="05000000000000000000" pitchFamily="2" charset="2"/>
              </a:rPr>
              <a:t>Anschraubung</a:t>
            </a:r>
            <a:br>
              <a:rPr lang="de-DE" sz="1600" b="1" dirty="0">
                <a:solidFill>
                  <a:srgbClr val="003D6A"/>
                </a:solidFill>
                <a:effectLst/>
                <a:sym typeface="Wingdings" panose="05000000000000000000" pitchFamily="2" charset="2"/>
              </a:rPr>
            </a:br>
            <a:r>
              <a:rPr lang="de-DE" sz="1600" b="1" dirty="0">
                <a:solidFill>
                  <a:srgbClr val="003D6A"/>
                </a:solidFill>
                <a:effectLst/>
                <a:sym typeface="Wingdings" panose="05000000000000000000" pitchFamily="2" charset="2"/>
              </a:rPr>
              <a:t> </a:t>
            </a:r>
            <a:r>
              <a:rPr lang="de-DE" sz="1600" b="1" dirty="0">
                <a:solidFill>
                  <a:srgbClr val="003D6A"/>
                </a:solidFill>
                <a:effectLst/>
              </a:rPr>
              <a:t>Voreingestellter Stoßdämpferhub </a:t>
            </a:r>
            <a:br>
              <a:rPr lang="de-DE" sz="1600" b="1" dirty="0">
                <a:solidFill>
                  <a:srgbClr val="003D6A"/>
                </a:solidFill>
              </a:rPr>
            </a:br>
            <a:r>
              <a:rPr lang="de-DE" sz="1600" b="1" dirty="0">
                <a:solidFill>
                  <a:srgbClr val="003D6A"/>
                </a:solidFill>
                <a:sym typeface="Wingdings" panose="05000000000000000000" pitchFamily="2" charset="2"/>
              </a:rPr>
              <a:t> einfach einstellbare Endlage</a:t>
            </a:r>
            <a:endParaRPr lang="de-DE" sz="1600" b="1" dirty="0">
              <a:solidFill>
                <a:srgbClr val="003D6A"/>
              </a:solidFill>
            </a:endParaRPr>
          </a:p>
        </p:txBody>
      </p:sp>
      <p:pic>
        <p:nvPicPr>
          <p:cNvPr id="2050" name="Picture 2" descr="http://www.schunk.int/pimexport/IM0023877.jpg">
            <a:extLst>
              <a:ext uri="{FF2B5EF4-FFF2-40B4-BE49-F238E27FC236}">
                <a16:creationId xmlns:a16="http://schemas.microsoft.com/office/drawing/2014/main" id="{E8EBEDD5-38BC-4A6A-B061-E871A3B6BB6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51920" y="2780928"/>
            <a:ext cx="4716016" cy="30236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6652992"/>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Kundennutzen </a:t>
            </a:r>
            <a:r>
              <a:rPr lang="de-DE" sz="4000" b="1" dirty="0">
                <a:solidFill>
                  <a:srgbClr val="FFFF00"/>
                </a:solidFill>
              </a:rPr>
              <a:t>Betrieb</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rPr>
              <a:t>Betrieb</a:t>
            </a:r>
            <a:r>
              <a:rPr lang="de-DE" sz="1600" b="1" dirty="0">
                <a:solidFill>
                  <a:srgbClr val="003D6A"/>
                </a:solidFill>
                <a:effectLst/>
              </a:rPr>
              <a:t>: wesentlich mehr Zyklen als mit SRU plus</a:t>
            </a:r>
            <a:br>
              <a:rPr lang="de-DE" sz="1600" b="1" dirty="0">
                <a:solidFill>
                  <a:srgbClr val="003D6A"/>
                </a:solidFill>
                <a:effectLst/>
              </a:rPr>
            </a:br>
            <a:endParaRPr lang="de-DE" sz="1600" dirty="0">
              <a:solidFill>
                <a:srgbClr val="003D6A"/>
              </a:solidFill>
              <a:effectLst/>
            </a:endParaRPr>
          </a:p>
        </p:txBody>
      </p:sp>
      <p:pic>
        <p:nvPicPr>
          <p:cNvPr id="3" name="Grafik 2">
            <a:extLst>
              <a:ext uri="{FF2B5EF4-FFF2-40B4-BE49-F238E27FC236}">
                <a16:creationId xmlns:a16="http://schemas.microsoft.com/office/drawing/2014/main" id="{36975617-E9A6-46BD-93DA-6482329A13C6}"/>
              </a:ext>
            </a:extLst>
          </p:cNvPr>
          <p:cNvPicPr>
            <a:picLocks noChangeAspect="1"/>
          </p:cNvPicPr>
          <p:nvPr/>
        </p:nvPicPr>
        <p:blipFill>
          <a:blip r:embed="rId3"/>
          <a:stretch>
            <a:fillRect/>
          </a:stretch>
        </p:blipFill>
        <p:spPr>
          <a:xfrm>
            <a:off x="716971" y="2126387"/>
            <a:ext cx="4349297" cy="3246829"/>
          </a:xfrm>
          <a:prstGeom prst="rect">
            <a:avLst/>
          </a:prstGeom>
        </p:spPr>
      </p:pic>
      <p:pic>
        <p:nvPicPr>
          <p:cNvPr id="4" name="Grafik 3">
            <a:extLst>
              <a:ext uri="{FF2B5EF4-FFF2-40B4-BE49-F238E27FC236}">
                <a16:creationId xmlns:a16="http://schemas.microsoft.com/office/drawing/2014/main" id="{67B8510F-59E5-467F-8CE6-B8D9C0EDD833}"/>
              </a:ext>
            </a:extLst>
          </p:cNvPr>
          <p:cNvPicPr>
            <a:picLocks noChangeAspect="1"/>
          </p:cNvPicPr>
          <p:nvPr/>
        </p:nvPicPr>
        <p:blipFill>
          <a:blip r:embed="rId4"/>
          <a:stretch>
            <a:fillRect/>
          </a:stretch>
        </p:blipFill>
        <p:spPr>
          <a:xfrm>
            <a:off x="5292080" y="3140968"/>
            <a:ext cx="3635896" cy="2324589"/>
          </a:xfrm>
          <a:prstGeom prst="rect">
            <a:avLst/>
          </a:prstGeom>
        </p:spPr>
      </p:pic>
    </p:spTree>
    <p:extLst>
      <p:ext uri="{BB962C8B-B14F-4D97-AF65-F5344CB8AC3E}">
        <p14:creationId xmlns:p14="http://schemas.microsoft.com/office/powerpoint/2010/main" val="903446968"/>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Kundennutzen </a:t>
            </a:r>
            <a:r>
              <a:rPr lang="de-DE" sz="4000" b="1" dirty="0">
                <a:solidFill>
                  <a:srgbClr val="FFFF00"/>
                </a:solidFill>
              </a:rPr>
              <a:t>Wartung</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rPr>
              <a:t>Wartung:</a:t>
            </a:r>
            <a:br>
              <a:rPr lang="de-DE" sz="1600" b="1" dirty="0">
                <a:solidFill>
                  <a:srgbClr val="003D6A"/>
                </a:solidFill>
              </a:rPr>
            </a:br>
            <a:r>
              <a:rPr lang="de-DE" sz="1600" b="1" dirty="0">
                <a:solidFill>
                  <a:srgbClr val="003D6A"/>
                </a:solidFill>
              </a:rPr>
              <a:t>Der Prellsensor kann zur Schadens-</a:t>
            </a:r>
            <a:br>
              <a:rPr lang="de-DE" sz="1600" b="1" dirty="0">
                <a:solidFill>
                  <a:srgbClr val="003D6A"/>
                </a:solidFill>
              </a:rPr>
            </a:br>
            <a:r>
              <a:rPr lang="de-DE" sz="1600" b="1" dirty="0" err="1">
                <a:solidFill>
                  <a:srgbClr val="003D6A"/>
                </a:solidFill>
              </a:rPr>
              <a:t>früherkennung</a:t>
            </a:r>
            <a:r>
              <a:rPr lang="de-DE" sz="1600" b="1" dirty="0">
                <a:solidFill>
                  <a:srgbClr val="003D6A"/>
                </a:solidFill>
              </a:rPr>
              <a:t> dienen</a:t>
            </a:r>
            <a:br>
              <a:rPr lang="de-DE" sz="1600" b="1" dirty="0">
                <a:solidFill>
                  <a:srgbClr val="003D6A"/>
                </a:solidFill>
                <a:effectLst/>
              </a:rPr>
            </a:br>
            <a:endParaRPr lang="de-DE" sz="1600" dirty="0">
              <a:solidFill>
                <a:srgbClr val="003D6A"/>
              </a:solidFill>
              <a:effectLst/>
            </a:endParaRPr>
          </a:p>
        </p:txBody>
      </p:sp>
      <p:pic>
        <p:nvPicPr>
          <p:cNvPr id="2" name="Grafik 1">
            <a:extLst>
              <a:ext uri="{FF2B5EF4-FFF2-40B4-BE49-F238E27FC236}">
                <a16:creationId xmlns:a16="http://schemas.microsoft.com/office/drawing/2014/main" id="{511C4408-9E62-415B-8C8C-F72093B4EA7C}"/>
              </a:ext>
            </a:extLst>
          </p:cNvPr>
          <p:cNvPicPr>
            <a:picLocks noChangeAspect="1"/>
          </p:cNvPicPr>
          <p:nvPr/>
        </p:nvPicPr>
        <p:blipFill>
          <a:blip r:embed="rId3"/>
          <a:stretch>
            <a:fillRect/>
          </a:stretch>
        </p:blipFill>
        <p:spPr>
          <a:xfrm>
            <a:off x="2915816" y="2147178"/>
            <a:ext cx="5112568" cy="3784194"/>
          </a:xfrm>
          <a:prstGeom prst="rect">
            <a:avLst/>
          </a:prstGeom>
        </p:spPr>
      </p:pic>
    </p:spTree>
    <p:extLst>
      <p:ext uri="{BB962C8B-B14F-4D97-AF65-F5344CB8AC3E}">
        <p14:creationId xmlns:p14="http://schemas.microsoft.com/office/powerpoint/2010/main" val="2292326249"/>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Kundennutzen </a:t>
            </a:r>
            <a:r>
              <a:rPr lang="de-DE" sz="4000" b="1" dirty="0">
                <a:solidFill>
                  <a:srgbClr val="FFFF00"/>
                </a:solidFill>
              </a:rPr>
              <a:t>Service</a:t>
            </a:r>
            <a:endParaRPr lang="de-DE" sz="4000" b="1" dirty="0">
              <a:solidFill>
                <a:schemeClr val="bg1"/>
              </a:solidFill>
            </a:endParaRP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rPr>
              <a:t>Service:</a:t>
            </a:r>
            <a:br>
              <a:rPr lang="de-DE" sz="1600" b="1" dirty="0">
                <a:solidFill>
                  <a:srgbClr val="003D6A"/>
                </a:solidFill>
              </a:rPr>
            </a:br>
            <a:r>
              <a:rPr lang="de-DE" sz="1600" b="1" dirty="0">
                <a:solidFill>
                  <a:srgbClr val="003D6A"/>
                </a:solidFill>
              </a:rPr>
              <a:t>komplette Ersatzteilpakete</a:t>
            </a:r>
            <a:br>
              <a:rPr lang="de-DE" sz="1600" b="1" dirty="0">
                <a:solidFill>
                  <a:srgbClr val="003D6A"/>
                </a:solidFill>
                <a:effectLst/>
              </a:rPr>
            </a:br>
            <a:endParaRPr lang="de-DE" sz="1600" dirty="0">
              <a:solidFill>
                <a:srgbClr val="003D6A"/>
              </a:solidFill>
              <a:effectLst/>
            </a:endParaRPr>
          </a:p>
        </p:txBody>
      </p:sp>
      <p:pic>
        <p:nvPicPr>
          <p:cNvPr id="3" name="Grafik 2">
            <a:extLst>
              <a:ext uri="{FF2B5EF4-FFF2-40B4-BE49-F238E27FC236}">
                <a16:creationId xmlns:a16="http://schemas.microsoft.com/office/drawing/2014/main" id="{65EE7F4D-D74B-434B-8CF6-FD1AAAFF968E}"/>
              </a:ext>
            </a:extLst>
          </p:cNvPr>
          <p:cNvPicPr>
            <a:picLocks noChangeAspect="1"/>
          </p:cNvPicPr>
          <p:nvPr/>
        </p:nvPicPr>
        <p:blipFill>
          <a:blip r:embed="rId3"/>
          <a:stretch>
            <a:fillRect/>
          </a:stretch>
        </p:blipFill>
        <p:spPr>
          <a:xfrm>
            <a:off x="389781" y="1161091"/>
            <a:ext cx="8364437" cy="4535817"/>
          </a:xfrm>
          <a:prstGeom prst="rect">
            <a:avLst/>
          </a:prstGeom>
        </p:spPr>
      </p:pic>
    </p:spTree>
    <p:extLst>
      <p:ext uri="{BB962C8B-B14F-4D97-AF65-F5344CB8AC3E}">
        <p14:creationId xmlns:p14="http://schemas.microsoft.com/office/powerpoint/2010/main" val="695692066"/>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p:cNvSpPr txBox="1"/>
          <p:nvPr/>
        </p:nvSpPr>
        <p:spPr>
          <a:xfrm>
            <a:off x="2627319" y="473085"/>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prstClr val="white"/>
                </a:solidFill>
              </a:rPr>
              <a:t>Verkaufsfreigaben (HMI 2019)</a:t>
            </a:r>
          </a:p>
        </p:txBody>
      </p:sp>
      <p:graphicFrame>
        <p:nvGraphicFramePr>
          <p:cNvPr id="3" name="Inhaltsplatzhalter 13"/>
          <p:cNvGraphicFramePr>
            <a:graphicFrameLocks/>
          </p:cNvGraphicFramePr>
          <p:nvPr>
            <p:extLst/>
          </p:nvPr>
        </p:nvGraphicFramePr>
        <p:xfrm>
          <a:off x="251518" y="1844826"/>
          <a:ext cx="8712977" cy="4176462"/>
        </p:xfrm>
        <a:graphic>
          <a:graphicData uri="http://schemas.openxmlformats.org/drawingml/2006/table">
            <a:tbl>
              <a:tblPr firstRow="1" bandRow="1">
                <a:effectLst>
                  <a:outerShdw blurRad="50800" dist="38100" algn="l" rotWithShape="0">
                    <a:prstClr val="black">
                      <a:alpha val="40000"/>
                    </a:prstClr>
                  </a:outerShdw>
                </a:effectLst>
                <a:tableStyleId>{2D5ABB26-0587-4C30-8999-92F81FD0307C}</a:tableStyleId>
              </a:tblPr>
              <a:tblGrid>
                <a:gridCol w="1244711">
                  <a:extLst>
                    <a:ext uri="{9D8B030D-6E8A-4147-A177-3AD203B41FA5}">
                      <a16:colId xmlns:a16="http://schemas.microsoft.com/office/drawing/2014/main" val="20000"/>
                    </a:ext>
                  </a:extLst>
                </a:gridCol>
                <a:gridCol w="1244711">
                  <a:extLst>
                    <a:ext uri="{9D8B030D-6E8A-4147-A177-3AD203B41FA5}">
                      <a16:colId xmlns:a16="http://schemas.microsoft.com/office/drawing/2014/main" val="20001"/>
                    </a:ext>
                  </a:extLst>
                </a:gridCol>
                <a:gridCol w="1244711">
                  <a:extLst>
                    <a:ext uri="{9D8B030D-6E8A-4147-A177-3AD203B41FA5}">
                      <a16:colId xmlns:a16="http://schemas.microsoft.com/office/drawing/2014/main" val="20002"/>
                    </a:ext>
                  </a:extLst>
                </a:gridCol>
                <a:gridCol w="1244711">
                  <a:extLst>
                    <a:ext uri="{9D8B030D-6E8A-4147-A177-3AD203B41FA5}">
                      <a16:colId xmlns:a16="http://schemas.microsoft.com/office/drawing/2014/main" val="20003"/>
                    </a:ext>
                  </a:extLst>
                </a:gridCol>
                <a:gridCol w="1244711">
                  <a:extLst>
                    <a:ext uri="{9D8B030D-6E8A-4147-A177-3AD203B41FA5}">
                      <a16:colId xmlns:a16="http://schemas.microsoft.com/office/drawing/2014/main" val="20004"/>
                    </a:ext>
                  </a:extLst>
                </a:gridCol>
                <a:gridCol w="1244711">
                  <a:extLst>
                    <a:ext uri="{9D8B030D-6E8A-4147-A177-3AD203B41FA5}">
                      <a16:colId xmlns:a16="http://schemas.microsoft.com/office/drawing/2014/main" val="20005"/>
                    </a:ext>
                  </a:extLst>
                </a:gridCol>
                <a:gridCol w="1244711">
                  <a:extLst>
                    <a:ext uri="{9D8B030D-6E8A-4147-A177-3AD203B41FA5}">
                      <a16:colId xmlns:a16="http://schemas.microsoft.com/office/drawing/2014/main" val="20006"/>
                    </a:ext>
                  </a:extLst>
                </a:gridCol>
              </a:tblGrid>
              <a:tr h="517347">
                <a:tc gridSpan="7">
                  <a:txBody>
                    <a:bodyPr/>
                    <a:lstStyle/>
                    <a:p>
                      <a:pPr marL="0" marR="0" indent="0" algn="l" defTabSz="914400" rtl="0" eaLnBrk="1" fontAlgn="auto" latinLnBrk="0" hangingPunct="1">
                        <a:lnSpc>
                          <a:spcPct val="100000"/>
                        </a:lnSpc>
                        <a:spcBef>
                          <a:spcPts val="0"/>
                        </a:spcBef>
                        <a:spcAft>
                          <a:spcPts val="600"/>
                        </a:spcAft>
                        <a:buClrTx/>
                        <a:buSzPct val="130000"/>
                        <a:buFontTx/>
                        <a:buNone/>
                        <a:tabLst/>
                        <a:defRPr/>
                      </a:pPr>
                      <a:endParaRPr lang="de-DE" sz="1600" b="1" kern="1200" dirty="0">
                        <a:solidFill>
                          <a:srgbClr val="003D6A"/>
                        </a:solidFill>
                        <a:latin typeface="+mn-lt"/>
                        <a:ea typeface="+mn-ea"/>
                        <a:cs typeface="+mn-cs"/>
                      </a:endParaRPr>
                    </a:p>
                  </a:txBody>
                  <a:tcPr marL="187115" marR="18711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731823">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2500" b="1" kern="1200" dirty="0">
                          <a:solidFill>
                            <a:srgbClr val="003D6A"/>
                          </a:solidFill>
                          <a:latin typeface="+mn-lt"/>
                          <a:ea typeface="+mn-ea"/>
                          <a:cs typeface="+mn-cs"/>
                        </a:rPr>
                        <a:t>SRM</a:t>
                      </a:r>
                    </a:p>
                  </a:txBody>
                  <a:tcPr marL="187115" marR="187115" anchor="ctr">
                    <a:lnL w="19050" cap="flat" cmpd="sng" algn="ctr">
                      <a:solidFill>
                        <a:schemeClr val="tx2">
                          <a:lumMod val="75000"/>
                        </a:schemeClr>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Basis</a:t>
                      </a:r>
                    </a:p>
                  </a:txBody>
                  <a:tcPr marL="187115" marR="187115" anchor="ctr">
                    <a:lnL w="19050" cap="flat" cmpd="sng" algn="ctr">
                      <a:solidFill>
                        <a:schemeClr val="tx2">
                          <a:lumMod val="75000"/>
                        </a:schemeClr>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+3/-93°</a:t>
                      </a: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MDF</a:t>
                      </a: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EDF</a:t>
                      </a: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SI/SF</a:t>
                      </a: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de-DE" sz="1600" b="1" kern="1200" dirty="0">
                          <a:solidFill>
                            <a:srgbClr val="003D6A"/>
                          </a:solidFill>
                          <a:latin typeface="+mn-lt"/>
                          <a:ea typeface="+mn-ea"/>
                          <a:cs typeface="+mn-cs"/>
                        </a:rPr>
                        <a:t>Ext. Dämpf.</a:t>
                      </a:r>
                    </a:p>
                  </a:txBody>
                  <a:tcPr marL="187115" marR="187115" anchor="ctr">
                    <a:lnL w="12700" cap="flat" cmpd="sng" algn="ctr">
                      <a:solidFill>
                        <a:srgbClr val="00B0F0"/>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731823">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14</a:t>
                      </a:r>
                    </a:p>
                  </a:txBody>
                  <a:tcPr marL="187115" marR="187115" anchor="ctr">
                    <a:lnL w="19050" cap="flat" cmpd="sng" algn="ctr">
                      <a:solidFill>
                        <a:schemeClr val="tx2">
                          <a:lumMod val="75000"/>
                        </a:schemeClr>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9050" cap="flat" cmpd="sng" algn="ctr">
                      <a:solidFill>
                        <a:schemeClr val="tx2">
                          <a:lumMod val="75000"/>
                        </a:schemeClr>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0" i="0" kern="1200" dirty="0">
                          <a:solidFill>
                            <a:schemeClr val="tx1">
                              <a:lumMod val="75000"/>
                              <a:lumOff val="25000"/>
                            </a:schemeClr>
                          </a:solidFill>
                          <a:latin typeface="+mn-lt"/>
                          <a:ea typeface="+mn-ea"/>
                          <a:cs typeface="+mn-cs"/>
                        </a:rPr>
                        <a:t>Integriert in Basis </a:t>
                      </a: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lumMod val="65000"/>
                      </a:schemeClr>
                    </a:solid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0" i="0" kern="1200" dirty="0">
                          <a:solidFill>
                            <a:srgbClr val="003D6A"/>
                          </a:solidFill>
                          <a:latin typeface="+mn-lt"/>
                          <a:ea typeface="+mn-ea"/>
                          <a:cs typeface="+mn-cs"/>
                        </a:rPr>
                        <a:t>-</a:t>
                      </a: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lumMod val="65000"/>
                      </a:schemeClr>
                    </a:solid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0" i="0" kern="1200" dirty="0">
                          <a:solidFill>
                            <a:srgbClr val="003D6A"/>
                          </a:solidFill>
                          <a:latin typeface="+mn-lt"/>
                          <a:ea typeface="+mn-ea"/>
                          <a:cs typeface="+mn-cs"/>
                        </a:rPr>
                        <a:t>-</a:t>
                      </a: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lumMod val="65000"/>
                      </a:schemeClr>
                    </a:solidFill>
                  </a:tcPr>
                </a:tc>
                <a:tc>
                  <a:txBody>
                    <a:bodyPr/>
                    <a:lstStyle/>
                    <a:p>
                      <a:pPr algn="ctr"/>
                      <a:endParaRPr lang="de-DE" sz="1600" b="0" i="0" kern="1200" baseline="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9050" cap="flat" cmpd="sng" algn="ctr">
                      <a:solidFill>
                        <a:schemeClr val="tx2">
                          <a:lumMod val="75000"/>
                        </a:schemeClr>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731823">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16</a:t>
                      </a:r>
                    </a:p>
                  </a:txBody>
                  <a:tcPr marL="187115" marR="187115" anchor="ctr">
                    <a:lnL w="19050" cap="flat" cmpd="sng" algn="ctr">
                      <a:solidFill>
                        <a:schemeClr val="tx2">
                          <a:lumMod val="75000"/>
                        </a:schemeClr>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9050" cap="flat" cmpd="sng" algn="ctr">
                      <a:solidFill>
                        <a:schemeClr val="tx2">
                          <a:lumMod val="75000"/>
                        </a:schemeClr>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0" i="0" kern="1200" dirty="0">
                          <a:solidFill>
                            <a:srgbClr val="003D6A"/>
                          </a:solidFill>
                          <a:latin typeface="+mn-lt"/>
                          <a:ea typeface="+mn-ea"/>
                          <a:cs typeface="+mn-cs"/>
                        </a:rPr>
                        <a:t>-</a:t>
                      </a:r>
                    </a:p>
                  </a:txBody>
                  <a:tcPr marL="187115" marR="187115" anchor="ctr">
                    <a:lnL w="12700" cap="flat" cmpd="sng" algn="ctr">
                      <a:solidFill>
                        <a:srgbClr val="00B0F0"/>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lumMod val="65000"/>
                      </a:schemeClr>
                    </a:solidFill>
                  </a:tcPr>
                </a:tc>
                <a:extLst>
                  <a:ext uri="{0D108BD9-81ED-4DB2-BD59-A6C34878D82A}">
                    <a16:rowId xmlns:a16="http://schemas.microsoft.com/office/drawing/2014/main" val="10003"/>
                  </a:ext>
                </a:extLst>
              </a:tr>
              <a:tr h="731823">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25</a:t>
                      </a:r>
                    </a:p>
                  </a:txBody>
                  <a:tcPr marL="187115" marR="187115" anchor="ctr">
                    <a:lnL w="19050" cap="flat" cmpd="sng" algn="ctr">
                      <a:solidFill>
                        <a:schemeClr val="tx2">
                          <a:lumMod val="75000"/>
                        </a:schemeClr>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9050" cap="flat" cmpd="sng" algn="ctr">
                      <a:solidFill>
                        <a:schemeClr val="tx2">
                          <a:lumMod val="75000"/>
                        </a:schemeClr>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900" b="0" i="0" kern="1200" dirty="0">
                          <a:solidFill>
                            <a:srgbClr val="003D6A"/>
                          </a:solidFill>
                          <a:latin typeface="+mn-lt"/>
                          <a:ea typeface="+mn-ea"/>
                          <a:cs typeface="+mn-cs"/>
                        </a:rPr>
                        <a:t>-</a:t>
                      </a:r>
                    </a:p>
                  </a:txBody>
                  <a:tcPr marL="187115" marR="187115" anchor="ctr">
                    <a:lnL w="12700" cap="flat" cmpd="sng" algn="ctr">
                      <a:solidFill>
                        <a:srgbClr val="00B0F0"/>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lumMod val="65000"/>
                      </a:schemeClr>
                    </a:solidFill>
                  </a:tcPr>
                </a:tc>
                <a:extLst>
                  <a:ext uri="{0D108BD9-81ED-4DB2-BD59-A6C34878D82A}">
                    <a16:rowId xmlns:a16="http://schemas.microsoft.com/office/drawing/2014/main" val="10004"/>
                  </a:ext>
                </a:extLst>
              </a:tr>
              <a:tr h="731823">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600" b="1" kern="1200" dirty="0">
                          <a:solidFill>
                            <a:srgbClr val="003D6A"/>
                          </a:solidFill>
                          <a:latin typeface="+mn-lt"/>
                          <a:ea typeface="+mn-ea"/>
                          <a:cs typeface="+mn-cs"/>
                        </a:rPr>
                        <a:t>40</a:t>
                      </a:r>
                    </a:p>
                  </a:txBody>
                  <a:tcPr marL="187115" marR="187115" anchor="ctr">
                    <a:lnL w="19050" cap="flat" cmpd="sng" algn="ctr">
                      <a:solidFill>
                        <a:schemeClr val="tx2">
                          <a:lumMod val="75000"/>
                        </a:schemeClr>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2700" cap="flat" cmpd="sng" algn="ctr">
                      <a:solidFill>
                        <a:srgbClr val="00B0F0"/>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9050" cap="flat" cmpd="sng" algn="ctr">
                      <a:solidFill>
                        <a:schemeClr val="tx2">
                          <a:lumMod val="75000"/>
                        </a:schemeClr>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endParaRPr lang="de-DE" sz="1600" b="0" i="0" kern="1200" dirty="0">
                        <a:solidFill>
                          <a:srgbClr val="003D6A"/>
                        </a:solidFill>
                        <a:latin typeface="+mn-lt"/>
                        <a:ea typeface="+mn-ea"/>
                        <a:cs typeface="+mn-cs"/>
                      </a:endParaRPr>
                    </a:p>
                  </a:txBody>
                  <a:tcPr marL="187115" marR="18711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ctr" defTabSz="914400" rtl="0" eaLnBrk="1" fontAlgn="auto" latinLnBrk="0" hangingPunct="1">
                        <a:lnSpc>
                          <a:spcPct val="100000"/>
                        </a:lnSpc>
                        <a:spcBef>
                          <a:spcPts val="0"/>
                        </a:spcBef>
                        <a:spcAft>
                          <a:spcPts val="600"/>
                        </a:spcAft>
                        <a:buClrTx/>
                        <a:buSzPct val="130000"/>
                        <a:buFontTx/>
                        <a:buNone/>
                        <a:tabLst/>
                        <a:defRPr/>
                      </a:pPr>
                      <a:r>
                        <a:rPr lang="de-DE" sz="1900" b="0" i="0" kern="1200" dirty="0">
                          <a:solidFill>
                            <a:srgbClr val="003D6A"/>
                          </a:solidFill>
                          <a:latin typeface="+mn-lt"/>
                          <a:ea typeface="+mn-ea"/>
                          <a:cs typeface="+mn-cs"/>
                        </a:rPr>
                        <a:t>-</a:t>
                      </a:r>
                    </a:p>
                  </a:txBody>
                  <a:tcPr marL="187115" marR="187115" anchor="ctr">
                    <a:lnL w="12700" cap="flat" cmpd="sng" algn="ctr">
                      <a:solidFill>
                        <a:srgbClr val="00B0F0"/>
                      </a:solidFill>
                      <a:prstDash val="solid"/>
                      <a:round/>
                      <a:headEnd type="none" w="med" len="med"/>
                      <a:tailEnd type="none" w="med" len="med"/>
                    </a:lnL>
                    <a:lnR w="19050" cap="flat" cmpd="sng" algn="ctr">
                      <a:solidFill>
                        <a:schemeClr val="tx2">
                          <a:lumMod val="75000"/>
                        </a:schemeClr>
                      </a:solidFill>
                      <a:prstDash val="solid"/>
                      <a:round/>
                      <a:headEnd type="none" w="med" len="med"/>
                      <a:tailEnd type="none" w="med" len="med"/>
                    </a:lnR>
                    <a:lnT w="12700" cap="flat" cmpd="sng" algn="ctr">
                      <a:solidFill>
                        <a:srgbClr val="00B0F0"/>
                      </a:solidFill>
                      <a:prstDash val="solid"/>
                      <a:round/>
                      <a:headEnd type="none" w="med" len="med"/>
                      <a:tailEnd type="none" w="med" len="med"/>
                    </a:lnT>
                    <a:lnB w="19050" cap="flat" cmpd="sng" algn="ctr">
                      <a:solidFill>
                        <a:schemeClr val="tx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65000"/>
                      </a:schemeClr>
                    </a:solidFill>
                  </a:tcPr>
                </a:tc>
                <a:extLst>
                  <a:ext uri="{0D108BD9-81ED-4DB2-BD59-A6C34878D82A}">
                    <a16:rowId xmlns:a16="http://schemas.microsoft.com/office/drawing/2014/main" val="10005"/>
                  </a:ext>
                </a:extLst>
              </a:tr>
            </a:tbl>
          </a:graphicData>
        </a:graphic>
      </p:graphicFrame>
      <p:pic>
        <p:nvPicPr>
          <p:cNvPr id="4" name="Grafik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79714" y="3269318"/>
            <a:ext cx="331871" cy="331871"/>
          </a:xfrm>
          <a:prstGeom prst="rect">
            <a:avLst/>
          </a:prstGeom>
        </p:spPr>
      </p:pic>
      <p:pic>
        <p:nvPicPr>
          <p:cNvPr id="5" name="Grafik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79714" y="4033235"/>
            <a:ext cx="331871" cy="331871"/>
          </a:xfrm>
          <a:prstGeom prst="rect">
            <a:avLst/>
          </a:prstGeom>
        </p:spPr>
      </p:pic>
      <p:pic>
        <p:nvPicPr>
          <p:cNvPr id="6" name="Grafik 5"/>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79714" y="4753315"/>
            <a:ext cx="331871" cy="331871"/>
          </a:xfrm>
          <a:prstGeom prst="rect">
            <a:avLst/>
          </a:prstGeom>
        </p:spPr>
      </p:pic>
      <p:pic>
        <p:nvPicPr>
          <p:cNvPr id="8" name="Grafik 7"/>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56155" y="4753315"/>
            <a:ext cx="331871" cy="331871"/>
          </a:xfrm>
          <a:prstGeom prst="rect">
            <a:avLst/>
          </a:prstGeom>
        </p:spPr>
      </p:pic>
      <p:pic>
        <p:nvPicPr>
          <p:cNvPr id="10" name="Grafik 9"/>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56155" y="3251236"/>
            <a:ext cx="331871" cy="331871"/>
          </a:xfrm>
          <a:prstGeom prst="rect">
            <a:avLst/>
          </a:prstGeom>
        </p:spPr>
      </p:pic>
      <p:pic>
        <p:nvPicPr>
          <p:cNvPr id="9" name="Grafik 8">
            <a:extLst>
              <a:ext uri="{FF2B5EF4-FFF2-40B4-BE49-F238E27FC236}">
                <a16:creationId xmlns:a16="http://schemas.microsoft.com/office/drawing/2014/main" id="{A02C1C59-AEC6-419E-BC6E-D94D47C1385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172402" y="3269318"/>
            <a:ext cx="331871" cy="331871"/>
          </a:xfrm>
          <a:prstGeom prst="rect">
            <a:avLst/>
          </a:prstGeom>
        </p:spPr>
      </p:pic>
      <p:pic>
        <p:nvPicPr>
          <p:cNvPr id="11" name="Grafik 10">
            <a:extLst>
              <a:ext uri="{FF2B5EF4-FFF2-40B4-BE49-F238E27FC236}">
                <a16:creationId xmlns:a16="http://schemas.microsoft.com/office/drawing/2014/main" id="{24FA1F12-3748-4A87-AA59-C5861AAD1AD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56155" y="4041087"/>
            <a:ext cx="331871" cy="331871"/>
          </a:xfrm>
          <a:prstGeom prst="rect">
            <a:avLst/>
          </a:prstGeom>
        </p:spPr>
      </p:pic>
      <p:pic>
        <p:nvPicPr>
          <p:cNvPr id="12" name="Grafik 11">
            <a:extLst>
              <a:ext uri="{FF2B5EF4-FFF2-40B4-BE49-F238E27FC236}">
                <a16:creationId xmlns:a16="http://schemas.microsoft.com/office/drawing/2014/main" id="{CACBC5F9-B174-4602-8BF2-ECAA032C898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56155" y="5465544"/>
            <a:ext cx="331871" cy="331871"/>
          </a:xfrm>
          <a:prstGeom prst="rect">
            <a:avLst/>
          </a:prstGeom>
        </p:spPr>
      </p:pic>
      <p:pic>
        <p:nvPicPr>
          <p:cNvPr id="13" name="Grafik 12">
            <a:extLst>
              <a:ext uri="{FF2B5EF4-FFF2-40B4-BE49-F238E27FC236}">
                <a16:creationId xmlns:a16="http://schemas.microsoft.com/office/drawing/2014/main" id="{5D7BDEEF-F55B-4ABF-B1BF-48B7D977986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79714" y="5465186"/>
            <a:ext cx="331871" cy="331871"/>
          </a:xfrm>
          <a:prstGeom prst="rect">
            <a:avLst/>
          </a:prstGeom>
        </p:spPr>
      </p:pic>
      <p:pic>
        <p:nvPicPr>
          <p:cNvPr id="17" name="Grafik 16">
            <a:extLst>
              <a:ext uri="{FF2B5EF4-FFF2-40B4-BE49-F238E27FC236}">
                <a16:creationId xmlns:a16="http://schemas.microsoft.com/office/drawing/2014/main" id="{53EE6257-294D-40B5-8FFE-1508AF14371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719726" y="4753314"/>
            <a:ext cx="331871" cy="331871"/>
          </a:xfrm>
          <a:prstGeom prst="rect">
            <a:avLst/>
          </a:prstGeom>
        </p:spPr>
      </p:pic>
      <p:pic>
        <p:nvPicPr>
          <p:cNvPr id="18" name="Grafik 17">
            <a:extLst>
              <a:ext uri="{FF2B5EF4-FFF2-40B4-BE49-F238E27FC236}">
                <a16:creationId xmlns:a16="http://schemas.microsoft.com/office/drawing/2014/main" id="{261DFD68-8F82-46A7-A2B4-670C7A583B0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719725" y="5465185"/>
            <a:ext cx="331871" cy="331871"/>
          </a:xfrm>
          <a:prstGeom prst="rect">
            <a:avLst/>
          </a:prstGeom>
        </p:spPr>
      </p:pic>
      <p:pic>
        <p:nvPicPr>
          <p:cNvPr id="19" name="Grafik 18">
            <a:extLst>
              <a:ext uri="{FF2B5EF4-FFF2-40B4-BE49-F238E27FC236}">
                <a16:creationId xmlns:a16="http://schemas.microsoft.com/office/drawing/2014/main" id="{7A3EBA0C-335B-44B9-91FF-42664F0CCAA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719725" y="4033234"/>
            <a:ext cx="331871" cy="331871"/>
          </a:xfrm>
          <a:prstGeom prst="rect">
            <a:avLst/>
          </a:prstGeom>
        </p:spPr>
      </p:pic>
      <p:pic>
        <p:nvPicPr>
          <p:cNvPr id="16" name="Grafik 15">
            <a:extLst>
              <a:ext uri="{FF2B5EF4-FFF2-40B4-BE49-F238E27FC236}">
                <a16:creationId xmlns:a16="http://schemas.microsoft.com/office/drawing/2014/main" id="{9D77C314-0FB8-4CE7-9E83-2575E948127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160009" y="4005064"/>
            <a:ext cx="331871" cy="331871"/>
          </a:xfrm>
          <a:prstGeom prst="rect">
            <a:avLst/>
          </a:prstGeom>
        </p:spPr>
      </p:pic>
      <p:pic>
        <p:nvPicPr>
          <p:cNvPr id="20" name="Grafik 19">
            <a:extLst>
              <a:ext uri="{FF2B5EF4-FFF2-40B4-BE49-F238E27FC236}">
                <a16:creationId xmlns:a16="http://schemas.microsoft.com/office/drawing/2014/main" id="{FE2EE248-3242-4B89-AB9A-3F497FCDD88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160009" y="4725144"/>
            <a:ext cx="331871" cy="331871"/>
          </a:xfrm>
          <a:prstGeom prst="rect">
            <a:avLst/>
          </a:prstGeom>
        </p:spPr>
      </p:pic>
      <p:pic>
        <p:nvPicPr>
          <p:cNvPr id="21" name="Grafik 20">
            <a:extLst>
              <a:ext uri="{FF2B5EF4-FFF2-40B4-BE49-F238E27FC236}">
                <a16:creationId xmlns:a16="http://schemas.microsoft.com/office/drawing/2014/main" id="{F70E2961-8034-4AE8-BD19-3A13B2D4178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160009" y="5437015"/>
            <a:ext cx="331871" cy="331871"/>
          </a:xfrm>
          <a:prstGeom prst="rect">
            <a:avLst/>
          </a:prstGeom>
        </p:spPr>
      </p:pic>
      <p:pic>
        <p:nvPicPr>
          <p:cNvPr id="22" name="Grafik 21">
            <a:extLst>
              <a:ext uri="{FF2B5EF4-FFF2-40B4-BE49-F238E27FC236}">
                <a16:creationId xmlns:a16="http://schemas.microsoft.com/office/drawing/2014/main" id="{E3E589D2-AD77-4C92-BB85-6B6C98722B08}"/>
              </a:ext>
            </a:extLst>
          </p:cNvPr>
          <p:cNvPicPr>
            <a:picLocks noChangeAspect="1"/>
          </p:cNvPicPr>
          <p:nvPr/>
        </p:nvPicPr>
        <p:blipFill>
          <a:blip r:embed="rId2" cstate="screen">
            <a:grayscl/>
            <a:extLst>
              <a:ext uri="{28A0092B-C50C-407E-A947-70E740481C1C}">
                <a14:useLocalDpi xmlns:a14="http://schemas.microsoft.com/office/drawing/2010/main"/>
              </a:ext>
            </a:extLst>
          </a:blip>
          <a:stretch>
            <a:fillRect/>
          </a:stretch>
        </p:blipFill>
        <p:spPr>
          <a:xfrm>
            <a:off x="6904425" y="4077072"/>
            <a:ext cx="331871" cy="331871"/>
          </a:xfrm>
          <a:prstGeom prst="rect">
            <a:avLst/>
          </a:prstGeom>
        </p:spPr>
      </p:pic>
      <p:pic>
        <p:nvPicPr>
          <p:cNvPr id="23" name="Grafik 22">
            <a:extLst>
              <a:ext uri="{FF2B5EF4-FFF2-40B4-BE49-F238E27FC236}">
                <a16:creationId xmlns:a16="http://schemas.microsoft.com/office/drawing/2014/main" id="{71B69B82-7C54-4D7A-AD96-4231463DE4A5}"/>
              </a:ext>
            </a:extLst>
          </p:cNvPr>
          <p:cNvPicPr>
            <a:picLocks noChangeAspect="1"/>
          </p:cNvPicPr>
          <p:nvPr/>
        </p:nvPicPr>
        <p:blipFill>
          <a:blip r:embed="rId2" cstate="screen">
            <a:grayscl/>
            <a:extLst>
              <a:ext uri="{28A0092B-C50C-407E-A947-70E740481C1C}">
                <a14:useLocalDpi xmlns:a14="http://schemas.microsoft.com/office/drawing/2010/main"/>
              </a:ext>
            </a:extLst>
          </a:blip>
          <a:stretch>
            <a:fillRect/>
          </a:stretch>
        </p:blipFill>
        <p:spPr>
          <a:xfrm>
            <a:off x="6904425" y="4797152"/>
            <a:ext cx="331871" cy="331871"/>
          </a:xfrm>
          <a:prstGeom prst="rect">
            <a:avLst/>
          </a:prstGeom>
        </p:spPr>
      </p:pic>
      <p:pic>
        <p:nvPicPr>
          <p:cNvPr id="24" name="Grafik 23">
            <a:extLst>
              <a:ext uri="{FF2B5EF4-FFF2-40B4-BE49-F238E27FC236}">
                <a16:creationId xmlns:a16="http://schemas.microsoft.com/office/drawing/2014/main" id="{0DF13A83-0025-4D6E-85BB-F6E06B7DADA3}"/>
              </a:ext>
            </a:extLst>
          </p:cNvPr>
          <p:cNvPicPr>
            <a:picLocks noChangeAspect="1"/>
          </p:cNvPicPr>
          <p:nvPr/>
        </p:nvPicPr>
        <p:blipFill>
          <a:blip r:embed="rId2" cstate="screen">
            <a:grayscl/>
            <a:extLst>
              <a:ext uri="{28A0092B-C50C-407E-A947-70E740481C1C}">
                <a14:useLocalDpi xmlns:a14="http://schemas.microsoft.com/office/drawing/2010/main"/>
              </a:ext>
            </a:extLst>
          </a:blip>
          <a:stretch>
            <a:fillRect/>
          </a:stretch>
        </p:blipFill>
        <p:spPr>
          <a:xfrm>
            <a:off x="6904425" y="5509023"/>
            <a:ext cx="331871" cy="331871"/>
          </a:xfrm>
          <a:prstGeom prst="rect">
            <a:avLst/>
          </a:prstGeom>
        </p:spPr>
      </p:pic>
    </p:spTree>
    <p:extLst>
      <p:ext uri="{BB962C8B-B14F-4D97-AF65-F5344CB8AC3E}">
        <p14:creationId xmlns:p14="http://schemas.microsoft.com/office/powerpoint/2010/main" val="1378618173"/>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Verfügbarkeit</a:t>
            </a:r>
          </a:p>
        </p:txBody>
      </p:sp>
      <p:sp>
        <p:nvSpPr>
          <p:cNvPr id="10" name="Textfeld 9">
            <a:extLst>
              <a:ext uri="{FF2B5EF4-FFF2-40B4-BE49-F238E27FC236}">
                <a16:creationId xmlns:a16="http://schemas.microsoft.com/office/drawing/2014/main" id="{4EB486B1-0CA0-4D5D-B41D-C9279E5DAD28}"/>
              </a:ext>
            </a:extLst>
          </p:cNvPr>
          <p:cNvSpPr txBox="1"/>
          <p:nvPr/>
        </p:nvSpPr>
        <p:spPr>
          <a:xfrm>
            <a:off x="254064" y="1196267"/>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rPr>
              <a:t>Bevorratung hat begonnen</a:t>
            </a:r>
          </a:p>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Komplette Baugruppen werden  als Einzelteil gefertigt und montiert</a:t>
            </a:r>
          </a:p>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effectLst/>
              </a:rPr>
              <a:t>Sonderteile (R</a:t>
            </a:r>
            <a:r>
              <a:rPr lang="de-DE" sz="1600" b="1" dirty="0">
                <a:solidFill>
                  <a:srgbClr val="003D6A"/>
                </a:solidFill>
              </a:rPr>
              <a:t>itzel, Stoßdämpfer) sind bestellt und teilweise geliefert</a:t>
            </a:r>
          </a:p>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rPr>
              <a:t>Baugruppen sind teilweise am Lager</a:t>
            </a:r>
            <a:endParaRPr lang="de-DE" sz="1600" b="1" dirty="0">
              <a:solidFill>
                <a:srgbClr val="003D6A"/>
              </a:solidFill>
              <a:effectLst/>
            </a:endParaRPr>
          </a:p>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rPr>
              <a:t>Wichtig ist die Verfügbarkeit auch von der Montage!</a:t>
            </a:r>
            <a:br>
              <a:rPr lang="de-DE" sz="1600" b="1" dirty="0">
                <a:solidFill>
                  <a:srgbClr val="003D6A"/>
                </a:solidFill>
                <a:effectLst/>
              </a:rPr>
            </a:br>
            <a:endParaRPr lang="de-DE" sz="1600" dirty="0">
              <a:solidFill>
                <a:srgbClr val="003D6A"/>
              </a:solidFill>
              <a:effectLst/>
            </a:endParaRPr>
          </a:p>
        </p:txBody>
      </p:sp>
      <p:pic>
        <p:nvPicPr>
          <p:cNvPr id="4" name="Grafik 3">
            <a:extLst>
              <a:ext uri="{FF2B5EF4-FFF2-40B4-BE49-F238E27FC236}">
                <a16:creationId xmlns:a16="http://schemas.microsoft.com/office/drawing/2014/main" id="{0B2DFCD3-7883-4B1D-870A-4FFA3E545508}"/>
              </a:ext>
            </a:extLst>
          </p:cNvPr>
          <p:cNvPicPr>
            <a:picLocks noChangeAspect="1"/>
          </p:cNvPicPr>
          <p:nvPr/>
        </p:nvPicPr>
        <p:blipFill>
          <a:blip r:embed="rId3"/>
          <a:stretch>
            <a:fillRect/>
          </a:stretch>
        </p:blipFill>
        <p:spPr>
          <a:xfrm>
            <a:off x="1907704" y="3284984"/>
            <a:ext cx="6853018" cy="2592288"/>
          </a:xfrm>
          <a:prstGeom prst="rect">
            <a:avLst/>
          </a:prstGeom>
        </p:spPr>
      </p:pic>
    </p:spTree>
    <p:extLst>
      <p:ext uri="{BB962C8B-B14F-4D97-AF65-F5344CB8AC3E}">
        <p14:creationId xmlns:p14="http://schemas.microsoft.com/office/powerpoint/2010/main" val="3884177002"/>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Support vom Stammhaus</a:t>
            </a:r>
          </a:p>
        </p:txBody>
      </p:sp>
      <p:sp>
        <p:nvSpPr>
          <p:cNvPr id="26" name="Textfeld 25"/>
          <p:cNvSpPr txBox="1"/>
          <p:nvPr/>
        </p:nvSpPr>
        <p:spPr>
          <a:xfrm>
            <a:off x="373226" y="1581054"/>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rPr>
              <a:t>Musterkoffer</a:t>
            </a:r>
            <a:br>
              <a:rPr lang="de-DE" sz="1600" b="1" dirty="0">
                <a:solidFill>
                  <a:srgbClr val="003D6A"/>
                </a:solidFill>
                <a:effectLst/>
              </a:rPr>
            </a:br>
            <a:endParaRPr lang="de-DE" sz="1600" dirty="0">
              <a:solidFill>
                <a:srgbClr val="003D6A"/>
              </a:solidFill>
              <a:effectLst/>
            </a:endParaRPr>
          </a:p>
        </p:txBody>
      </p:sp>
      <p:pic>
        <p:nvPicPr>
          <p:cNvPr id="2" name="Grafik 1">
            <a:extLst>
              <a:ext uri="{FF2B5EF4-FFF2-40B4-BE49-F238E27FC236}">
                <a16:creationId xmlns:a16="http://schemas.microsoft.com/office/drawing/2014/main" id="{D34B17C4-1140-48C9-BF77-5810E61B40FF}"/>
              </a:ext>
            </a:extLst>
          </p:cNvPr>
          <p:cNvPicPr>
            <a:picLocks noChangeAspect="1"/>
          </p:cNvPicPr>
          <p:nvPr/>
        </p:nvPicPr>
        <p:blipFill>
          <a:blip r:embed="rId3"/>
          <a:stretch>
            <a:fillRect/>
          </a:stretch>
        </p:blipFill>
        <p:spPr>
          <a:xfrm>
            <a:off x="373226" y="1948516"/>
            <a:ext cx="6431022" cy="4172754"/>
          </a:xfrm>
          <a:prstGeom prst="rect">
            <a:avLst/>
          </a:prstGeom>
        </p:spPr>
      </p:pic>
    </p:spTree>
    <p:extLst>
      <p:ext uri="{BB962C8B-B14F-4D97-AF65-F5344CB8AC3E}">
        <p14:creationId xmlns:p14="http://schemas.microsoft.com/office/powerpoint/2010/main" val="744351353"/>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Bild 4"/>
          <p:cNvPicPr>
            <a:picLocks noChangeAspect="1"/>
          </p:cNvPicPr>
          <p:nvPr/>
        </p:nvPicPr>
        <p:blipFill>
          <a:blip r:embed="rId2" cstate="print"/>
          <a:stretch>
            <a:fillRect/>
          </a:stretch>
        </p:blipFill>
        <p:spPr>
          <a:xfrm>
            <a:off x="0" y="6046520"/>
            <a:ext cx="9144000" cy="749300"/>
          </a:xfrm>
          <a:prstGeom prst="rect">
            <a:avLst/>
          </a:prstGeom>
        </p:spPr>
      </p:pic>
      <p:sp>
        <p:nvSpPr>
          <p:cNvPr id="8" name="Textfeld 7"/>
          <p:cNvSpPr txBox="1"/>
          <p:nvPr/>
        </p:nvSpPr>
        <p:spPr>
          <a:xfrm>
            <a:off x="2627313" y="473082"/>
            <a:ext cx="6516687" cy="611021"/>
          </a:xfrm>
          <a:prstGeom prst="rect">
            <a:avLst/>
          </a:prstGeom>
          <a:solidFill>
            <a:srgbClr val="003D6A"/>
          </a:solidFill>
        </p:spPr>
        <p:txBody>
          <a:bodyPr wrap="square" lIns="90000" tIns="90000" bIns="0" rtlCol="0" anchor="ctr" anchorCtr="0">
            <a:spAutoFit/>
          </a:bodyPr>
          <a:lstStyle/>
          <a:p>
            <a:pPr>
              <a:lnSpc>
                <a:spcPts val="4000"/>
              </a:lnSpc>
            </a:pPr>
            <a:r>
              <a:rPr lang="de-DE" sz="4000" b="1" dirty="0">
                <a:solidFill>
                  <a:schemeClr val="bg1"/>
                </a:solidFill>
              </a:rPr>
              <a:t>Support vom Stammhaus</a:t>
            </a:r>
          </a:p>
        </p:txBody>
      </p:sp>
      <p:sp>
        <p:nvSpPr>
          <p:cNvPr id="7" name="Textfeld 6">
            <a:extLst>
              <a:ext uri="{FF2B5EF4-FFF2-40B4-BE49-F238E27FC236}">
                <a16:creationId xmlns:a16="http://schemas.microsoft.com/office/drawing/2014/main" id="{63CCCB07-3772-432E-BCCD-C148798CBB28}"/>
              </a:ext>
            </a:extLst>
          </p:cNvPr>
          <p:cNvSpPr txBox="1"/>
          <p:nvPr/>
        </p:nvSpPr>
        <p:spPr>
          <a:xfrm>
            <a:off x="611560" y="1196267"/>
            <a:ext cx="4320000" cy="4465465"/>
          </a:xfrm>
          <a:prstGeom prst="rect">
            <a:avLst/>
          </a:prstGeom>
          <a:noFill/>
        </p:spPr>
        <p:txBody>
          <a:bodyPr wrap="square" rtlCol="0">
            <a:noAutofit/>
          </a:bodyPr>
          <a:lstStyle/>
          <a:p>
            <a:pPr marL="463550" indent="-285750">
              <a:lnSpc>
                <a:spcPct val="100000"/>
              </a:lnSpc>
              <a:spcBef>
                <a:spcPts val="0"/>
              </a:spcBef>
              <a:spcAft>
                <a:spcPts val="600"/>
              </a:spcAft>
              <a:buClr>
                <a:srgbClr val="009EE2"/>
              </a:buClr>
              <a:buSzPct val="100000"/>
              <a:buFont typeface="Calibri" panose="020F0502020204030204" pitchFamily="34" charset="0"/>
              <a:buChar char="●"/>
            </a:pPr>
            <a:r>
              <a:rPr lang="de-DE" sz="1600" b="1" dirty="0">
                <a:solidFill>
                  <a:srgbClr val="003D6A"/>
                </a:solidFill>
              </a:rPr>
              <a:t>Kundenlisten SRU plus (auf Wunsch)</a:t>
            </a:r>
            <a:br>
              <a:rPr lang="de-DE" sz="1600" b="1" dirty="0">
                <a:solidFill>
                  <a:srgbClr val="003D6A"/>
                </a:solidFill>
                <a:effectLst/>
              </a:rPr>
            </a:br>
            <a:endParaRPr lang="de-DE" sz="1600" dirty="0">
              <a:solidFill>
                <a:srgbClr val="003D6A"/>
              </a:solidFill>
              <a:effectLst/>
            </a:endParaRPr>
          </a:p>
        </p:txBody>
      </p:sp>
      <p:pic>
        <p:nvPicPr>
          <p:cNvPr id="3" name="Grafik 2">
            <a:extLst>
              <a:ext uri="{FF2B5EF4-FFF2-40B4-BE49-F238E27FC236}">
                <a16:creationId xmlns:a16="http://schemas.microsoft.com/office/drawing/2014/main" id="{282C4FB0-7E3B-471F-AE79-EC968CF374BC}"/>
              </a:ext>
            </a:extLst>
          </p:cNvPr>
          <p:cNvPicPr>
            <a:picLocks noChangeAspect="1"/>
          </p:cNvPicPr>
          <p:nvPr/>
        </p:nvPicPr>
        <p:blipFill>
          <a:blip r:embed="rId3"/>
          <a:stretch>
            <a:fillRect/>
          </a:stretch>
        </p:blipFill>
        <p:spPr>
          <a:xfrm>
            <a:off x="251520" y="1844824"/>
            <a:ext cx="8639006" cy="2736304"/>
          </a:xfrm>
          <a:prstGeom prst="rect">
            <a:avLst/>
          </a:prstGeom>
        </p:spPr>
      </p:pic>
    </p:spTree>
    <p:extLst>
      <p:ext uri="{BB962C8B-B14F-4D97-AF65-F5344CB8AC3E}">
        <p14:creationId xmlns:p14="http://schemas.microsoft.com/office/powerpoint/2010/main" val="997058128"/>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ild 1" descr="Meister_2.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0" y="978"/>
            <a:ext cx="9144000" cy="5643467"/>
          </a:xfrm>
          <a:prstGeom prst="rect">
            <a:avLst/>
          </a:prstGeom>
        </p:spPr>
      </p:pic>
      <p:sp>
        <p:nvSpPr>
          <p:cNvPr id="8" name="Rechteck 7"/>
          <p:cNvSpPr/>
          <p:nvPr/>
        </p:nvSpPr>
        <p:spPr>
          <a:xfrm>
            <a:off x="-304" y="5644445"/>
            <a:ext cx="9143695" cy="1213555"/>
          </a:xfrm>
          <a:prstGeom prst="rect">
            <a:avLst/>
          </a:prstGeom>
          <a:solidFill>
            <a:srgbClr val="003D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dirty="0"/>
          </a:p>
        </p:txBody>
      </p:sp>
      <p:sp>
        <p:nvSpPr>
          <p:cNvPr id="12" name="Titel 1"/>
          <p:cNvSpPr txBox="1">
            <a:spLocks/>
          </p:cNvSpPr>
          <p:nvPr/>
        </p:nvSpPr>
        <p:spPr>
          <a:xfrm>
            <a:off x="474734" y="4926900"/>
            <a:ext cx="4181931" cy="601129"/>
          </a:xfrm>
          <a:prstGeom prst="rect">
            <a:avLst/>
          </a:prstGeom>
          <a:noFill/>
          <a:ln>
            <a:noFill/>
          </a:ln>
          <a:effectLst>
            <a:outerShdw blurRad="431800" dist="38100" dir="2700000">
              <a:srgbClr val="000000">
                <a:alpha val="43000"/>
              </a:srgbClr>
            </a:outerShdw>
          </a:effectLst>
        </p:spPr>
        <p:txBody>
          <a:bodyPr wrap="square" anchor="ctr" anchorCtr="0">
            <a:noAutofit/>
          </a:bodyPr>
          <a:lstStyle/>
          <a:p>
            <a:pPr marL="84138" lvl="0">
              <a:spcBef>
                <a:spcPct val="0"/>
              </a:spcBef>
              <a:spcAft>
                <a:spcPts val="1200"/>
              </a:spcAft>
              <a:defRPr/>
            </a:pPr>
            <a:endParaRPr lang="de-DE" sz="1500" dirty="0">
              <a:solidFill>
                <a:srgbClr val="FFFFFF"/>
              </a:solidFill>
            </a:endParaRPr>
          </a:p>
        </p:txBody>
      </p:sp>
      <p:sp>
        <p:nvSpPr>
          <p:cNvPr id="9" name="Titel 1"/>
          <p:cNvSpPr txBox="1">
            <a:spLocks/>
          </p:cNvSpPr>
          <p:nvPr/>
        </p:nvSpPr>
        <p:spPr>
          <a:xfrm>
            <a:off x="481906" y="4052305"/>
            <a:ext cx="9144000" cy="1152879"/>
          </a:xfrm>
          <a:prstGeom prst="rect">
            <a:avLst/>
          </a:prstGeom>
          <a:noFill/>
          <a:ln>
            <a:noFill/>
          </a:ln>
          <a:effectLst>
            <a:outerShdw blurRad="431800" dist="38100" dir="2700000">
              <a:srgbClr val="000000">
                <a:alpha val="43000"/>
              </a:srgbClr>
            </a:outerShdw>
          </a:effectLst>
        </p:spPr>
        <p:txBody>
          <a:bodyPr wrap="square" anchor="ctr" anchorCtr="0">
            <a:noAutofit/>
          </a:bodyPr>
          <a:lstStyle/>
          <a:p>
            <a:pPr marL="84138" lvl="0">
              <a:lnSpc>
                <a:spcPts val="3200"/>
              </a:lnSpc>
              <a:spcBef>
                <a:spcPct val="0"/>
              </a:spcBef>
              <a:spcAft>
                <a:spcPts val="1200"/>
              </a:spcAft>
              <a:defRPr/>
            </a:pPr>
            <a:r>
              <a:rPr lang="de-DE" sz="3000" dirty="0">
                <a:solidFill>
                  <a:srgbClr val="FFFFFF"/>
                </a:solidFill>
              </a:rPr>
              <a:t>Neuheiten 2019</a:t>
            </a:r>
          </a:p>
          <a:p>
            <a:pPr marL="84138" lvl="0">
              <a:lnSpc>
                <a:spcPts val="3200"/>
              </a:lnSpc>
              <a:spcBef>
                <a:spcPct val="0"/>
              </a:spcBef>
              <a:spcAft>
                <a:spcPts val="1200"/>
              </a:spcAft>
              <a:defRPr/>
            </a:pPr>
            <a:r>
              <a:rPr lang="de-DE" sz="3000" dirty="0">
                <a:solidFill>
                  <a:srgbClr val="FFFFFF"/>
                </a:solidFill>
              </a:rPr>
              <a:t>Präsentation Digitale Produkte</a:t>
            </a:r>
          </a:p>
        </p:txBody>
      </p:sp>
      <p:pic>
        <p:nvPicPr>
          <p:cNvPr id="11" name="Bild 10"/>
          <p:cNvPicPr>
            <a:picLocks noChangeAspect="1"/>
          </p:cNvPicPr>
          <p:nvPr/>
        </p:nvPicPr>
        <p:blipFill>
          <a:blip r:embed="rId3"/>
          <a:stretch>
            <a:fillRect/>
          </a:stretch>
        </p:blipFill>
        <p:spPr>
          <a:xfrm>
            <a:off x="-610" y="5483469"/>
            <a:ext cx="9144000" cy="1320800"/>
          </a:xfrm>
          <a:prstGeom prst="rect">
            <a:avLst/>
          </a:prstGeom>
        </p:spPr>
      </p:pic>
      <p:sp>
        <p:nvSpPr>
          <p:cNvPr id="14" name="Titel 1">
            <a:extLst>
              <a:ext uri="{FF2B5EF4-FFF2-40B4-BE49-F238E27FC236}">
                <a16:creationId xmlns:a16="http://schemas.microsoft.com/office/drawing/2014/main" id="{D69BCC6F-F5F3-4809-8E64-A24A55BCAEF7}"/>
              </a:ext>
            </a:extLst>
          </p:cNvPr>
          <p:cNvSpPr txBox="1">
            <a:spLocks/>
          </p:cNvSpPr>
          <p:nvPr/>
        </p:nvSpPr>
        <p:spPr>
          <a:xfrm>
            <a:off x="474734" y="5079300"/>
            <a:ext cx="4181931" cy="601129"/>
          </a:xfrm>
          <a:prstGeom prst="rect">
            <a:avLst/>
          </a:prstGeom>
          <a:noFill/>
          <a:ln>
            <a:noFill/>
          </a:ln>
          <a:effectLst>
            <a:outerShdw blurRad="431800" dist="38100" dir="2700000">
              <a:srgbClr val="000000">
                <a:alpha val="43000"/>
              </a:srgbClr>
            </a:outerShdw>
          </a:effectLst>
        </p:spPr>
        <p:txBody>
          <a:bodyPr wrap="square" anchor="ctr" anchorCtr="0">
            <a:noAutofit/>
          </a:bodyPr>
          <a:lstStyle/>
          <a:p>
            <a:pPr marL="84138" lvl="0">
              <a:spcBef>
                <a:spcPct val="0"/>
              </a:spcBef>
              <a:spcAft>
                <a:spcPts val="1200"/>
              </a:spcAft>
              <a:defRPr/>
            </a:pPr>
            <a:r>
              <a:rPr lang="de-DE" sz="1500" dirty="0">
                <a:solidFill>
                  <a:srgbClr val="FFFFFF"/>
                </a:solidFill>
              </a:rPr>
              <a:t>März 2019</a:t>
            </a:r>
          </a:p>
        </p:txBody>
      </p:sp>
    </p:spTree>
    <p:extLst>
      <p:ext uri="{BB962C8B-B14F-4D97-AF65-F5344CB8AC3E}">
        <p14:creationId xmlns:p14="http://schemas.microsoft.com/office/powerpoint/2010/main" val="2570918962"/>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ieren 1">
            <a:extLst>
              <a:ext uri="{FF2B5EF4-FFF2-40B4-BE49-F238E27FC236}">
                <a16:creationId xmlns:a16="http://schemas.microsoft.com/office/drawing/2014/main" id="{42CCA89C-0934-4582-8AE4-78A7F7E280E6}"/>
              </a:ext>
            </a:extLst>
          </p:cNvPr>
          <p:cNvGrpSpPr/>
          <p:nvPr/>
        </p:nvGrpSpPr>
        <p:grpSpPr>
          <a:xfrm>
            <a:off x="4793190" y="1969244"/>
            <a:ext cx="3523226" cy="1415772"/>
            <a:chOff x="5252729" y="2034684"/>
            <a:chExt cx="3523226" cy="1415772"/>
          </a:xfrm>
        </p:grpSpPr>
        <p:sp>
          <p:nvSpPr>
            <p:cNvPr id="3" name="Textfeld 2">
              <a:extLst>
                <a:ext uri="{FF2B5EF4-FFF2-40B4-BE49-F238E27FC236}">
                  <a16:creationId xmlns:a16="http://schemas.microsoft.com/office/drawing/2014/main" id="{8FFE227A-DB51-4428-BF2E-24DA609E47A1}"/>
                </a:ext>
              </a:extLst>
            </p:cNvPr>
            <p:cNvSpPr txBox="1"/>
            <p:nvPr/>
          </p:nvSpPr>
          <p:spPr>
            <a:xfrm>
              <a:off x="5565976" y="2034684"/>
              <a:ext cx="3209979" cy="1415772"/>
            </a:xfrm>
            <a:prstGeom prst="rect">
              <a:avLst/>
            </a:prstGeom>
            <a:noFill/>
          </p:spPr>
          <p:txBody>
            <a:bodyPr wrap="square" rtlCol="0">
              <a:spAutoFit/>
            </a:bodyPr>
            <a:lstStyle/>
            <a:p>
              <a:r>
                <a:rPr lang="de-DE" sz="1400" b="1" dirty="0">
                  <a:solidFill>
                    <a:srgbClr val="003D6A"/>
                  </a:solidFill>
                </a:rPr>
                <a:t>Software in the loop:</a:t>
              </a:r>
            </a:p>
            <a:p>
              <a:pPr algn="just">
                <a:spcAft>
                  <a:spcPts val="600"/>
                </a:spcAft>
                <a:tabLst>
                  <a:tab pos="1260475" algn="l"/>
                  <a:tab pos="2466340" algn="l"/>
                  <a:tab pos="5220970" algn="l"/>
                  <a:tab pos="5850890" algn="r"/>
                </a:tabLst>
              </a:pPr>
              <a:r>
                <a:rPr lang="de-DE" sz="1200" dirty="0">
                  <a:solidFill>
                    <a:srgbClr val="00446B"/>
                  </a:solidFill>
                  <a:ea typeface="Times New Roman" panose="02020603050405020304" pitchFamily="18" charset="0"/>
                  <a:cs typeface="Arial" panose="020B0604020202020204" pitchFamily="34" charset="0"/>
                </a:rPr>
                <a:t>Bei Software in the loop wird keine reale Hardware eingesetzt. Die Simulation erfolgt im virtuellen Raum. Dabei wird das Zusammenspiel von Hard- und Software simuliert. Die Steuerkonsole und die Anlage befinden sich dabei beide auf dem Computer. </a:t>
              </a:r>
              <a:endParaRPr lang="de-DE" sz="1200" dirty="0">
                <a:solidFill>
                  <a:srgbClr val="00446B"/>
                </a:solidFill>
                <a:ea typeface="Times New Roman" panose="02020603050405020304" pitchFamily="18" charset="0"/>
                <a:cs typeface="Times New Roman" panose="02020603050405020304" pitchFamily="18" charset="0"/>
              </a:endParaRPr>
            </a:p>
          </p:txBody>
        </p:sp>
        <p:grpSp>
          <p:nvGrpSpPr>
            <p:cNvPr id="4" name="Gruppieren 3">
              <a:extLst>
                <a:ext uri="{FF2B5EF4-FFF2-40B4-BE49-F238E27FC236}">
                  <a16:creationId xmlns:a16="http://schemas.microsoft.com/office/drawing/2014/main" id="{47AC0C58-EC26-4BF6-B3FB-31DC082586B0}"/>
                </a:ext>
              </a:extLst>
            </p:cNvPr>
            <p:cNvGrpSpPr/>
            <p:nvPr/>
          </p:nvGrpSpPr>
          <p:grpSpPr>
            <a:xfrm>
              <a:off x="5252729" y="2100988"/>
              <a:ext cx="285750" cy="287337"/>
              <a:chOff x="6389688" y="3500438"/>
              <a:chExt cx="285750" cy="287337"/>
            </a:xfrm>
          </p:grpSpPr>
          <p:sp>
            <p:nvSpPr>
              <p:cNvPr id="5" name="Oval 8">
                <a:extLst>
                  <a:ext uri="{FF2B5EF4-FFF2-40B4-BE49-F238E27FC236}">
                    <a16:creationId xmlns:a16="http://schemas.microsoft.com/office/drawing/2014/main" id="{960F2568-8D50-4F8E-B91D-5D148B5F4246}"/>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6" name="Freeform 9">
                <a:extLst>
                  <a:ext uri="{FF2B5EF4-FFF2-40B4-BE49-F238E27FC236}">
                    <a16:creationId xmlns:a16="http://schemas.microsoft.com/office/drawing/2014/main" id="{4DC002F9-0F99-4CB7-9F93-69A724B0B784}"/>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grpSp>
        <p:nvGrpSpPr>
          <p:cNvPr id="7" name="Gruppieren 6">
            <a:extLst>
              <a:ext uri="{FF2B5EF4-FFF2-40B4-BE49-F238E27FC236}">
                <a16:creationId xmlns:a16="http://schemas.microsoft.com/office/drawing/2014/main" id="{E16D2548-DED4-4AB4-B5C6-123E226CB24D}"/>
              </a:ext>
            </a:extLst>
          </p:cNvPr>
          <p:cNvGrpSpPr/>
          <p:nvPr/>
        </p:nvGrpSpPr>
        <p:grpSpPr>
          <a:xfrm>
            <a:off x="5652120" y="3829871"/>
            <a:ext cx="3523226" cy="1415772"/>
            <a:chOff x="5252729" y="2034684"/>
            <a:chExt cx="3523226" cy="1415772"/>
          </a:xfrm>
        </p:grpSpPr>
        <p:sp>
          <p:nvSpPr>
            <p:cNvPr id="8" name="Textfeld 7">
              <a:extLst>
                <a:ext uri="{FF2B5EF4-FFF2-40B4-BE49-F238E27FC236}">
                  <a16:creationId xmlns:a16="http://schemas.microsoft.com/office/drawing/2014/main" id="{0E2B3D36-F5AB-417A-B88A-A1327FAE243D}"/>
                </a:ext>
              </a:extLst>
            </p:cNvPr>
            <p:cNvSpPr txBox="1"/>
            <p:nvPr/>
          </p:nvSpPr>
          <p:spPr>
            <a:xfrm>
              <a:off x="5565976" y="2034684"/>
              <a:ext cx="3209979" cy="1415772"/>
            </a:xfrm>
            <a:prstGeom prst="rect">
              <a:avLst/>
            </a:prstGeom>
            <a:noFill/>
          </p:spPr>
          <p:txBody>
            <a:bodyPr wrap="square" rtlCol="0">
              <a:spAutoFit/>
            </a:bodyPr>
            <a:lstStyle/>
            <a:p>
              <a:r>
                <a:rPr lang="de-DE" sz="1400" b="1" dirty="0">
                  <a:solidFill>
                    <a:srgbClr val="003D6A"/>
                  </a:solidFill>
                </a:rPr>
                <a:t>Hardware in the loop:</a:t>
              </a:r>
            </a:p>
            <a:p>
              <a:pPr algn="just">
                <a:spcAft>
                  <a:spcPts val="600"/>
                </a:spcAft>
                <a:tabLst>
                  <a:tab pos="1260475" algn="l"/>
                  <a:tab pos="2466340" algn="l"/>
                  <a:tab pos="5220970" algn="l"/>
                  <a:tab pos="5850890" algn="r"/>
                </a:tabLst>
              </a:pPr>
              <a:r>
                <a:rPr lang="de-DE" sz="1200" dirty="0">
                  <a:solidFill>
                    <a:srgbClr val="00446B"/>
                  </a:solidFill>
                  <a:ea typeface="Times New Roman" panose="02020603050405020304" pitchFamily="18" charset="0"/>
                  <a:cs typeface="Arial" panose="020B0604020202020204" pitchFamily="34" charset="0"/>
                </a:rPr>
                <a:t>Hardware in the loop stellt einen integrierten Ansatz zur Systementwicklung dar. Dabei wird die Steuerung an einen Computer angeschlossen. Dort wird dann das Zusammenspiel der realen Steuerung und des virtuellen Modells getestet. </a:t>
              </a:r>
              <a:endParaRPr lang="de-DE" sz="1200" dirty="0">
                <a:solidFill>
                  <a:srgbClr val="00446B"/>
                </a:solidFill>
                <a:ea typeface="Times New Roman" panose="02020603050405020304" pitchFamily="18" charset="0"/>
                <a:cs typeface="Times New Roman" panose="02020603050405020304" pitchFamily="18" charset="0"/>
              </a:endParaRPr>
            </a:p>
          </p:txBody>
        </p:sp>
        <p:grpSp>
          <p:nvGrpSpPr>
            <p:cNvPr id="9" name="Gruppieren 8">
              <a:extLst>
                <a:ext uri="{FF2B5EF4-FFF2-40B4-BE49-F238E27FC236}">
                  <a16:creationId xmlns:a16="http://schemas.microsoft.com/office/drawing/2014/main" id="{650BB0D0-5EF4-4238-97E9-88D69389209D}"/>
                </a:ext>
              </a:extLst>
            </p:cNvPr>
            <p:cNvGrpSpPr/>
            <p:nvPr/>
          </p:nvGrpSpPr>
          <p:grpSpPr>
            <a:xfrm>
              <a:off x="5252729" y="2100988"/>
              <a:ext cx="285750" cy="287337"/>
              <a:chOff x="6389688" y="3500438"/>
              <a:chExt cx="285750" cy="287337"/>
            </a:xfrm>
          </p:grpSpPr>
          <p:sp>
            <p:nvSpPr>
              <p:cNvPr id="10" name="Oval 8">
                <a:extLst>
                  <a:ext uri="{FF2B5EF4-FFF2-40B4-BE49-F238E27FC236}">
                    <a16:creationId xmlns:a16="http://schemas.microsoft.com/office/drawing/2014/main" id="{27FAB634-F995-4AE8-8F76-CBCB1605A459}"/>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11" name="Freeform 9">
                <a:extLst>
                  <a:ext uri="{FF2B5EF4-FFF2-40B4-BE49-F238E27FC236}">
                    <a16:creationId xmlns:a16="http://schemas.microsoft.com/office/drawing/2014/main" id="{763CF51B-9D04-4BA4-96C7-8CA092A27B79}"/>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pic>
        <p:nvPicPr>
          <p:cNvPr id="12" name="SPS_2016_MCD_SCHUNK_DEMO_mpeg4">
            <a:hlinkClick r:id="" action="ppaction://media"/>
            <a:extLst>
              <a:ext uri="{FF2B5EF4-FFF2-40B4-BE49-F238E27FC236}">
                <a16:creationId xmlns:a16="http://schemas.microsoft.com/office/drawing/2014/main" id="{92845496-19E7-4CDF-AB1E-D3D1B714F2CF}"/>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07504" y="1111357"/>
            <a:ext cx="4320480" cy="2430270"/>
          </a:xfrm>
          <a:prstGeom prst="rect">
            <a:avLst/>
          </a:prstGeom>
        </p:spPr>
      </p:pic>
      <p:pic>
        <p:nvPicPr>
          <p:cNvPr id="13" name="ELP_Zelle">
            <a:hlinkClick r:id="" action="ppaction://media"/>
            <a:extLst>
              <a:ext uri="{FF2B5EF4-FFF2-40B4-BE49-F238E27FC236}">
                <a16:creationId xmlns:a16="http://schemas.microsoft.com/office/drawing/2014/main" id="{654D97A9-A53B-474B-8438-C81344E63717}"/>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444053" y="3568881"/>
            <a:ext cx="4759835" cy="2596423"/>
          </a:xfrm>
          <a:prstGeom prst="rect">
            <a:avLst/>
          </a:prstGeom>
          <a:ln>
            <a:noFill/>
          </a:ln>
        </p:spPr>
      </p:pic>
      <p:sp>
        <p:nvSpPr>
          <p:cNvPr id="14" name="Textfeld 13">
            <a:extLst>
              <a:ext uri="{FF2B5EF4-FFF2-40B4-BE49-F238E27FC236}">
                <a16:creationId xmlns:a16="http://schemas.microsoft.com/office/drawing/2014/main" id="{A116ED52-41B8-4471-AF84-8F21478A39DF}"/>
              </a:ext>
            </a:extLst>
          </p:cNvPr>
          <p:cNvSpPr txBox="1"/>
          <p:nvPr/>
        </p:nvSpPr>
        <p:spPr>
          <a:xfrm>
            <a:off x="2627313" y="513734"/>
            <a:ext cx="6516687" cy="529717"/>
          </a:xfrm>
          <a:prstGeom prst="rect">
            <a:avLst/>
          </a:prstGeom>
          <a:solidFill>
            <a:srgbClr val="003D6A"/>
          </a:solidFill>
        </p:spPr>
        <p:txBody>
          <a:bodyPr wrap="square" lIns="90000" tIns="90000" bIns="0" rtlCol="0" anchor="ctr" anchorCtr="0">
            <a:spAutoFit/>
          </a:bodyPr>
          <a:lstStyle/>
          <a:p>
            <a:pPr>
              <a:lnSpc>
                <a:spcPts val="4000"/>
              </a:lnSpc>
            </a:pPr>
            <a:r>
              <a:rPr lang="de-DE" sz="1600" b="1" dirty="0">
                <a:solidFill>
                  <a:schemeClr val="bg1"/>
                </a:solidFill>
              </a:rPr>
              <a:t>Unterstützung einer durchgängig digitalisierten Wertschöpfungskette</a:t>
            </a:r>
          </a:p>
        </p:txBody>
      </p:sp>
    </p:spTree>
    <p:extLst>
      <p:ext uri="{BB962C8B-B14F-4D97-AF65-F5344CB8AC3E}">
        <p14:creationId xmlns:p14="http://schemas.microsoft.com/office/powerpoint/2010/main" val="224102277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12"/>
                                        </p:tgtEl>
                                      </p:cBhvr>
                                    </p:cmd>
                                  </p:childTnLst>
                                </p:cTn>
                              </p:par>
                            </p:childTnLst>
                          </p:cTn>
                        </p:par>
                      </p:childTnLst>
                    </p:cTn>
                  </p:par>
                </p:childTnLst>
              </p:cTn>
              <p:nextCondLst>
                <p:cond evt="onClick" delay="0">
                  <p:tgtEl>
                    <p:spTgt spid="12"/>
                  </p:tgtEl>
                </p:cond>
              </p:nextCondLst>
            </p:seq>
            <p:seq concurrent="1" nextAc="seek">
              <p:cTn id="7" restart="whenNotActive" fill="hold" evtFilter="cancelBubble" nodeType="interactiveSeq">
                <p:stCondLst>
                  <p:cond evt="onClick" delay="0">
                    <p:tgtEl>
                      <p:spTgt spid="1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3"/>
                                        </p:tgtEl>
                                      </p:cBhvr>
                                    </p:cmd>
                                  </p:childTnLst>
                                </p:cTn>
                              </p:par>
                            </p:childTnLst>
                          </p:cTn>
                        </p:par>
                      </p:childTnLst>
                    </p:cTn>
                  </p:par>
                </p:childTnLst>
              </p:cTn>
              <p:nextCondLst>
                <p:cond evt="onClick" delay="0">
                  <p:tgtEl>
                    <p:spTgt spid="13"/>
                  </p:tgtEl>
                </p:cond>
              </p:nextCondLst>
            </p:seq>
            <p:video>
              <p:cMediaNode vol="80000">
                <p:cTn id="12" fill="hold" display="0">
                  <p:stCondLst>
                    <p:cond delay="indefinite"/>
                  </p:stCondLst>
                </p:cTn>
                <p:tgtEl>
                  <p:spTgt spid="12"/>
                </p:tgtEl>
              </p:cMediaNode>
            </p:video>
            <p:video>
              <p:cMediaNode vol="80000">
                <p:cTn id="13" fill="hold" display="0">
                  <p:stCondLst>
                    <p:cond delay="indefinite"/>
                  </p:stCondLst>
                </p:cTn>
                <p:tgtEl>
                  <p:spTgt spid="13"/>
                </p:tgtEl>
              </p:cMediaNode>
            </p:video>
          </p:childTnLst>
        </p:cTn>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ieren 1">
            <a:extLst>
              <a:ext uri="{FF2B5EF4-FFF2-40B4-BE49-F238E27FC236}">
                <a16:creationId xmlns:a16="http://schemas.microsoft.com/office/drawing/2014/main" id="{B4EAB428-D350-4248-9FA6-77FF947D2269}"/>
              </a:ext>
            </a:extLst>
          </p:cNvPr>
          <p:cNvGrpSpPr/>
          <p:nvPr/>
        </p:nvGrpSpPr>
        <p:grpSpPr>
          <a:xfrm>
            <a:off x="3005570" y="2421409"/>
            <a:ext cx="3489271" cy="1477328"/>
            <a:chOff x="5252729" y="2034684"/>
            <a:chExt cx="3489271" cy="1477328"/>
          </a:xfrm>
        </p:grpSpPr>
        <p:sp>
          <p:nvSpPr>
            <p:cNvPr id="3" name="Textfeld 2">
              <a:extLst>
                <a:ext uri="{FF2B5EF4-FFF2-40B4-BE49-F238E27FC236}">
                  <a16:creationId xmlns:a16="http://schemas.microsoft.com/office/drawing/2014/main" id="{55C48EFF-47BE-43B1-BB30-29B64FDA9D92}"/>
                </a:ext>
              </a:extLst>
            </p:cNvPr>
            <p:cNvSpPr txBox="1"/>
            <p:nvPr/>
          </p:nvSpPr>
          <p:spPr>
            <a:xfrm>
              <a:off x="5565976" y="2034684"/>
              <a:ext cx="3176024" cy="1477328"/>
            </a:xfrm>
            <a:prstGeom prst="rect">
              <a:avLst/>
            </a:prstGeom>
            <a:noFill/>
          </p:spPr>
          <p:txBody>
            <a:bodyPr wrap="square" rtlCol="0">
              <a:spAutoFit/>
            </a:bodyPr>
            <a:lstStyle/>
            <a:p>
              <a:r>
                <a:rPr lang="de-DE" sz="1400" b="1" dirty="0">
                  <a:solidFill>
                    <a:srgbClr val="003D6A"/>
                  </a:solidFill>
                </a:rPr>
                <a:t>Attraktives Einsteigerpaket</a:t>
              </a:r>
            </a:p>
            <a:p>
              <a:pPr marL="285750" indent="-285750">
                <a:buFont typeface="Arial" panose="020B0604020202020204" pitchFamily="34" charset="0"/>
                <a:buChar char="•"/>
              </a:pPr>
              <a:r>
                <a:rPr lang="de-DE" sz="1300" dirty="0">
                  <a:solidFill>
                    <a:srgbClr val="003D6A"/>
                  </a:solidFill>
                </a:rPr>
                <a:t>Mechatronics Concept Designer von Siemens PLM Software</a:t>
              </a:r>
            </a:p>
            <a:p>
              <a:pPr marL="285750" indent="-285750">
                <a:buFont typeface="Arial" panose="020B0604020202020204" pitchFamily="34" charset="0"/>
                <a:buChar char="•"/>
              </a:pPr>
              <a:r>
                <a:rPr lang="de-DE" sz="1300" dirty="0">
                  <a:solidFill>
                    <a:srgbClr val="003D6A"/>
                  </a:solidFill>
                </a:rPr>
                <a:t>Komponentenbibliothek digitaler Zwilling von SCHUNK</a:t>
              </a:r>
            </a:p>
            <a:p>
              <a:pPr marL="285750" indent="-285750">
                <a:buFont typeface="Arial" panose="020B0604020202020204" pitchFamily="34" charset="0"/>
                <a:buChar char="•"/>
              </a:pPr>
              <a:r>
                <a:rPr lang="de-DE" sz="1300" dirty="0">
                  <a:solidFill>
                    <a:srgbClr val="003D6A"/>
                  </a:solidFill>
                </a:rPr>
                <a:t>Kompetenter Support</a:t>
              </a:r>
            </a:p>
            <a:p>
              <a:endParaRPr lang="de-DE" sz="1100" dirty="0">
                <a:solidFill>
                  <a:srgbClr val="003D6A"/>
                </a:solidFill>
              </a:endParaRPr>
            </a:p>
          </p:txBody>
        </p:sp>
        <p:grpSp>
          <p:nvGrpSpPr>
            <p:cNvPr id="4" name="Gruppieren 3">
              <a:extLst>
                <a:ext uri="{FF2B5EF4-FFF2-40B4-BE49-F238E27FC236}">
                  <a16:creationId xmlns:a16="http://schemas.microsoft.com/office/drawing/2014/main" id="{B2641037-6340-4345-8995-627CCCC76055}"/>
                </a:ext>
              </a:extLst>
            </p:cNvPr>
            <p:cNvGrpSpPr/>
            <p:nvPr/>
          </p:nvGrpSpPr>
          <p:grpSpPr>
            <a:xfrm>
              <a:off x="5252729" y="2100988"/>
              <a:ext cx="285750" cy="287337"/>
              <a:chOff x="6389688" y="3500438"/>
              <a:chExt cx="285750" cy="287337"/>
            </a:xfrm>
          </p:grpSpPr>
          <p:sp>
            <p:nvSpPr>
              <p:cNvPr id="5" name="Oval 8">
                <a:extLst>
                  <a:ext uri="{FF2B5EF4-FFF2-40B4-BE49-F238E27FC236}">
                    <a16:creationId xmlns:a16="http://schemas.microsoft.com/office/drawing/2014/main" id="{E9586717-0589-4025-A884-4D25E5BB6613}"/>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6" name="Freeform 9">
                <a:extLst>
                  <a:ext uri="{FF2B5EF4-FFF2-40B4-BE49-F238E27FC236}">
                    <a16:creationId xmlns:a16="http://schemas.microsoft.com/office/drawing/2014/main" id="{C1DD884E-88E1-47C0-BCE7-B170649E4056}"/>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grpSp>
        <p:nvGrpSpPr>
          <p:cNvPr id="7" name="Gruppieren 6">
            <a:extLst>
              <a:ext uri="{FF2B5EF4-FFF2-40B4-BE49-F238E27FC236}">
                <a16:creationId xmlns:a16="http://schemas.microsoft.com/office/drawing/2014/main" id="{46339372-AAAE-4A5D-A094-D6464ACF4398}"/>
              </a:ext>
            </a:extLst>
          </p:cNvPr>
          <p:cNvGrpSpPr/>
          <p:nvPr/>
        </p:nvGrpSpPr>
        <p:grpSpPr>
          <a:xfrm>
            <a:off x="3707370" y="3744567"/>
            <a:ext cx="3523226" cy="1107996"/>
            <a:chOff x="5252729" y="2034684"/>
            <a:chExt cx="3523226" cy="1107996"/>
          </a:xfrm>
        </p:grpSpPr>
        <p:sp>
          <p:nvSpPr>
            <p:cNvPr id="8" name="Textfeld 7">
              <a:extLst>
                <a:ext uri="{FF2B5EF4-FFF2-40B4-BE49-F238E27FC236}">
                  <a16:creationId xmlns:a16="http://schemas.microsoft.com/office/drawing/2014/main" id="{3C8F7DD9-16E8-4482-B712-9B1BDB7344B9}"/>
                </a:ext>
              </a:extLst>
            </p:cNvPr>
            <p:cNvSpPr txBox="1"/>
            <p:nvPr/>
          </p:nvSpPr>
          <p:spPr>
            <a:xfrm>
              <a:off x="5565976" y="2034684"/>
              <a:ext cx="3209979" cy="1107996"/>
            </a:xfrm>
            <a:prstGeom prst="rect">
              <a:avLst/>
            </a:prstGeom>
            <a:noFill/>
          </p:spPr>
          <p:txBody>
            <a:bodyPr wrap="square" rtlCol="0">
              <a:spAutoFit/>
            </a:bodyPr>
            <a:lstStyle/>
            <a:p>
              <a:r>
                <a:rPr lang="de-DE" sz="1400" b="1" dirty="0">
                  <a:solidFill>
                    <a:srgbClr val="003D6A"/>
                  </a:solidFill>
                </a:rPr>
                <a:t>Testphase</a:t>
              </a:r>
            </a:p>
            <a:p>
              <a:pPr marL="285750" indent="-285750">
                <a:buFont typeface="Arial" panose="020B0604020202020204" pitchFamily="34" charset="0"/>
                <a:buChar char="•"/>
              </a:pPr>
              <a:r>
                <a:rPr lang="de-DE" sz="1300" dirty="0">
                  <a:solidFill>
                    <a:srgbClr val="003D6A"/>
                  </a:solidFill>
                </a:rPr>
                <a:t>Konstrukteure, Programmierer und Projektleiter können die Simulationssoftware sechs Monate lang in der Vollversion kostenfrei testen</a:t>
              </a:r>
            </a:p>
          </p:txBody>
        </p:sp>
        <p:grpSp>
          <p:nvGrpSpPr>
            <p:cNvPr id="9" name="Gruppieren 8">
              <a:extLst>
                <a:ext uri="{FF2B5EF4-FFF2-40B4-BE49-F238E27FC236}">
                  <a16:creationId xmlns:a16="http://schemas.microsoft.com/office/drawing/2014/main" id="{51321492-25B4-448A-8CA2-77720ABC1DBA}"/>
                </a:ext>
              </a:extLst>
            </p:cNvPr>
            <p:cNvGrpSpPr/>
            <p:nvPr/>
          </p:nvGrpSpPr>
          <p:grpSpPr>
            <a:xfrm>
              <a:off x="5252729" y="2100988"/>
              <a:ext cx="285750" cy="287337"/>
              <a:chOff x="6389688" y="3500438"/>
              <a:chExt cx="285750" cy="287337"/>
            </a:xfrm>
          </p:grpSpPr>
          <p:sp>
            <p:nvSpPr>
              <p:cNvPr id="10" name="Oval 8">
                <a:extLst>
                  <a:ext uri="{FF2B5EF4-FFF2-40B4-BE49-F238E27FC236}">
                    <a16:creationId xmlns:a16="http://schemas.microsoft.com/office/drawing/2014/main" id="{124D8313-D5DE-464C-BA64-A1B2463EE209}"/>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11" name="Freeform 9">
                <a:extLst>
                  <a:ext uri="{FF2B5EF4-FFF2-40B4-BE49-F238E27FC236}">
                    <a16:creationId xmlns:a16="http://schemas.microsoft.com/office/drawing/2014/main" id="{899F9105-D122-404E-85CE-DA5C6B42B919}"/>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pic>
        <p:nvPicPr>
          <p:cNvPr id="12" name="Grafik 11">
            <a:extLst>
              <a:ext uri="{FF2B5EF4-FFF2-40B4-BE49-F238E27FC236}">
                <a16:creationId xmlns:a16="http://schemas.microsoft.com/office/drawing/2014/main" id="{58C052F7-4007-406E-B60A-80F81507BF6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275" y="1080514"/>
            <a:ext cx="3052257" cy="5088051"/>
          </a:xfrm>
          <a:prstGeom prst="rect">
            <a:avLst/>
          </a:prstGeom>
        </p:spPr>
      </p:pic>
      <p:grpSp>
        <p:nvGrpSpPr>
          <p:cNvPr id="13" name="Gruppieren 12">
            <a:extLst>
              <a:ext uri="{FF2B5EF4-FFF2-40B4-BE49-F238E27FC236}">
                <a16:creationId xmlns:a16="http://schemas.microsoft.com/office/drawing/2014/main" id="{63486A16-18D9-4996-8990-E52A219D8884}"/>
              </a:ext>
            </a:extLst>
          </p:cNvPr>
          <p:cNvGrpSpPr/>
          <p:nvPr/>
        </p:nvGrpSpPr>
        <p:grpSpPr>
          <a:xfrm>
            <a:off x="4436960" y="4913424"/>
            <a:ext cx="4733821" cy="1492716"/>
            <a:chOff x="5252729" y="2034684"/>
            <a:chExt cx="4733821" cy="1492716"/>
          </a:xfrm>
        </p:grpSpPr>
        <p:sp>
          <p:nvSpPr>
            <p:cNvPr id="14" name="Textfeld 13">
              <a:extLst>
                <a:ext uri="{FF2B5EF4-FFF2-40B4-BE49-F238E27FC236}">
                  <a16:creationId xmlns:a16="http://schemas.microsoft.com/office/drawing/2014/main" id="{99C7FEFF-1998-445D-8433-E2F6CF632D4B}"/>
                </a:ext>
              </a:extLst>
            </p:cNvPr>
            <p:cNvSpPr txBox="1"/>
            <p:nvPr/>
          </p:nvSpPr>
          <p:spPr>
            <a:xfrm>
              <a:off x="5565975" y="2034684"/>
              <a:ext cx="4420575" cy="1492716"/>
            </a:xfrm>
            <a:prstGeom prst="rect">
              <a:avLst/>
            </a:prstGeom>
            <a:noFill/>
          </p:spPr>
          <p:txBody>
            <a:bodyPr wrap="square" rtlCol="0">
              <a:spAutoFit/>
            </a:bodyPr>
            <a:lstStyle/>
            <a:p>
              <a:r>
                <a:rPr lang="de-DE" sz="1400" b="1" dirty="0">
                  <a:solidFill>
                    <a:srgbClr val="003D6A"/>
                  </a:solidFill>
                </a:rPr>
                <a:t>Alles aus einer Hand</a:t>
              </a:r>
            </a:p>
            <a:p>
              <a:pPr marL="285750" indent="-285750">
                <a:buFont typeface="Arial" panose="020B0604020202020204" pitchFamily="34" charset="0"/>
                <a:buChar char="•"/>
              </a:pPr>
              <a:r>
                <a:rPr lang="de-DE" sz="1300" dirty="0">
                  <a:solidFill>
                    <a:srgbClr val="003D6A"/>
                  </a:solidFill>
                </a:rPr>
                <a:t>Simulationssoftware, Komponentenbibliothek, die realen Komponenten sowie Support</a:t>
              </a:r>
            </a:p>
            <a:p>
              <a:pPr marL="285750" indent="-285750">
                <a:buFont typeface="Arial" panose="020B0604020202020204" pitchFamily="34" charset="0"/>
                <a:buChar char="•"/>
              </a:pPr>
              <a:r>
                <a:rPr lang="de-DE" sz="1300" dirty="0">
                  <a:solidFill>
                    <a:srgbClr val="003D6A"/>
                  </a:solidFill>
                </a:rPr>
                <a:t>Testlizenz Siemens Mechatronics Concept Designer</a:t>
              </a:r>
            </a:p>
            <a:p>
              <a:pPr marL="285750" indent="-285750">
                <a:buFont typeface="Arial" panose="020B0604020202020204" pitchFamily="34" charset="0"/>
                <a:buChar char="•"/>
              </a:pPr>
              <a:r>
                <a:rPr lang="de-DE" sz="1300" dirty="0">
                  <a:solidFill>
                    <a:srgbClr val="003D6A"/>
                  </a:solidFill>
                </a:rPr>
                <a:t>Vollversion Siemens Mechatronics Concept Designer</a:t>
              </a:r>
            </a:p>
            <a:p>
              <a:pPr marL="285750" indent="-285750">
                <a:buFont typeface="Arial" panose="020B0604020202020204" pitchFamily="34" charset="0"/>
                <a:buChar char="•"/>
              </a:pPr>
              <a:endParaRPr lang="de-DE" sz="1400" dirty="0">
                <a:solidFill>
                  <a:srgbClr val="003D6A"/>
                </a:solidFill>
              </a:endParaRPr>
            </a:p>
            <a:p>
              <a:endParaRPr lang="de-DE" sz="1100" dirty="0">
                <a:solidFill>
                  <a:srgbClr val="003D6A"/>
                </a:solidFill>
              </a:endParaRPr>
            </a:p>
          </p:txBody>
        </p:sp>
        <p:grpSp>
          <p:nvGrpSpPr>
            <p:cNvPr id="15" name="Gruppieren 14">
              <a:extLst>
                <a:ext uri="{FF2B5EF4-FFF2-40B4-BE49-F238E27FC236}">
                  <a16:creationId xmlns:a16="http://schemas.microsoft.com/office/drawing/2014/main" id="{F207AC33-4556-443D-AD9D-DB98EC802CAF}"/>
                </a:ext>
              </a:extLst>
            </p:cNvPr>
            <p:cNvGrpSpPr/>
            <p:nvPr/>
          </p:nvGrpSpPr>
          <p:grpSpPr>
            <a:xfrm>
              <a:off x="5252729" y="2100988"/>
              <a:ext cx="285750" cy="287337"/>
              <a:chOff x="6389688" y="3500438"/>
              <a:chExt cx="285750" cy="287337"/>
            </a:xfrm>
          </p:grpSpPr>
          <p:sp>
            <p:nvSpPr>
              <p:cNvPr id="16" name="Oval 8">
                <a:extLst>
                  <a:ext uri="{FF2B5EF4-FFF2-40B4-BE49-F238E27FC236}">
                    <a16:creationId xmlns:a16="http://schemas.microsoft.com/office/drawing/2014/main" id="{C2C2A4EA-CC24-4081-9923-4D71990C4192}"/>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17" name="Freeform 9">
                <a:extLst>
                  <a:ext uri="{FF2B5EF4-FFF2-40B4-BE49-F238E27FC236}">
                    <a16:creationId xmlns:a16="http://schemas.microsoft.com/office/drawing/2014/main" id="{6D17DC51-EFAE-44D2-B87E-61980955EAE4}"/>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grpSp>
        <p:nvGrpSpPr>
          <p:cNvPr id="18" name="Gruppieren 17">
            <a:extLst>
              <a:ext uri="{FF2B5EF4-FFF2-40B4-BE49-F238E27FC236}">
                <a16:creationId xmlns:a16="http://schemas.microsoft.com/office/drawing/2014/main" id="{0D135A73-223D-4F40-99A0-A1D1557C2386}"/>
              </a:ext>
            </a:extLst>
          </p:cNvPr>
          <p:cNvGrpSpPr/>
          <p:nvPr/>
        </p:nvGrpSpPr>
        <p:grpSpPr>
          <a:xfrm>
            <a:off x="2583062" y="1367236"/>
            <a:ext cx="3489271" cy="1077218"/>
            <a:chOff x="5252729" y="2034684"/>
            <a:chExt cx="3489271" cy="1077218"/>
          </a:xfrm>
        </p:grpSpPr>
        <p:sp>
          <p:nvSpPr>
            <p:cNvPr id="19" name="Textfeld 18">
              <a:extLst>
                <a:ext uri="{FF2B5EF4-FFF2-40B4-BE49-F238E27FC236}">
                  <a16:creationId xmlns:a16="http://schemas.microsoft.com/office/drawing/2014/main" id="{54A4CEB3-25C1-4D71-86FF-B4CDCDE55802}"/>
                </a:ext>
              </a:extLst>
            </p:cNvPr>
            <p:cNvSpPr txBox="1"/>
            <p:nvPr/>
          </p:nvSpPr>
          <p:spPr>
            <a:xfrm>
              <a:off x="5565976" y="2034684"/>
              <a:ext cx="3176024" cy="1077218"/>
            </a:xfrm>
            <a:prstGeom prst="rect">
              <a:avLst/>
            </a:prstGeom>
            <a:noFill/>
          </p:spPr>
          <p:txBody>
            <a:bodyPr wrap="square" rtlCol="0">
              <a:spAutoFit/>
            </a:bodyPr>
            <a:lstStyle/>
            <a:p>
              <a:r>
                <a:rPr lang="de-DE" sz="1400" b="1" dirty="0">
                  <a:solidFill>
                    <a:srgbClr val="00446B"/>
                  </a:solidFill>
                </a:rPr>
                <a:t>Rasanter Einstieg </a:t>
              </a:r>
            </a:p>
            <a:p>
              <a:r>
                <a:rPr lang="de-DE" sz="1300" dirty="0">
                  <a:solidFill>
                    <a:srgbClr val="00446B"/>
                  </a:solidFill>
                </a:rPr>
                <a:t>in die Simulation</a:t>
              </a:r>
            </a:p>
            <a:p>
              <a:r>
                <a:rPr lang="de-DE" sz="1300" dirty="0">
                  <a:solidFill>
                    <a:srgbClr val="00446B"/>
                  </a:solidFill>
                </a:rPr>
                <a:t>und virtuelle Inbetriebnahme von Handhabungslösungen!</a:t>
              </a:r>
            </a:p>
            <a:p>
              <a:endParaRPr lang="de-DE" sz="1100" dirty="0">
                <a:solidFill>
                  <a:srgbClr val="003D6A"/>
                </a:solidFill>
              </a:endParaRPr>
            </a:p>
          </p:txBody>
        </p:sp>
        <p:grpSp>
          <p:nvGrpSpPr>
            <p:cNvPr id="20" name="Gruppieren 19">
              <a:extLst>
                <a:ext uri="{FF2B5EF4-FFF2-40B4-BE49-F238E27FC236}">
                  <a16:creationId xmlns:a16="http://schemas.microsoft.com/office/drawing/2014/main" id="{7A00C2EE-E368-434C-BC74-CC4A0F88DC6F}"/>
                </a:ext>
              </a:extLst>
            </p:cNvPr>
            <p:cNvGrpSpPr/>
            <p:nvPr/>
          </p:nvGrpSpPr>
          <p:grpSpPr>
            <a:xfrm>
              <a:off x="5252729" y="2100988"/>
              <a:ext cx="285750" cy="287337"/>
              <a:chOff x="6389688" y="3500438"/>
              <a:chExt cx="285750" cy="287337"/>
            </a:xfrm>
          </p:grpSpPr>
          <p:sp>
            <p:nvSpPr>
              <p:cNvPr id="21" name="Oval 8">
                <a:extLst>
                  <a:ext uri="{FF2B5EF4-FFF2-40B4-BE49-F238E27FC236}">
                    <a16:creationId xmlns:a16="http://schemas.microsoft.com/office/drawing/2014/main" id="{68527FEC-18D6-48D2-8EA0-607E08AE6FD0}"/>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22" name="Freeform 9">
                <a:extLst>
                  <a:ext uri="{FF2B5EF4-FFF2-40B4-BE49-F238E27FC236}">
                    <a16:creationId xmlns:a16="http://schemas.microsoft.com/office/drawing/2014/main" id="{A86177F9-C256-4918-8B38-FE9E0D7CFDA3}"/>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sp>
        <p:nvSpPr>
          <p:cNvPr id="23" name="Textfeld 22">
            <a:extLst>
              <a:ext uri="{FF2B5EF4-FFF2-40B4-BE49-F238E27FC236}">
                <a16:creationId xmlns:a16="http://schemas.microsoft.com/office/drawing/2014/main" id="{3729533E-05BF-45FD-AB36-7D49FE66F978}"/>
              </a:ext>
            </a:extLst>
          </p:cNvPr>
          <p:cNvSpPr txBox="1"/>
          <p:nvPr/>
        </p:nvSpPr>
        <p:spPr>
          <a:xfrm>
            <a:off x="2627313" y="513734"/>
            <a:ext cx="6516687" cy="529717"/>
          </a:xfrm>
          <a:prstGeom prst="rect">
            <a:avLst/>
          </a:prstGeom>
          <a:solidFill>
            <a:srgbClr val="003D6A"/>
          </a:solidFill>
        </p:spPr>
        <p:txBody>
          <a:bodyPr wrap="square" lIns="90000" tIns="90000" bIns="0" rtlCol="0" anchor="ctr" anchorCtr="0">
            <a:spAutoFit/>
          </a:bodyPr>
          <a:lstStyle/>
          <a:p>
            <a:pPr>
              <a:lnSpc>
                <a:spcPts val="4000"/>
              </a:lnSpc>
            </a:pPr>
            <a:r>
              <a:rPr lang="de-DE" sz="1600" b="1" dirty="0">
                <a:solidFill>
                  <a:schemeClr val="bg1"/>
                </a:solidFill>
              </a:rPr>
              <a:t>Unterstützung einer durchgängig digitalisierten Wertschöpfungskette</a:t>
            </a:r>
          </a:p>
        </p:txBody>
      </p:sp>
    </p:spTree>
    <p:extLst>
      <p:ext uri="{BB962C8B-B14F-4D97-AF65-F5344CB8AC3E}">
        <p14:creationId xmlns:p14="http://schemas.microsoft.com/office/powerpoint/2010/main" val="1823829134"/>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968CA365-7FFE-44B0-B203-B831CD0F253F}"/>
              </a:ext>
            </a:extLst>
          </p:cNvPr>
          <p:cNvPicPr>
            <a:picLocks noChangeAspect="1"/>
          </p:cNvPicPr>
          <p:nvPr/>
        </p:nvPicPr>
        <p:blipFill>
          <a:blip r:embed="rId2" cstate="screen">
            <a:clrChange>
              <a:clrFrom>
                <a:srgbClr val="000000">
                  <a:alpha val="0"/>
                </a:srgbClr>
              </a:clrFrom>
              <a:clrTo>
                <a:srgbClr val="000000">
                  <a:alpha val="0"/>
                </a:srgbClr>
              </a:clrTo>
            </a:clrChange>
            <a:duotone>
              <a:prstClr val="black"/>
              <a:srgbClr val="00446B">
                <a:tint val="45000"/>
                <a:satMod val="400000"/>
              </a:srgbClr>
            </a:duotone>
            <a:extLst>
              <a:ext uri="{28A0092B-C50C-407E-A947-70E740481C1C}">
                <a14:useLocalDpi xmlns:a14="http://schemas.microsoft.com/office/drawing/2010/main"/>
              </a:ext>
            </a:extLst>
          </a:blip>
          <a:stretch>
            <a:fillRect/>
          </a:stretch>
        </p:blipFill>
        <p:spPr>
          <a:xfrm>
            <a:off x="31854" y="876572"/>
            <a:ext cx="5960168" cy="3065230"/>
          </a:xfrm>
          <a:prstGeom prst="rect">
            <a:avLst/>
          </a:prstGeom>
        </p:spPr>
      </p:pic>
      <p:grpSp>
        <p:nvGrpSpPr>
          <p:cNvPr id="3" name="Gruppieren 2">
            <a:extLst>
              <a:ext uri="{FF2B5EF4-FFF2-40B4-BE49-F238E27FC236}">
                <a16:creationId xmlns:a16="http://schemas.microsoft.com/office/drawing/2014/main" id="{62E50474-792E-431D-B074-7A31CB8ABBFA}"/>
              </a:ext>
            </a:extLst>
          </p:cNvPr>
          <p:cNvGrpSpPr/>
          <p:nvPr/>
        </p:nvGrpSpPr>
        <p:grpSpPr>
          <a:xfrm>
            <a:off x="850597" y="3780393"/>
            <a:ext cx="4902150" cy="307777"/>
            <a:chOff x="5252729" y="2034684"/>
            <a:chExt cx="4902150" cy="307777"/>
          </a:xfrm>
        </p:grpSpPr>
        <p:sp>
          <p:nvSpPr>
            <p:cNvPr id="4" name="Textfeld 3">
              <a:extLst>
                <a:ext uri="{FF2B5EF4-FFF2-40B4-BE49-F238E27FC236}">
                  <a16:creationId xmlns:a16="http://schemas.microsoft.com/office/drawing/2014/main" id="{4B91FD98-4090-4742-9C67-E3B23E910BB4}"/>
                </a:ext>
              </a:extLst>
            </p:cNvPr>
            <p:cNvSpPr txBox="1"/>
            <p:nvPr/>
          </p:nvSpPr>
          <p:spPr>
            <a:xfrm>
              <a:off x="5565976" y="2034684"/>
              <a:ext cx="4588903" cy="307777"/>
            </a:xfrm>
            <a:prstGeom prst="rect">
              <a:avLst/>
            </a:prstGeom>
            <a:noFill/>
          </p:spPr>
          <p:txBody>
            <a:bodyPr wrap="square" rtlCol="0">
              <a:spAutoFit/>
            </a:bodyPr>
            <a:lstStyle/>
            <a:p>
              <a:r>
                <a:rPr lang="de-DE" sz="1400" b="1" dirty="0">
                  <a:solidFill>
                    <a:srgbClr val="003D6A"/>
                  </a:solidFill>
                </a:rPr>
                <a:t>Komponenten Hersteller – Anlagenbauer - Endkunde</a:t>
              </a:r>
              <a:endParaRPr lang="de-DE" sz="1100" b="1" i="1" dirty="0">
                <a:solidFill>
                  <a:srgbClr val="003D6A"/>
                </a:solidFill>
              </a:endParaRPr>
            </a:p>
          </p:txBody>
        </p:sp>
        <p:grpSp>
          <p:nvGrpSpPr>
            <p:cNvPr id="5" name="Gruppieren 4">
              <a:extLst>
                <a:ext uri="{FF2B5EF4-FFF2-40B4-BE49-F238E27FC236}">
                  <a16:creationId xmlns:a16="http://schemas.microsoft.com/office/drawing/2014/main" id="{52972CC5-535D-4E71-86AC-E6F27DA9CBFC}"/>
                </a:ext>
              </a:extLst>
            </p:cNvPr>
            <p:cNvGrpSpPr/>
            <p:nvPr/>
          </p:nvGrpSpPr>
          <p:grpSpPr>
            <a:xfrm>
              <a:off x="5252729" y="2034684"/>
              <a:ext cx="285750" cy="287337"/>
              <a:chOff x="6389688" y="3434134"/>
              <a:chExt cx="285750" cy="287337"/>
            </a:xfrm>
          </p:grpSpPr>
          <p:sp>
            <p:nvSpPr>
              <p:cNvPr id="6" name="Oval 8">
                <a:extLst>
                  <a:ext uri="{FF2B5EF4-FFF2-40B4-BE49-F238E27FC236}">
                    <a16:creationId xmlns:a16="http://schemas.microsoft.com/office/drawing/2014/main" id="{1783F818-AFFA-49FF-A0B6-D6098BF10F37}"/>
                  </a:ext>
                </a:extLst>
              </p:cNvPr>
              <p:cNvSpPr>
                <a:spLocks noChangeArrowheads="1"/>
              </p:cNvSpPr>
              <p:nvPr/>
            </p:nvSpPr>
            <p:spPr bwMode="auto">
              <a:xfrm>
                <a:off x="6389688" y="3434134"/>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7" name="Freeform 9">
                <a:extLst>
                  <a:ext uri="{FF2B5EF4-FFF2-40B4-BE49-F238E27FC236}">
                    <a16:creationId xmlns:a16="http://schemas.microsoft.com/office/drawing/2014/main" id="{2A3A84D0-EE62-40F0-851E-19B6AEDFD310}"/>
                  </a:ext>
                </a:extLst>
              </p:cNvPr>
              <p:cNvSpPr>
                <a:spLocks/>
              </p:cNvSpPr>
              <p:nvPr/>
            </p:nvSpPr>
            <p:spPr bwMode="auto">
              <a:xfrm>
                <a:off x="6421438" y="3467471"/>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grpSp>
        <p:nvGrpSpPr>
          <p:cNvPr id="8" name="Gruppieren 7">
            <a:extLst>
              <a:ext uri="{FF2B5EF4-FFF2-40B4-BE49-F238E27FC236}">
                <a16:creationId xmlns:a16="http://schemas.microsoft.com/office/drawing/2014/main" id="{3005126C-3761-4F30-8DC9-743B1093C09C}"/>
              </a:ext>
            </a:extLst>
          </p:cNvPr>
          <p:cNvGrpSpPr/>
          <p:nvPr/>
        </p:nvGrpSpPr>
        <p:grpSpPr>
          <a:xfrm>
            <a:off x="1103009" y="4216503"/>
            <a:ext cx="4902150" cy="307777"/>
            <a:chOff x="5252729" y="2034684"/>
            <a:chExt cx="4902150" cy="307777"/>
          </a:xfrm>
        </p:grpSpPr>
        <p:sp>
          <p:nvSpPr>
            <p:cNvPr id="9" name="Textfeld 8">
              <a:extLst>
                <a:ext uri="{FF2B5EF4-FFF2-40B4-BE49-F238E27FC236}">
                  <a16:creationId xmlns:a16="http://schemas.microsoft.com/office/drawing/2014/main" id="{CA867E3D-F779-44A7-89D2-5FF16CFED250}"/>
                </a:ext>
              </a:extLst>
            </p:cNvPr>
            <p:cNvSpPr txBox="1"/>
            <p:nvPr/>
          </p:nvSpPr>
          <p:spPr>
            <a:xfrm>
              <a:off x="5565976" y="2034684"/>
              <a:ext cx="4588903" cy="307777"/>
            </a:xfrm>
            <a:prstGeom prst="rect">
              <a:avLst/>
            </a:prstGeom>
            <a:noFill/>
          </p:spPr>
          <p:txBody>
            <a:bodyPr wrap="square" rtlCol="0">
              <a:spAutoFit/>
            </a:bodyPr>
            <a:lstStyle/>
            <a:p>
              <a:r>
                <a:rPr lang="de-DE" sz="1400" b="1" dirty="0">
                  <a:solidFill>
                    <a:srgbClr val="003D6A"/>
                  </a:solidFill>
                </a:rPr>
                <a:t>Smart Components – Smart Factory</a:t>
              </a:r>
              <a:endParaRPr lang="de-DE" sz="1100" b="1" i="1" dirty="0">
                <a:solidFill>
                  <a:srgbClr val="003D6A"/>
                </a:solidFill>
              </a:endParaRPr>
            </a:p>
          </p:txBody>
        </p:sp>
        <p:grpSp>
          <p:nvGrpSpPr>
            <p:cNvPr id="10" name="Gruppieren 9">
              <a:extLst>
                <a:ext uri="{FF2B5EF4-FFF2-40B4-BE49-F238E27FC236}">
                  <a16:creationId xmlns:a16="http://schemas.microsoft.com/office/drawing/2014/main" id="{C73FB37F-1901-41CC-A072-4734FFE6043C}"/>
                </a:ext>
              </a:extLst>
            </p:cNvPr>
            <p:cNvGrpSpPr/>
            <p:nvPr/>
          </p:nvGrpSpPr>
          <p:grpSpPr>
            <a:xfrm>
              <a:off x="5252729" y="2034684"/>
              <a:ext cx="285750" cy="287337"/>
              <a:chOff x="6389688" y="3434134"/>
              <a:chExt cx="285750" cy="287337"/>
            </a:xfrm>
          </p:grpSpPr>
          <p:sp>
            <p:nvSpPr>
              <p:cNvPr id="11" name="Oval 8">
                <a:extLst>
                  <a:ext uri="{FF2B5EF4-FFF2-40B4-BE49-F238E27FC236}">
                    <a16:creationId xmlns:a16="http://schemas.microsoft.com/office/drawing/2014/main" id="{476BA590-B725-4283-9A66-1C72F03E9369}"/>
                  </a:ext>
                </a:extLst>
              </p:cNvPr>
              <p:cNvSpPr>
                <a:spLocks noChangeArrowheads="1"/>
              </p:cNvSpPr>
              <p:nvPr/>
            </p:nvSpPr>
            <p:spPr bwMode="auto">
              <a:xfrm>
                <a:off x="6389688" y="3434134"/>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12" name="Freeform 9">
                <a:extLst>
                  <a:ext uri="{FF2B5EF4-FFF2-40B4-BE49-F238E27FC236}">
                    <a16:creationId xmlns:a16="http://schemas.microsoft.com/office/drawing/2014/main" id="{580DAC3B-8EE7-45E7-883F-CEDAA84781A4}"/>
                  </a:ext>
                </a:extLst>
              </p:cNvPr>
              <p:cNvSpPr>
                <a:spLocks/>
              </p:cNvSpPr>
              <p:nvPr/>
            </p:nvSpPr>
            <p:spPr bwMode="auto">
              <a:xfrm>
                <a:off x="6421438" y="3467471"/>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grpSp>
        <p:nvGrpSpPr>
          <p:cNvPr id="13" name="Gruppieren 12">
            <a:extLst>
              <a:ext uri="{FF2B5EF4-FFF2-40B4-BE49-F238E27FC236}">
                <a16:creationId xmlns:a16="http://schemas.microsoft.com/office/drawing/2014/main" id="{C0CA7574-3562-4B60-96DF-7221A1600C0F}"/>
              </a:ext>
            </a:extLst>
          </p:cNvPr>
          <p:cNvGrpSpPr/>
          <p:nvPr/>
        </p:nvGrpSpPr>
        <p:grpSpPr>
          <a:xfrm>
            <a:off x="1259632" y="4653136"/>
            <a:ext cx="4902150" cy="1338828"/>
            <a:chOff x="5252729" y="2034684"/>
            <a:chExt cx="4902150" cy="1338828"/>
          </a:xfrm>
        </p:grpSpPr>
        <p:sp>
          <p:nvSpPr>
            <p:cNvPr id="14" name="Textfeld 13">
              <a:extLst>
                <a:ext uri="{FF2B5EF4-FFF2-40B4-BE49-F238E27FC236}">
                  <a16:creationId xmlns:a16="http://schemas.microsoft.com/office/drawing/2014/main" id="{22A95846-A06E-44F6-8AAE-0E9F019E00A7}"/>
                </a:ext>
              </a:extLst>
            </p:cNvPr>
            <p:cNvSpPr txBox="1"/>
            <p:nvPr/>
          </p:nvSpPr>
          <p:spPr>
            <a:xfrm>
              <a:off x="5565976" y="2034684"/>
              <a:ext cx="4588903" cy="1338828"/>
            </a:xfrm>
            <a:prstGeom prst="rect">
              <a:avLst/>
            </a:prstGeom>
            <a:noFill/>
          </p:spPr>
          <p:txBody>
            <a:bodyPr wrap="square" rtlCol="0">
              <a:spAutoFit/>
            </a:bodyPr>
            <a:lstStyle/>
            <a:p>
              <a:r>
                <a:rPr lang="de-DE" sz="1400" b="1" dirty="0">
                  <a:solidFill>
                    <a:srgbClr val="003D6A"/>
                  </a:solidFill>
                </a:rPr>
                <a:t>Alles aus einer Hand!</a:t>
              </a:r>
            </a:p>
            <a:p>
              <a:pPr marL="171450" indent="-171450">
                <a:buFont typeface="Arial" panose="020B0604020202020204" pitchFamily="34" charset="0"/>
                <a:buChar char="•"/>
              </a:pPr>
              <a:r>
                <a:rPr lang="de-DE" sz="1400" b="1" dirty="0">
                  <a:solidFill>
                    <a:srgbClr val="003D6A"/>
                  </a:solidFill>
                </a:rPr>
                <a:t>Software Testlizenz / Vollversion</a:t>
              </a:r>
            </a:p>
            <a:p>
              <a:pPr marL="171450" indent="-171450">
                <a:buFont typeface="Arial" panose="020B0604020202020204" pitchFamily="34" charset="0"/>
                <a:buChar char="•"/>
              </a:pPr>
              <a:r>
                <a:rPr lang="de-DE" sz="1400" b="1" dirty="0">
                  <a:solidFill>
                    <a:srgbClr val="003D6A"/>
                  </a:solidFill>
                </a:rPr>
                <a:t>Bibliothek – Digitaler Zwilling</a:t>
              </a:r>
            </a:p>
            <a:p>
              <a:pPr marL="171450" indent="-171450">
                <a:buFont typeface="Arial" panose="020B0604020202020204" pitchFamily="34" charset="0"/>
                <a:buChar char="•"/>
              </a:pPr>
              <a:r>
                <a:rPr lang="de-DE" sz="1400" b="1" dirty="0">
                  <a:solidFill>
                    <a:srgbClr val="003D6A"/>
                  </a:solidFill>
                </a:rPr>
                <a:t>Reale Komponente</a:t>
              </a:r>
            </a:p>
            <a:p>
              <a:pPr marL="171450" indent="-171450">
                <a:buFont typeface="Arial" panose="020B0604020202020204" pitchFamily="34" charset="0"/>
                <a:buChar char="•"/>
              </a:pPr>
              <a:endParaRPr lang="de-DE" sz="1400" b="1" i="1" dirty="0">
                <a:solidFill>
                  <a:srgbClr val="003D6A"/>
                </a:solidFill>
              </a:endParaRPr>
            </a:p>
            <a:p>
              <a:pPr marL="171450" indent="-171450">
                <a:buFont typeface="Arial" panose="020B0604020202020204" pitchFamily="34" charset="0"/>
                <a:buChar char="•"/>
              </a:pPr>
              <a:endParaRPr lang="de-DE" sz="1100" b="1" i="1" dirty="0">
                <a:solidFill>
                  <a:srgbClr val="003D6A"/>
                </a:solidFill>
              </a:endParaRPr>
            </a:p>
          </p:txBody>
        </p:sp>
        <p:grpSp>
          <p:nvGrpSpPr>
            <p:cNvPr id="15" name="Gruppieren 14">
              <a:extLst>
                <a:ext uri="{FF2B5EF4-FFF2-40B4-BE49-F238E27FC236}">
                  <a16:creationId xmlns:a16="http://schemas.microsoft.com/office/drawing/2014/main" id="{B599CEBF-CCC3-4A34-9E3A-A391CAC4A14A}"/>
                </a:ext>
              </a:extLst>
            </p:cNvPr>
            <p:cNvGrpSpPr/>
            <p:nvPr/>
          </p:nvGrpSpPr>
          <p:grpSpPr>
            <a:xfrm>
              <a:off x="5252729" y="2034684"/>
              <a:ext cx="285750" cy="287337"/>
              <a:chOff x="6389688" y="3434134"/>
              <a:chExt cx="285750" cy="287337"/>
            </a:xfrm>
          </p:grpSpPr>
          <p:sp>
            <p:nvSpPr>
              <p:cNvPr id="16" name="Oval 8">
                <a:extLst>
                  <a:ext uri="{FF2B5EF4-FFF2-40B4-BE49-F238E27FC236}">
                    <a16:creationId xmlns:a16="http://schemas.microsoft.com/office/drawing/2014/main" id="{A2B51B92-0EF8-456A-83B4-FC74659CC743}"/>
                  </a:ext>
                </a:extLst>
              </p:cNvPr>
              <p:cNvSpPr>
                <a:spLocks noChangeArrowheads="1"/>
              </p:cNvSpPr>
              <p:nvPr/>
            </p:nvSpPr>
            <p:spPr bwMode="auto">
              <a:xfrm>
                <a:off x="6389688" y="3434134"/>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17" name="Freeform 9">
                <a:extLst>
                  <a:ext uri="{FF2B5EF4-FFF2-40B4-BE49-F238E27FC236}">
                    <a16:creationId xmlns:a16="http://schemas.microsoft.com/office/drawing/2014/main" id="{485B5E83-C4D2-48F4-A9D1-5DFF7B8DD659}"/>
                  </a:ext>
                </a:extLst>
              </p:cNvPr>
              <p:cNvSpPr>
                <a:spLocks/>
              </p:cNvSpPr>
              <p:nvPr/>
            </p:nvSpPr>
            <p:spPr bwMode="auto">
              <a:xfrm>
                <a:off x="6421438" y="3467471"/>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grpSp>
        <p:nvGrpSpPr>
          <p:cNvPr id="18" name="Gruppieren 17">
            <a:extLst>
              <a:ext uri="{FF2B5EF4-FFF2-40B4-BE49-F238E27FC236}">
                <a16:creationId xmlns:a16="http://schemas.microsoft.com/office/drawing/2014/main" id="{ECDB3C47-15F3-4381-89CC-39736A40854B}"/>
              </a:ext>
            </a:extLst>
          </p:cNvPr>
          <p:cNvGrpSpPr/>
          <p:nvPr/>
        </p:nvGrpSpPr>
        <p:grpSpPr>
          <a:xfrm>
            <a:off x="611560" y="3330792"/>
            <a:ext cx="4902150" cy="307777"/>
            <a:chOff x="5252729" y="2034684"/>
            <a:chExt cx="4902150" cy="307777"/>
          </a:xfrm>
        </p:grpSpPr>
        <p:sp>
          <p:nvSpPr>
            <p:cNvPr id="19" name="Textfeld 18">
              <a:extLst>
                <a:ext uri="{FF2B5EF4-FFF2-40B4-BE49-F238E27FC236}">
                  <a16:creationId xmlns:a16="http://schemas.microsoft.com/office/drawing/2014/main" id="{E2F3203E-DD7C-46AD-A295-FA0D8A59BE1A}"/>
                </a:ext>
              </a:extLst>
            </p:cNvPr>
            <p:cNvSpPr txBox="1"/>
            <p:nvPr/>
          </p:nvSpPr>
          <p:spPr>
            <a:xfrm>
              <a:off x="5565976" y="2034684"/>
              <a:ext cx="4588903" cy="307777"/>
            </a:xfrm>
            <a:prstGeom prst="rect">
              <a:avLst/>
            </a:prstGeom>
            <a:noFill/>
          </p:spPr>
          <p:txBody>
            <a:bodyPr wrap="square" rtlCol="0">
              <a:spAutoFit/>
            </a:bodyPr>
            <a:lstStyle/>
            <a:p>
              <a:r>
                <a:rPr lang="de-DE" sz="1400" b="1" dirty="0">
                  <a:solidFill>
                    <a:srgbClr val="003D6A"/>
                  </a:solidFill>
                </a:rPr>
                <a:t>Durchgängige Kette im Anlagenentstehungsprozess</a:t>
              </a:r>
              <a:endParaRPr lang="de-DE" sz="1100" b="1" i="1" dirty="0">
                <a:solidFill>
                  <a:srgbClr val="003D6A"/>
                </a:solidFill>
              </a:endParaRPr>
            </a:p>
          </p:txBody>
        </p:sp>
        <p:grpSp>
          <p:nvGrpSpPr>
            <p:cNvPr id="20" name="Gruppieren 19">
              <a:extLst>
                <a:ext uri="{FF2B5EF4-FFF2-40B4-BE49-F238E27FC236}">
                  <a16:creationId xmlns:a16="http://schemas.microsoft.com/office/drawing/2014/main" id="{769F39A4-E29C-4D45-AC7A-E96FF91D81F5}"/>
                </a:ext>
              </a:extLst>
            </p:cNvPr>
            <p:cNvGrpSpPr/>
            <p:nvPr/>
          </p:nvGrpSpPr>
          <p:grpSpPr>
            <a:xfrm>
              <a:off x="5252729" y="2034684"/>
              <a:ext cx="285750" cy="287337"/>
              <a:chOff x="6389688" y="3434134"/>
              <a:chExt cx="285750" cy="287337"/>
            </a:xfrm>
          </p:grpSpPr>
          <p:sp>
            <p:nvSpPr>
              <p:cNvPr id="21" name="Oval 8">
                <a:extLst>
                  <a:ext uri="{FF2B5EF4-FFF2-40B4-BE49-F238E27FC236}">
                    <a16:creationId xmlns:a16="http://schemas.microsoft.com/office/drawing/2014/main" id="{5F67DAD9-F710-4061-A4E1-F655054168AA}"/>
                  </a:ext>
                </a:extLst>
              </p:cNvPr>
              <p:cNvSpPr>
                <a:spLocks noChangeArrowheads="1"/>
              </p:cNvSpPr>
              <p:nvPr/>
            </p:nvSpPr>
            <p:spPr bwMode="auto">
              <a:xfrm>
                <a:off x="6389688" y="3434134"/>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22" name="Freeform 9">
                <a:extLst>
                  <a:ext uri="{FF2B5EF4-FFF2-40B4-BE49-F238E27FC236}">
                    <a16:creationId xmlns:a16="http://schemas.microsoft.com/office/drawing/2014/main" id="{33449A68-4830-4E9F-A614-926C73C7D5C4}"/>
                  </a:ext>
                </a:extLst>
              </p:cNvPr>
              <p:cNvSpPr>
                <a:spLocks/>
              </p:cNvSpPr>
              <p:nvPr/>
            </p:nvSpPr>
            <p:spPr bwMode="auto">
              <a:xfrm>
                <a:off x="6421438" y="3467471"/>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sp>
        <p:nvSpPr>
          <p:cNvPr id="23" name="Rechteck 22">
            <a:extLst>
              <a:ext uri="{FF2B5EF4-FFF2-40B4-BE49-F238E27FC236}">
                <a16:creationId xmlns:a16="http://schemas.microsoft.com/office/drawing/2014/main" id="{582183AC-CAF5-4576-9E8C-B02ED0790343}"/>
              </a:ext>
            </a:extLst>
          </p:cNvPr>
          <p:cNvSpPr/>
          <p:nvPr/>
        </p:nvSpPr>
        <p:spPr>
          <a:xfrm>
            <a:off x="4572000" y="5923287"/>
            <a:ext cx="3709209" cy="230832"/>
          </a:xfrm>
          <a:prstGeom prst="rect">
            <a:avLst/>
          </a:prstGeom>
        </p:spPr>
        <p:txBody>
          <a:bodyPr wrap="square">
            <a:spAutoFit/>
          </a:bodyPr>
          <a:lstStyle/>
          <a:p>
            <a:r>
              <a:rPr lang="de-DE" sz="900" dirty="0">
                <a:solidFill>
                  <a:prstClr val="black"/>
                </a:solidFill>
                <a:hlinkClick r:id="rId3"/>
              </a:rPr>
              <a:t>https://www.youtube.com/watch?v=K_TAhAev7oM&amp;feature=youtu.be</a:t>
            </a:r>
            <a:endParaRPr lang="de-DE" sz="900" dirty="0">
              <a:solidFill>
                <a:prstClr val="black"/>
              </a:solidFill>
            </a:endParaRPr>
          </a:p>
        </p:txBody>
      </p:sp>
      <p:sp>
        <p:nvSpPr>
          <p:cNvPr id="24" name="Textfeld 23">
            <a:extLst>
              <a:ext uri="{FF2B5EF4-FFF2-40B4-BE49-F238E27FC236}">
                <a16:creationId xmlns:a16="http://schemas.microsoft.com/office/drawing/2014/main" id="{B882F13A-5531-431D-A0EA-6041CDA7911F}"/>
              </a:ext>
            </a:extLst>
          </p:cNvPr>
          <p:cNvSpPr txBox="1"/>
          <p:nvPr/>
        </p:nvSpPr>
        <p:spPr>
          <a:xfrm>
            <a:off x="6431788" y="2371549"/>
            <a:ext cx="2804493" cy="1985159"/>
          </a:xfrm>
          <a:prstGeom prst="rect">
            <a:avLst/>
          </a:prstGeom>
          <a:noFill/>
        </p:spPr>
        <p:txBody>
          <a:bodyPr wrap="square" rtlCol="0">
            <a:spAutoFit/>
          </a:bodyPr>
          <a:lstStyle/>
          <a:p>
            <a:pPr marL="177800">
              <a:spcAft>
                <a:spcPts val="600"/>
              </a:spcAft>
              <a:buSzPct val="70000"/>
            </a:pPr>
            <a:r>
              <a:rPr lang="de-DE" sz="1400" b="1" u="sng" dirty="0">
                <a:solidFill>
                  <a:srgbClr val="003D6A"/>
                </a:solidFill>
              </a:rPr>
              <a:t>Aktuell verfügbare Modelle</a:t>
            </a:r>
            <a:br>
              <a:rPr lang="de-DE" sz="1400" b="1" u="sng" dirty="0">
                <a:solidFill>
                  <a:srgbClr val="003D6A"/>
                </a:solidFill>
              </a:rPr>
            </a:br>
            <a:r>
              <a:rPr lang="de-DE" sz="1400" b="1" u="sng" dirty="0">
                <a:solidFill>
                  <a:srgbClr val="003D6A"/>
                </a:solidFill>
              </a:rPr>
              <a:t>in der Bibliothek</a:t>
            </a:r>
            <a:r>
              <a:rPr lang="de-DE" sz="1400" b="1" dirty="0">
                <a:solidFill>
                  <a:srgbClr val="003D6A"/>
                </a:solidFill>
              </a:rPr>
              <a:t>:</a:t>
            </a:r>
          </a:p>
          <a:p>
            <a:pPr marL="355600" indent="-177800">
              <a:spcAft>
                <a:spcPts val="600"/>
              </a:spcAft>
              <a:buSzPct val="70000"/>
              <a:buFontTx/>
              <a:buBlip>
                <a:blip r:embed="rId4"/>
              </a:buBlip>
            </a:pPr>
            <a:r>
              <a:rPr lang="de-DE" sz="1400" b="1" dirty="0">
                <a:solidFill>
                  <a:srgbClr val="003D6A"/>
                </a:solidFill>
              </a:rPr>
              <a:t>ELP-Montagezelle</a:t>
            </a:r>
            <a:endParaRPr lang="de-DE" sz="1400" dirty="0">
              <a:solidFill>
                <a:srgbClr val="003D6A"/>
              </a:solidFill>
            </a:endParaRPr>
          </a:p>
          <a:p>
            <a:pPr marL="355600" indent="-177800">
              <a:spcAft>
                <a:spcPts val="600"/>
              </a:spcAft>
              <a:buSzPct val="70000"/>
              <a:buFontTx/>
              <a:buBlip>
                <a:blip r:embed="rId4"/>
              </a:buBlip>
            </a:pPr>
            <a:r>
              <a:rPr lang="de-DE" sz="1400" b="1" dirty="0">
                <a:solidFill>
                  <a:srgbClr val="003D6A"/>
                </a:solidFill>
              </a:rPr>
              <a:t>Linearmodul ELP</a:t>
            </a:r>
            <a:endParaRPr lang="de-DE" sz="1400" dirty="0">
              <a:solidFill>
                <a:srgbClr val="003D6A"/>
              </a:solidFill>
            </a:endParaRPr>
          </a:p>
          <a:p>
            <a:pPr marL="355600" indent="-177800">
              <a:spcAft>
                <a:spcPts val="600"/>
              </a:spcAft>
              <a:buSzPct val="70000"/>
              <a:buFontTx/>
              <a:buBlip>
                <a:blip r:embed="rId4"/>
              </a:buBlip>
            </a:pPr>
            <a:r>
              <a:rPr lang="de-DE" sz="1400" b="1" dirty="0">
                <a:solidFill>
                  <a:srgbClr val="003D6A"/>
                </a:solidFill>
              </a:rPr>
              <a:t>Greifer EGP</a:t>
            </a:r>
          </a:p>
          <a:p>
            <a:pPr marL="355600" indent="-177800">
              <a:spcAft>
                <a:spcPts val="600"/>
              </a:spcAft>
              <a:buSzPct val="70000"/>
              <a:buFontTx/>
              <a:buBlip>
                <a:blip r:embed="rId4"/>
              </a:buBlip>
            </a:pPr>
            <a:r>
              <a:rPr lang="de-DE" sz="1400" b="1" dirty="0">
                <a:solidFill>
                  <a:srgbClr val="003D6A"/>
                </a:solidFill>
              </a:rPr>
              <a:t>Greif-Schwenkmodul EGS</a:t>
            </a:r>
          </a:p>
          <a:p>
            <a:pPr marL="355600" indent="-177800">
              <a:spcAft>
                <a:spcPts val="600"/>
              </a:spcAft>
              <a:buSzPct val="70000"/>
              <a:buFontTx/>
              <a:buBlip>
                <a:blip r:embed="rId4"/>
              </a:buBlip>
            </a:pPr>
            <a:r>
              <a:rPr lang="de-DE" sz="1400" b="1" dirty="0" err="1">
                <a:solidFill>
                  <a:srgbClr val="003D6A"/>
                </a:solidFill>
              </a:rPr>
              <a:t>Torquemotor</a:t>
            </a:r>
            <a:r>
              <a:rPr lang="de-DE" sz="1400" b="1" dirty="0">
                <a:solidFill>
                  <a:srgbClr val="003D6A"/>
                </a:solidFill>
              </a:rPr>
              <a:t> ERS</a:t>
            </a:r>
            <a:endParaRPr lang="de-DE" sz="1400" dirty="0">
              <a:solidFill>
                <a:srgbClr val="003D6A"/>
              </a:solidFill>
            </a:endParaRPr>
          </a:p>
        </p:txBody>
      </p:sp>
      <p:pic>
        <p:nvPicPr>
          <p:cNvPr id="25" name="Grafik 24">
            <a:extLst>
              <a:ext uri="{FF2B5EF4-FFF2-40B4-BE49-F238E27FC236}">
                <a16:creationId xmlns:a16="http://schemas.microsoft.com/office/drawing/2014/main" id="{1E94A35E-37E7-434E-8B42-F137E90C536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399409" y="4083626"/>
            <a:ext cx="4569582" cy="2570470"/>
          </a:xfrm>
          <a:prstGeom prst="rect">
            <a:avLst/>
          </a:prstGeom>
        </p:spPr>
      </p:pic>
      <p:sp>
        <p:nvSpPr>
          <p:cNvPr id="26" name="Textfeld 25">
            <a:extLst>
              <a:ext uri="{FF2B5EF4-FFF2-40B4-BE49-F238E27FC236}">
                <a16:creationId xmlns:a16="http://schemas.microsoft.com/office/drawing/2014/main" id="{1928C331-4B97-4BD3-9E47-043B7BD46FE1}"/>
              </a:ext>
            </a:extLst>
          </p:cNvPr>
          <p:cNvSpPr txBox="1"/>
          <p:nvPr/>
        </p:nvSpPr>
        <p:spPr>
          <a:xfrm>
            <a:off x="2627313" y="513734"/>
            <a:ext cx="6516687" cy="529717"/>
          </a:xfrm>
          <a:prstGeom prst="rect">
            <a:avLst/>
          </a:prstGeom>
          <a:solidFill>
            <a:srgbClr val="003D6A"/>
          </a:solidFill>
        </p:spPr>
        <p:txBody>
          <a:bodyPr wrap="square" lIns="90000" tIns="90000" bIns="0" rtlCol="0" anchor="ctr" anchorCtr="0">
            <a:spAutoFit/>
          </a:bodyPr>
          <a:lstStyle/>
          <a:p>
            <a:pPr>
              <a:lnSpc>
                <a:spcPts val="4000"/>
              </a:lnSpc>
            </a:pPr>
            <a:r>
              <a:rPr lang="de-DE" sz="1600" b="1" dirty="0">
                <a:solidFill>
                  <a:schemeClr val="bg1"/>
                </a:solidFill>
              </a:rPr>
              <a:t>Unterstützung einer durchgängig digitalisierten Wertschöpfungskette</a:t>
            </a:r>
          </a:p>
        </p:txBody>
      </p:sp>
    </p:spTree>
    <p:extLst>
      <p:ext uri="{BB962C8B-B14F-4D97-AF65-F5344CB8AC3E}">
        <p14:creationId xmlns:p14="http://schemas.microsoft.com/office/powerpoint/2010/main" val="11591963"/>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ieren 1">
            <a:extLst>
              <a:ext uri="{FF2B5EF4-FFF2-40B4-BE49-F238E27FC236}">
                <a16:creationId xmlns:a16="http://schemas.microsoft.com/office/drawing/2014/main" id="{937E423A-0DC1-462F-AD0B-19D31499F55B}"/>
              </a:ext>
            </a:extLst>
          </p:cNvPr>
          <p:cNvGrpSpPr/>
          <p:nvPr/>
        </p:nvGrpSpPr>
        <p:grpSpPr>
          <a:xfrm>
            <a:off x="4895528" y="2273966"/>
            <a:ext cx="3888432" cy="523220"/>
            <a:chOff x="5242617" y="2636912"/>
            <a:chExt cx="3888432" cy="523220"/>
          </a:xfrm>
        </p:grpSpPr>
        <p:grpSp>
          <p:nvGrpSpPr>
            <p:cNvPr id="3" name="Gruppieren 2">
              <a:extLst>
                <a:ext uri="{FF2B5EF4-FFF2-40B4-BE49-F238E27FC236}">
                  <a16:creationId xmlns:a16="http://schemas.microsoft.com/office/drawing/2014/main" id="{77C75420-C712-4722-BE6C-2ED90DECE4CF}"/>
                </a:ext>
              </a:extLst>
            </p:cNvPr>
            <p:cNvGrpSpPr/>
            <p:nvPr/>
          </p:nvGrpSpPr>
          <p:grpSpPr>
            <a:xfrm>
              <a:off x="5242617" y="2684190"/>
              <a:ext cx="285750" cy="287337"/>
              <a:chOff x="6389688" y="3500438"/>
              <a:chExt cx="285750" cy="287337"/>
            </a:xfrm>
          </p:grpSpPr>
          <p:sp>
            <p:nvSpPr>
              <p:cNvPr id="5" name="Oval 8">
                <a:extLst>
                  <a:ext uri="{FF2B5EF4-FFF2-40B4-BE49-F238E27FC236}">
                    <a16:creationId xmlns:a16="http://schemas.microsoft.com/office/drawing/2014/main" id="{2AECFC2B-E92D-40CE-9D78-8F5EE5348DA8}"/>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6" name="Freeform 9">
                <a:extLst>
                  <a:ext uri="{FF2B5EF4-FFF2-40B4-BE49-F238E27FC236}">
                    <a16:creationId xmlns:a16="http://schemas.microsoft.com/office/drawing/2014/main" id="{191DD54D-6CAB-4949-80BF-0B37FC1467D3}"/>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sp>
          <p:nvSpPr>
            <p:cNvPr id="4" name="Textfeld 3">
              <a:extLst>
                <a:ext uri="{FF2B5EF4-FFF2-40B4-BE49-F238E27FC236}">
                  <a16:creationId xmlns:a16="http://schemas.microsoft.com/office/drawing/2014/main" id="{074B1A0A-C613-406C-996D-5E252909EF43}"/>
                </a:ext>
              </a:extLst>
            </p:cNvPr>
            <p:cNvSpPr txBox="1"/>
            <p:nvPr/>
          </p:nvSpPr>
          <p:spPr>
            <a:xfrm>
              <a:off x="5530648" y="2636912"/>
              <a:ext cx="3600401" cy="523220"/>
            </a:xfrm>
            <a:prstGeom prst="rect">
              <a:avLst/>
            </a:prstGeom>
            <a:noFill/>
          </p:spPr>
          <p:txBody>
            <a:bodyPr wrap="square" rtlCol="0">
              <a:spAutoFit/>
            </a:bodyPr>
            <a:lstStyle/>
            <a:p>
              <a:r>
                <a:rPr lang="de-DE" sz="1400" b="1" dirty="0">
                  <a:solidFill>
                    <a:srgbClr val="003D6A"/>
                  </a:solidFill>
                </a:rPr>
                <a:t>Zeitersparnis im Engineering Prozess – bis zu 30%</a:t>
              </a:r>
              <a:endParaRPr lang="de-DE" sz="1100" b="1" i="1" dirty="0">
                <a:solidFill>
                  <a:srgbClr val="003D6A"/>
                </a:solidFill>
              </a:endParaRPr>
            </a:p>
          </p:txBody>
        </p:sp>
      </p:grpSp>
      <p:grpSp>
        <p:nvGrpSpPr>
          <p:cNvPr id="7" name="Gruppieren 6">
            <a:extLst>
              <a:ext uri="{FF2B5EF4-FFF2-40B4-BE49-F238E27FC236}">
                <a16:creationId xmlns:a16="http://schemas.microsoft.com/office/drawing/2014/main" id="{CCCD2F5A-06A1-49FC-8B53-5A5418D09708}"/>
              </a:ext>
            </a:extLst>
          </p:cNvPr>
          <p:cNvGrpSpPr/>
          <p:nvPr/>
        </p:nvGrpSpPr>
        <p:grpSpPr>
          <a:xfrm>
            <a:off x="4895528" y="1916832"/>
            <a:ext cx="4248472" cy="307777"/>
            <a:chOff x="5252729" y="2034684"/>
            <a:chExt cx="4248472" cy="307777"/>
          </a:xfrm>
        </p:grpSpPr>
        <p:sp>
          <p:nvSpPr>
            <p:cNvPr id="8" name="Textfeld 7">
              <a:extLst>
                <a:ext uri="{FF2B5EF4-FFF2-40B4-BE49-F238E27FC236}">
                  <a16:creationId xmlns:a16="http://schemas.microsoft.com/office/drawing/2014/main" id="{549D2A6D-9AFD-45DD-83E9-047D1636A965}"/>
                </a:ext>
              </a:extLst>
            </p:cNvPr>
            <p:cNvSpPr txBox="1"/>
            <p:nvPr/>
          </p:nvSpPr>
          <p:spPr>
            <a:xfrm>
              <a:off x="5565976" y="2034684"/>
              <a:ext cx="3935225" cy="307777"/>
            </a:xfrm>
            <a:prstGeom prst="rect">
              <a:avLst/>
            </a:prstGeom>
            <a:noFill/>
          </p:spPr>
          <p:txBody>
            <a:bodyPr wrap="square" rtlCol="0">
              <a:spAutoFit/>
            </a:bodyPr>
            <a:lstStyle/>
            <a:p>
              <a:r>
                <a:rPr lang="de-DE" sz="1400" b="1" dirty="0">
                  <a:solidFill>
                    <a:srgbClr val="003D6A"/>
                  </a:solidFill>
                </a:rPr>
                <a:t>Vereinfachte Berechnung von Taktzeiten</a:t>
              </a:r>
              <a:endParaRPr lang="de-DE" sz="1100" b="1" i="1" dirty="0">
                <a:solidFill>
                  <a:srgbClr val="003D6A"/>
                </a:solidFill>
              </a:endParaRPr>
            </a:p>
          </p:txBody>
        </p:sp>
        <p:grpSp>
          <p:nvGrpSpPr>
            <p:cNvPr id="9" name="Gruppieren 8">
              <a:extLst>
                <a:ext uri="{FF2B5EF4-FFF2-40B4-BE49-F238E27FC236}">
                  <a16:creationId xmlns:a16="http://schemas.microsoft.com/office/drawing/2014/main" id="{396C5F12-D246-4711-BFCF-3475ADD01035}"/>
                </a:ext>
              </a:extLst>
            </p:cNvPr>
            <p:cNvGrpSpPr/>
            <p:nvPr/>
          </p:nvGrpSpPr>
          <p:grpSpPr>
            <a:xfrm>
              <a:off x="5252729" y="2034684"/>
              <a:ext cx="285750" cy="287337"/>
              <a:chOff x="6389688" y="3434134"/>
              <a:chExt cx="285750" cy="287337"/>
            </a:xfrm>
          </p:grpSpPr>
          <p:sp>
            <p:nvSpPr>
              <p:cNvPr id="10" name="Oval 8">
                <a:extLst>
                  <a:ext uri="{FF2B5EF4-FFF2-40B4-BE49-F238E27FC236}">
                    <a16:creationId xmlns:a16="http://schemas.microsoft.com/office/drawing/2014/main" id="{8A6373DB-2295-4915-81CD-3B38D94E981C}"/>
                  </a:ext>
                </a:extLst>
              </p:cNvPr>
              <p:cNvSpPr>
                <a:spLocks noChangeArrowheads="1"/>
              </p:cNvSpPr>
              <p:nvPr/>
            </p:nvSpPr>
            <p:spPr bwMode="auto">
              <a:xfrm>
                <a:off x="6389688" y="3434134"/>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11" name="Freeform 9">
                <a:extLst>
                  <a:ext uri="{FF2B5EF4-FFF2-40B4-BE49-F238E27FC236}">
                    <a16:creationId xmlns:a16="http://schemas.microsoft.com/office/drawing/2014/main" id="{E48F311B-6D80-45D2-B99A-7D02F585C518}"/>
                  </a:ext>
                </a:extLst>
              </p:cNvPr>
              <p:cNvSpPr>
                <a:spLocks/>
              </p:cNvSpPr>
              <p:nvPr/>
            </p:nvSpPr>
            <p:spPr bwMode="auto">
              <a:xfrm>
                <a:off x="6421438" y="3467471"/>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grpSp>
        <p:nvGrpSpPr>
          <p:cNvPr id="12" name="Gruppieren 11">
            <a:extLst>
              <a:ext uri="{FF2B5EF4-FFF2-40B4-BE49-F238E27FC236}">
                <a16:creationId xmlns:a16="http://schemas.microsoft.com/office/drawing/2014/main" id="{CFC9008A-0BAF-4314-A03A-2BE534B58F6D}"/>
              </a:ext>
            </a:extLst>
          </p:cNvPr>
          <p:cNvGrpSpPr/>
          <p:nvPr/>
        </p:nvGrpSpPr>
        <p:grpSpPr>
          <a:xfrm>
            <a:off x="4895528" y="2846545"/>
            <a:ext cx="3816424" cy="523220"/>
            <a:chOff x="5220072" y="3300974"/>
            <a:chExt cx="3816424" cy="523220"/>
          </a:xfrm>
        </p:grpSpPr>
        <p:sp>
          <p:nvSpPr>
            <p:cNvPr id="13" name="Textfeld 12">
              <a:extLst>
                <a:ext uri="{FF2B5EF4-FFF2-40B4-BE49-F238E27FC236}">
                  <a16:creationId xmlns:a16="http://schemas.microsoft.com/office/drawing/2014/main" id="{1D124FA6-B38C-43E3-BA03-28700FD32EF0}"/>
                </a:ext>
              </a:extLst>
            </p:cNvPr>
            <p:cNvSpPr txBox="1"/>
            <p:nvPr/>
          </p:nvSpPr>
          <p:spPr>
            <a:xfrm>
              <a:off x="5533319" y="3300974"/>
              <a:ext cx="3503177" cy="523220"/>
            </a:xfrm>
            <a:prstGeom prst="rect">
              <a:avLst/>
            </a:prstGeom>
            <a:noFill/>
          </p:spPr>
          <p:txBody>
            <a:bodyPr wrap="square" rtlCol="0">
              <a:spAutoFit/>
            </a:bodyPr>
            <a:lstStyle/>
            <a:p>
              <a:r>
                <a:rPr lang="de-DE" sz="1400" b="1" dirty="0">
                  <a:solidFill>
                    <a:srgbClr val="003D6A"/>
                  </a:solidFill>
                </a:rPr>
                <a:t>Prototypen mit kinematischem Verhaltensmodell</a:t>
              </a:r>
              <a:endParaRPr lang="de-DE" sz="1100" b="1" i="1" dirty="0">
                <a:solidFill>
                  <a:srgbClr val="003D6A"/>
                </a:solidFill>
              </a:endParaRPr>
            </a:p>
          </p:txBody>
        </p:sp>
        <p:grpSp>
          <p:nvGrpSpPr>
            <p:cNvPr id="14" name="Gruppieren 13">
              <a:extLst>
                <a:ext uri="{FF2B5EF4-FFF2-40B4-BE49-F238E27FC236}">
                  <a16:creationId xmlns:a16="http://schemas.microsoft.com/office/drawing/2014/main" id="{D39B13C6-A4B9-45E2-B7AB-A202CFDEDE74}"/>
                </a:ext>
              </a:extLst>
            </p:cNvPr>
            <p:cNvGrpSpPr/>
            <p:nvPr/>
          </p:nvGrpSpPr>
          <p:grpSpPr>
            <a:xfrm>
              <a:off x="5220072" y="3367278"/>
              <a:ext cx="285750" cy="287337"/>
              <a:chOff x="6389688" y="3500438"/>
              <a:chExt cx="285750" cy="287337"/>
            </a:xfrm>
          </p:grpSpPr>
          <p:sp>
            <p:nvSpPr>
              <p:cNvPr id="15" name="Oval 8">
                <a:extLst>
                  <a:ext uri="{FF2B5EF4-FFF2-40B4-BE49-F238E27FC236}">
                    <a16:creationId xmlns:a16="http://schemas.microsoft.com/office/drawing/2014/main" id="{FCD530B9-1C63-4C18-B991-AE214197D7CB}"/>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16" name="Freeform 9">
                <a:extLst>
                  <a:ext uri="{FF2B5EF4-FFF2-40B4-BE49-F238E27FC236}">
                    <a16:creationId xmlns:a16="http://schemas.microsoft.com/office/drawing/2014/main" id="{F159E546-D5D7-4B5B-9998-B4F46C35AB47}"/>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grpSp>
        <p:nvGrpSpPr>
          <p:cNvPr id="17" name="Gruppieren 16">
            <a:extLst>
              <a:ext uri="{FF2B5EF4-FFF2-40B4-BE49-F238E27FC236}">
                <a16:creationId xmlns:a16="http://schemas.microsoft.com/office/drawing/2014/main" id="{8427BE96-0B40-41F7-BA19-30EE7A3B17F9}"/>
              </a:ext>
            </a:extLst>
          </p:cNvPr>
          <p:cNvGrpSpPr/>
          <p:nvPr/>
        </p:nvGrpSpPr>
        <p:grpSpPr>
          <a:xfrm>
            <a:off x="4895528" y="3419124"/>
            <a:ext cx="3888432" cy="523220"/>
            <a:chOff x="5220072" y="3300974"/>
            <a:chExt cx="3888432" cy="523220"/>
          </a:xfrm>
        </p:grpSpPr>
        <p:sp>
          <p:nvSpPr>
            <p:cNvPr id="18" name="Textfeld 17">
              <a:extLst>
                <a:ext uri="{FF2B5EF4-FFF2-40B4-BE49-F238E27FC236}">
                  <a16:creationId xmlns:a16="http://schemas.microsoft.com/office/drawing/2014/main" id="{2164B7B8-EC59-4074-B928-034C056B4F1B}"/>
                </a:ext>
              </a:extLst>
            </p:cNvPr>
            <p:cNvSpPr txBox="1"/>
            <p:nvPr/>
          </p:nvSpPr>
          <p:spPr>
            <a:xfrm>
              <a:off x="5533319" y="3300974"/>
              <a:ext cx="3575185" cy="523220"/>
            </a:xfrm>
            <a:prstGeom prst="rect">
              <a:avLst/>
            </a:prstGeom>
            <a:noFill/>
          </p:spPr>
          <p:txBody>
            <a:bodyPr wrap="square" rtlCol="0">
              <a:spAutoFit/>
            </a:bodyPr>
            <a:lstStyle/>
            <a:p>
              <a:r>
                <a:rPr lang="de-DE" sz="1400" b="1" dirty="0">
                  <a:solidFill>
                    <a:srgbClr val="003D6A"/>
                  </a:solidFill>
                </a:rPr>
                <a:t>Prüfung der Komponenten auf passenden </a:t>
              </a:r>
              <a:r>
                <a:rPr lang="de-DE" sz="1400" b="1" dirty="0" err="1">
                  <a:solidFill>
                    <a:srgbClr val="003D6A"/>
                  </a:solidFill>
                </a:rPr>
                <a:t>Verfahrweg</a:t>
              </a:r>
              <a:r>
                <a:rPr lang="de-DE" sz="1400" b="1" dirty="0">
                  <a:solidFill>
                    <a:srgbClr val="003D6A"/>
                  </a:solidFill>
                </a:rPr>
                <a:t> bzw. Hub</a:t>
              </a:r>
              <a:endParaRPr lang="de-DE" sz="1100" b="1" i="1" dirty="0">
                <a:solidFill>
                  <a:srgbClr val="003D6A"/>
                </a:solidFill>
              </a:endParaRPr>
            </a:p>
          </p:txBody>
        </p:sp>
        <p:grpSp>
          <p:nvGrpSpPr>
            <p:cNvPr id="19" name="Gruppieren 18">
              <a:extLst>
                <a:ext uri="{FF2B5EF4-FFF2-40B4-BE49-F238E27FC236}">
                  <a16:creationId xmlns:a16="http://schemas.microsoft.com/office/drawing/2014/main" id="{00E367A0-E0A8-499B-9E8E-815AD0682D1F}"/>
                </a:ext>
              </a:extLst>
            </p:cNvPr>
            <p:cNvGrpSpPr/>
            <p:nvPr/>
          </p:nvGrpSpPr>
          <p:grpSpPr>
            <a:xfrm>
              <a:off x="5220072" y="3367278"/>
              <a:ext cx="285750" cy="287337"/>
              <a:chOff x="6389688" y="3500438"/>
              <a:chExt cx="285750" cy="287337"/>
            </a:xfrm>
          </p:grpSpPr>
          <p:sp>
            <p:nvSpPr>
              <p:cNvPr id="20" name="Oval 8">
                <a:extLst>
                  <a:ext uri="{FF2B5EF4-FFF2-40B4-BE49-F238E27FC236}">
                    <a16:creationId xmlns:a16="http://schemas.microsoft.com/office/drawing/2014/main" id="{160AC77A-66F0-4437-BD59-AE6DD803E801}"/>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21" name="Freeform 9">
                <a:extLst>
                  <a:ext uri="{FF2B5EF4-FFF2-40B4-BE49-F238E27FC236}">
                    <a16:creationId xmlns:a16="http://schemas.microsoft.com/office/drawing/2014/main" id="{BF053705-0356-465E-B213-40697FB979DA}"/>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grpSp>
        <p:nvGrpSpPr>
          <p:cNvPr id="22" name="Gruppieren 21">
            <a:extLst>
              <a:ext uri="{FF2B5EF4-FFF2-40B4-BE49-F238E27FC236}">
                <a16:creationId xmlns:a16="http://schemas.microsoft.com/office/drawing/2014/main" id="{8DDBFB74-5143-45E4-BBD5-06163390A54F}"/>
              </a:ext>
            </a:extLst>
          </p:cNvPr>
          <p:cNvGrpSpPr/>
          <p:nvPr/>
        </p:nvGrpSpPr>
        <p:grpSpPr>
          <a:xfrm>
            <a:off x="4895528" y="3991703"/>
            <a:ext cx="3816424" cy="738664"/>
            <a:chOff x="5220072" y="3300974"/>
            <a:chExt cx="3816424" cy="738664"/>
          </a:xfrm>
        </p:grpSpPr>
        <p:sp>
          <p:nvSpPr>
            <p:cNvPr id="23" name="Textfeld 22">
              <a:extLst>
                <a:ext uri="{FF2B5EF4-FFF2-40B4-BE49-F238E27FC236}">
                  <a16:creationId xmlns:a16="http://schemas.microsoft.com/office/drawing/2014/main" id="{0EE369FE-2D98-4A03-9F25-D671DB5B7ED0}"/>
                </a:ext>
              </a:extLst>
            </p:cNvPr>
            <p:cNvSpPr txBox="1"/>
            <p:nvPr/>
          </p:nvSpPr>
          <p:spPr>
            <a:xfrm>
              <a:off x="5533319" y="3300974"/>
              <a:ext cx="3503177" cy="738664"/>
            </a:xfrm>
            <a:prstGeom prst="rect">
              <a:avLst/>
            </a:prstGeom>
            <a:noFill/>
          </p:spPr>
          <p:txBody>
            <a:bodyPr wrap="square" rtlCol="0">
              <a:spAutoFit/>
            </a:bodyPr>
            <a:lstStyle>
              <a:defPPr>
                <a:defRPr lang="de-DE"/>
              </a:defPPr>
              <a:lvl1pPr>
                <a:defRPr sz="1600" b="1">
                  <a:solidFill>
                    <a:srgbClr val="003D6A"/>
                  </a:solidFill>
                </a:defRPr>
              </a:lvl1pPr>
            </a:lstStyle>
            <a:p>
              <a:r>
                <a:rPr lang="de-DE" sz="1400" dirty="0"/>
                <a:t>Sämtliche Einzelprozesse können bereits im Vorfeld systematisch aufeinander abgestimmt und programmiert werden</a:t>
              </a:r>
            </a:p>
          </p:txBody>
        </p:sp>
        <p:grpSp>
          <p:nvGrpSpPr>
            <p:cNvPr id="24" name="Gruppieren 23">
              <a:extLst>
                <a:ext uri="{FF2B5EF4-FFF2-40B4-BE49-F238E27FC236}">
                  <a16:creationId xmlns:a16="http://schemas.microsoft.com/office/drawing/2014/main" id="{ACCB23D7-1DA6-4BA7-A41B-5CA786496C48}"/>
                </a:ext>
              </a:extLst>
            </p:cNvPr>
            <p:cNvGrpSpPr/>
            <p:nvPr/>
          </p:nvGrpSpPr>
          <p:grpSpPr>
            <a:xfrm>
              <a:off x="5220072" y="3367278"/>
              <a:ext cx="285750" cy="287337"/>
              <a:chOff x="6389688" y="3500438"/>
              <a:chExt cx="285750" cy="287337"/>
            </a:xfrm>
          </p:grpSpPr>
          <p:sp>
            <p:nvSpPr>
              <p:cNvPr id="25" name="Oval 8">
                <a:extLst>
                  <a:ext uri="{FF2B5EF4-FFF2-40B4-BE49-F238E27FC236}">
                    <a16:creationId xmlns:a16="http://schemas.microsoft.com/office/drawing/2014/main" id="{AE56BE72-F699-4D42-A51F-1BB08F1FB927}"/>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26" name="Freeform 9">
                <a:extLst>
                  <a:ext uri="{FF2B5EF4-FFF2-40B4-BE49-F238E27FC236}">
                    <a16:creationId xmlns:a16="http://schemas.microsoft.com/office/drawing/2014/main" id="{7455AF12-3176-466D-84DE-EACD1E18D99E}"/>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grpSp>
        <p:nvGrpSpPr>
          <p:cNvPr id="27" name="Gruppieren 26">
            <a:extLst>
              <a:ext uri="{FF2B5EF4-FFF2-40B4-BE49-F238E27FC236}">
                <a16:creationId xmlns:a16="http://schemas.microsoft.com/office/drawing/2014/main" id="{3B6EF354-B8F6-4750-A2A1-FCD2461B6C98}"/>
              </a:ext>
            </a:extLst>
          </p:cNvPr>
          <p:cNvGrpSpPr/>
          <p:nvPr/>
        </p:nvGrpSpPr>
        <p:grpSpPr>
          <a:xfrm>
            <a:off x="4895528" y="4779729"/>
            <a:ext cx="3888432" cy="1169551"/>
            <a:chOff x="5220072" y="3300974"/>
            <a:chExt cx="3888432" cy="1169551"/>
          </a:xfrm>
        </p:grpSpPr>
        <p:sp>
          <p:nvSpPr>
            <p:cNvPr id="28" name="Textfeld 27">
              <a:extLst>
                <a:ext uri="{FF2B5EF4-FFF2-40B4-BE49-F238E27FC236}">
                  <a16:creationId xmlns:a16="http://schemas.microsoft.com/office/drawing/2014/main" id="{EA7629BF-CF52-4E90-9F93-24E47C784676}"/>
                </a:ext>
              </a:extLst>
            </p:cNvPr>
            <p:cNvSpPr txBox="1"/>
            <p:nvPr/>
          </p:nvSpPr>
          <p:spPr>
            <a:xfrm>
              <a:off x="5533319" y="3300974"/>
              <a:ext cx="3575185" cy="1169551"/>
            </a:xfrm>
            <a:prstGeom prst="rect">
              <a:avLst/>
            </a:prstGeom>
            <a:noFill/>
          </p:spPr>
          <p:txBody>
            <a:bodyPr wrap="square" rtlCol="0">
              <a:spAutoFit/>
            </a:bodyPr>
            <a:lstStyle>
              <a:defPPr>
                <a:defRPr lang="de-DE"/>
              </a:defPPr>
              <a:lvl1pPr>
                <a:defRPr sz="1600" b="1">
                  <a:solidFill>
                    <a:srgbClr val="003D6A"/>
                  </a:solidFill>
                </a:defRPr>
              </a:lvl1pPr>
            </a:lstStyle>
            <a:p>
              <a:r>
                <a:rPr lang="de-DE" sz="1400" dirty="0"/>
                <a:t>An die Stelle des klassischen CAD-Hüllmodells tritt dabei ein detailreiches digitales Abbild der einzelnen</a:t>
              </a:r>
              <a:br>
                <a:rPr lang="de-DE" sz="1400" dirty="0"/>
              </a:br>
              <a:r>
                <a:rPr lang="de-DE" sz="1400" dirty="0"/>
                <a:t>Komponenten, das deren vollständige Funktionalität enthält</a:t>
              </a:r>
            </a:p>
          </p:txBody>
        </p:sp>
        <p:grpSp>
          <p:nvGrpSpPr>
            <p:cNvPr id="29" name="Gruppieren 28">
              <a:extLst>
                <a:ext uri="{FF2B5EF4-FFF2-40B4-BE49-F238E27FC236}">
                  <a16:creationId xmlns:a16="http://schemas.microsoft.com/office/drawing/2014/main" id="{6B7B551F-1A62-4A72-9187-54173A89A754}"/>
                </a:ext>
              </a:extLst>
            </p:cNvPr>
            <p:cNvGrpSpPr/>
            <p:nvPr/>
          </p:nvGrpSpPr>
          <p:grpSpPr>
            <a:xfrm>
              <a:off x="5220072" y="3367278"/>
              <a:ext cx="285750" cy="287337"/>
              <a:chOff x="6389688" y="3500438"/>
              <a:chExt cx="285750" cy="287337"/>
            </a:xfrm>
          </p:grpSpPr>
          <p:sp>
            <p:nvSpPr>
              <p:cNvPr id="30" name="Oval 8">
                <a:extLst>
                  <a:ext uri="{FF2B5EF4-FFF2-40B4-BE49-F238E27FC236}">
                    <a16:creationId xmlns:a16="http://schemas.microsoft.com/office/drawing/2014/main" id="{86F2F32E-0F64-4A0E-AFDE-C9AD3F7D8DB8}"/>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31" name="Freeform 9">
                <a:extLst>
                  <a:ext uri="{FF2B5EF4-FFF2-40B4-BE49-F238E27FC236}">
                    <a16:creationId xmlns:a16="http://schemas.microsoft.com/office/drawing/2014/main" id="{257D8260-63D2-4144-A8F3-6E529A466268}"/>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pic>
        <p:nvPicPr>
          <p:cNvPr id="32" name="Grafik 31">
            <a:extLst>
              <a:ext uri="{FF2B5EF4-FFF2-40B4-BE49-F238E27FC236}">
                <a16:creationId xmlns:a16="http://schemas.microsoft.com/office/drawing/2014/main" id="{B3554A17-CC02-4C23-B423-E701DFAD8C0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0086" y="1190675"/>
            <a:ext cx="4569582" cy="2570470"/>
          </a:xfrm>
          <a:prstGeom prst="rect">
            <a:avLst/>
          </a:prstGeom>
        </p:spPr>
      </p:pic>
      <p:grpSp>
        <p:nvGrpSpPr>
          <p:cNvPr id="33" name="Gruppieren 32">
            <a:extLst>
              <a:ext uri="{FF2B5EF4-FFF2-40B4-BE49-F238E27FC236}">
                <a16:creationId xmlns:a16="http://schemas.microsoft.com/office/drawing/2014/main" id="{2442CF17-2E7A-4AC6-93CB-7331958F27C4}"/>
              </a:ext>
            </a:extLst>
          </p:cNvPr>
          <p:cNvGrpSpPr/>
          <p:nvPr/>
        </p:nvGrpSpPr>
        <p:grpSpPr>
          <a:xfrm>
            <a:off x="681996" y="3890043"/>
            <a:ext cx="3898712" cy="523220"/>
            <a:chOff x="5242617" y="2636912"/>
            <a:chExt cx="3898712" cy="523220"/>
          </a:xfrm>
        </p:grpSpPr>
        <p:grpSp>
          <p:nvGrpSpPr>
            <p:cNvPr id="34" name="Gruppieren 33">
              <a:extLst>
                <a:ext uri="{FF2B5EF4-FFF2-40B4-BE49-F238E27FC236}">
                  <a16:creationId xmlns:a16="http://schemas.microsoft.com/office/drawing/2014/main" id="{C31CC1B8-6A14-4DFE-9C17-1ADA10D68A9F}"/>
                </a:ext>
              </a:extLst>
            </p:cNvPr>
            <p:cNvGrpSpPr/>
            <p:nvPr/>
          </p:nvGrpSpPr>
          <p:grpSpPr>
            <a:xfrm>
              <a:off x="5242617" y="2684190"/>
              <a:ext cx="285750" cy="287337"/>
              <a:chOff x="6389688" y="3500438"/>
              <a:chExt cx="285750" cy="287337"/>
            </a:xfrm>
          </p:grpSpPr>
          <p:sp>
            <p:nvSpPr>
              <p:cNvPr id="36" name="Oval 8">
                <a:extLst>
                  <a:ext uri="{FF2B5EF4-FFF2-40B4-BE49-F238E27FC236}">
                    <a16:creationId xmlns:a16="http://schemas.microsoft.com/office/drawing/2014/main" id="{CAF34EA2-B29F-487E-9B01-E84F87474559}"/>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37" name="Freeform 9">
                <a:extLst>
                  <a:ext uri="{FF2B5EF4-FFF2-40B4-BE49-F238E27FC236}">
                    <a16:creationId xmlns:a16="http://schemas.microsoft.com/office/drawing/2014/main" id="{D671D166-02E2-4C1D-9C2E-2AA612049F8F}"/>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sp>
          <p:nvSpPr>
            <p:cNvPr id="35" name="Textfeld 34">
              <a:extLst>
                <a:ext uri="{FF2B5EF4-FFF2-40B4-BE49-F238E27FC236}">
                  <a16:creationId xmlns:a16="http://schemas.microsoft.com/office/drawing/2014/main" id="{560BCE4B-C7FF-4A33-8314-634BADAB8FF9}"/>
                </a:ext>
              </a:extLst>
            </p:cNvPr>
            <p:cNvSpPr txBox="1"/>
            <p:nvPr/>
          </p:nvSpPr>
          <p:spPr>
            <a:xfrm>
              <a:off x="5530648" y="2636912"/>
              <a:ext cx="3610681" cy="523220"/>
            </a:xfrm>
            <a:prstGeom prst="rect">
              <a:avLst/>
            </a:prstGeom>
            <a:noFill/>
          </p:spPr>
          <p:txBody>
            <a:bodyPr wrap="square" rtlCol="0">
              <a:spAutoFit/>
            </a:bodyPr>
            <a:lstStyle/>
            <a:p>
              <a:r>
                <a:rPr lang="de-DE" sz="1400" b="1" dirty="0">
                  <a:solidFill>
                    <a:srgbClr val="003D6A"/>
                  </a:solidFill>
                </a:rPr>
                <a:t>Mögliche „virtuelle Inbetriebnahme“ durch Software- und Hardware in the Loop</a:t>
              </a:r>
              <a:endParaRPr lang="de-DE" sz="1100" b="1" i="1" dirty="0">
                <a:solidFill>
                  <a:srgbClr val="003D6A"/>
                </a:solidFill>
              </a:endParaRPr>
            </a:p>
          </p:txBody>
        </p:sp>
      </p:grpSp>
      <p:grpSp>
        <p:nvGrpSpPr>
          <p:cNvPr id="38" name="Gruppieren 37">
            <a:extLst>
              <a:ext uri="{FF2B5EF4-FFF2-40B4-BE49-F238E27FC236}">
                <a16:creationId xmlns:a16="http://schemas.microsoft.com/office/drawing/2014/main" id="{B1F8927F-D78C-4DD2-95AA-995CF4B94B8A}"/>
              </a:ext>
            </a:extLst>
          </p:cNvPr>
          <p:cNvGrpSpPr/>
          <p:nvPr/>
        </p:nvGrpSpPr>
        <p:grpSpPr>
          <a:xfrm>
            <a:off x="681996" y="3255193"/>
            <a:ext cx="3791208" cy="523220"/>
            <a:chOff x="5252729" y="2034684"/>
            <a:chExt cx="3791208" cy="523220"/>
          </a:xfrm>
        </p:grpSpPr>
        <p:sp>
          <p:nvSpPr>
            <p:cNvPr id="39" name="Textfeld 38">
              <a:extLst>
                <a:ext uri="{FF2B5EF4-FFF2-40B4-BE49-F238E27FC236}">
                  <a16:creationId xmlns:a16="http://schemas.microsoft.com/office/drawing/2014/main" id="{937D39EB-E3CA-468D-9ECB-125A37B547A9}"/>
                </a:ext>
              </a:extLst>
            </p:cNvPr>
            <p:cNvSpPr txBox="1"/>
            <p:nvPr/>
          </p:nvSpPr>
          <p:spPr>
            <a:xfrm>
              <a:off x="5565976" y="2034684"/>
              <a:ext cx="3477961" cy="523220"/>
            </a:xfrm>
            <a:prstGeom prst="rect">
              <a:avLst/>
            </a:prstGeom>
            <a:noFill/>
          </p:spPr>
          <p:txBody>
            <a:bodyPr wrap="square" rtlCol="0">
              <a:spAutoFit/>
            </a:bodyPr>
            <a:lstStyle/>
            <a:p>
              <a:r>
                <a:rPr lang="de-DE" sz="1400" b="1" dirty="0">
                  <a:solidFill>
                    <a:srgbClr val="003D6A"/>
                  </a:solidFill>
                </a:rPr>
                <a:t>Integration der elektrotechnischen Informationen durch EPLAN-Makros</a:t>
              </a:r>
              <a:endParaRPr lang="de-DE" sz="1100" b="1" i="1" dirty="0">
                <a:solidFill>
                  <a:srgbClr val="003D6A"/>
                </a:solidFill>
              </a:endParaRPr>
            </a:p>
          </p:txBody>
        </p:sp>
        <p:grpSp>
          <p:nvGrpSpPr>
            <p:cNvPr id="40" name="Gruppieren 39">
              <a:extLst>
                <a:ext uri="{FF2B5EF4-FFF2-40B4-BE49-F238E27FC236}">
                  <a16:creationId xmlns:a16="http://schemas.microsoft.com/office/drawing/2014/main" id="{904394BC-2BD3-4FE4-A989-642B2AD0CB95}"/>
                </a:ext>
              </a:extLst>
            </p:cNvPr>
            <p:cNvGrpSpPr/>
            <p:nvPr/>
          </p:nvGrpSpPr>
          <p:grpSpPr>
            <a:xfrm>
              <a:off x="5252729" y="2100988"/>
              <a:ext cx="285750" cy="287337"/>
              <a:chOff x="6389688" y="3500438"/>
              <a:chExt cx="285750" cy="287337"/>
            </a:xfrm>
          </p:grpSpPr>
          <p:sp>
            <p:nvSpPr>
              <p:cNvPr id="41" name="Oval 8">
                <a:extLst>
                  <a:ext uri="{FF2B5EF4-FFF2-40B4-BE49-F238E27FC236}">
                    <a16:creationId xmlns:a16="http://schemas.microsoft.com/office/drawing/2014/main" id="{EFFE828E-4C4B-405F-8404-1EC8E9C34565}"/>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42" name="Freeform 9">
                <a:extLst>
                  <a:ext uri="{FF2B5EF4-FFF2-40B4-BE49-F238E27FC236}">
                    <a16:creationId xmlns:a16="http://schemas.microsoft.com/office/drawing/2014/main" id="{76594CB3-8F0E-4718-9BBE-82057D697F20}"/>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sp>
        <p:nvSpPr>
          <p:cNvPr id="43" name="Textfeld 42">
            <a:extLst>
              <a:ext uri="{FF2B5EF4-FFF2-40B4-BE49-F238E27FC236}">
                <a16:creationId xmlns:a16="http://schemas.microsoft.com/office/drawing/2014/main" id="{A62B9C1C-DDC7-468A-B608-2A6C3C7E5D01}"/>
              </a:ext>
            </a:extLst>
          </p:cNvPr>
          <p:cNvSpPr txBox="1"/>
          <p:nvPr/>
        </p:nvSpPr>
        <p:spPr>
          <a:xfrm>
            <a:off x="2627313" y="513734"/>
            <a:ext cx="6516687" cy="529717"/>
          </a:xfrm>
          <a:prstGeom prst="rect">
            <a:avLst/>
          </a:prstGeom>
          <a:solidFill>
            <a:srgbClr val="003D6A"/>
          </a:solidFill>
        </p:spPr>
        <p:txBody>
          <a:bodyPr wrap="square" lIns="90000" tIns="90000" bIns="0" rtlCol="0" anchor="ctr" anchorCtr="0">
            <a:spAutoFit/>
          </a:bodyPr>
          <a:lstStyle/>
          <a:p>
            <a:pPr>
              <a:lnSpc>
                <a:spcPts val="4000"/>
              </a:lnSpc>
            </a:pPr>
            <a:r>
              <a:rPr lang="de-DE" sz="1600" b="1" dirty="0">
                <a:solidFill>
                  <a:schemeClr val="bg1"/>
                </a:solidFill>
              </a:rPr>
              <a:t>Unterstützung einer durchgängig digitalisierten Wertschöpfungskette</a:t>
            </a:r>
          </a:p>
        </p:txBody>
      </p:sp>
    </p:spTree>
    <p:extLst>
      <p:ext uri="{BB962C8B-B14F-4D97-AF65-F5344CB8AC3E}">
        <p14:creationId xmlns:p14="http://schemas.microsoft.com/office/powerpoint/2010/main" val="2357193678"/>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a:extLst>
              <a:ext uri="{FF2B5EF4-FFF2-40B4-BE49-F238E27FC236}">
                <a16:creationId xmlns:a16="http://schemas.microsoft.com/office/drawing/2014/main" id="{EF45C75C-D852-4983-9712-4AEEC64CF2EE}"/>
              </a:ext>
            </a:extLst>
          </p:cNvPr>
          <p:cNvSpPr txBox="1"/>
          <p:nvPr/>
        </p:nvSpPr>
        <p:spPr>
          <a:xfrm>
            <a:off x="2627313" y="513734"/>
            <a:ext cx="6516687" cy="529717"/>
          </a:xfrm>
          <a:prstGeom prst="rect">
            <a:avLst/>
          </a:prstGeom>
          <a:solidFill>
            <a:srgbClr val="003D6A"/>
          </a:solidFill>
        </p:spPr>
        <p:txBody>
          <a:bodyPr wrap="square" lIns="90000" tIns="90000" bIns="0" rtlCol="0" anchor="ctr" anchorCtr="0">
            <a:spAutoFit/>
          </a:bodyPr>
          <a:lstStyle/>
          <a:p>
            <a:pPr>
              <a:lnSpc>
                <a:spcPts val="4000"/>
              </a:lnSpc>
            </a:pPr>
            <a:r>
              <a:rPr lang="de-DE" sz="1600" b="1" dirty="0">
                <a:solidFill>
                  <a:schemeClr val="bg1"/>
                </a:solidFill>
              </a:rPr>
              <a:t>Unterstützung einer durchgängig digitalisierten Wertschöpfungskette</a:t>
            </a:r>
          </a:p>
        </p:txBody>
      </p:sp>
      <p:cxnSp>
        <p:nvCxnSpPr>
          <p:cNvPr id="5" name="Gerade Verbindung mit Pfeil 4">
            <a:extLst>
              <a:ext uri="{FF2B5EF4-FFF2-40B4-BE49-F238E27FC236}">
                <a16:creationId xmlns:a16="http://schemas.microsoft.com/office/drawing/2014/main" id="{B8E46A6A-3CA6-4749-B7A3-EC1925A7E54F}"/>
              </a:ext>
            </a:extLst>
          </p:cNvPr>
          <p:cNvCxnSpPr>
            <a:cxnSpLocks/>
          </p:cNvCxnSpPr>
          <p:nvPr/>
        </p:nvCxnSpPr>
        <p:spPr>
          <a:xfrm flipV="1">
            <a:off x="467544" y="2045813"/>
            <a:ext cx="8410880" cy="360001"/>
          </a:xfrm>
          <a:prstGeom prst="straightConnector1">
            <a:avLst/>
          </a:prstGeom>
          <a:ln w="127000">
            <a:solidFill>
              <a:srgbClr val="003D6A"/>
            </a:solidFill>
            <a:tailEnd type="triangle"/>
          </a:ln>
          <a:effectLst/>
        </p:spPr>
        <p:style>
          <a:lnRef idx="2">
            <a:schemeClr val="accent1"/>
          </a:lnRef>
          <a:fillRef idx="0">
            <a:schemeClr val="accent1"/>
          </a:fillRef>
          <a:effectRef idx="1">
            <a:schemeClr val="accent1"/>
          </a:effectRef>
          <a:fontRef idx="minor">
            <a:schemeClr val="tx1"/>
          </a:fontRef>
        </p:style>
      </p:cxnSp>
      <p:sp>
        <p:nvSpPr>
          <p:cNvPr id="6" name="Rectangle 12">
            <a:extLst>
              <a:ext uri="{FF2B5EF4-FFF2-40B4-BE49-F238E27FC236}">
                <a16:creationId xmlns:a16="http://schemas.microsoft.com/office/drawing/2014/main" id="{5EEE3FAC-EC7A-4510-B84B-15500E6D0520}"/>
              </a:ext>
            </a:extLst>
          </p:cNvPr>
          <p:cNvSpPr>
            <a:spLocks noChangeArrowheads="1"/>
          </p:cNvSpPr>
          <p:nvPr/>
        </p:nvSpPr>
        <p:spPr bwMode="auto">
          <a:xfrm>
            <a:off x="467544" y="5373217"/>
            <a:ext cx="8410879" cy="432048"/>
          </a:xfrm>
          <a:prstGeom prst="rect">
            <a:avLst/>
          </a:prstGeom>
          <a:solidFill>
            <a:srgbClr val="003A6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algn="ctr" defTabSz="914377"/>
            <a:r>
              <a:rPr lang="de-DE" altLang="de-DE" sz="3200" b="1" dirty="0">
                <a:solidFill>
                  <a:srgbClr val="FFFFFF"/>
                </a:solidFill>
              </a:rPr>
              <a:t>Digitaler Zwilling</a:t>
            </a:r>
            <a:endParaRPr lang="de-DE" altLang="de-DE" sz="3200" dirty="0"/>
          </a:p>
        </p:txBody>
      </p:sp>
      <p:grpSp>
        <p:nvGrpSpPr>
          <p:cNvPr id="7" name="Gruppieren 6">
            <a:extLst>
              <a:ext uri="{FF2B5EF4-FFF2-40B4-BE49-F238E27FC236}">
                <a16:creationId xmlns:a16="http://schemas.microsoft.com/office/drawing/2014/main" id="{C9F8296B-3628-4D46-8F70-CEA477D0F233}"/>
              </a:ext>
            </a:extLst>
          </p:cNvPr>
          <p:cNvGrpSpPr/>
          <p:nvPr/>
        </p:nvGrpSpPr>
        <p:grpSpPr>
          <a:xfrm>
            <a:off x="186060" y="2183433"/>
            <a:ext cx="2113463" cy="2613999"/>
            <a:chOff x="208857" y="1734678"/>
            <a:chExt cx="2113463" cy="2613999"/>
          </a:xfrm>
        </p:grpSpPr>
        <p:sp>
          <p:nvSpPr>
            <p:cNvPr id="8" name="Ellipse 7">
              <a:extLst>
                <a:ext uri="{FF2B5EF4-FFF2-40B4-BE49-F238E27FC236}">
                  <a16:creationId xmlns:a16="http://schemas.microsoft.com/office/drawing/2014/main" id="{F9B8320C-D1C8-4A78-A74E-902866074CBB}"/>
                </a:ext>
              </a:extLst>
            </p:cNvPr>
            <p:cNvSpPr>
              <a:spLocks noChangeAspect="1"/>
            </p:cNvSpPr>
            <p:nvPr/>
          </p:nvSpPr>
          <p:spPr>
            <a:xfrm>
              <a:off x="1218575" y="1734678"/>
              <a:ext cx="360000" cy="360000"/>
            </a:xfrm>
            <a:prstGeom prst="ellipse">
              <a:avLst/>
            </a:prstGeom>
            <a:solidFill>
              <a:schemeClr val="bg1"/>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dirty="0">
                  <a:solidFill>
                    <a:srgbClr val="003D6A"/>
                  </a:solidFill>
                </a:rPr>
                <a:t>1</a:t>
              </a:r>
            </a:p>
          </p:txBody>
        </p:sp>
        <p:sp>
          <p:nvSpPr>
            <p:cNvPr id="9" name="Rechteck 8">
              <a:extLst>
                <a:ext uri="{FF2B5EF4-FFF2-40B4-BE49-F238E27FC236}">
                  <a16:creationId xmlns:a16="http://schemas.microsoft.com/office/drawing/2014/main" id="{27C6F49B-314B-4F22-9B02-0701B6148B8E}"/>
                </a:ext>
              </a:extLst>
            </p:cNvPr>
            <p:cNvSpPr/>
            <p:nvPr/>
          </p:nvSpPr>
          <p:spPr>
            <a:xfrm>
              <a:off x="208857" y="3025238"/>
              <a:ext cx="2019435" cy="1323439"/>
            </a:xfrm>
            <a:prstGeom prst="rect">
              <a:avLst/>
            </a:prstGeom>
          </p:spPr>
          <p:txBody>
            <a:bodyPr wrap="square">
              <a:spAutoFit/>
            </a:bodyPr>
            <a:lstStyle/>
            <a:p>
              <a:pPr marL="171446" indent="-171446">
                <a:spcAft>
                  <a:spcPts val="600"/>
                </a:spcAft>
                <a:buFont typeface="Arial" panose="020B0604020202020204" pitchFamily="34" charset="0"/>
                <a:buChar char="•"/>
              </a:pPr>
              <a:r>
                <a:rPr lang="de-DE" sz="1600" dirty="0">
                  <a:solidFill>
                    <a:srgbClr val="003D6A"/>
                  </a:solidFill>
                </a:rPr>
                <a:t>Produktauswahl und Produktfindung mit den passenden digitalen SCHUNK Tools</a:t>
              </a:r>
            </a:p>
          </p:txBody>
        </p:sp>
        <p:sp>
          <p:nvSpPr>
            <p:cNvPr id="10" name="Rechteck 9">
              <a:extLst>
                <a:ext uri="{FF2B5EF4-FFF2-40B4-BE49-F238E27FC236}">
                  <a16:creationId xmlns:a16="http://schemas.microsoft.com/office/drawing/2014/main" id="{851AFA92-2D6A-4B6E-8334-63245227755D}"/>
                </a:ext>
              </a:extLst>
            </p:cNvPr>
            <p:cNvSpPr/>
            <p:nvPr/>
          </p:nvSpPr>
          <p:spPr>
            <a:xfrm>
              <a:off x="402706" y="2276359"/>
              <a:ext cx="1919614" cy="620658"/>
            </a:xfrm>
            <a:prstGeom prst="rect">
              <a:avLst/>
            </a:prstGeom>
          </p:spPr>
          <p:txBody>
            <a:bodyPr wrap="square">
              <a:noAutofit/>
            </a:bodyPr>
            <a:lstStyle/>
            <a:p>
              <a:r>
                <a:rPr lang="de-DE" b="1" dirty="0">
                  <a:solidFill>
                    <a:srgbClr val="003D6A"/>
                  </a:solidFill>
                </a:rPr>
                <a:t>Auswahl</a:t>
              </a:r>
            </a:p>
            <a:p>
              <a:r>
                <a:rPr lang="de-DE" b="1" dirty="0">
                  <a:solidFill>
                    <a:srgbClr val="003D6A"/>
                  </a:solidFill>
                </a:rPr>
                <a:t>Produktfindung</a:t>
              </a:r>
            </a:p>
          </p:txBody>
        </p:sp>
      </p:grpSp>
      <p:grpSp>
        <p:nvGrpSpPr>
          <p:cNvPr id="11" name="Gruppieren 10">
            <a:extLst>
              <a:ext uri="{FF2B5EF4-FFF2-40B4-BE49-F238E27FC236}">
                <a16:creationId xmlns:a16="http://schemas.microsoft.com/office/drawing/2014/main" id="{E34DF9FB-B10F-4916-B902-6F064566985A}"/>
              </a:ext>
            </a:extLst>
          </p:cNvPr>
          <p:cNvGrpSpPr/>
          <p:nvPr/>
        </p:nvGrpSpPr>
        <p:grpSpPr>
          <a:xfrm>
            <a:off x="2376163" y="2099524"/>
            <a:ext cx="2375142" cy="2862825"/>
            <a:chOff x="2398960" y="1650769"/>
            <a:chExt cx="2375142" cy="2862825"/>
          </a:xfrm>
        </p:grpSpPr>
        <p:sp>
          <p:nvSpPr>
            <p:cNvPr id="12" name="Ellipse 11">
              <a:extLst>
                <a:ext uri="{FF2B5EF4-FFF2-40B4-BE49-F238E27FC236}">
                  <a16:creationId xmlns:a16="http://schemas.microsoft.com/office/drawing/2014/main" id="{853C990D-F6BF-45E9-A7F5-88B54727BA36}"/>
                </a:ext>
              </a:extLst>
            </p:cNvPr>
            <p:cNvSpPr>
              <a:spLocks noChangeAspect="1"/>
            </p:cNvSpPr>
            <p:nvPr/>
          </p:nvSpPr>
          <p:spPr>
            <a:xfrm>
              <a:off x="3315334" y="1650769"/>
              <a:ext cx="360000" cy="360000"/>
            </a:xfrm>
            <a:prstGeom prst="ellipse">
              <a:avLst/>
            </a:prstGeom>
            <a:solidFill>
              <a:schemeClr val="bg1"/>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dirty="0">
                  <a:solidFill>
                    <a:srgbClr val="003D6A"/>
                  </a:solidFill>
                </a:rPr>
                <a:t>2</a:t>
              </a:r>
            </a:p>
          </p:txBody>
        </p:sp>
        <p:sp>
          <p:nvSpPr>
            <p:cNvPr id="13" name="Rechteck 12">
              <a:extLst>
                <a:ext uri="{FF2B5EF4-FFF2-40B4-BE49-F238E27FC236}">
                  <a16:creationId xmlns:a16="http://schemas.microsoft.com/office/drawing/2014/main" id="{FB32F119-EA63-4796-B257-6AACD658F8AA}"/>
                </a:ext>
              </a:extLst>
            </p:cNvPr>
            <p:cNvSpPr/>
            <p:nvPr/>
          </p:nvSpPr>
          <p:spPr>
            <a:xfrm>
              <a:off x="2398960" y="2888951"/>
              <a:ext cx="1882191" cy="1624643"/>
            </a:xfrm>
            <a:prstGeom prst="rect">
              <a:avLst/>
            </a:prstGeom>
          </p:spPr>
          <p:txBody>
            <a:bodyPr wrap="square">
              <a:noAutofit/>
            </a:bodyPr>
            <a:lstStyle/>
            <a:p>
              <a:pPr marL="171446" indent="-171446">
                <a:spcAft>
                  <a:spcPts val="600"/>
                </a:spcAft>
                <a:buFont typeface="Arial" panose="020B0604020202020204" pitchFamily="34" charset="0"/>
                <a:buChar char="•"/>
              </a:pPr>
              <a:r>
                <a:rPr lang="de-DE" sz="1600" dirty="0">
                  <a:solidFill>
                    <a:srgbClr val="003D6A"/>
                  </a:solidFill>
                </a:rPr>
                <a:t>CADENAS </a:t>
              </a:r>
              <a:r>
                <a:rPr lang="de-DE" sz="1600" dirty="0" err="1">
                  <a:solidFill>
                    <a:srgbClr val="003D6A"/>
                  </a:solidFill>
                </a:rPr>
                <a:t>PartCommunity</a:t>
              </a:r>
              <a:endParaRPr lang="de-DE" sz="1600" dirty="0">
                <a:solidFill>
                  <a:srgbClr val="003D6A"/>
                </a:solidFill>
              </a:endParaRPr>
            </a:p>
            <a:p>
              <a:pPr marL="171446" indent="-171446">
                <a:spcAft>
                  <a:spcPts val="600"/>
                </a:spcAft>
                <a:buFont typeface="Arial" panose="020B0604020202020204" pitchFamily="34" charset="0"/>
                <a:buChar char="•"/>
              </a:pPr>
              <a:r>
                <a:rPr lang="de-DE" sz="1600" dirty="0">
                  <a:solidFill>
                    <a:srgbClr val="003D6A"/>
                  </a:solidFill>
                </a:rPr>
                <a:t>Konfiguration von Baugruppen</a:t>
              </a:r>
            </a:p>
            <a:p>
              <a:pPr marL="171446" indent="-171446">
                <a:spcAft>
                  <a:spcPts val="600"/>
                </a:spcAft>
                <a:buFont typeface="Arial" panose="020B0604020202020204" pitchFamily="34" charset="0"/>
                <a:buChar char="•"/>
              </a:pPr>
              <a:r>
                <a:rPr lang="de-DE" sz="1600" dirty="0">
                  <a:solidFill>
                    <a:srgbClr val="003D6A"/>
                  </a:solidFill>
                </a:rPr>
                <a:t>Kinematik</a:t>
              </a:r>
            </a:p>
          </p:txBody>
        </p:sp>
        <p:sp>
          <p:nvSpPr>
            <p:cNvPr id="14" name="Rechteck 13">
              <a:extLst>
                <a:ext uri="{FF2B5EF4-FFF2-40B4-BE49-F238E27FC236}">
                  <a16:creationId xmlns:a16="http://schemas.microsoft.com/office/drawing/2014/main" id="{7C42FA70-09E4-409B-8340-C323850204AF}"/>
                </a:ext>
              </a:extLst>
            </p:cNvPr>
            <p:cNvSpPr/>
            <p:nvPr/>
          </p:nvSpPr>
          <p:spPr>
            <a:xfrm>
              <a:off x="2576566" y="2120903"/>
              <a:ext cx="2197536" cy="584775"/>
            </a:xfrm>
            <a:prstGeom prst="rect">
              <a:avLst/>
            </a:prstGeom>
          </p:spPr>
          <p:txBody>
            <a:bodyPr wrap="square">
              <a:noAutofit/>
            </a:bodyPr>
            <a:lstStyle/>
            <a:p>
              <a:r>
                <a:rPr lang="de-DE" b="1" dirty="0">
                  <a:solidFill>
                    <a:srgbClr val="003D6A"/>
                  </a:solidFill>
                </a:rPr>
                <a:t>Konzeption</a:t>
              </a:r>
            </a:p>
            <a:p>
              <a:r>
                <a:rPr lang="de-DE" b="1" dirty="0">
                  <a:solidFill>
                    <a:srgbClr val="003D6A"/>
                  </a:solidFill>
                </a:rPr>
                <a:t>Entwicklung</a:t>
              </a:r>
            </a:p>
          </p:txBody>
        </p:sp>
      </p:grpSp>
      <p:grpSp>
        <p:nvGrpSpPr>
          <p:cNvPr id="15" name="Gruppieren 14">
            <a:extLst>
              <a:ext uri="{FF2B5EF4-FFF2-40B4-BE49-F238E27FC236}">
                <a16:creationId xmlns:a16="http://schemas.microsoft.com/office/drawing/2014/main" id="{84CE9272-2C41-496A-89A6-15630A3A1103}"/>
              </a:ext>
            </a:extLst>
          </p:cNvPr>
          <p:cNvGrpSpPr/>
          <p:nvPr/>
        </p:nvGrpSpPr>
        <p:grpSpPr>
          <a:xfrm>
            <a:off x="4453766" y="2005020"/>
            <a:ext cx="1916865" cy="2951157"/>
            <a:chOff x="4476563" y="1556265"/>
            <a:chExt cx="1916865" cy="2951157"/>
          </a:xfrm>
        </p:grpSpPr>
        <p:sp>
          <p:nvSpPr>
            <p:cNvPr id="16" name="Ellipse 15">
              <a:extLst>
                <a:ext uri="{FF2B5EF4-FFF2-40B4-BE49-F238E27FC236}">
                  <a16:creationId xmlns:a16="http://schemas.microsoft.com/office/drawing/2014/main" id="{5E533D35-8E63-447C-8F2D-0180EEE0B550}"/>
                </a:ext>
              </a:extLst>
            </p:cNvPr>
            <p:cNvSpPr>
              <a:spLocks noChangeAspect="1"/>
            </p:cNvSpPr>
            <p:nvPr/>
          </p:nvSpPr>
          <p:spPr>
            <a:xfrm>
              <a:off x="5243982" y="1556265"/>
              <a:ext cx="360000" cy="360000"/>
            </a:xfrm>
            <a:prstGeom prst="ellipse">
              <a:avLst/>
            </a:prstGeom>
            <a:solidFill>
              <a:schemeClr val="bg1"/>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dirty="0">
                  <a:solidFill>
                    <a:srgbClr val="003D6A"/>
                  </a:solidFill>
                </a:rPr>
                <a:t>3</a:t>
              </a:r>
            </a:p>
          </p:txBody>
        </p:sp>
        <p:sp>
          <p:nvSpPr>
            <p:cNvPr id="17" name="Rechteck 16">
              <a:extLst>
                <a:ext uri="{FF2B5EF4-FFF2-40B4-BE49-F238E27FC236}">
                  <a16:creationId xmlns:a16="http://schemas.microsoft.com/office/drawing/2014/main" id="{0E6C6F6D-CF9E-4DCC-AA19-96D791BD67F6}"/>
                </a:ext>
              </a:extLst>
            </p:cNvPr>
            <p:cNvSpPr/>
            <p:nvPr/>
          </p:nvSpPr>
          <p:spPr>
            <a:xfrm>
              <a:off x="4476563" y="2706929"/>
              <a:ext cx="1894838" cy="1800493"/>
            </a:xfrm>
            <a:prstGeom prst="rect">
              <a:avLst/>
            </a:prstGeom>
          </p:spPr>
          <p:txBody>
            <a:bodyPr wrap="square">
              <a:spAutoFit/>
            </a:bodyPr>
            <a:lstStyle/>
            <a:p>
              <a:pPr marL="171446" indent="-171446">
                <a:spcAft>
                  <a:spcPts val="600"/>
                </a:spcAft>
                <a:buFont typeface="Arial" panose="020B0604020202020204" pitchFamily="34" charset="0"/>
                <a:buChar char="•"/>
              </a:pPr>
              <a:r>
                <a:rPr lang="de-DE" sz="1600" dirty="0">
                  <a:solidFill>
                    <a:srgbClr val="003D6A"/>
                  </a:solidFill>
                </a:rPr>
                <a:t>EPLAN-Makros</a:t>
              </a:r>
            </a:p>
            <a:p>
              <a:pPr marL="171446" indent="-171446">
                <a:spcAft>
                  <a:spcPts val="600"/>
                </a:spcAft>
                <a:buFont typeface="Arial" panose="020B0604020202020204" pitchFamily="34" charset="0"/>
                <a:buChar char="•"/>
              </a:pPr>
              <a:r>
                <a:rPr lang="de-DE" sz="1600" dirty="0">
                  <a:solidFill>
                    <a:srgbClr val="003D6A"/>
                  </a:solidFill>
                </a:rPr>
                <a:t>SPS-Bausteine</a:t>
              </a:r>
            </a:p>
            <a:p>
              <a:pPr marL="171446" indent="-171446">
                <a:spcAft>
                  <a:spcPts val="600"/>
                </a:spcAft>
                <a:buFont typeface="Arial" panose="020B0604020202020204" pitchFamily="34" charset="0"/>
                <a:buChar char="•"/>
              </a:pPr>
              <a:r>
                <a:rPr lang="de-DE" sz="1600" dirty="0">
                  <a:solidFill>
                    <a:srgbClr val="003D6A"/>
                  </a:solidFill>
                </a:rPr>
                <a:t>HMI-Bausteine</a:t>
              </a:r>
              <a:br>
                <a:rPr lang="de-DE" sz="1600" dirty="0">
                  <a:solidFill>
                    <a:srgbClr val="003D6A"/>
                  </a:solidFill>
                </a:rPr>
              </a:br>
              <a:r>
                <a:rPr lang="de-DE" sz="1200" dirty="0">
                  <a:solidFill>
                    <a:srgbClr val="003D6A"/>
                  </a:solidFill>
                </a:rPr>
                <a:t>(in Planung)</a:t>
              </a:r>
              <a:endParaRPr lang="de-DE" sz="1600" dirty="0">
                <a:solidFill>
                  <a:srgbClr val="003D6A"/>
                </a:solidFill>
              </a:endParaRPr>
            </a:p>
            <a:p>
              <a:pPr marL="171446" indent="-171446">
                <a:spcAft>
                  <a:spcPts val="600"/>
                </a:spcAft>
                <a:buFont typeface="Arial" panose="020B0604020202020204" pitchFamily="34" charset="0"/>
                <a:buChar char="•"/>
              </a:pPr>
              <a:r>
                <a:rPr lang="de-DE" sz="1600" dirty="0" err="1">
                  <a:solidFill>
                    <a:srgbClr val="003D6A"/>
                  </a:solidFill>
                </a:rPr>
                <a:t>Inbetriebname</a:t>
              </a:r>
              <a:r>
                <a:rPr lang="de-DE" sz="1600" dirty="0">
                  <a:solidFill>
                    <a:srgbClr val="003D6A"/>
                  </a:solidFill>
                </a:rPr>
                <a:t>-Tools</a:t>
              </a:r>
            </a:p>
          </p:txBody>
        </p:sp>
        <p:sp>
          <p:nvSpPr>
            <p:cNvPr id="18" name="Rechteck 17">
              <a:extLst>
                <a:ext uri="{FF2B5EF4-FFF2-40B4-BE49-F238E27FC236}">
                  <a16:creationId xmlns:a16="http://schemas.microsoft.com/office/drawing/2014/main" id="{215310E5-A505-4283-AF25-54968B689BF1}"/>
                </a:ext>
              </a:extLst>
            </p:cNvPr>
            <p:cNvSpPr/>
            <p:nvPr/>
          </p:nvSpPr>
          <p:spPr>
            <a:xfrm>
              <a:off x="4660368" y="2017573"/>
              <a:ext cx="1733060" cy="584775"/>
            </a:xfrm>
            <a:prstGeom prst="rect">
              <a:avLst/>
            </a:prstGeom>
          </p:spPr>
          <p:txBody>
            <a:bodyPr wrap="square">
              <a:noAutofit/>
            </a:bodyPr>
            <a:lstStyle/>
            <a:p>
              <a:r>
                <a:rPr lang="de-DE" b="1" dirty="0">
                  <a:solidFill>
                    <a:srgbClr val="003D6A"/>
                  </a:solidFill>
                </a:rPr>
                <a:t>Engineering</a:t>
              </a:r>
            </a:p>
            <a:p>
              <a:r>
                <a:rPr lang="de-DE" b="1" dirty="0">
                  <a:solidFill>
                    <a:srgbClr val="003D6A"/>
                  </a:solidFill>
                </a:rPr>
                <a:t>Inbetriebnahme</a:t>
              </a:r>
            </a:p>
          </p:txBody>
        </p:sp>
      </p:grpSp>
      <p:grpSp>
        <p:nvGrpSpPr>
          <p:cNvPr id="19" name="Gruppieren 18">
            <a:extLst>
              <a:ext uri="{FF2B5EF4-FFF2-40B4-BE49-F238E27FC236}">
                <a16:creationId xmlns:a16="http://schemas.microsoft.com/office/drawing/2014/main" id="{F8685E8A-97A3-4F7A-B4A9-AEB4F0273AAC}"/>
              </a:ext>
            </a:extLst>
          </p:cNvPr>
          <p:cNvGrpSpPr/>
          <p:nvPr/>
        </p:nvGrpSpPr>
        <p:grpSpPr>
          <a:xfrm>
            <a:off x="6614956" y="1924401"/>
            <a:ext cx="2431744" cy="2606153"/>
            <a:chOff x="6637753" y="1475646"/>
            <a:chExt cx="2431744" cy="2606153"/>
          </a:xfrm>
        </p:grpSpPr>
        <p:sp>
          <p:nvSpPr>
            <p:cNvPr id="20" name="Ellipse 19">
              <a:extLst>
                <a:ext uri="{FF2B5EF4-FFF2-40B4-BE49-F238E27FC236}">
                  <a16:creationId xmlns:a16="http://schemas.microsoft.com/office/drawing/2014/main" id="{353292F2-78DB-4DF2-A20C-7FA8A5382E81}"/>
                </a:ext>
              </a:extLst>
            </p:cNvPr>
            <p:cNvSpPr>
              <a:spLocks noChangeAspect="1"/>
            </p:cNvSpPr>
            <p:nvPr/>
          </p:nvSpPr>
          <p:spPr>
            <a:xfrm>
              <a:off x="6999501" y="1475646"/>
              <a:ext cx="360000" cy="360000"/>
            </a:xfrm>
            <a:prstGeom prst="ellipse">
              <a:avLst/>
            </a:prstGeom>
            <a:solidFill>
              <a:schemeClr val="bg1"/>
            </a:solidFill>
            <a:ln>
              <a:solidFill>
                <a:srgbClr val="003D6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dirty="0">
                  <a:solidFill>
                    <a:srgbClr val="003D6A"/>
                  </a:solidFill>
                </a:rPr>
                <a:t>4</a:t>
              </a:r>
            </a:p>
          </p:txBody>
        </p:sp>
        <p:sp>
          <p:nvSpPr>
            <p:cNvPr id="21" name="Rechteck 20">
              <a:extLst>
                <a:ext uri="{FF2B5EF4-FFF2-40B4-BE49-F238E27FC236}">
                  <a16:creationId xmlns:a16="http://schemas.microsoft.com/office/drawing/2014/main" id="{BC25BAD9-B1E4-4566-A949-3E19B3BAC8D0}"/>
                </a:ext>
              </a:extLst>
            </p:cNvPr>
            <p:cNvSpPr/>
            <p:nvPr/>
          </p:nvSpPr>
          <p:spPr>
            <a:xfrm>
              <a:off x="6637753" y="2569170"/>
              <a:ext cx="2431744" cy="1512629"/>
            </a:xfrm>
            <a:prstGeom prst="rect">
              <a:avLst/>
            </a:prstGeom>
          </p:spPr>
          <p:txBody>
            <a:bodyPr wrap="square">
              <a:spAutoFit/>
            </a:bodyPr>
            <a:lstStyle/>
            <a:p>
              <a:pPr marL="171446" indent="-171446">
                <a:spcAft>
                  <a:spcPts val="600"/>
                </a:spcAft>
                <a:buFont typeface="Arial" panose="020B0604020202020204" pitchFamily="34" charset="0"/>
                <a:buChar char="•"/>
              </a:pPr>
              <a:r>
                <a:rPr lang="de-DE" sz="1600" dirty="0">
                  <a:solidFill>
                    <a:srgbClr val="003D6A"/>
                  </a:solidFill>
                </a:rPr>
                <a:t>(Online-)Support</a:t>
              </a:r>
            </a:p>
            <a:p>
              <a:pPr marL="171446" indent="-171446">
                <a:spcAft>
                  <a:spcPts val="600"/>
                </a:spcAft>
                <a:buFont typeface="Arial" panose="020B0604020202020204" pitchFamily="34" charset="0"/>
                <a:buChar char="•"/>
              </a:pPr>
              <a:r>
                <a:rPr lang="de-DE" sz="1600" dirty="0">
                  <a:solidFill>
                    <a:srgbClr val="003D6A"/>
                  </a:solidFill>
                </a:rPr>
                <a:t>Zustands- und </a:t>
              </a:r>
              <a:br>
                <a:rPr lang="de-DE" sz="1600" dirty="0">
                  <a:solidFill>
                    <a:srgbClr val="003D6A"/>
                  </a:solidFill>
                </a:rPr>
              </a:br>
              <a:r>
                <a:rPr lang="de-DE" sz="1600" dirty="0">
                  <a:solidFill>
                    <a:srgbClr val="003D6A"/>
                  </a:solidFill>
                </a:rPr>
                <a:t>Prozessüberwachung</a:t>
              </a:r>
            </a:p>
            <a:p>
              <a:pPr marL="171446" indent="-171446">
                <a:spcAft>
                  <a:spcPts val="600"/>
                </a:spcAft>
                <a:buFont typeface="Arial" panose="020B0604020202020204" pitchFamily="34" charset="0"/>
                <a:buChar char="•"/>
              </a:pPr>
              <a:r>
                <a:rPr lang="de-DE" sz="1600" dirty="0">
                  <a:solidFill>
                    <a:srgbClr val="003D6A"/>
                  </a:solidFill>
                </a:rPr>
                <a:t>Kontinuierliche Verbesserung</a:t>
              </a:r>
            </a:p>
          </p:txBody>
        </p:sp>
        <p:sp>
          <p:nvSpPr>
            <p:cNvPr id="22" name="Rechteck 21">
              <a:extLst>
                <a:ext uri="{FF2B5EF4-FFF2-40B4-BE49-F238E27FC236}">
                  <a16:creationId xmlns:a16="http://schemas.microsoft.com/office/drawing/2014/main" id="{761F5050-FD18-4003-8B76-6DCECDB3FBFF}"/>
                </a:ext>
              </a:extLst>
            </p:cNvPr>
            <p:cNvSpPr/>
            <p:nvPr/>
          </p:nvSpPr>
          <p:spPr>
            <a:xfrm>
              <a:off x="6803419" y="1916265"/>
              <a:ext cx="2095921" cy="530032"/>
            </a:xfrm>
            <a:prstGeom prst="rect">
              <a:avLst/>
            </a:prstGeom>
          </p:spPr>
          <p:txBody>
            <a:bodyPr wrap="square">
              <a:noAutofit/>
            </a:bodyPr>
            <a:lstStyle/>
            <a:p>
              <a:r>
                <a:rPr lang="de-DE" b="1" dirty="0">
                  <a:solidFill>
                    <a:srgbClr val="003D6A"/>
                  </a:solidFill>
                </a:rPr>
                <a:t>Betrieb</a:t>
              </a:r>
            </a:p>
            <a:p>
              <a:r>
                <a:rPr lang="de-DE" b="1" dirty="0">
                  <a:solidFill>
                    <a:srgbClr val="003D6A"/>
                  </a:solidFill>
                </a:rPr>
                <a:t>Service</a:t>
              </a:r>
            </a:p>
          </p:txBody>
        </p:sp>
      </p:grpSp>
    </p:spTree>
    <p:extLst>
      <p:ext uri="{BB962C8B-B14F-4D97-AF65-F5344CB8AC3E}">
        <p14:creationId xmlns:p14="http://schemas.microsoft.com/office/powerpoint/2010/main" val="3647653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ieren 1">
            <a:extLst>
              <a:ext uri="{FF2B5EF4-FFF2-40B4-BE49-F238E27FC236}">
                <a16:creationId xmlns:a16="http://schemas.microsoft.com/office/drawing/2014/main" id="{E01DA18B-87C4-4C89-BC1A-3607DDEBE4C1}"/>
              </a:ext>
            </a:extLst>
          </p:cNvPr>
          <p:cNvGrpSpPr/>
          <p:nvPr/>
        </p:nvGrpSpPr>
        <p:grpSpPr>
          <a:xfrm>
            <a:off x="5284213" y="3199060"/>
            <a:ext cx="3892632" cy="523220"/>
            <a:chOff x="5220072" y="3354379"/>
            <a:chExt cx="3892632" cy="523219"/>
          </a:xfrm>
        </p:grpSpPr>
        <p:sp>
          <p:nvSpPr>
            <p:cNvPr id="3" name="Textfeld 2">
              <a:extLst>
                <a:ext uri="{FF2B5EF4-FFF2-40B4-BE49-F238E27FC236}">
                  <a16:creationId xmlns:a16="http://schemas.microsoft.com/office/drawing/2014/main" id="{8CD706CD-D43F-4F37-93E5-773963AFCEC1}"/>
                </a:ext>
              </a:extLst>
            </p:cNvPr>
            <p:cNvSpPr txBox="1"/>
            <p:nvPr/>
          </p:nvSpPr>
          <p:spPr>
            <a:xfrm>
              <a:off x="5537519" y="3354379"/>
              <a:ext cx="3575185" cy="523219"/>
            </a:xfrm>
            <a:prstGeom prst="rect">
              <a:avLst/>
            </a:prstGeom>
            <a:noFill/>
          </p:spPr>
          <p:txBody>
            <a:bodyPr wrap="square" rtlCol="0">
              <a:spAutoFit/>
            </a:bodyPr>
            <a:lstStyle>
              <a:defPPr>
                <a:defRPr lang="de-DE"/>
              </a:defPPr>
              <a:lvl1pPr>
                <a:defRPr sz="1600" b="1">
                  <a:solidFill>
                    <a:srgbClr val="003D6A"/>
                  </a:solidFill>
                </a:defRPr>
              </a:lvl1pPr>
            </a:lstStyle>
            <a:p>
              <a:r>
                <a:rPr lang="de-DE" sz="1400" b="0" dirty="0"/>
                <a:t>ELP Messezelle aus dem Baukasten Modulare Montageautomation von SCHUNK</a:t>
              </a:r>
            </a:p>
          </p:txBody>
        </p:sp>
        <p:grpSp>
          <p:nvGrpSpPr>
            <p:cNvPr id="4" name="Gruppieren 3">
              <a:extLst>
                <a:ext uri="{FF2B5EF4-FFF2-40B4-BE49-F238E27FC236}">
                  <a16:creationId xmlns:a16="http://schemas.microsoft.com/office/drawing/2014/main" id="{496067C9-4E6B-4F9D-930A-662ECE7C372E}"/>
                </a:ext>
              </a:extLst>
            </p:cNvPr>
            <p:cNvGrpSpPr/>
            <p:nvPr/>
          </p:nvGrpSpPr>
          <p:grpSpPr>
            <a:xfrm>
              <a:off x="5220072" y="3367278"/>
              <a:ext cx="285750" cy="287337"/>
              <a:chOff x="6389688" y="3500438"/>
              <a:chExt cx="285750" cy="287337"/>
            </a:xfrm>
          </p:grpSpPr>
          <p:sp>
            <p:nvSpPr>
              <p:cNvPr id="5" name="Oval 8">
                <a:extLst>
                  <a:ext uri="{FF2B5EF4-FFF2-40B4-BE49-F238E27FC236}">
                    <a16:creationId xmlns:a16="http://schemas.microsoft.com/office/drawing/2014/main" id="{7D28AA77-C3E2-4CBD-B17D-F2181A9E12A3}"/>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6" name="Freeform 9">
                <a:extLst>
                  <a:ext uri="{FF2B5EF4-FFF2-40B4-BE49-F238E27FC236}">
                    <a16:creationId xmlns:a16="http://schemas.microsoft.com/office/drawing/2014/main" id="{6BBEA26F-B65B-489A-B6E6-0320423D948F}"/>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grpSp>
        <p:nvGrpSpPr>
          <p:cNvPr id="7" name="Gruppieren 6">
            <a:extLst>
              <a:ext uri="{FF2B5EF4-FFF2-40B4-BE49-F238E27FC236}">
                <a16:creationId xmlns:a16="http://schemas.microsoft.com/office/drawing/2014/main" id="{DA3DE126-1B86-4BF3-9038-8DB7407914EE}"/>
              </a:ext>
            </a:extLst>
          </p:cNvPr>
          <p:cNvGrpSpPr/>
          <p:nvPr/>
        </p:nvGrpSpPr>
        <p:grpSpPr>
          <a:xfrm>
            <a:off x="5284213" y="3914794"/>
            <a:ext cx="3816424" cy="523220"/>
            <a:chOff x="5220072" y="3313500"/>
            <a:chExt cx="3816424" cy="523219"/>
          </a:xfrm>
        </p:grpSpPr>
        <p:sp>
          <p:nvSpPr>
            <p:cNvPr id="8" name="Textfeld 7">
              <a:extLst>
                <a:ext uri="{FF2B5EF4-FFF2-40B4-BE49-F238E27FC236}">
                  <a16:creationId xmlns:a16="http://schemas.microsoft.com/office/drawing/2014/main" id="{3BAF8130-76B2-4D6E-B6A6-6A4B55F1218B}"/>
                </a:ext>
              </a:extLst>
            </p:cNvPr>
            <p:cNvSpPr txBox="1"/>
            <p:nvPr/>
          </p:nvSpPr>
          <p:spPr>
            <a:xfrm>
              <a:off x="5533319" y="3313500"/>
              <a:ext cx="3503177" cy="523219"/>
            </a:xfrm>
            <a:prstGeom prst="rect">
              <a:avLst/>
            </a:prstGeom>
            <a:noFill/>
          </p:spPr>
          <p:txBody>
            <a:bodyPr wrap="square" rtlCol="0">
              <a:spAutoFit/>
            </a:bodyPr>
            <a:lstStyle>
              <a:defPPr>
                <a:defRPr lang="de-DE"/>
              </a:defPPr>
              <a:lvl1pPr>
                <a:defRPr sz="1600" b="1">
                  <a:solidFill>
                    <a:srgbClr val="003D6A"/>
                  </a:solidFill>
                </a:defRPr>
              </a:lvl1pPr>
            </a:lstStyle>
            <a:p>
              <a:r>
                <a:rPr lang="de-DE" sz="1400" b="0" dirty="0"/>
                <a:t>Modularer Aufbau der Anlage aus SCHUNK Komponentenbibliothek Digitaler Zwilling</a:t>
              </a:r>
            </a:p>
          </p:txBody>
        </p:sp>
        <p:grpSp>
          <p:nvGrpSpPr>
            <p:cNvPr id="9" name="Gruppieren 8">
              <a:extLst>
                <a:ext uri="{FF2B5EF4-FFF2-40B4-BE49-F238E27FC236}">
                  <a16:creationId xmlns:a16="http://schemas.microsoft.com/office/drawing/2014/main" id="{4BE22A4F-2CCA-4095-9751-1D336258EE8C}"/>
                </a:ext>
              </a:extLst>
            </p:cNvPr>
            <p:cNvGrpSpPr/>
            <p:nvPr/>
          </p:nvGrpSpPr>
          <p:grpSpPr>
            <a:xfrm>
              <a:off x="5220072" y="3367278"/>
              <a:ext cx="285750" cy="287337"/>
              <a:chOff x="6389688" y="3500438"/>
              <a:chExt cx="285750" cy="287337"/>
            </a:xfrm>
          </p:grpSpPr>
          <p:sp>
            <p:nvSpPr>
              <p:cNvPr id="10" name="Oval 8">
                <a:extLst>
                  <a:ext uri="{FF2B5EF4-FFF2-40B4-BE49-F238E27FC236}">
                    <a16:creationId xmlns:a16="http://schemas.microsoft.com/office/drawing/2014/main" id="{76B7032E-0248-4887-935E-0B78C43F3288}"/>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11" name="Freeform 9">
                <a:extLst>
                  <a:ext uri="{FF2B5EF4-FFF2-40B4-BE49-F238E27FC236}">
                    <a16:creationId xmlns:a16="http://schemas.microsoft.com/office/drawing/2014/main" id="{E84168A9-0DBB-4209-A04C-041D0D22E1C0}"/>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grpSp>
        <p:nvGrpSpPr>
          <p:cNvPr id="12" name="Gruppieren 11">
            <a:extLst>
              <a:ext uri="{FF2B5EF4-FFF2-40B4-BE49-F238E27FC236}">
                <a16:creationId xmlns:a16="http://schemas.microsoft.com/office/drawing/2014/main" id="{A322C999-EFB9-4EA9-8A26-195C1DD3EDC3}"/>
              </a:ext>
            </a:extLst>
          </p:cNvPr>
          <p:cNvGrpSpPr/>
          <p:nvPr/>
        </p:nvGrpSpPr>
        <p:grpSpPr>
          <a:xfrm>
            <a:off x="5284213" y="2538233"/>
            <a:ext cx="3816424" cy="523220"/>
            <a:chOff x="5220072" y="3313500"/>
            <a:chExt cx="3816424" cy="523221"/>
          </a:xfrm>
        </p:grpSpPr>
        <p:sp>
          <p:nvSpPr>
            <p:cNvPr id="13" name="Textfeld 12">
              <a:extLst>
                <a:ext uri="{FF2B5EF4-FFF2-40B4-BE49-F238E27FC236}">
                  <a16:creationId xmlns:a16="http://schemas.microsoft.com/office/drawing/2014/main" id="{6642AD56-5F19-4CBA-81D9-95B0661E52AF}"/>
                </a:ext>
              </a:extLst>
            </p:cNvPr>
            <p:cNvSpPr txBox="1"/>
            <p:nvPr/>
          </p:nvSpPr>
          <p:spPr>
            <a:xfrm>
              <a:off x="5533319" y="3313500"/>
              <a:ext cx="3503177" cy="523221"/>
            </a:xfrm>
            <a:prstGeom prst="rect">
              <a:avLst/>
            </a:prstGeom>
            <a:noFill/>
          </p:spPr>
          <p:txBody>
            <a:bodyPr wrap="square" rtlCol="0">
              <a:spAutoFit/>
            </a:bodyPr>
            <a:lstStyle>
              <a:defPPr>
                <a:defRPr lang="de-DE"/>
              </a:defPPr>
              <a:lvl1pPr>
                <a:defRPr sz="1600" b="1">
                  <a:solidFill>
                    <a:srgbClr val="003D6A"/>
                  </a:solidFill>
                </a:defRPr>
              </a:lvl1pPr>
            </a:lstStyle>
            <a:p>
              <a:r>
                <a:rPr lang="de-DE" sz="1400" b="0" dirty="0"/>
                <a:t>Anbindung an die SCHUNK-Siemens </a:t>
              </a:r>
              <a:r>
                <a:rPr lang="de-DE" sz="1400" b="0" dirty="0" err="1"/>
                <a:t>Mindsphere</a:t>
              </a:r>
              <a:r>
                <a:rPr lang="de-DE" sz="1400" b="0" dirty="0"/>
                <a:t> Cloud</a:t>
              </a:r>
            </a:p>
          </p:txBody>
        </p:sp>
        <p:grpSp>
          <p:nvGrpSpPr>
            <p:cNvPr id="14" name="Gruppieren 13">
              <a:extLst>
                <a:ext uri="{FF2B5EF4-FFF2-40B4-BE49-F238E27FC236}">
                  <a16:creationId xmlns:a16="http://schemas.microsoft.com/office/drawing/2014/main" id="{5220D6B2-15A8-46BB-95A0-7C83C2796749}"/>
                </a:ext>
              </a:extLst>
            </p:cNvPr>
            <p:cNvGrpSpPr/>
            <p:nvPr/>
          </p:nvGrpSpPr>
          <p:grpSpPr>
            <a:xfrm>
              <a:off x="5220072" y="3367278"/>
              <a:ext cx="285750" cy="287337"/>
              <a:chOff x="6389688" y="3500438"/>
              <a:chExt cx="285750" cy="287337"/>
            </a:xfrm>
          </p:grpSpPr>
          <p:sp>
            <p:nvSpPr>
              <p:cNvPr id="15" name="Oval 8">
                <a:extLst>
                  <a:ext uri="{FF2B5EF4-FFF2-40B4-BE49-F238E27FC236}">
                    <a16:creationId xmlns:a16="http://schemas.microsoft.com/office/drawing/2014/main" id="{EAFD37C1-A3B4-4004-96CD-92833748562E}"/>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16" name="Freeform 9">
                <a:extLst>
                  <a:ext uri="{FF2B5EF4-FFF2-40B4-BE49-F238E27FC236}">
                    <a16:creationId xmlns:a16="http://schemas.microsoft.com/office/drawing/2014/main" id="{FC191369-8489-44AE-9D74-CBD298BBB244}"/>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grpSp>
        <p:nvGrpSpPr>
          <p:cNvPr id="17" name="Gruppieren 16">
            <a:extLst>
              <a:ext uri="{FF2B5EF4-FFF2-40B4-BE49-F238E27FC236}">
                <a16:creationId xmlns:a16="http://schemas.microsoft.com/office/drawing/2014/main" id="{CB1C7CE3-F95A-472B-BCE4-B7BE856804A5}"/>
              </a:ext>
            </a:extLst>
          </p:cNvPr>
          <p:cNvGrpSpPr/>
          <p:nvPr/>
        </p:nvGrpSpPr>
        <p:grpSpPr>
          <a:xfrm>
            <a:off x="5284213" y="1956910"/>
            <a:ext cx="3816424" cy="523220"/>
            <a:chOff x="5220072" y="3313500"/>
            <a:chExt cx="3816424" cy="523221"/>
          </a:xfrm>
        </p:grpSpPr>
        <p:sp>
          <p:nvSpPr>
            <p:cNvPr id="18" name="Textfeld 17">
              <a:extLst>
                <a:ext uri="{FF2B5EF4-FFF2-40B4-BE49-F238E27FC236}">
                  <a16:creationId xmlns:a16="http://schemas.microsoft.com/office/drawing/2014/main" id="{4B936182-4E98-4B46-99F7-5A77B160C8C2}"/>
                </a:ext>
              </a:extLst>
            </p:cNvPr>
            <p:cNvSpPr txBox="1"/>
            <p:nvPr/>
          </p:nvSpPr>
          <p:spPr>
            <a:xfrm>
              <a:off x="5533319" y="3313500"/>
              <a:ext cx="3503177" cy="523221"/>
            </a:xfrm>
            <a:prstGeom prst="rect">
              <a:avLst/>
            </a:prstGeom>
            <a:noFill/>
          </p:spPr>
          <p:txBody>
            <a:bodyPr wrap="square" rtlCol="0">
              <a:spAutoFit/>
            </a:bodyPr>
            <a:lstStyle>
              <a:defPPr>
                <a:defRPr lang="de-DE"/>
              </a:defPPr>
              <a:lvl1pPr>
                <a:defRPr sz="1600" b="1">
                  <a:solidFill>
                    <a:srgbClr val="003D6A"/>
                  </a:solidFill>
                </a:defRPr>
              </a:lvl1pPr>
            </a:lstStyle>
            <a:p>
              <a:r>
                <a:rPr lang="de-DE" sz="1400" b="0" dirty="0">
                  <a:solidFill>
                    <a:srgbClr val="05BEFF"/>
                  </a:solidFill>
                </a:rPr>
                <a:t>Präsentation auf der HMI 2019 bei SCHUNK in Halle 17</a:t>
              </a:r>
            </a:p>
          </p:txBody>
        </p:sp>
        <p:grpSp>
          <p:nvGrpSpPr>
            <p:cNvPr id="19" name="Gruppieren 18">
              <a:extLst>
                <a:ext uri="{FF2B5EF4-FFF2-40B4-BE49-F238E27FC236}">
                  <a16:creationId xmlns:a16="http://schemas.microsoft.com/office/drawing/2014/main" id="{8CAC51C7-3026-46D3-90A7-6192E8103B5D}"/>
                </a:ext>
              </a:extLst>
            </p:cNvPr>
            <p:cNvGrpSpPr/>
            <p:nvPr/>
          </p:nvGrpSpPr>
          <p:grpSpPr>
            <a:xfrm>
              <a:off x="5220072" y="3367278"/>
              <a:ext cx="285750" cy="287337"/>
              <a:chOff x="6389688" y="3500438"/>
              <a:chExt cx="285750" cy="287337"/>
            </a:xfrm>
          </p:grpSpPr>
          <p:sp>
            <p:nvSpPr>
              <p:cNvPr id="20" name="Oval 8">
                <a:extLst>
                  <a:ext uri="{FF2B5EF4-FFF2-40B4-BE49-F238E27FC236}">
                    <a16:creationId xmlns:a16="http://schemas.microsoft.com/office/drawing/2014/main" id="{874DD90D-C487-49B3-A165-48403ACC378D}"/>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21" name="Freeform 9">
                <a:extLst>
                  <a:ext uri="{FF2B5EF4-FFF2-40B4-BE49-F238E27FC236}">
                    <a16:creationId xmlns:a16="http://schemas.microsoft.com/office/drawing/2014/main" id="{C52B65AD-87DC-4610-9879-1E4048F68B9E}"/>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pic>
        <p:nvPicPr>
          <p:cNvPr id="22" name="Grafik 21">
            <a:extLst>
              <a:ext uri="{FF2B5EF4-FFF2-40B4-BE49-F238E27FC236}">
                <a16:creationId xmlns:a16="http://schemas.microsoft.com/office/drawing/2014/main" id="{290C7394-7440-4E47-8BDD-CB583593EF4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1"/>
          <a:stretch/>
        </p:blipFill>
        <p:spPr>
          <a:xfrm>
            <a:off x="18063" y="2010688"/>
            <a:ext cx="5250275" cy="2956354"/>
          </a:xfrm>
          <a:prstGeom prst="rect">
            <a:avLst/>
          </a:prstGeom>
        </p:spPr>
      </p:pic>
      <p:sp>
        <p:nvSpPr>
          <p:cNvPr id="23" name="Textfeld 22">
            <a:extLst>
              <a:ext uri="{FF2B5EF4-FFF2-40B4-BE49-F238E27FC236}">
                <a16:creationId xmlns:a16="http://schemas.microsoft.com/office/drawing/2014/main" id="{249380DA-6699-45C1-8150-7B2A0CA5B7B8}"/>
              </a:ext>
            </a:extLst>
          </p:cNvPr>
          <p:cNvSpPr txBox="1"/>
          <p:nvPr/>
        </p:nvSpPr>
        <p:spPr>
          <a:xfrm>
            <a:off x="2627313" y="513734"/>
            <a:ext cx="6516687" cy="529717"/>
          </a:xfrm>
          <a:prstGeom prst="rect">
            <a:avLst/>
          </a:prstGeom>
          <a:solidFill>
            <a:srgbClr val="003D6A"/>
          </a:solidFill>
        </p:spPr>
        <p:txBody>
          <a:bodyPr wrap="square" lIns="90000" tIns="90000" bIns="0" rtlCol="0" anchor="ctr" anchorCtr="0">
            <a:spAutoFit/>
          </a:bodyPr>
          <a:lstStyle/>
          <a:p>
            <a:pPr>
              <a:lnSpc>
                <a:spcPts val="4000"/>
              </a:lnSpc>
            </a:pPr>
            <a:r>
              <a:rPr lang="de-DE" sz="1600" b="1" dirty="0">
                <a:solidFill>
                  <a:schemeClr val="bg1"/>
                </a:solidFill>
              </a:rPr>
              <a:t>Unterstützung einer durchgängig digitalisierten Wertschöpfungskette</a:t>
            </a:r>
          </a:p>
        </p:txBody>
      </p:sp>
    </p:spTree>
    <p:extLst>
      <p:ext uri="{BB962C8B-B14F-4D97-AF65-F5344CB8AC3E}">
        <p14:creationId xmlns:p14="http://schemas.microsoft.com/office/powerpoint/2010/main" val="65219525"/>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uppieren 2">
            <a:extLst>
              <a:ext uri="{FF2B5EF4-FFF2-40B4-BE49-F238E27FC236}">
                <a16:creationId xmlns:a16="http://schemas.microsoft.com/office/drawing/2014/main" id="{BACEED54-2C1F-4FB4-B33C-3139E3A27CF7}"/>
              </a:ext>
            </a:extLst>
          </p:cNvPr>
          <p:cNvGrpSpPr/>
          <p:nvPr/>
        </p:nvGrpSpPr>
        <p:grpSpPr>
          <a:xfrm>
            <a:off x="1691680" y="5229200"/>
            <a:ext cx="3578872" cy="338554"/>
            <a:chOff x="5241600" y="3849427"/>
            <a:chExt cx="3578872" cy="338553"/>
          </a:xfrm>
        </p:grpSpPr>
        <p:sp>
          <p:nvSpPr>
            <p:cNvPr id="4" name="Textfeld 3">
              <a:extLst>
                <a:ext uri="{FF2B5EF4-FFF2-40B4-BE49-F238E27FC236}">
                  <a16:creationId xmlns:a16="http://schemas.microsoft.com/office/drawing/2014/main" id="{76124093-4A0F-4C33-8887-568B89D8E703}"/>
                </a:ext>
              </a:extLst>
            </p:cNvPr>
            <p:cNvSpPr txBox="1"/>
            <p:nvPr/>
          </p:nvSpPr>
          <p:spPr>
            <a:xfrm>
              <a:off x="5554847" y="3849427"/>
              <a:ext cx="3265625" cy="338553"/>
            </a:xfrm>
            <a:prstGeom prst="rect">
              <a:avLst/>
            </a:prstGeom>
            <a:noFill/>
          </p:spPr>
          <p:txBody>
            <a:bodyPr wrap="square" rtlCol="0">
              <a:spAutoFit/>
            </a:bodyPr>
            <a:lstStyle/>
            <a:p>
              <a:r>
                <a:rPr lang="de-DE" sz="1600" dirty="0">
                  <a:solidFill>
                    <a:srgbClr val="003D6A"/>
                  </a:solidFill>
                </a:rPr>
                <a:t>Auslegung</a:t>
              </a:r>
            </a:p>
          </p:txBody>
        </p:sp>
        <p:grpSp>
          <p:nvGrpSpPr>
            <p:cNvPr id="5" name="Gruppieren 4">
              <a:extLst>
                <a:ext uri="{FF2B5EF4-FFF2-40B4-BE49-F238E27FC236}">
                  <a16:creationId xmlns:a16="http://schemas.microsoft.com/office/drawing/2014/main" id="{D066EE7E-1CCF-4151-B457-F0D168F0CFCD}"/>
                </a:ext>
              </a:extLst>
            </p:cNvPr>
            <p:cNvGrpSpPr/>
            <p:nvPr/>
          </p:nvGrpSpPr>
          <p:grpSpPr>
            <a:xfrm>
              <a:off x="5241600" y="3875036"/>
              <a:ext cx="285750" cy="287337"/>
              <a:chOff x="6389688" y="3467286"/>
              <a:chExt cx="285750" cy="287337"/>
            </a:xfrm>
          </p:grpSpPr>
          <p:sp>
            <p:nvSpPr>
              <p:cNvPr id="6" name="Oval 8">
                <a:extLst>
                  <a:ext uri="{FF2B5EF4-FFF2-40B4-BE49-F238E27FC236}">
                    <a16:creationId xmlns:a16="http://schemas.microsoft.com/office/drawing/2014/main" id="{0414054B-CE95-4028-B63A-E5486B45330F}"/>
                  </a:ext>
                </a:extLst>
              </p:cNvPr>
              <p:cNvSpPr>
                <a:spLocks noChangeArrowheads="1"/>
              </p:cNvSpPr>
              <p:nvPr/>
            </p:nvSpPr>
            <p:spPr bwMode="auto">
              <a:xfrm>
                <a:off x="6389688" y="3467286"/>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7" name="Freeform 9">
                <a:extLst>
                  <a:ext uri="{FF2B5EF4-FFF2-40B4-BE49-F238E27FC236}">
                    <a16:creationId xmlns:a16="http://schemas.microsoft.com/office/drawing/2014/main" id="{1E6C1B8A-921B-401D-B8E3-178699B2F822}"/>
                  </a:ext>
                </a:extLst>
              </p:cNvPr>
              <p:cNvSpPr>
                <a:spLocks/>
              </p:cNvSpPr>
              <p:nvPr/>
            </p:nvSpPr>
            <p:spPr bwMode="auto">
              <a:xfrm>
                <a:off x="6421438" y="3500623"/>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grpSp>
        <p:nvGrpSpPr>
          <p:cNvPr id="8" name="Gruppieren 7">
            <a:extLst>
              <a:ext uri="{FF2B5EF4-FFF2-40B4-BE49-F238E27FC236}">
                <a16:creationId xmlns:a16="http://schemas.microsoft.com/office/drawing/2014/main" id="{C45D8F93-B51C-49BA-8762-7884710AC5A2}"/>
              </a:ext>
            </a:extLst>
          </p:cNvPr>
          <p:cNvGrpSpPr/>
          <p:nvPr/>
        </p:nvGrpSpPr>
        <p:grpSpPr>
          <a:xfrm>
            <a:off x="2716626" y="4509330"/>
            <a:ext cx="3578872" cy="338554"/>
            <a:chOff x="5241600" y="3849427"/>
            <a:chExt cx="3578872" cy="338553"/>
          </a:xfrm>
        </p:grpSpPr>
        <p:sp>
          <p:nvSpPr>
            <p:cNvPr id="9" name="Textfeld 8">
              <a:extLst>
                <a:ext uri="{FF2B5EF4-FFF2-40B4-BE49-F238E27FC236}">
                  <a16:creationId xmlns:a16="http://schemas.microsoft.com/office/drawing/2014/main" id="{6114AA7C-4A98-455F-8E63-CF915A122179}"/>
                </a:ext>
              </a:extLst>
            </p:cNvPr>
            <p:cNvSpPr txBox="1"/>
            <p:nvPr/>
          </p:nvSpPr>
          <p:spPr>
            <a:xfrm>
              <a:off x="5554847" y="3849427"/>
              <a:ext cx="3265625" cy="338553"/>
            </a:xfrm>
            <a:prstGeom prst="rect">
              <a:avLst/>
            </a:prstGeom>
            <a:noFill/>
          </p:spPr>
          <p:txBody>
            <a:bodyPr wrap="square" rtlCol="0">
              <a:spAutoFit/>
            </a:bodyPr>
            <a:lstStyle/>
            <a:p>
              <a:r>
                <a:rPr lang="de-DE" sz="1600" dirty="0">
                  <a:solidFill>
                    <a:srgbClr val="003D6A"/>
                  </a:solidFill>
                </a:rPr>
                <a:t>Bestellung</a:t>
              </a:r>
            </a:p>
          </p:txBody>
        </p:sp>
        <p:grpSp>
          <p:nvGrpSpPr>
            <p:cNvPr id="10" name="Gruppieren 9">
              <a:extLst>
                <a:ext uri="{FF2B5EF4-FFF2-40B4-BE49-F238E27FC236}">
                  <a16:creationId xmlns:a16="http://schemas.microsoft.com/office/drawing/2014/main" id="{15BC0855-CC9A-4E23-A1CE-FD1BD8A01D28}"/>
                </a:ext>
              </a:extLst>
            </p:cNvPr>
            <p:cNvGrpSpPr/>
            <p:nvPr/>
          </p:nvGrpSpPr>
          <p:grpSpPr>
            <a:xfrm>
              <a:off x="5241600" y="3875036"/>
              <a:ext cx="285750" cy="287337"/>
              <a:chOff x="6389688" y="3467286"/>
              <a:chExt cx="285750" cy="287337"/>
            </a:xfrm>
          </p:grpSpPr>
          <p:sp>
            <p:nvSpPr>
              <p:cNvPr id="11" name="Oval 8">
                <a:extLst>
                  <a:ext uri="{FF2B5EF4-FFF2-40B4-BE49-F238E27FC236}">
                    <a16:creationId xmlns:a16="http://schemas.microsoft.com/office/drawing/2014/main" id="{DC581655-63A1-4AC1-9C50-7F07E0265C42}"/>
                  </a:ext>
                </a:extLst>
              </p:cNvPr>
              <p:cNvSpPr>
                <a:spLocks noChangeArrowheads="1"/>
              </p:cNvSpPr>
              <p:nvPr/>
            </p:nvSpPr>
            <p:spPr bwMode="auto">
              <a:xfrm>
                <a:off x="6389688" y="3467286"/>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12" name="Freeform 9">
                <a:extLst>
                  <a:ext uri="{FF2B5EF4-FFF2-40B4-BE49-F238E27FC236}">
                    <a16:creationId xmlns:a16="http://schemas.microsoft.com/office/drawing/2014/main" id="{2A3ABAF6-4FEA-4092-B3C1-5E197829E7CD}"/>
                  </a:ext>
                </a:extLst>
              </p:cNvPr>
              <p:cNvSpPr>
                <a:spLocks/>
              </p:cNvSpPr>
              <p:nvPr/>
            </p:nvSpPr>
            <p:spPr bwMode="auto">
              <a:xfrm>
                <a:off x="6421438" y="3500623"/>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grpSp>
        <p:nvGrpSpPr>
          <p:cNvPr id="13" name="Gruppieren 12">
            <a:extLst>
              <a:ext uri="{FF2B5EF4-FFF2-40B4-BE49-F238E27FC236}">
                <a16:creationId xmlns:a16="http://schemas.microsoft.com/office/drawing/2014/main" id="{ACE364CF-E1D7-4D9F-83B9-686BAD9CD591}"/>
              </a:ext>
            </a:extLst>
          </p:cNvPr>
          <p:cNvGrpSpPr/>
          <p:nvPr/>
        </p:nvGrpSpPr>
        <p:grpSpPr>
          <a:xfrm>
            <a:off x="3728196" y="3790048"/>
            <a:ext cx="3578872" cy="338554"/>
            <a:chOff x="5241600" y="3849427"/>
            <a:chExt cx="3578872" cy="338553"/>
          </a:xfrm>
        </p:grpSpPr>
        <p:sp>
          <p:nvSpPr>
            <p:cNvPr id="14" name="Textfeld 13">
              <a:extLst>
                <a:ext uri="{FF2B5EF4-FFF2-40B4-BE49-F238E27FC236}">
                  <a16:creationId xmlns:a16="http://schemas.microsoft.com/office/drawing/2014/main" id="{1D05F5C2-E7CE-4580-AFD7-086D58766139}"/>
                </a:ext>
              </a:extLst>
            </p:cNvPr>
            <p:cNvSpPr txBox="1"/>
            <p:nvPr/>
          </p:nvSpPr>
          <p:spPr>
            <a:xfrm>
              <a:off x="5554847" y="3849427"/>
              <a:ext cx="3265625" cy="338553"/>
            </a:xfrm>
            <a:prstGeom prst="rect">
              <a:avLst/>
            </a:prstGeom>
            <a:noFill/>
          </p:spPr>
          <p:txBody>
            <a:bodyPr wrap="square" rtlCol="0">
              <a:spAutoFit/>
            </a:bodyPr>
            <a:lstStyle/>
            <a:p>
              <a:r>
                <a:rPr lang="de-DE" sz="1600" dirty="0">
                  <a:solidFill>
                    <a:srgbClr val="003D6A"/>
                  </a:solidFill>
                </a:rPr>
                <a:t>Inbetriebnahme</a:t>
              </a:r>
            </a:p>
          </p:txBody>
        </p:sp>
        <p:grpSp>
          <p:nvGrpSpPr>
            <p:cNvPr id="15" name="Gruppieren 14">
              <a:extLst>
                <a:ext uri="{FF2B5EF4-FFF2-40B4-BE49-F238E27FC236}">
                  <a16:creationId xmlns:a16="http://schemas.microsoft.com/office/drawing/2014/main" id="{CE672B4E-D8FF-45F4-841F-4770B7340E02}"/>
                </a:ext>
              </a:extLst>
            </p:cNvPr>
            <p:cNvGrpSpPr/>
            <p:nvPr/>
          </p:nvGrpSpPr>
          <p:grpSpPr>
            <a:xfrm>
              <a:off x="5241600" y="3875036"/>
              <a:ext cx="285750" cy="287337"/>
              <a:chOff x="6389688" y="3467286"/>
              <a:chExt cx="285750" cy="287337"/>
            </a:xfrm>
          </p:grpSpPr>
          <p:sp>
            <p:nvSpPr>
              <p:cNvPr id="16" name="Oval 8">
                <a:extLst>
                  <a:ext uri="{FF2B5EF4-FFF2-40B4-BE49-F238E27FC236}">
                    <a16:creationId xmlns:a16="http://schemas.microsoft.com/office/drawing/2014/main" id="{9AAC15A9-C03C-4BAE-A93C-5F0D0B2311F2}"/>
                  </a:ext>
                </a:extLst>
              </p:cNvPr>
              <p:cNvSpPr>
                <a:spLocks noChangeArrowheads="1"/>
              </p:cNvSpPr>
              <p:nvPr/>
            </p:nvSpPr>
            <p:spPr bwMode="auto">
              <a:xfrm>
                <a:off x="6389688" y="3467286"/>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17" name="Freeform 9">
                <a:extLst>
                  <a:ext uri="{FF2B5EF4-FFF2-40B4-BE49-F238E27FC236}">
                    <a16:creationId xmlns:a16="http://schemas.microsoft.com/office/drawing/2014/main" id="{84BBDE7F-83BF-45F9-B718-691CD851171A}"/>
                  </a:ext>
                </a:extLst>
              </p:cNvPr>
              <p:cNvSpPr>
                <a:spLocks/>
              </p:cNvSpPr>
              <p:nvPr/>
            </p:nvSpPr>
            <p:spPr bwMode="auto">
              <a:xfrm>
                <a:off x="6421438" y="3500623"/>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grpSp>
        <p:nvGrpSpPr>
          <p:cNvPr id="18" name="Gruppieren 17">
            <a:extLst>
              <a:ext uri="{FF2B5EF4-FFF2-40B4-BE49-F238E27FC236}">
                <a16:creationId xmlns:a16="http://schemas.microsoft.com/office/drawing/2014/main" id="{87709BE3-7A90-4E4D-ADFB-2415B8DBC158}"/>
              </a:ext>
            </a:extLst>
          </p:cNvPr>
          <p:cNvGrpSpPr/>
          <p:nvPr/>
        </p:nvGrpSpPr>
        <p:grpSpPr>
          <a:xfrm>
            <a:off x="4705668" y="3029958"/>
            <a:ext cx="3578872" cy="338554"/>
            <a:chOff x="5241600" y="3849427"/>
            <a:chExt cx="3578872" cy="338553"/>
          </a:xfrm>
        </p:grpSpPr>
        <p:sp>
          <p:nvSpPr>
            <p:cNvPr id="19" name="Textfeld 18">
              <a:extLst>
                <a:ext uri="{FF2B5EF4-FFF2-40B4-BE49-F238E27FC236}">
                  <a16:creationId xmlns:a16="http://schemas.microsoft.com/office/drawing/2014/main" id="{70AA0039-F7EF-4F7F-BEC9-124B1E443894}"/>
                </a:ext>
              </a:extLst>
            </p:cNvPr>
            <p:cNvSpPr txBox="1"/>
            <p:nvPr/>
          </p:nvSpPr>
          <p:spPr>
            <a:xfrm>
              <a:off x="5554847" y="3849427"/>
              <a:ext cx="3265625" cy="338553"/>
            </a:xfrm>
            <a:prstGeom prst="rect">
              <a:avLst/>
            </a:prstGeom>
            <a:noFill/>
          </p:spPr>
          <p:txBody>
            <a:bodyPr wrap="square" rtlCol="0">
              <a:spAutoFit/>
            </a:bodyPr>
            <a:lstStyle/>
            <a:p>
              <a:r>
                <a:rPr lang="de-DE" sz="1600" dirty="0">
                  <a:solidFill>
                    <a:srgbClr val="003D6A"/>
                  </a:solidFill>
                </a:rPr>
                <a:t>Betrieb</a:t>
              </a:r>
            </a:p>
          </p:txBody>
        </p:sp>
        <p:grpSp>
          <p:nvGrpSpPr>
            <p:cNvPr id="20" name="Gruppieren 19">
              <a:extLst>
                <a:ext uri="{FF2B5EF4-FFF2-40B4-BE49-F238E27FC236}">
                  <a16:creationId xmlns:a16="http://schemas.microsoft.com/office/drawing/2014/main" id="{BD5FBCBE-9A64-4A48-9C83-11AF32A95986}"/>
                </a:ext>
              </a:extLst>
            </p:cNvPr>
            <p:cNvGrpSpPr/>
            <p:nvPr/>
          </p:nvGrpSpPr>
          <p:grpSpPr>
            <a:xfrm>
              <a:off x="5241600" y="3875036"/>
              <a:ext cx="285750" cy="287337"/>
              <a:chOff x="6389688" y="3467286"/>
              <a:chExt cx="285750" cy="287337"/>
            </a:xfrm>
          </p:grpSpPr>
          <p:sp>
            <p:nvSpPr>
              <p:cNvPr id="21" name="Oval 8">
                <a:extLst>
                  <a:ext uri="{FF2B5EF4-FFF2-40B4-BE49-F238E27FC236}">
                    <a16:creationId xmlns:a16="http://schemas.microsoft.com/office/drawing/2014/main" id="{D1EB3A13-9AC7-4ECC-96D8-CB8E9C64C5DE}"/>
                  </a:ext>
                </a:extLst>
              </p:cNvPr>
              <p:cNvSpPr>
                <a:spLocks noChangeArrowheads="1"/>
              </p:cNvSpPr>
              <p:nvPr/>
            </p:nvSpPr>
            <p:spPr bwMode="auto">
              <a:xfrm>
                <a:off x="6389688" y="3467286"/>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22" name="Freeform 9">
                <a:extLst>
                  <a:ext uri="{FF2B5EF4-FFF2-40B4-BE49-F238E27FC236}">
                    <a16:creationId xmlns:a16="http://schemas.microsoft.com/office/drawing/2014/main" id="{F0A9C6B7-94A0-437E-995F-4A8329BDA560}"/>
                  </a:ext>
                </a:extLst>
              </p:cNvPr>
              <p:cNvSpPr>
                <a:spLocks/>
              </p:cNvSpPr>
              <p:nvPr/>
            </p:nvSpPr>
            <p:spPr bwMode="auto">
              <a:xfrm>
                <a:off x="6421438" y="3500623"/>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grpSp>
        <p:nvGrpSpPr>
          <p:cNvPr id="23" name="Gruppieren 22">
            <a:extLst>
              <a:ext uri="{FF2B5EF4-FFF2-40B4-BE49-F238E27FC236}">
                <a16:creationId xmlns:a16="http://schemas.microsoft.com/office/drawing/2014/main" id="{D4D64CAD-0BFC-4A10-9C24-26F26909B6E3}"/>
              </a:ext>
            </a:extLst>
          </p:cNvPr>
          <p:cNvGrpSpPr/>
          <p:nvPr/>
        </p:nvGrpSpPr>
        <p:grpSpPr>
          <a:xfrm>
            <a:off x="5716084" y="2310088"/>
            <a:ext cx="3578872" cy="338554"/>
            <a:chOff x="5241600" y="3849427"/>
            <a:chExt cx="3578872" cy="338553"/>
          </a:xfrm>
        </p:grpSpPr>
        <p:sp>
          <p:nvSpPr>
            <p:cNvPr id="24" name="Textfeld 23">
              <a:extLst>
                <a:ext uri="{FF2B5EF4-FFF2-40B4-BE49-F238E27FC236}">
                  <a16:creationId xmlns:a16="http://schemas.microsoft.com/office/drawing/2014/main" id="{BC7795F9-22B3-4825-AA18-F26C3B6C94D2}"/>
                </a:ext>
              </a:extLst>
            </p:cNvPr>
            <p:cNvSpPr txBox="1"/>
            <p:nvPr/>
          </p:nvSpPr>
          <p:spPr>
            <a:xfrm>
              <a:off x="5554847" y="3849427"/>
              <a:ext cx="3265625" cy="338553"/>
            </a:xfrm>
            <a:prstGeom prst="rect">
              <a:avLst/>
            </a:prstGeom>
            <a:noFill/>
          </p:spPr>
          <p:txBody>
            <a:bodyPr wrap="square" rtlCol="0">
              <a:spAutoFit/>
            </a:bodyPr>
            <a:lstStyle/>
            <a:p>
              <a:r>
                <a:rPr lang="de-DE" sz="1600" dirty="0">
                  <a:solidFill>
                    <a:srgbClr val="003D6A"/>
                  </a:solidFill>
                </a:rPr>
                <a:t>Wartung</a:t>
              </a:r>
            </a:p>
          </p:txBody>
        </p:sp>
        <p:grpSp>
          <p:nvGrpSpPr>
            <p:cNvPr id="25" name="Gruppieren 24">
              <a:extLst>
                <a:ext uri="{FF2B5EF4-FFF2-40B4-BE49-F238E27FC236}">
                  <a16:creationId xmlns:a16="http://schemas.microsoft.com/office/drawing/2014/main" id="{3A481361-2A0B-4634-89C9-C96E164E0A99}"/>
                </a:ext>
              </a:extLst>
            </p:cNvPr>
            <p:cNvGrpSpPr/>
            <p:nvPr/>
          </p:nvGrpSpPr>
          <p:grpSpPr>
            <a:xfrm>
              <a:off x="5241600" y="3875036"/>
              <a:ext cx="285750" cy="287337"/>
              <a:chOff x="6389688" y="3467286"/>
              <a:chExt cx="285750" cy="287337"/>
            </a:xfrm>
          </p:grpSpPr>
          <p:sp>
            <p:nvSpPr>
              <p:cNvPr id="26" name="Oval 8">
                <a:extLst>
                  <a:ext uri="{FF2B5EF4-FFF2-40B4-BE49-F238E27FC236}">
                    <a16:creationId xmlns:a16="http://schemas.microsoft.com/office/drawing/2014/main" id="{7A2890D4-871B-4554-8AF6-6629DA0908D1}"/>
                  </a:ext>
                </a:extLst>
              </p:cNvPr>
              <p:cNvSpPr>
                <a:spLocks noChangeArrowheads="1"/>
              </p:cNvSpPr>
              <p:nvPr/>
            </p:nvSpPr>
            <p:spPr bwMode="auto">
              <a:xfrm>
                <a:off x="6389688" y="3467286"/>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27" name="Freeform 9">
                <a:extLst>
                  <a:ext uri="{FF2B5EF4-FFF2-40B4-BE49-F238E27FC236}">
                    <a16:creationId xmlns:a16="http://schemas.microsoft.com/office/drawing/2014/main" id="{933CC6A1-A043-47CB-8E03-C3BBD599982C}"/>
                  </a:ext>
                </a:extLst>
              </p:cNvPr>
              <p:cNvSpPr>
                <a:spLocks/>
              </p:cNvSpPr>
              <p:nvPr/>
            </p:nvSpPr>
            <p:spPr bwMode="auto">
              <a:xfrm>
                <a:off x="6421438" y="3500623"/>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grpSp>
      <p:sp>
        <p:nvSpPr>
          <p:cNvPr id="28" name="Textfeld 27">
            <a:extLst>
              <a:ext uri="{FF2B5EF4-FFF2-40B4-BE49-F238E27FC236}">
                <a16:creationId xmlns:a16="http://schemas.microsoft.com/office/drawing/2014/main" id="{C137DE9F-EF7F-42ED-BF47-1BFD1292B548}"/>
              </a:ext>
            </a:extLst>
          </p:cNvPr>
          <p:cNvSpPr txBox="1"/>
          <p:nvPr/>
        </p:nvSpPr>
        <p:spPr>
          <a:xfrm>
            <a:off x="2627313" y="513734"/>
            <a:ext cx="6516687" cy="529717"/>
          </a:xfrm>
          <a:prstGeom prst="rect">
            <a:avLst/>
          </a:prstGeom>
          <a:solidFill>
            <a:srgbClr val="003D6A"/>
          </a:solidFill>
        </p:spPr>
        <p:txBody>
          <a:bodyPr wrap="square" lIns="90000" tIns="90000" bIns="0" rtlCol="0" anchor="ctr" anchorCtr="0">
            <a:spAutoFit/>
          </a:bodyPr>
          <a:lstStyle/>
          <a:p>
            <a:pPr>
              <a:lnSpc>
                <a:spcPts val="4000"/>
              </a:lnSpc>
            </a:pPr>
            <a:r>
              <a:rPr lang="de-DE" sz="1600" b="1" dirty="0">
                <a:solidFill>
                  <a:schemeClr val="bg1"/>
                </a:solidFill>
              </a:rPr>
              <a:t>Unterstützung einer durchgängig digitalisierten Wertschöpfungskette</a:t>
            </a:r>
          </a:p>
        </p:txBody>
      </p:sp>
      <p:pic>
        <p:nvPicPr>
          <p:cNvPr id="31" name="Grafik 30">
            <a:extLst>
              <a:ext uri="{FF2B5EF4-FFF2-40B4-BE49-F238E27FC236}">
                <a16:creationId xmlns:a16="http://schemas.microsoft.com/office/drawing/2014/main" id="{1166111F-BB98-4B4C-969B-8F2719E3CE47}"/>
              </a:ext>
            </a:extLst>
          </p:cNvPr>
          <p:cNvPicPr>
            <a:picLocks noChangeAspect="1"/>
          </p:cNvPicPr>
          <p:nvPr/>
        </p:nvPicPr>
        <p:blipFill>
          <a:blip r:embed="rId2"/>
          <a:stretch>
            <a:fillRect/>
          </a:stretch>
        </p:blipFill>
        <p:spPr>
          <a:xfrm>
            <a:off x="673220" y="4948477"/>
            <a:ext cx="900000" cy="900000"/>
          </a:xfrm>
          <a:prstGeom prst="rect">
            <a:avLst/>
          </a:prstGeom>
        </p:spPr>
      </p:pic>
      <p:pic>
        <p:nvPicPr>
          <p:cNvPr id="32" name="Grafik 31">
            <a:extLst>
              <a:ext uri="{FF2B5EF4-FFF2-40B4-BE49-F238E27FC236}">
                <a16:creationId xmlns:a16="http://schemas.microsoft.com/office/drawing/2014/main" id="{63A9AD62-DDEF-4FF3-96E0-EF97DE8FBBAC}"/>
              </a:ext>
            </a:extLst>
          </p:cNvPr>
          <p:cNvPicPr>
            <a:picLocks noChangeAspect="1"/>
          </p:cNvPicPr>
          <p:nvPr/>
        </p:nvPicPr>
        <p:blipFill>
          <a:blip r:embed="rId3"/>
          <a:stretch>
            <a:fillRect/>
          </a:stretch>
        </p:blipFill>
        <p:spPr>
          <a:xfrm>
            <a:off x="1677716" y="4224252"/>
            <a:ext cx="900000" cy="900000"/>
          </a:xfrm>
          <a:prstGeom prst="rect">
            <a:avLst/>
          </a:prstGeom>
        </p:spPr>
      </p:pic>
      <p:pic>
        <p:nvPicPr>
          <p:cNvPr id="33" name="Grafik 32">
            <a:extLst>
              <a:ext uri="{FF2B5EF4-FFF2-40B4-BE49-F238E27FC236}">
                <a16:creationId xmlns:a16="http://schemas.microsoft.com/office/drawing/2014/main" id="{5683D0D8-0DEE-4763-9050-5511EA4B57E3}"/>
              </a:ext>
            </a:extLst>
          </p:cNvPr>
          <p:cNvPicPr>
            <a:picLocks noChangeAspect="1"/>
          </p:cNvPicPr>
          <p:nvPr/>
        </p:nvPicPr>
        <p:blipFill>
          <a:blip r:embed="rId4"/>
          <a:stretch>
            <a:fillRect/>
          </a:stretch>
        </p:blipFill>
        <p:spPr>
          <a:xfrm>
            <a:off x="2718222" y="3504172"/>
            <a:ext cx="900000" cy="900000"/>
          </a:xfrm>
          <a:prstGeom prst="rect">
            <a:avLst/>
          </a:prstGeom>
        </p:spPr>
      </p:pic>
      <p:pic>
        <p:nvPicPr>
          <p:cNvPr id="34" name="Grafik 33">
            <a:extLst>
              <a:ext uri="{FF2B5EF4-FFF2-40B4-BE49-F238E27FC236}">
                <a16:creationId xmlns:a16="http://schemas.microsoft.com/office/drawing/2014/main" id="{73DEF2B1-9607-4139-BFC5-C092182AE3B7}"/>
              </a:ext>
            </a:extLst>
          </p:cNvPr>
          <p:cNvPicPr>
            <a:picLocks noChangeAspect="1"/>
          </p:cNvPicPr>
          <p:nvPr/>
        </p:nvPicPr>
        <p:blipFill>
          <a:blip r:embed="rId5"/>
          <a:stretch>
            <a:fillRect/>
          </a:stretch>
        </p:blipFill>
        <p:spPr>
          <a:xfrm>
            <a:off x="3742604" y="2747988"/>
            <a:ext cx="900000" cy="900000"/>
          </a:xfrm>
          <a:prstGeom prst="rect">
            <a:avLst/>
          </a:prstGeom>
        </p:spPr>
      </p:pic>
      <p:grpSp>
        <p:nvGrpSpPr>
          <p:cNvPr id="40" name="Gruppieren 39">
            <a:extLst>
              <a:ext uri="{FF2B5EF4-FFF2-40B4-BE49-F238E27FC236}">
                <a16:creationId xmlns:a16="http://schemas.microsoft.com/office/drawing/2014/main" id="{90D55CFA-C26D-476A-B504-C8C9AB2C8853}"/>
              </a:ext>
            </a:extLst>
          </p:cNvPr>
          <p:cNvGrpSpPr>
            <a:grpSpLocks noChangeAspect="1"/>
          </p:cNvGrpSpPr>
          <p:nvPr/>
        </p:nvGrpSpPr>
        <p:grpSpPr>
          <a:xfrm>
            <a:off x="4734591" y="2002755"/>
            <a:ext cx="900000" cy="900000"/>
            <a:chOff x="6373371" y="3914595"/>
            <a:chExt cx="1585025" cy="1585025"/>
          </a:xfrm>
        </p:grpSpPr>
        <p:pic>
          <p:nvPicPr>
            <p:cNvPr id="39" name="Grafik 38">
              <a:extLst>
                <a:ext uri="{FF2B5EF4-FFF2-40B4-BE49-F238E27FC236}">
                  <a16:creationId xmlns:a16="http://schemas.microsoft.com/office/drawing/2014/main" id="{591F4897-120C-475C-B667-B2B60901CEB7}"/>
                </a:ext>
              </a:extLst>
            </p:cNvPr>
            <p:cNvPicPr>
              <a:picLocks noChangeAspect="1"/>
            </p:cNvPicPr>
            <p:nvPr/>
          </p:nvPicPr>
          <p:blipFill>
            <a:blip r:embed="rId3"/>
            <a:stretch>
              <a:fillRect/>
            </a:stretch>
          </p:blipFill>
          <p:spPr>
            <a:xfrm>
              <a:off x="6373371" y="3914595"/>
              <a:ext cx="1585025" cy="1585025"/>
            </a:xfrm>
            <a:prstGeom prst="rect">
              <a:avLst/>
            </a:prstGeom>
          </p:spPr>
        </p:pic>
        <p:pic>
          <p:nvPicPr>
            <p:cNvPr id="35" name="Grafik 34">
              <a:extLst>
                <a:ext uri="{FF2B5EF4-FFF2-40B4-BE49-F238E27FC236}">
                  <a16:creationId xmlns:a16="http://schemas.microsoft.com/office/drawing/2014/main" id="{657804D2-8F7B-4AC7-B8F9-10EB1A034159}"/>
                </a:ext>
              </a:extLst>
            </p:cNvPr>
            <p:cNvPicPr>
              <a:picLocks noChangeAspect="1"/>
            </p:cNvPicPr>
            <p:nvPr/>
          </p:nvPicPr>
          <p:blipFill rotWithShape="1">
            <a:blip r:embed="rId6"/>
            <a:srcRect l="20196" t="3135" r="20672" b="37120"/>
            <a:stretch/>
          </p:blipFill>
          <p:spPr>
            <a:xfrm>
              <a:off x="6516892" y="4087246"/>
              <a:ext cx="1297981" cy="1297230"/>
            </a:xfrm>
            <a:prstGeom prst="rect">
              <a:avLst/>
            </a:prstGeom>
          </p:spPr>
        </p:pic>
      </p:grpSp>
    </p:spTree>
    <p:extLst>
      <p:ext uri="{BB962C8B-B14F-4D97-AF65-F5344CB8AC3E}">
        <p14:creationId xmlns:p14="http://schemas.microsoft.com/office/powerpoint/2010/main" val="554427959"/>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8CD24C61-6CEE-4F68-B11A-726C0690C761}"/>
              </a:ext>
            </a:extLst>
          </p:cNvPr>
          <p:cNvPicPr>
            <a:picLocks noChangeAspect="1"/>
          </p:cNvPicPr>
          <p:nvPr/>
        </p:nvPicPr>
        <p:blipFill>
          <a:blip r:embed="rId2"/>
          <a:stretch>
            <a:fillRect/>
          </a:stretch>
        </p:blipFill>
        <p:spPr>
          <a:xfrm>
            <a:off x="1539194" y="1866304"/>
            <a:ext cx="900000" cy="900000"/>
          </a:xfrm>
          <a:prstGeom prst="rect">
            <a:avLst/>
          </a:prstGeom>
        </p:spPr>
      </p:pic>
      <p:sp>
        <p:nvSpPr>
          <p:cNvPr id="10" name="Textfeld 9">
            <a:extLst>
              <a:ext uri="{FF2B5EF4-FFF2-40B4-BE49-F238E27FC236}">
                <a16:creationId xmlns:a16="http://schemas.microsoft.com/office/drawing/2014/main" id="{739F1DCA-49D1-46BE-9347-84BD9172955A}"/>
              </a:ext>
            </a:extLst>
          </p:cNvPr>
          <p:cNvSpPr txBox="1"/>
          <p:nvPr/>
        </p:nvSpPr>
        <p:spPr>
          <a:xfrm>
            <a:off x="3021750" y="2766534"/>
            <a:ext cx="3209979" cy="1046440"/>
          </a:xfrm>
          <a:prstGeom prst="rect">
            <a:avLst/>
          </a:prstGeom>
          <a:noFill/>
        </p:spPr>
        <p:txBody>
          <a:bodyPr wrap="square" rtlCol="0">
            <a:spAutoFit/>
          </a:bodyPr>
          <a:lstStyle/>
          <a:p>
            <a:r>
              <a:rPr lang="de-DE" sz="1400" b="1" dirty="0">
                <a:solidFill>
                  <a:srgbClr val="003D6A"/>
                </a:solidFill>
              </a:rPr>
              <a:t>MCAD-Daten CADENAS</a:t>
            </a:r>
          </a:p>
          <a:p>
            <a:pPr>
              <a:spcAft>
                <a:spcPts val="600"/>
              </a:spcAft>
              <a:tabLst>
                <a:tab pos="1260475" algn="l"/>
                <a:tab pos="2466340" algn="l"/>
                <a:tab pos="5220970" algn="l"/>
                <a:tab pos="5850890" algn="r"/>
              </a:tabLst>
            </a:pPr>
            <a:r>
              <a:rPr lang="de-DE" sz="1200" dirty="0">
                <a:solidFill>
                  <a:srgbClr val="00446B"/>
                </a:solidFill>
                <a:cs typeface="Arial" panose="020B0604020202020204" pitchFamily="34" charset="0"/>
              </a:rPr>
              <a:t>Auf der </a:t>
            </a:r>
            <a:r>
              <a:rPr lang="de-DE" sz="1200" dirty="0" err="1">
                <a:solidFill>
                  <a:srgbClr val="00446B"/>
                </a:solidFill>
                <a:cs typeface="Arial" panose="020B0604020202020204" pitchFamily="34" charset="0"/>
              </a:rPr>
              <a:t>PARTcommunity</a:t>
            </a:r>
            <a:r>
              <a:rPr lang="de-DE" sz="1200" dirty="0">
                <a:solidFill>
                  <a:srgbClr val="00446B"/>
                </a:solidFill>
                <a:cs typeface="Arial" panose="020B0604020202020204" pitchFamily="34" charset="0"/>
              </a:rPr>
              <a:t> stehen die SCHUNK CAD-Modelle in allen gängigen 2D- und 3D-Formaten für den individuellen Einsatz in verschiedenen CAD-Systemen zur Verfugung.</a:t>
            </a:r>
          </a:p>
        </p:txBody>
      </p:sp>
      <p:grpSp>
        <p:nvGrpSpPr>
          <p:cNvPr id="14" name="Gruppieren 13">
            <a:extLst>
              <a:ext uri="{FF2B5EF4-FFF2-40B4-BE49-F238E27FC236}">
                <a16:creationId xmlns:a16="http://schemas.microsoft.com/office/drawing/2014/main" id="{AA232872-EB0B-4A7F-B88A-A3EB7558EEF7}"/>
              </a:ext>
            </a:extLst>
          </p:cNvPr>
          <p:cNvGrpSpPr/>
          <p:nvPr/>
        </p:nvGrpSpPr>
        <p:grpSpPr>
          <a:xfrm>
            <a:off x="2736000" y="1800000"/>
            <a:ext cx="4550558" cy="861774"/>
            <a:chOff x="2757746" y="2204864"/>
            <a:chExt cx="4550558" cy="861774"/>
          </a:xfrm>
        </p:grpSpPr>
        <p:sp>
          <p:nvSpPr>
            <p:cNvPr id="5" name="Textfeld 4">
              <a:extLst>
                <a:ext uri="{FF2B5EF4-FFF2-40B4-BE49-F238E27FC236}">
                  <a16:creationId xmlns:a16="http://schemas.microsoft.com/office/drawing/2014/main" id="{E74E63EA-0B5E-452F-A249-703B319B743C}"/>
                </a:ext>
              </a:extLst>
            </p:cNvPr>
            <p:cNvSpPr txBox="1"/>
            <p:nvPr/>
          </p:nvSpPr>
          <p:spPr>
            <a:xfrm>
              <a:off x="3043496" y="2204864"/>
              <a:ext cx="4264808" cy="861774"/>
            </a:xfrm>
            <a:prstGeom prst="rect">
              <a:avLst/>
            </a:prstGeom>
            <a:noFill/>
          </p:spPr>
          <p:txBody>
            <a:bodyPr wrap="square" rtlCol="0">
              <a:spAutoFit/>
            </a:bodyPr>
            <a:lstStyle/>
            <a:p>
              <a:r>
                <a:rPr lang="de-DE" sz="1400" b="1" dirty="0">
                  <a:solidFill>
                    <a:srgbClr val="003D6A"/>
                  </a:solidFill>
                </a:rPr>
                <a:t>SCHUNK 3D-Online-Konfiguratoren </a:t>
              </a:r>
            </a:p>
            <a:p>
              <a:pPr>
                <a:spcAft>
                  <a:spcPts val="600"/>
                </a:spcAft>
                <a:tabLst>
                  <a:tab pos="1260475" algn="l"/>
                  <a:tab pos="2466340" algn="l"/>
                  <a:tab pos="5220970" algn="l"/>
                  <a:tab pos="5850890" algn="r"/>
                </a:tabLst>
              </a:pPr>
              <a:r>
                <a:rPr lang="de-DE" sz="1200" dirty="0">
                  <a:solidFill>
                    <a:srgbClr val="00446B"/>
                  </a:solidFill>
                  <a:cs typeface="Arial" panose="020B0604020202020204" pitchFamily="34" charset="0"/>
                </a:rPr>
                <a:t>Für die dreidimensionale Konfiguration von Greif-Schwenkeinheiten oder zur dreidimensionalen Konfiguration von Pick &amp; Place-Aufbauvarianten für die Montageautomation.</a:t>
              </a:r>
            </a:p>
          </p:txBody>
        </p:sp>
        <p:grpSp>
          <p:nvGrpSpPr>
            <p:cNvPr id="11" name="Gruppieren 10">
              <a:extLst>
                <a:ext uri="{FF2B5EF4-FFF2-40B4-BE49-F238E27FC236}">
                  <a16:creationId xmlns:a16="http://schemas.microsoft.com/office/drawing/2014/main" id="{06E7A3CE-7FF1-47A1-9FA6-DE18CA5B405D}"/>
                </a:ext>
              </a:extLst>
            </p:cNvPr>
            <p:cNvGrpSpPr/>
            <p:nvPr/>
          </p:nvGrpSpPr>
          <p:grpSpPr>
            <a:xfrm>
              <a:off x="2757746" y="2271168"/>
              <a:ext cx="285750" cy="287337"/>
              <a:chOff x="6389688" y="3500438"/>
              <a:chExt cx="285750" cy="287337"/>
            </a:xfrm>
          </p:grpSpPr>
          <p:sp>
            <p:nvSpPr>
              <p:cNvPr id="12" name="Oval 8">
                <a:extLst>
                  <a:ext uri="{FF2B5EF4-FFF2-40B4-BE49-F238E27FC236}">
                    <a16:creationId xmlns:a16="http://schemas.microsoft.com/office/drawing/2014/main" id="{961CBA0B-06FB-48BB-A653-4CD60832382A}"/>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13" name="Freeform 9">
                <a:extLst>
                  <a:ext uri="{FF2B5EF4-FFF2-40B4-BE49-F238E27FC236}">
                    <a16:creationId xmlns:a16="http://schemas.microsoft.com/office/drawing/2014/main" id="{F39AAB9C-FCBB-4E78-AE89-68D1C962BDA9}"/>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sp>
        <p:nvSpPr>
          <p:cNvPr id="16" name="Textfeld 15">
            <a:extLst>
              <a:ext uri="{FF2B5EF4-FFF2-40B4-BE49-F238E27FC236}">
                <a16:creationId xmlns:a16="http://schemas.microsoft.com/office/drawing/2014/main" id="{CDFE5801-7AB7-4328-B47D-FAF21792107C}"/>
              </a:ext>
            </a:extLst>
          </p:cNvPr>
          <p:cNvSpPr txBox="1"/>
          <p:nvPr/>
        </p:nvSpPr>
        <p:spPr>
          <a:xfrm>
            <a:off x="3020956" y="3934295"/>
            <a:ext cx="3209979" cy="1600438"/>
          </a:xfrm>
          <a:prstGeom prst="rect">
            <a:avLst/>
          </a:prstGeom>
          <a:noFill/>
        </p:spPr>
        <p:txBody>
          <a:bodyPr wrap="square" rtlCol="0">
            <a:spAutoFit/>
          </a:bodyPr>
          <a:lstStyle/>
          <a:p>
            <a:r>
              <a:rPr lang="de-DE" sz="1400" b="1" dirty="0">
                <a:solidFill>
                  <a:srgbClr val="003D6A"/>
                </a:solidFill>
              </a:rPr>
              <a:t>ECAD-Daten EPLAN</a:t>
            </a:r>
          </a:p>
          <a:p>
            <a:pPr>
              <a:spcAft>
                <a:spcPts val="600"/>
              </a:spcAft>
              <a:tabLst>
                <a:tab pos="1260475" algn="l"/>
                <a:tab pos="2466340" algn="l"/>
                <a:tab pos="5220970" algn="l"/>
                <a:tab pos="5850890" algn="r"/>
              </a:tabLst>
            </a:pPr>
            <a:r>
              <a:rPr lang="de-DE" sz="1200" dirty="0">
                <a:solidFill>
                  <a:srgbClr val="00446B"/>
                </a:solidFill>
                <a:cs typeface="Arial" panose="020B0604020202020204" pitchFamily="34" charset="0"/>
              </a:rPr>
              <a:t>Auf dem Data Portal der Firma EPLAN stellt SCHUNK standardisierte Daten und Informationen zur Erstellung von Schaltplanen bereit. Es stehen Schaltplan-Darstellungen (Makro), technische Daten sowie Website-Links mit Dokumentationen zu aktuellen SCHUNK Produkten zur Verfugung.</a:t>
            </a:r>
          </a:p>
        </p:txBody>
      </p:sp>
      <p:grpSp>
        <p:nvGrpSpPr>
          <p:cNvPr id="24" name="Gruppieren 23">
            <a:extLst>
              <a:ext uri="{FF2B5EF4-FFF2-40B4-BE49-F238E27FC236}">
                <a16:creationId xmlns:a16="http://schemas.microsoft.com/office/drawing/2014/main" id="{3A84BDEB-58CD-4109-A9B0-919A943CEC9F}"/>
              </a:ext>
            </a:extLst>
          </p:cNvPr>
          <p:cNvGrpSpPr/>
          <p:nvPr/>
        </p:nvGrpSpPr>
        <p:grpSpPr>
          <a:xfrm>
            <a:off x="2735206" y="2799828"/>
            <a:ext cx="285750" cy="287337"/>
            <a:chOff x="6389688" y="3500438"/>
            <a:chExt cx="285750" cy="287337"/>
          </a:xfrm>
        </p:grpSpPr>
        <p:sp>
          <p:nvSpPr>
            <p:cNvPr id="25" name="Oval 8">
              <a:extLst>
                <a:ext uri="{FF2B5EF4-FFF2-40B4-BE49-F238E27FC236}">
                  <a16:creationId xmlns:a16="http://schemas.microsoft.com/office/drawing/2014/main" id="{701EAB30-595E-4C54-872F-A093D0CF3304}"/>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26" name="Freeform 9">
              <a:extLst>
                <a:ext uri="{FF2B5EF4-FFF2-40B4-BE49-F238E27FC236}">
                  <a16:creationId xmlns:a16="http://schemas.microsoft.com/office/drawing/2014/main" id="{2A18DEA5-91CF-4B09-9272-4B7A2D5E2F04}"/>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nvGrpSpPr>
          <p:cNvPr id="27" name="Gruppieren 26">
            <a:extLst>
              <a:ext uri="{FF2B5EF4-FFF2-40B4-BE49-F238E27FC236}">
                <a16:creationId xmlns:a16="http://schemas.microsoft.com/office/drawing/2014/main" id="{C7215193-6CE2-4901-A4AF-16713D132324}"/>
              </a:ext>
            </a:extLst>
          </p:cNvPr>
          <p:cNvGrpSpPr/>
          <p:nvPr/>
        </p:nvGrpSpPr>
        <p:grpSpPr>
          <a:xfrm>
            <a:off x="2734413" y="3991436"/>
            <a:ext cx="285750" cy="287337"/>
            <a:chOff x="6389688" y="3500438"/>
            <a:chExt cx="285750" cy="287337"/>
          </a:xfrm>
        </p:grpSpPr>
        <p:sp>
          <p:nvSpPr>
            <p:cNvPr id="28" name="Oval 8">
              <a:extLst>
                <a:ext uri="{FF2B5EF4-FFF2-40B4-BE49-F238E27FC236}">
                  <a16:creationId xmlns:a16="http://schemas.microsoft.com/office/drawing/2014/main" id="{7B90534B-E1C2-482A-B6DF-B3FD6742CB98}"/>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29" name="Freeform 9">
              <a:extLst>
                <a:ext uri="{FF2B5EF4-FFF2-40B4-BE49-F238E27FC236}">
                  <a16:creationId xmlns:a16="http://schemas.microsoft.com/office/drawing/2014/main" id="{C1974423-D2B3-4C0F-808C-DDA39C8E425E}"/>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sp>
        <p:nvSpPr>
          <p:cNvPr id="30" name="Textfeld 29">
            <a:extLst>
              <a:ext uri="{FF2B5EF4-FFF2-40B4-BE49-F238E27FC236}">
                <a16:creationId xmlns:a16="http://schemas.microsoft.com/office/drawing/2014/main" id="{4CFA5120-407C-486D-89A9-CEA5CE5EDAC1}"/>
              </a:ext>
            </a:extLst>
          </p:cNvPr>
          <p:cNvSpPr txBox="1"/>
          <p:nvPr/>
        </p:nvSpPr>
        <p:spPr>
          <a:xfrm>
            <a:off x="2627313" y="513734"/>
            <a:ext cx="6516687" cy="529717"/>
          </a:xfrm>
          <a:prstGeom prst="rect">
            <a:avLst/>
          </a:prstGeom>
          <a:solidFill>
            <a:srgbClr val="003D6A"/>
          </a:solidFill>
        </p:spPr>
        <p:txBody>
          <a:bodyPr wrap="square" lIns="90000" tIns="90000" bIns="0" rtlCol="0" anchor="ctr" anchorCtr="0">
            <a:spAutoFit/>
          </a:bodyPr>
          <a:lstStyle/>
          <a:p>
            <a:pPr>
              <a:lnSpc>
                <a:spcPts val="4000"/>
              </a:lnSpc>
            </a:pPr>
            <a:r>
              <a:rPr lang="de-DE" sz="1600" b="1" dirty="0">
                <a:solidFill>
                  <a:schemeClr val="bg1"/>
                </a:solidFill>
              </a:rPr>
              <a:t>Unterstützung einer durchgängig digitalisierten Wertschöpfungskette</a:t>
            </a:r>
          </a:p>
        </p:txBody>
      </p:sp>
    </p:spTree>
    <p:extLst>
      <p:ext uri="{BB962C8B-B14F-4D97-AF65-F5344CB8AC3E}">
        <p14:creationId xmlns:p14="http://schemas.microsoft.com/office/powerpoint/2010/main" val="3485359085"/>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uppieren 2">
            <a:extLst>
              <a:ext uri="{FF2B5EF4-FFF2-40B4-BE49-F238E27FC236}">
                <a16:creationId xmlns:a16="http://schemas.microsoft.com/office/drawing/2014/main" id="{ABA7F240-8182-4ADA-94D0-A623DD5F518D}"/>
              </a:ext>
            </a:extLst>
          </p:cNvPr>
          <p:cNvGrpSpPr/>
          <p:nvPr/>
        </p:nvGrpSpPr>
        <p:grpSpPr>
          <a:xfrm>
            <a:off x="2938289" y="1800000"/>
            <a:ext cx="4550558" cy="861774"/>
            <a:chOff x="2757746" y="2204864"/>
            <a:chExt cx="4550558" cy="861774"/>
          </a:xfrm>
        </p:grpSpPr>
        <p:sp>
          <p:nvSpPr>
            <p:cNvPr id="4" name="Textfeld 3">
              <a:extLst>
                <a:ext uri="{FF2B5EF4-FFF2-40B4-BE49-F238E27FC236}">
                  <a16:creationId xmlns:a16="http://schemas.microsoft.com/office/drawing/2014/main" id="{D12CFE0C-C0C7-4571-91D7-D98758C2A36B}"/>
                </a:ext>
              </a:extLst>
            </p:cNvPr>
            <p:cNvSpPr txBox="1"/>
            <p:nvPr/>
          </p:nvSpPr>
          <p:spPr>
            <a:xfrm>
              <a:off x="3043496" y="2204864"/>
              <a:ext cx="4264808" cy="861774"/>
            </a:xfrm>
            <a:prstGeom prst="rect">
              <a:avLst/>
            </a:prstGeom>
            <a:noFill/>
          </p:spPr>
          <p:txBody>
            <a:bodyPr wrap="square" rtlCol="0">
              <a:spAutoFit/>
            </a:bodyPr>
            <a:lstStyle/>
            <a:p>
              <a:r>
                <a:rPr lang="de-DE" sz="1400" b="1" dirty="0" err="1">
                  <a:solidFill>
                    <a:srgbClr val="003D6A"/>
                  </a:solidFill>
                </a:rPr>
                <a:t>eGRIP</a:t>
              </a:r>
              <a:endParaRPr lang="de-DE" sz="1400" b="1" dirty="0">
                <a:solidFill>
                  <a:srgbClr val="003D6A"/>
                </a:solidFill>
              </a:endParaRPr>
            </a:p>
            <a:p>
              <a:pPr>
                <a:spcAft>
                  <a:spcPts val="600"/>
                </a:spcAft>
                <a:tabLst>
                  <a:tab pos="1260475" algn="l"/>
                  <a:tab pos="2466340" algn="l"/>
                  <a:tab pos="5220970" algn="l"/>
                  <a:tab pos="5850890" algn="r"/>
                </a:tabLst>
              </a:pPr>
              <a:r>
                <a:rPr lang="de-DE" sz="1200" dirty="0">
                  <a:solidFill>
                    <a:srgbClr val="00446B"/>
                  </a:solidFill>
                  <a:cs typeface="Arial" panose="020B0604020202020204" pitchFamily="34" charset="0"/>
                </a:rPr>
                <a:t>Online Konfigurator mit integriertem Webshop zur automatischen</a:t>
              </a:r>
              <a:br>
                <a:rPr lang="de-DE" sz="1200" dirty="0">
                  <a:solidFill>
                    <a:srgbClr val="00446B"/>
                  </a:solidFill>
                  <a:cs typeface="Arial" panose="020B0604020202020204" pitchFamily="34" charset="0"/>
                </a:rPr>
              </a:br>
              <a:r>
                <a:rPr lang="de-DE" sz="1200" dirty="0">
                  <a:solidFill>
                    <a:srgbClr val="00446B"/>
                  </a:solidFill>
                  <a:cs typeface="Arial" panose="020B0604020202020204" pitchFamily="34" charset="0"/>
                </a:rPr>
                <a:t>Erstellung der Greiffinger inkl. Greifkontur. Finger</a:t>
              </a:r>
              <a:br>
                <a:rPr lang="de-DE" sz="1200" dirty="0">
                  <a:solidFill>
                    <a:srgbClr val="00446B"/>
                  </a:solidFill>
                  <a:cs typeface="Arial" panose="020B0604020202020204" pitchFamily="34" charset="0"/>
                </a:rPr>
              </a:br>
              <a:r>
                <a:rPr lang="de-DE" sz="1200" dirty="0">
                  <a:solidFill>
                    <a:srgbClr val="00446B"/>
                  </a:solidFill>
                  <a:cs typeface="Arial" panose="020B0604020202020204" pitchFamily="34" charset="0"/>
                </a:rPr>
                <a:t>werden im 3D-Drucker hergestellt: schunk.com/</a:t>
              </a:r>
              <a:r>
                <a:rPr lang="de-DE" sz="1200" dirty="0" err="1">
                  <a:solidFill>
                    <a:srgbClr val="00446B"/>
                  </a:solidFill>
                  <a:cs typeface="Arial" panose="020B0604020202020204" pitchFamily="34" charset="0"/>
                </a:rPr>
                <a:t>egrip</a:t>
              </a:r>
              <a:endParaRPr lang="de-DE" sz="1200" dirty="0">
                <a:solidFill>
                  <a:srgbClr val="00446B"/>
                </a:solidFill>
                <a:cs typeface="Arial" panose="020B0604020202020204" pitchFamily="34" charset="0"/>
              </a:endParaRPr>
            </a:p>
          </p:txBody>
        </p:sp>
        <p:grpSp>
          <p:nvGrpSpPr>
            <p:cNvPr id="5" name="Gruppieren 4">
              <a:extLst>
                <a:ext uri="{FF2B5EF4-FFF2-40B4-BE49-F238E27FC236}">
                  <a16:creationId xmlns:a16="http://schemas.microsoft.com/office/drawing/2014/main" id="{ABD1C1AD-1522-49CE-96EA-82D5FD69E3A3}"/>
                </a:ext>
              </a:extLst>
            </p:cNvPr>
            <p:cNvGrpSpPr/>
            <p:nvPr/>
          </p:nvGrpSpPr>
          <p:grpSpPr>
            <a:xfrm>
              <a:off x="2757746" y="2271168"/>
              <a:ext cx="285750" cy="287337"/>
              <a:chOff x="6389688" y="3500438"/>
              <a:chExt cx="285750" cy="287337"/>
            </a:xfrm>
          </p:grpSpPr>
          <p:sp>
            <p:nvSpPr>
              <p:cNvPr id="6" name="Oval 8">
                <a:extLst>
                  <a:ext uri="{FF2B5EF4-FFF2-40B4-BE49-F238E27FC236}">
                    <a16:creationId xmlns:a16="http://schemas.microsoft.com/office/drawing/2014/main" id="{15DFDE33-3C97-4DA7-8A3F-E33AA521106B}"/>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7" name="Freeform 9">
                <a:extLst>
                  <a:ext uri="{FF2B5EF4-FFF2-40B4-BE49-F238E27FC236}">
                    <a16:creationId xmlns:a16="http://schemas.microsoft.com/office/drawing/2014/main" id="{9713F855-E7F4-4F57-BB24-E7447A78B004}"/>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grpSp>
        <p:nvGrpSpPr>
          <p:cNvPr id="14" name="Gruppieren 13">
            <a:extLst>
              <a:ext uri="{FF2B5EF4-FFF2-40B4-BE49-F238E27FC236}">
                <a16:creationId xmlns:a16="http://schemas.microsoft.com/office/drawing/2014/main" id="{511E9EE0-8A88-4803-BEAD-38002A4CDF01}"/>
              </a:ext>
            </a:extLst>
          </p:cNvPr>
          <p:cNvGrpSpPr/>
          <p:nvPr/>
        </p:nvGrpSpPr>
        <p:grpSpPr>
          <a:xfrm>
            <a:off x="2915816" y="2700894"/>
            <a:ext cx="4550558" cy="861774"/>
            <a:chOff x="2757746" y="2204864"/>
            <a:chExt cx="4550558" cy="861774"/>
          </a:xfrm>
        </p:grpSpPr>
        <p:sp>
          <p:nvSpPr>
            <p:cNvPr id="15" name="Textfeld 14">
              <a:extLst>
                <a:ext uri="{FF2B5EF4-FFF2-40B4-BE49-F238E27FC236}">
                  <a16:creationId xmlns:a16="http://schemas.microsoft.com/office/drawing/2014/main" id="{6BDC6341-9340-4FFF-83A2-0BFDE5FAC239}"/>
                </a:ext>
              </a:extLst>
            </p:cNvPr>
            <p:cNvSpPr txBox="1"/>
            <p:nvPr/>
          </p:nvSpPr>
          <p:spPr>
            <a:xfrm>
              <a:off x="3043496" y="2204864"/>
              <a:ext cx="4264808" cy="861774"/>
            </a:xfrm>
            <a:prstGeom prst="rect">
              <a:avLst/>
            </a:prstGeom>
            <a:noFill/>
          </p:spPr>
          <p:txBody>
            <a:bodyPr wrap="square" rtlCol="0">
              <a:spAutoFit/>
            </a:bodyPr>
            <a:lstStyle/>
            <a:p>
              <a:r>
                <a:rPr lang="de-DE" sz="1400" b="1" dirty="0">
                  <a:solidFill>
                    <a:srgbClr val="003D6A"/>
                  </a:solidFill>
                </a:rPr>
                <a:t>3D-Printservice</a:t>
              </a:r>
            </a:p>
            <a:p>
              <a:pPr>
                <a:spcAft>
                  <a:spcPts val="600"/>
                </a:spcAft>
                <a:tabLst>
                  <a:tab pos="1260475" algn="l"/>
                  <a:tab pos="2466340" algn="l"/>
                  <a:tab pos="5220970" algn="l"/>
                  <a:tab pos="5850890" algn="r"/>
                </a:tabLst>
              </a:pPr>
              <a:r>
                <a:rPr lang="de-DE" sz="1200" dirty="0">
                  <a:solidFill>
                    <a:srgbClr val="00446B"/>
                  </a:solidFill>
                  <a:cs typeface="Arial" panose="020B0604020202020204" pitchFamily="34" charset="0"/>
                </a:rPr>
                <a:t>Online Tool zur Bestellung von selbst konstruierten Bauteilen.</a:t>
              </a:r>
              <a:br>
                <a:rPr lang="de-DE" sz="1200" dirty="0">
                  <a:solidFill>
                    <a:srgbClr val="00446B"/>
                  </a:solidFill>
                  <a:cs typeface="Arial" panose="020B0604020202020204" pitchFamily="34" charset="0"/>
                </a:rPr>
              </a:br>
              <a:r>
                <a:rPr lang="de-DE" sz="1200" dirty="0">
                  <a:solidFill>
                    <a:srgbClr val="00446B"/>
                  </a:solidFill>
                  <a:cs typeface="Arial" panose="020B0604020202020204" pitchFamily="34" charset="0"/>
                </a:rPr>
                <a:t>Der erste 3D-Printservice mit integrierter Druckbarkeitsanalyse</a:t>
              </a:r>
              <a:br>
                <a:rPr lang="de-DE" sz="1200" dirty="0">
                  <a:solidFill>
                    <a:srgbClr val="00446B"/>
                  </a:solidFill>
                  <a:cs typeface="Arial" panose="020B0604020202020204" pitchFamily="34" charset="0"/>
                </a:rPr>
              </a:br>
              <a:r>
                <a:rPr lang="de-DE" sz="1200" dirty="0">
                  <a:solidFill>
                    <a:srgbClr val="00446B"/>
                  </a:solidFill>
                  <a:cs typeface="Arial" panose="020B0604020202020204" pitchFamily="34" charset="0"/>
                </a:rPr>
                <a:t>für Greifsysteme und Spanntechnik: schunk.com/3d-printservice.</a:t>
              </a:r>
            </a:p>
          </p:txBody>
        </p:sp>
        <p:grpSp>
          <p:nvGrpSpPr>
            <p:cNvPr id="16" name="Gruppieren 15">
              <a:extLst>
                <a:ext uri="{FF2B5EF4-FFF2-40B4-BE49-F238E27FC236}">
                  <a16:creationId xmlns:a16="http://schemas.microsoft.com/office/drawing/2014/main" id="{47BC0D37-A94E-4676-AB3F-F28D2ABBDD4A}"/>
                </a:ext>
              </a:extLst>
            </p:cNvPr>
            <p:cNvGrpSpPr/>
            <p:nvPr/>
          </p:nvGrpSpPr>
          <p:grpSpPr>
            <a:xfrm>
              <a:off x="2757746" y="2271168"/>
              <a:ext cx="285750" cy="287337"/>
              <a:chOff x="6389688" y="3500438"/>
              <a:chExt cx="285750" cy="287337"/>
            </a:xfrm>
          </p:grpSpPr>
          <p:sp>
            <p:nvSpPr>
              <p:cNvPr id="17" name="Oval 8">
                <a:extLst>
                  <a:ext uri="{FF2B5EF4-FFF2-40B4-BE49-F238E27FC236}">
                    <a16:creationId xmlns:a16="http://schemas.microsoft.com/office/drawing/2014/main" id="{E21C6155-BEF7-470A-8625-4AE142B972F7}"/>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18" name="Freeform 9">
                <a:extLst>
                  <a:ext uri="{FF2B5EF4-FFF2-40B4-BE49-F238E27FC236}">
                    <a16:creationId xmlns:a16="http://schemas.microsoft.com/office/drawing/2014/main" id="{4A7CFD8C-C785-4E34-81D0-41E78DEAF20E}"/>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pic>
        <p:nvPicPr>
          <p:cNvPr id="19" name="Grafik 18">
            <a:extLst>
              <a:ext uri="{FF2B5EF4-FFF2-40B4-BE49-F238E27FC236}">
                <a16:creationId xmlns:a16="http://schemas.microsoft.com/office/drawing/2014/main" id="{12ADA605-7FE6-470F-A975-1F3613119A60}"/>
              </a:ext>
            </a:extLst>
          </p:cNvPr>
          <p:cNvPicPr>
            <a:picLocks noChangeAspect="1"/>
          </p:cNvPicPr>
          <p:nvPr/>
        </p:nvPicPr>
        <p:blipFill>
          <a:blip r:embed="rId2"/>
          <a:stretch>
            <a:fillRect/>
          </a:stretch>
        </p:blipFill>
        <p:spPr>
          <a:xfrm>
            <a:off x="1708691" y="1800894"/>
            <a:ext cx="900000" cy="900000"/>
          </a:xfrm>
          <a:prstGeom prst="rect">
            <a:avLst/>
          </a:prstGeom>
        </p:spPr>
      </p:pic>
      <p:pic>
        <p:nvPicPr>
          <p:cNvPr id="20" name="Grafik 19">
            <a:extLst>
              <a:ext uri="{FF2B5EF4-FFF2-40B4-BE49-F238E27FC236}">
                <a16:creationId xmlns:a16="http://schemas.microsoft.com/office/drawing/2014/main" id="{8D4D64F6-40AA-4731-AA11-4FE25FC43CB6}"/>
              </a:ext>
            </a:extLst>
          </p:cNvPr>
          <p:cNvPicPr>
            <a:picLocks noChangeAspect="1"/>
          </p:cNvPicPr>
          <p:nvPr/>
        </p:nvPicPr>
        <p:blipFill>
          <a:blip r:embed="rId3"/>
          <a:stretch>
            <a:fillRect/>
          </a:stretch>
        </p:blipFill>
        <p:spPr>
          <a:xfrm>
            <a:off x="1703944" y="3582904"/>
            <a:ext cx="900000" cy="900000"/>
          </a:xfrm>
          <a:prstGeom prst="rect">
            <a:avLst/>
          </a:prstGeom>
        </p:spPr>
      </p:pic>
      <p:grpSp>
        <p:nvGrpSpPr>
          <p:cNvPr id="21" name="Gruppieren 20">
            <a:extLst>
              <a:ext uri="{FF2B5EF4-FFF2-40B4-BE49-F238E27FC236}">
                <a16:creationId xmlns:a16="http://schemas.microsoft.com/office/drawing/2014/main" id="{1884E1FA-3E80-4B67-9224-E4AED554D210}"/>
              </a:ext>
            </a:extLst>
          </p:cNvPr>
          <p:cNvGrpSpPr/>
          <p:nvPr/>
        </p:nvGrpSpPr>
        <p:grpSpPr>
          <a:xfrm>
            <a:off x="2915816" y="3628972"/>
            <a:ext cx="4550558" cy="861774"/>
            <a:chOff x="2757746" y="2204864"/>
            <a:chExt cx="4550558" cy="861774"/>
          </a:xfrm>
        </p:grpSpPr>
        <p:sp>
          <p:nvSpPr>
            <p:cNvPr id="22" name="Textfeld 21">
              <a:extLst>
                <a:ext uri="{FF2B5EF4-FFF2-40B4-BE49-F238E27FC236}">
                  <a16:creationId xmlns:a16="http://schemas.microsoft.com/office/drawing/2014/main" id="{9E1A2DE0-4AD9-4A14-8AEA-58DC876461BA}"/>
                </a:ext>
              </a:extLst>
            </p:cNvPr>
            <p:cNvSpPr txBox="1"/>
            <p:nvPr/>
          </p:nvSpPr>
          <p:spPr>
            <a:xfrm>
              <a:off x="3043496" y="2204864"/>
              <a:ext cx="4264808" cy="861774"/>
            </a:xfrm>
            <a:prstGeom prst="rect">
              <a:avLst/>
            </a:prstGeom>
            <a:noFill/>
          </p:spPr>
          <p:txBody>
            <a:bodyPr wrap="square" rtlCol="0">
              <a:spAutoFit/>
            </a:bodyPr>
            <a:lstStyle/>
            <a:p>
              <a:r>
                <a:rPr lang="de-DE" sz="1400" b="1" dirty="0">
                  <a:solidFill>
                    <a:srgbClr val="003D6A"/>
                  </a:solidFill>
                </a:rPr>
                <a:t>EGL Inbetriebnahme-Assistent</a:t>
              </a:r>
            </a:p>
            <a:p>
              <a:pPr>
                <a:spcAft>
                  <a:spcPts val="600"/>
                </a:spcAft>
                <a:tabLst>
                  <a:tab pos="1260475" algn="l"/>
                  <a:tab pos="2466340" algn="l"/>
                  <a:tab pos="5220970" algn="l"/>
                  <a:tab pos="5850890" algn="r"/>
                </a:tabLst>
              </a:pPr>
              <a:r>
                <a:rPr lang="de-DE" sz="1200" dirty="0">
                  <a:solidFill>
                    <a:srgbClr val="00446B"/>
                  </a:solidFill>
                  <a:cs typeface="Arial" panose="020B0604020202020204" pitchFamily="34" charset="0"/>
                </a:rPr>
                <a:t>Der SCHUNK Online-Inbetriebnahme-Assistent ist ein interaktives</a:t>
              </a:r>
              <a:br>
                <a:rPr lang="de-DE" sz="1200" dirty="0">
                  <a:solidFill>
                    <a:srgbClr val="00446B"/>
                  </a:solidFill>
                  <a:cs typeface="Arial" panose="020B0604020202020204" pitchFamily="34" charset="0"/>
                </a:rPr>
              </a:br>
              <a:r>
                <a:rPr lang="de-DE" sz="1200" dirty="0">
                  <a:solidFill>
                    <a:srgbClr val="00446B"/>
                  </a:solidFill>
                  <a:cs typeface="Arial" panose="020B0604020202020204" pitchFamily="34" charset="0"/>
                </a:rPr>
                <a:t>Tool zur einfachen und schnellen Inbetriebnahme von</a:t>
              </a:r>
              <a:br>
                <a:rPr lang="de-DE" sz="1200" dirty="0">
                  <a:solidFill>
                    <a:srgbClr val="00446B"/>
                  </a:solidFill>
                  <a:cs typeface="Arial" panose="020B0604020202020204" pitchFamily="34" charset="0"/>
                </a:rPr>
              </a:br>
              <a:r>
                <a:rPr lang="de-DE" sz="1200" dirty="0">
                  <a:solidFill>
                    <a:srgbClr val="00446B"/>
                  </a:solidFill>
                  <a:cs typeface="Arial" panose="020B0604020202020204" pitchFamily="34" charset="0"/>
                </a:rPr>
                <a:t>intelligenten SCHUNK Greifern.</a:t>
              </a:r>
            </a:p>
          </p:txBody>
        </p:sp>
        <p:grpSp>
          <p:nvGrpSpPr>
            <p:cNvPr id="23" name="Gruppieren 22">
              <a:extLst>
                <a:ext uri="{FF2B5EF4-FFF2-40B4-BE49-F238E27FC236}">
                  <a16:creationId xmlns:a16="http://schemas.microsoft.com/office/drawing/2014/main" id="{94D4EB44-E864-4021-8F09-43B992C0A5F8}"/>
                </a:ext>
              </a:extLst>
            </p:cNvPr>
            <p:cNvGrpSpPr/>
            <p:nvPr/>
          </p:nvGrpSpPr>
          <p:grpSpPr>
            <a:xfrm>
              <a:off x="2757746" y="2271168"/>
              <a:ext cx="285750" cy="287337"/>
              <a:chOff x="6389688" y="3500438"/>
              <a:chExt cx="285750" cy="287337"/>
            </a:xfrm>
          </p:grpSpPr>
          <p:sp>
            <p:nvSpPr>
              <p:cNvPr id="24" name="Oval 8">
                <a:extLst>
                  <a:ext uri="{FF2B5EF4-FFF2-40B4-BE49-F238E27FC236}">
                    <a16:creationId xmlns:a16="http://schemas.microsoft.com/office/drawing/2014/main" id="{0D290FBC-2815-436A-83A9-52997E80A8AA}"/>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25" name="Freeform 9">
                <a:extLst>
                  <a:ext uri="{FF2B5EF4-FFF2-40B4-BE49-F238E27FC236}">
                    <a16:creationId xmlns:a16="http://schemas.microsoft.com/office/drawing/2014/main" id="{F095D679-335D-4421-82C3-95C79813B685}"/>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pic>
        <p:nvPicPr>
          <p:cNvPr id="26" name="Grafik 25">
            <a:extLst>
              <a:ext uri="{FF2B5EF4-FFF2-40B4-BE49-F238E27FC236}">
                <a16:creationId xmlns:a16="http://schemas.microsoft.com/office/drawing/2014/main" id="{0FED0CCB-79A5-4BFF-8F8D-BDB6CFF2CA9C}"/>
              </a:ext>
            </a:extLst>
          </p:cNvPr>
          <p:cNvPicPr>
            <a:picLocks noChangeAspect="1"/>
          </p:cNvPicPr>
          <p:nvPr/>
        </p:nvPicPr>
        <p:blipFill>
          <a:blip r:embed="rId4"/>
          <a:stretch>
            <a:fillRect/>
          </a:stretch>
        </p:blipFill>
        <p:spPr>
          <a:xfrm>
            <a:off x="1703944" y="4914914"/>
            <a:ext cx="900000" cy="900000"/>
          </a:xfrm>
          <a:prstGeom prst="rect">
            <a:avLst/>
          </a:prstGeom>
        </p:spPr>
      </p:pic>
      <p:grpSp>
        <p:nvGrpSpPr>
          <p:cNvPr id="27" name="Gruppieren 26">
            <a:extLst>
              <a:ext uri="{FF2B5EF4-FFF2-40B4-BE49-F238E27FC236}">
                <a16:creationId xmlns:a16="http://schemas.microsoft.com/office/drawing/2014/main" id="{4D820CA2-6806-4204-BD7E-1B0D76F9FD24}"/>
              </a:ext>
            </a:extLst>
          </p:cNvPr>
          <p:cNvGrpSpPr/>
          <p:nvPr/>
        </p:nvGrpSpPr>
        <p:grpSpPr>
          <a:xfrm>
            <a:off x="2882652" y="4855528"/>
            <a:ext cx="4550558" cy="677108"/>
            <a:chOff x="2757746" y="2204864"/>
            <a:chExt cx="4550558" cy="677108"/>
          </a:xfrm>
        </p:grpSpPr>
        <p:sp>
          <p:nvSpPr>
            <p:cNvPr id="28" name="Textfeld 27">
              <a:extLst>
                <a:ext uri="{FF2B5EF4-FFF2-40B4-BE49-F238E27FC236}">
                  <a16:creationId xmlns:a16="http://schemas.microsoft.com/office/drawing/2014/main" id="{B0B126D0-D2BA-48A4-BB95-69E5F51FB839}"/>
                </a:ext>
              </a:extLst>
            </p:cNvPr>
            <p:cNvSpPr txBox="1"/>
            <p:nvPr/>
          </p:nvSpPr>
          <p:spPr>
            <a:xfrm>
              <a:off x="3043496" y="2204864"/>
              <a:ext cx="4264808" cy="677108"/>
            </a:xfrm>
            <a:prstGeom prst="rect">
              <a:avLst/>
            </a:prstGeom>
            <a:noFill/>
          </p:spPr>
          <p:txBody>
            <a:bodyPr wrap="square" rtlCol="0">
              <a:spAutoFit/>
            </a:bodyPr>
            <a:lstStyle/>
            <a:p>
              <a:r>
                <a:rPr lang="de-DE" sz="1400" b="1" dirty="0" err="1">
                  <a:solidFill>
                    <a:srgbClr val="003D6A"/>
                  </a:solidFill>
                </a:rPr>
                <a:t>GRIPconnect</a:t>
              </a:r>
              <a:r>
                <a:rPr lang="de-DE" sz="1400" b="1" dirty="0">
                  <a:solidFill>
                    <a:srgbClr val="003D6A"/>
                  </a:solidFill>
                </a:rPr>
                <a:t> – die neue SCHUNK-App </a:t>
              </a:r>
            </a:p>
            <a:p>
              <a:pPr>
                <a:spcAft>
                  <a:spcPts val="600"/>
                </a:spcAft>
                <a:tabLst>
                  <a:tab pos="1260475" algn="l"/>
                  <a:tab pos="2466340" algn="l"/>
                  <a:tab pos="5220970" algn="l"/>
                  <a:tab pos="5850890" algn="r"/>
                </a:tabLst>
              </a:pPr>
              <a:r>
                <a:rPr lang="de-DE" sz="1200" dirty="0">
                  <a:solidFill>
                    <a:srgbClr val="00446B"/>
                  </a:solidFill>
                  <a:cs typeface="Arial" panose="020B0604020202020204" pitchFamily="34" charset="0"/>
                </a:rPr>
                <a:t>Technologieträger zur Datenauswertung und Statusanzeige für</a:t>
              </a:r>
              <a:br>
                <a:rPr lang="de-DE" sz="1200" dirty="0">
                  <a:solidFill>
                    <a:srgbClr val="00446B"/>
                  </a:solidFill>
                  <a:cs typeface="Arial" panose="020B0604020202020204" pitchFamily="34" charset="0"/>
                </a:rPr>
              </a:br>
              <a:r>
                <a:rPr lang="de-DE" sz="1200" dirty="0">
                  <a:solidFill>
                    <a:srgbClr val="00446B"/>
                  </a:solidFill>
                  <a:cs typeface="Arial" panose="020B0604020202020204" pitchFamily="34" charset="0"/>
                </a:rPr>
                <a:t>den elektrischen SCHUNK Greifer EGL 90.</a:t>
              </a:r>
            </a:p>
          </p:txBody>
        </p:sp>
        <p:grpSp>
          <p:nvGrpSpPr>
            <p:cNvPr id="29" name="Gruppieren 28">
              <a:extLst>
                <a:ext uri="{FF2B5EF4-FFF2-40B4-BE49-F238E27FC236}">
                  <a16:creationId xmlns:a16="http://schemas.microsoft.com/office/drawing/2014/main" id="{9885F96F-D058-4139-972C-5A39068BE58D}"/>
                </a:ext>
              </a:extLst>
            </p:cNvPr>
            <p:cNvGrpSpPr/>
            <p:nvPr/>
          </p:nvGrpSpPr>
          <p:grpSpPr>
            <a:xfrm>
              <a:off x="2757746" y="2271168"/>
              <a:ext cx="285750" cy="287337"/>
              <a:chOff x="6389688" y="3500438"/>
              <a:chExt cx="285750" cy="287337"/>
            </a:xfrm>
          </p:grpSpPr>
          <p:sp>
            <p:nvSpPr>
              <p:cNvPr id="30" name="Oval 8">
                <a:extLst>
                  <a:ext uri="{FF2B5EF4-FFF2-40B4-BE49-F238E27FC236}">
                    <a16:creationId xmlns:a16="http://schemas.microsoft.com/office/drawing/2014/main" id="{822FD9C1-6DF8-478F-96DE-E19EED8B4C82}"/>
                  </a:ext>
                </a:extLst>
              </p:cNvPr>
              <p:cNvSpPr>
                <a:spLocks noChangeArrowheads="1"/>
              </p:cNvSpPr>
              <p:nvPr/>
            </p:nvSpPr>
            <p:spPr bwMode="auto">
              <a:xfrm>
                <a:off x="6389688" y="3500438"/>
                <a:ext cx="285750" cy="287337"/>
              </a:xfrm>
              <a:prstGeom prst="ellipse">
                <a:avLst/>
              </a:prstGeom>
              <a:solidFill>
                <a:srgbClr val="009EE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sp>
            <p:nvSpPr>
              <p:cNvPr id="31" name="Freeform 9">
                <a:extLst>
                  <a:ext uri="{FF2B5EF4-FFF2-40B4-BE49-F238E27FC236}">
                    <a16:creationId xmlns:a16="http://schemas.microsoft.com/office/drawing/2014/main" id="{235FE407-0E4C-42FD-BC96-7518C2726A81}"/>
                  </a:ext>
                </a:extLst>
              </p:cNvPr>
              <p:cNvSpPr>
                <a:spLocks/>
              </p:cNvSpPr>
              <p:nvPr/>
            </p:nvSpPr>
            <p:spPr bwMode="auto">
              <a:xfrm>
                <a:off x="6421438" y="3533775"/>
                <a:ext cx="220662" cy="220662"/>
              </a:xfrm>
              <a:custGeom>
                <a:avLst/>
                <a:gdLst>
                  <a:gd name="T0" fmla="*/ 139 w 139"/>
                  <a:gd name="T1" fmla="*/ 49 h 139"/>
                  <a:gd name="T2" fmla="*/ 139 w 139"/>
                  <a:gd name="T3" fmla="*/ 91 h 139"/>
                  <a:gd name="T4" fmla="*/ 91 w 139"/>
                  <a:gd name="T5" fmla="*/ 91 h 139"/>
                  <a:gd name="T6" fmla="*/ 91 w 139"/>
                  <a:gd name="T7" fmla="*/ 139 h 139"/>
                  <a:gd name="T8" fmla="*/ 49 w 139"/>
                  <a:gd name="T9" fmla="*/ 139 h 139"/>
                  <a:gd name="T10" fmla="*/ 49 w 139"/>
                  <a:gd name="T11" fmla="*/ 91 h 139"/>
                  <a:gd name="T12" fmla="*/ 0 w 139"/>
                  <a:gd name="T13" fmla="*/ 91 h 139"/>
                  <a:gd name="T14" fmla="*/ 0 w 139"/>
                  <a:gd name="T15" fmla="*/ 49 h 139"/>
                  <a:gd name="T16" fmla="*/ 49 w 139"/>
                  <a:gd name="T17" fmla="*/ 49 h 139"/>
                  <a:gd name="T18" fmla="*/ 49 w 139"/>
                  <a:gd name="T19" fmla="*/ 0 h 139"/>
                  <a:gd name="T20" fmla="*/ 91 w 139"/>
                  <a:gd name="T21" fmla="*/ 0 h 139"/>
                  <a:gd name="T22" fmla="*/ 91 w 139"/>
                  <a:gd name="T23" fmla="*/ 49 h 139"/>
                  <a:gd name="T24" fmla="*/ 139 w 139"/>
                  <a:gd name="T25" fmla="*/ 4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39">
                    <a:moveTo>
                      <a:pt x="139" y="49"/>
                    </a:moveTo>
                    <a:lnTo>
                      <a:pt x="139" y="91"/>
                    </a:lnTo>
                    <a:lnTo>
                      <a:pt x="91" y="91"/>
                    </a:lnTo>
                    <a:lnTo>
                      <a:pt x="91" y="139"/>
                    </a:lnTo>
                    <a:lnTo>
                      <a:pt x="49" y="139"/>
                    </a:lnTo>
                    <a:lnTo>
                      <a:pt x="49" y="91"/>
                    </a:lnTo>
                    <a:lnTo>
                      <a:pt x="0" y="91"/>
                    </a:lnTo>
                    <a:lnTo>
                      <a:pt x="0" y="49"/>
                    </a:lnTo>
                    <a:lnTo>
                      <a:pt x="49" y="49"/>
                    </a:lnTo>
                    <a:lnTo>
                      <a:pt x="49" y="0"/>
                    </a:lnTo>
                    <a:lnTo>
                      <a:pt x="91" y="0"/>
                    </a:lnTo>
                    <a:lnTo>
                      <a:pt x="91" y="49"/>
                    </a:lnTo>
                    <a:lnTo>
                      <a:pt x="139" y="4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sz="1600">
                  <a:solidFill>
                    <a:prstClr val="black"/>
                  </a:solidFill>
                </a:endParaRPr>
              </a:p>
            </p:txBody>
          </p:sp>
        </p:grpSp>
      </p:grpSp>
      <p:sp>
        <p:nvSpPr>
          <p:cNvPr id="32" name="Textfeld 31">
            <a:extLst>
              <a:ext uri="{FF2B5EF4-FFF2-40B4-BE49-F238E27FC236}">
                <a16:creationId xmlns:a16="http://schemas.microsoft.com/office/drawing/2014/main" id="{5A462354-95C0-404B-8B70-214563912FA4}"/>
              </a:ext>
            </a:extLst>
          </p:cNvPr>
          <p:cNvSpPr txBox="1"/>
          <p:nvPr/>
        </p:nvSpPr>
        <p:spPr>
          <a:xfrm>
            <a:off x="2627313" y="513734"/>
            <a:ext cx="6516687" cy="529717"/>
          </a:xfrm>
          <a:prstGeom prst="rect">
            <a:avLst/>
          </a:prstGeom>
          <a:solidFill>
            <a:srgbClr val="003D6A"/>
          </a:solidFill>
        </p:spPr>
        <p:txBody>
          <a:bodyPr wrap="square" lIns="90000" tIns="90000" bIns="0" rtlCol="0" anchor="ctr" anchorCtr="0">
            <a:spAutoFit/>
          </a:bodyPr>
          <a:lstStyle/>
          <a:p>
            <a:pPr>
              <a:lnSpc>
                <a:spcPts val="4000"/>
              </a:lnSpc>
            </a:pPr>
            <a:r>
              <a:rPr lang="de-DE" sz="1600" b="1" dirty="0">
                <a:solidFill>
                  <a:schemeClr val="bg1"/>
                </a:solidFill>
              </a:rPr>
              <a:t>Unterstützung einer durchgängig digitalisierten Wertschöpfungskette</a:t>
            </a:r>
          </a:p>
        </p:txBody>
      </p:sp>
    </p:spTree>
    <p:extLst>
      <p:ext uri="{BB962C8B-B14F-4D97-AF65-F5344CB8AC3E}">
        <p14:creationId xmlns:p14="http://schemas.microsoft.com/office/powerpoint/2010/main" val="1506474020"/>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p:cNvSpPr txBox="1"/>
          <p:nvPr/>
        </p:nvSpPr>
        <p:spPr>
          <a:xfrm rot="16200000">
            <a:off x="8082398" y="5715261"/>
            <a:ext cx="1831104" cy="365124"/>
          </a:xfrm>
          <a:prstGeom prst="rect">
            <a:avLst/>
          </a:prstGeom>
        </p:spPr>
        <p:txBody>
          <a:bodyPr vert="horz" lIns="91440" tIns="45720" rIns="91440" bIns="45720" rtlCol="0" anchor="ctr"/>
          <a:lstStyle/>
          <a:p>
            <a:pPr marL="0" marR="0" indent="0" defTabSz="457200" rtl="0" eaLnBrk="1" fontAlgn="auto" latinLnBrk="0" hangingPunct="1">
              <a:lnSpc>
                <a:spcPct val="100000"/>
              </a:lnSpc>
              <a:spcBef>
                <a:spcPts val="0"/>
              </a:spcBef>
              <a:spcAft>
                <a:spcPts val="0"/>
              </a:spcAft>
              <a:buClrTx/>
              <a:buSzTx/>
              <a:buFontTx/>
              <a:buNone/>
              <a:tabLst/>
              <a:defRPr/>
            </a:pPr>
            <a:r>
              <a:rPr lang="de-DE" sz="1000" kern="1200">
                <a:solidFill>
                  <a:schemeClr val="accent1">
                    <a:lumMod val="40000"/>
                    <a:lumOff val="60000"/>
                  </a:schemeClr>
                </a:solidFill>
                <a:latin typeface="+mn-lt"/>
                <a:ea typeface="+mn-ea"/>
                <a:cs typeface="+mn-cs"/>
              </a:rPr>
              <a:t>2019-03-06 09:04:01</a:t>
            </a:r>
            <a:endParaRPr lang="de-DE" sz="1000" kern="1200" dirty="0">
              <a:solidFill>
                <a:schemeClr val="accent1">
                  <a:lumMod val="40000"/>
                  <a:lumOff val="60000"/>
                </a:schemeClr>
              </a:solidFill>
              <a:latin typeface="+mn-lt"/>
              <a:ea typeface="+mn-ea"/>
              <a:cs typeface="+mn-cs"/>
            </a:endParaRPr>
          </a:p>
        </p:txBody>
      </p:sp>
      <p:sp>
        <p:nvSpPr>
          <p:cNvPr id="3" name="Textfeld 2"/>
          <p:cNvSpPr txBox="1"/>
          <p:nvPr/>
        </p:nvSpPr>
        <p:spPr>
          <a:xfrm>
            <a:off x="3440121" y="6063210"/>
            <a:ext cx="2572039" cy="720000"/>
          </a:xfrm>
          <a:prstGeom prst="rect">
            <a:avLst/>
          </a:prstGeom>
          <a:noFill/>
        </p:spPr>
        <p:txBody>
          <a:bodyPr wrap="square" rtlCol="0">
            <a:noAutofit/>
          </a:bodyPr>
          <a:lstStyle/>
          <a:p>
            <a:r>
              <a:rPr lang="de-DE" sz="1000">
                <a:solidFill>
                  <a:schemeClr val="bg1"/>
                </a:solidFill>
              </a:rPr>
              <a:t>Jens Lehmann, deutsche Torwartlegende, seit 2012 SCHUNK-Markenbotschafter für sicheres, präzises Greifen und Halten.</a:t>
            </a:r>
            <a:endParaRPr lang="de-DE" sz="1050">
              <a:solidFill>
                <a:schemeClr val="bg1"/>
              </a:solidFill>
            </a:endParaRPr>
          </a:p>
          <a:p>
            <a:r>
              <a:rPr lang="de-DE" sz="1050" b="1">
                <a:solidFill>
                  <a:schemeClr val="bg1"/>
                </a:solidFill>
              </a:rPr>
              <a:t>schunk.com/Lehmann</a:t>
            </a:r>
          </a:p>
        </p:txBody>
      </p:sp>
    </p:spTree>
    <p:extLst>
      <p:ext uri="{BB962C8B-B14F-4D97-AF65-F5344CB8AC3E}">
        <p14:creationId xmlns:p14="http://schemas.microsoft.com/office/powerpoint/2010/main" val="634051100"/>
      </p:ext>
    </p:extLst>
  </p:cSld>
  <p:clrMapOvr>
    <a:masterClrMapping/>
  </p:clrMapOvr>
</p:sld>
</file>

<file path=ppt/theme/theme1.xml><?xml version="1.0" encoding="utf-8"?>
<a:theme xmlns:a="http://schemas.openxmlformats.org/drawingml/2006/main" name="Larissa-Design">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Larissa-Design">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8857</Words>
  <Application>Microsoft Office PowerPoint</Application>
  <PresentationFormat>Bildschirmpräsentation (4:3)</PresentationFormat>
  <Paragraphs>2563</Paragraphs>
  <Slides>186</Slides>
  <Notes>7</Notes>
  <HiddenSlides>30</HiddenSlides>
  <MMClips>2</MMClips>
  <ScaleCrop>false</ScaleCrop>
  <HeadingPairs>
    <vt:vector size="6" baseType="variant">
      <vt:variant>
        <vt:lpstr>Verwendete Schriftarten</vt:lpstr>
      </vt:variant>
      <vt:variant>
        <vt:i4>4</vt:i4>
      </vt:variant>
      <vt:variant>
        <vt:lpstr>Design</vt:lpstr>
      </vt:variant>
      <vt:variant>
        <vt:i4>1</vt:i4>
      </vt:variant>
      <vt:variant>
        <vt:lpstr>Folientitel</vt:lpstr>
      </vt:variant>
      <vt:variant>
        <vt:i4>186</vt:i4>
      </vt:variant>
    </vt:vector>
  </HeadingPairs>
  <TitlesOfParts>
    <vt:vector size="191" baseType="lpstr">
      <vt:lpstr>Arial</vt:lpstr>
      <vt:lpstr>Calibri</vt:lpstr>
      <vt:lpstr>Times New Roman</vt:lpstr>
      <vt:lpstr>Wingdings</vt:lpstr>
      <vt:lpstr>Larissa-Design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2017-06-22T13:57:14Z</dcterms:created>
  <dcterms:modified xsi:type="dcterms:W3CDTF">2019-03-20T11:42:47Z</dcterms:modified>
</cp:coreProperties>
</file>