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25" r:id="rId2"/>
    <p:sldId id="326" r:id="rId3"/>
    <p:sldId id="483" r:id="rId4"/>
    <p:sldId id="328" r:id="rId5"/>
    <p:sldId id="329" r:id="rId6"/>
    <p:sldId id="330" r:id="rId7"/>
    <p:sldId id="331" r:id="rId8"/>
    <p:sldId id="332" r:id="rId9"/>
    <p:sldId id="333" r:id="rId10"/>
    <p:sldId id="336" r:id="rId11"/>
    <p:sldId id="335" r:id="rId12"/>
    <p:sldId id="337" r:id="rId13"/>
    <p:sldId id="334" r:id="rId14"/>
    <p:sldId id="338" r:id="rId1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01" autoAdjust="0"/>
  </p:normalViewPr>
  <p:slideViewPr>
    <p:cSldViewPr snapToGrid="0" snapToObjects="1">
      <p:cViewPr varScale="1">
        <p:scale>
          <a:sx n="125" d="100"/>
          <a:sy n="125" d="100"/>
        </p:scale>
        <p:origin x="81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Greifer Schaft Schnittstelle  JD FJM</a:t>
            </a:r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57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nk.int/pimexport/IM0004260.PDF" TargetMode="External"/><Relationship Id="rId7" Type="http://schemas.openxmlformats.org/officeDocument/2006/relationships/hyperlink" Target="http://www.schunk.int/schip/salestoolbox/index.php?lngCode=de&amp;bereich=spanntechnik&amp;prokl=werkzeughalte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hunk.int/schip/salestoolbox/index.php?lngCode=de&amp;bereich=spanntechnik&amp;prokl=spannsysteme" TargetMode="External"/><Relationship Id="rId5" Type="http://schemas.openxmlformats.org/officeDocument/2006/relationships/hyperlink" Target="http://www.schunk.int/pimexport/IM0004264.PDF" TargetMode="External"/><Relationship Id="rId4" Type="http://schemas.openxmlformats.org/officeDocument/2006/relationships/hyperlink" Target="http://www.schunk.int/pimexport/IM0018106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Mei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978"/>
            <a:ext cx="9144000" cy="564346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02007" y="4248851"/>
            <a:ext cx="8951232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3200" b="1" dirty="0">
                <a:solidFill>
                  <a:schemeClr val="bg1"/>
                </a:solidFill>
              </a:rPr>
              <a:t>SCHUNK Lean Automation / </a:t>
            </a:r>
            <a:r>
              <a:rPr lang="de-DE" sz="3200" b="1" dirty="0" err="1">
                <a:solidFill>
                  <a:schemeClr val="bg1"/>
                </a:solidFill>
              </a:rPr>
              <a:t>Application</a:t>
            </a:r>
            <a:r>
              <a:rPr lang="de-DE" sz="3200" b="1" dirty="0">
                <a:solidFill>
                  <a:schemeClr val="bg1"/>
                </a:solidFill>
              </a:rPr>
              <a:t> </a:t>
            </a:r>
            <a:r>
              <a:rPr lang="de-DE" sz="3200" b="1" dirty="0" err="1">
                <a:solidFill>
                  <a:schemeClr val="bg1"/>
                </a:solidFill>
              </a:rPr>
              <a:t>examples</a:t>
            </a: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6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40758E13-74D6-4F30-86A6-62F378FA3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97" y="1652178"/>
            <a:ext cx="4940567" cy="370641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731E5DA1-FEBB-4AFE-A7BE-FC0E36983433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xmlns="" id="{C397AAFA-291E-475C-9E43-33C9B9ECAE0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xmlns="" id="{1839B046-FFA0-4505-A524-1D113C527629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73929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:\HP\IMP-EXP\Zentrales_Marketing\Shooting_PGN_plus_PGN_plus_2013\_8008663_703x460.jpg">
            <a:extLst>
              <a:ext uri="{FF2B5EF4-FFF2-40B4-BE49-F238E27FC236}">
                <a16:creationId xmlns:a16="http://schemas.microsoft.com/office/drawing/2014/main" xmlns="" id="{3A0A19BF-425A-4D10-8D8A-DEDF94C4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09665" y="2258106"/>
            <a:ext cx="4461643" cy="2919425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66D81B37-3791-4047-B2F5-5F189BC55DFD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xmlns="" id="{9CDEC0D8-BF3D-43E3-B8D9-DAC9D6F28A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xmlns="" id="{2461A64C-6CC5-4FBE-A9EB-11FB81785E63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38793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2C320AE2-F831-4E48-9335-5184E26C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2" y="1540705"/>
            <a:ext cx="3316797" cy="442082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D8840C75-B67E-4D39-B30F-F3C4CB8E5816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xmlns="" id="{B6B58E04-D26F-44D8-835A-B1AAEC83B4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xmlns="" id="{0E2C04D0-FF16-453B-82A5-D25AC0A3764F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0770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Bild 3: Zwei WerkstÃ¼cktrÃ¤gerpaletten werden als Magazine im Maschinenraum platziert.">
            <a:extLst>
              <a:ext uri="{FF2B5EF4-FFF2-40B4-BE49-F238E27FC236}">
                <a16:creationId xmlns:a16="http://schemas.microsoft.com/office/drawing/2014/main" xmlns="" id="{0ED7C291-C0EA-484C-87EC-026F477565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4" y="1523139"/>
            <a:ext cx="3005738" cy="43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Bild 4: Dank Nullpunktspannsystem geht der Palettenwechsel einfach und schnell. Bilder: Schunk">
            <a:extLst>
              <a:ext uri="{FF2B5EF4-FFF2-40B4-BE49-F238E27FC236}">
                <a16:creationId xmlns:a16="http://schemas.microsoft.com/office/drawing/2014/main" xmlns="" id="{B919D0C5-F6B5-4538-8023-893C350DF2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718" y="4568802"/>
            <a:ext cx="1957493" cy="126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https://industrieanzeiger.industrie.de/wp-content/uploads/6/5/654530.jpg">
            <a:extLst>
              <a:ext uri="{FF2B5EF4-FFF2-40B4-BE49-F238E27FC236}">
                <a16:creationId xmlns:a16="http://schemas.microsoft.com/office/drawing/2014/main" xmlns="" id="{93EA7209-5E4D-45DB-845C-63D8EAAB3C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35" y="3045335"/>
            <a:ext cx="1957493" cy="12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https://industrieanzeiger.industrie.de/wp-content/uploads/6/5/654529.jpg">
            <a:extLst>
              <a:ext uri="{FF2B5EF4-FFF2-40B4-BE49-F238E27FC236}">
                <a16:creationId xmlns:a16="http://schemas.microsoft.com/office/drawing/2014/main" xmlns="" id="{49C9418A-801E-4932-A05B-CE93EE86E76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78" y="1523139"/>
            <a:ext cx="1941833" cy="12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xmlns="" id="{D57D596C-A299-4C85-92C2-A7F6AE41C594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xmlns="" id="{D7089D7F-1C71-469D-B7BB-B444CB2951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xmlns="" id="{FBBE8D07-FAE4-40D8-8A1E-B4AF0E56CF78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7070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Maschinenselbstbedienung: Die Lean-Automation-LÃ¶sung bei DEW besteht aus einer Spannstation (r.), einem WerkstÃ¼ckmagazin (m.) und einer Wendestation (l.). Das Handling Ã¼bernimmt ein Greifer mit Schaftschnittstelle. ">
            <a:extLst>
              <a:ext uri="{FF2B5EF4-FFF2-40B4-BE49-F238E27FC236}">
                <a16:creationId xmlns:a16="http://schemas.microsoft.com/office/drawing/2014/main" xmlns="" id="{A5695990-5023-4F25-836D-44D5ADE11F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1458961"/>
            <a:ext cx="2913611" cy="194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Der Spindelgreifer ist mit einer Ausgleichseinheit ausgestattet, die an der Wendestation und an der Spannstation verhindert, dass zu hohe KrÃ¤fte auf die Spindel wirken. ">
            <a:extLst>
              <a:ext uri="{FF2B5EF4-FFF2-40B4-BE49-F238E27FC236}">
                <a16:creationId xmlns:a16="http://schemas.microsoft.com/office/drawing/2014/main" xmlns="" id="{CEE7666A-17BF-4653-9E21-AE9F2CD8917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98" y="1467453"/>
            <a:ext cx="2931566" cy="194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In der ersten Aufspannung werden die drei PrÃ¼flinge bereits auf fÃ¼nf Seiten bearbeitet. Dabei sind die Toleranzen und die OberflÃ¤chengÃ¼te normiert. ">
            <a:extLst>
              <a:ext uri="{FF2B5EF4-FFF2-40B4-BE49-F238E27FC236}">
                <a16:creationId xmlns:a16="http://schemas.microsoft.com/office/drawing/2014/main" xmlns="" id="{5E5F04F9-D389-4FC6-8CA1-BC4EFB91413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82" y="1467779"/>
            <a:ext cx="3093622" cy="19451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xmlns="" id="{9CF6F370-BF31-4122-849F-97CE6B8FB093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xmlns="" id="{8D4221A8-D292-4C08-9FB6-2E400BC1B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xmlns="" id="{9271EDC5-ECB3-49C7-ACE4-84F01FCCCDFD}"/>
              </a:ext>
            </a:extLst>
          </p:cNvPr>
          <p:cNvSpPr txBox="1">
            <a:spLocks/>
          </p:cNvSpPr>
          <p:nvPr/>
        </p:nvSpPr>
        <p:spPr>
          <a:xfrm>
            <a:off x="518285" y="3514506"/>
            <a:ext cx="8107429" cy="23739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7101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1848B8AA-F437-402F-86EF-99D6E05D9C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821205D-8C27-410C-A927-438790531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7149"/>
          <a:stretch/>
        </p:blipFill>
        <p:spPr bwMode="auto">
          <a:xfrm>
            <a:off x="446270" y="1627675"/>
            <a:ext cx="4775791" cy="344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xmlns="" id="{86DE585D-4D97-4AF7-87BA-A61D6359F521}"/>
              </a:ext>
            </a:extLst>
          </p:cNvPr>
          <p:cNvSpPr txBox="1">
            <a:spLocks/>
          </p:cNvSpPr>
          <p:nvPr/>
        </p:nvSpPr>
        <p:spPr>
          <a:xfrm>
            <a:off x="5391137" y="1638043"/>
            <a:ext cx="3085424" cy="1131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Effectors for automation </a:t>
            </a:r>
            <a:r>
              <a:rPr lang="cs-CZ" sz="1800" dirty="0"/>
              <a:t>optimized with shaft interface</a:t>
            </a:r>
            <a:r>
              <a:rPr lang="de-DE" sz="1800" dirty="0"/>
              <a:t> </a:t>
            </a:r>
            <a:r>
              <a:rPr lang="cs-CZ" sz="1800" dirty="0"/>
              <a:t>for use in combination with toolholders</a:t>
            </a:r>
            <a:endParaRPr lang="de-DE" sz="1800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xmlns="" id="{CF158645-C9BA-424B-805D-47BC34A62AD5}"/>
              </a:ext>
            </a:extLst>
          </p:cNvPr>
          <p:cNvSpPr txBox="1">
            <a:spLocks/>
          </p:cNvSpPr>
          <p:nvPr/>
        </p:nvSpPr>
        <p:spPr>
          <a:xfrm>
            <a:off x="5461473" y="3114931"/>
            <a:ext cx="2829671" cy="19325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Benefits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Autonomous change of workpiece by the machine tool itself</a:t>
            </a:r>
            <a:endParaRPr lang="de-DE" sz="16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Cleaning of workpiece</a:t>
            </a:r>
            <a:endParaRPr lang="de-DE" sz="16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Set-up time minimizing</a:t>
            </a:r>
            <a:endParaRPr lang="de-DE" sz="16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Increase of utilisation rate of the machine tool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EC1FA3E5-B637-44C9-8E27-0397F4C5EBB4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301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A3BF85F-10DC-41FF-9FD2-9242D62B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13" y="583064"/>
            <a:ext cx="7711387" cy="651195"/>
          </a:xfrm>
        </p:spPr>
        <p:txBody>
          <a:bodyPr anchor="t" anchorCtr="0">
            <a:normAutofit fontScale="90000"/>
          </a:bodyPr>
          <a:lstStyle/>
          <a:p>
            <a:r>
              <a:rPr lang="de-DE" sz="3100" u="sng" dirty="0" err="1"/>
              <a:t>Requirements</a:t>
            </a:r>
            <a:r>
              <a:rPr lang="de-DE" sz="3100" u="sng" dirty="0"/>
              <a:t> </a:t>
            </a:r>
            <a:r>
              <a:rPr lang="de-DE" sz="3100" u="sng" dirty="0" err="1"/>
              <a:t>for</a:t>
            </a:r>
            <a:r>
              <a:rPr lang="de-DE" sz="3100" u="sng" dirty="0"/>
              <a:t> </a:t>
            </a:r>
            <a:r>
              <a:rPr lang="de-DE" sz="3100" u="sng" dirty="0" err="1"/>
              <a:t>the</a:t>
            </a:r>
            <a:r>
              <a:rPr lang="de-DE" sz="3100" u="sng" dirty="0"/>
              <a:t> </a:t>
            </a:r>
            <a:r>
              <a:rPr lang="de-DE" sz="3100" u="sng" dirty="0" err="1"/>
              <a:t>machine</a:t>
            </a:r>
            <a:r>
              <a:rPr lang="de-DE" dirty="0"/>
              <a:t/>
            </a:r>
            <a:br>
              <a:rPr lang="de-DE" dirty="0"/>
            </a:br>
            <a:r>
              <a:rPr lang="de-DE" sz="1400" dirty="0"/>
              <a:t>(</a:t>
            </a:r>
            <a:r>
              <a:rPr lang="en-US" sz="1400" dirty="0"/>
              <a:t>Requirements for the use of a spindle gripper</a:t>
            </a:r>
            <a:r>
              <a:rPr lang="de-DE" sz="1400" dirty="0"/>
              <a:t>)</a:t>
            </a:r>
            <a:br>
              <a:rPr lang="de-DE" sz="1400" dirty="0"/>
            </a:br>
            <a:r>
              <a:rPr lang="de-DE" sz="1350" b="0" dirty="0"/>
              <a:t/>
            </a:r>
            <a:br>
              <a:rPr lang="de-DE" sz="1350" b="0" dirty="0"/>
            </a:br>
            <a:r>
              <a:rPr lang="de-DE" sz="1350" dirty="0"/>
              <a:t/>
            </a:r>
            <a:br>
              <a:rPr lang="de-DE" sz="1350" dirty="0"/>
            </a:br>
            <a:r>
              <a:rPr lang="de-DE" sz="1350" b="0" dirty="0"/>
              <a:t/>
            </a:r>
            <a:br>
              <a:rPr lang="de-DE" sz="1350" b="0" dirty="0"/>
            </a:br>
            <a:r>
              <a:rPr lang="de-DE" sz="1350" b="0" dirty="0"/>
              <a:t/>
            </a:r>
            <a:br>
              <a:rPr lang="de-DE" sz="1350" b="0" dirty="0"/>
            </a:br>
            <a:endParaRPr lang="de-DE" sz="135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85BF3D38-816F-4222-A836-5FF4CD8A40BA}"/>
              </a:ext>
            </a:extLst>
          </p:cNvPr>
          <p:cNvSpPr txBox="1">
            <a:spLocks/>
          </p:cNvSpPr>
          <p:nvPr/>
        </p:nvSpPr>
        <p:spPr>
          <a:xfrm>
            <a:off x="605763" y="1261321"/>
            <a:ext cx="4320800" cy="427756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2400" dirty="0"/>
              <a:t>  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85B35971-DF68-4934-9232-7CA0BF50E3E5}"/>
              </a:ext>
            </a:extLst>
          </p:cNvPr>
          <p:cNvSpPr txBox="1">
            <a:spLocks/>
          </p:cNvSpPr>
          <p:nvPr/>
        </p:nvSpPr>
        <p:spPr>
          <a:xfrm>
            <a:off x="699794" y="1074195"/>
            <a:ext cx="8246655" cy="72052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de-DE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3175AD71-EC0A-4714-8BB1-CC37CAE653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3021" y="1261321"/>
            <a:ext cx="3171502" cy="4483661"/>
          </a:xfrm>
          <a:prstGeom prst="rect">
            <a:avLst/>
          </a:prstGeom>
        </p:spPr>
      </p:pic>
      <p:sp>
        <p:nvSpPr>
          <p:cNvPr id="20" name="Legende: mit gebogener Linie 19">
            <a:extLst>
              <a:ext uri="{FF2B5EF4-FFF2-40B4-BE49-F238E27FC236}">
                <a16:creationId xmlns:a16="http://schemas.microsoft.com/office/drawing/2014/main" xmlns="" id="{BC902E79-8758-4C38-ABE3-04262616A9FA}"/>
              </a:ext>
            </a:extLst>
          </p:cNvPr>
          <p:cNvSpPr/>
          <p:nvPr/>
        </p:nvSpPr>
        <p:spPr>
          <a:xfrm>
            <a:off x="483526" y="1538655"/>
            <a:ext cx="3516036" cy="3066748"/>
          </a:xfrm>
          <a:prstGeom prst="borderCallout2">
            <a:avLst>
              <a:gd name="adj1" fmla="val 37221"/>
              <a:gd name="adj2" fmla="val 100827"/>
              <a:gd name="adj3" fmla="val 37189"/>
              <a:gd name="adj4" fmla="val 109136"/>
              <a:gd name="adj5" fmla="val 18891"/>
              <a:gd name="adj6" fmla="val 109045"/>
            </a:avLst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350" dirty="0">
                <a:solidFill>
                  <a:schemeClr val="tx1"/>
                </a:solidFill>
              </a:rPr>
              <a:t>-  </a:t>
            </a:r>
            <a:r>
              <a:rPr lang="en-US" sz="1200" dirty="0">
                <a:solidFill>
                  <a:schemeClr val="tx1"/>
                </a:solidFill>
              </a:rPr>
              <a:t>Spindle feed-through (spindle with controllable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media feed-through air / coolant lubricant)</a:t>
            </a:r>
            <a:r>
              <a:rPr lang="de-DE" sz="1200" dirty="0">
                <a:solidFill>
                  <a:schemeClr val="tx1"/>
                </a:solidFill>
              </a:rPr>
              <a:t/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</a:t>
            </a:r>
            <a:r>
              <a:rPr lang="en-US" sz="1200" dirty="0">
                <a:solidFill>
                  <a:schemeClr val="tx1"/>
                </a:solidFill>
              </a:rPr>
              <a:t>Spindle size (can the spindle handle the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workpiece weight)</a:t>
            </a:r>
            <a:r>
              <a:rPr lang="de-DE" sz="1200" dirty="0">
                <a:solidFill>
                  <a:schemeClr val="tx1"/>
                </a:solidFill>
              </a:rPr>
              <a:t/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</a:t>
            </a:r>
            <a:r>
              <a:rPr lang="en-US" sz="1200" dirty="0">
                <a:solidFill>
                  <a:schemeClr val="tx1"/>
                </a:solidFill>
              </a:rPr>
              <a:t>backflow through the spindle must be guaranteed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</a:t>
            </a:r>
            <a:r>
              <a:rPr lang="en-US" sz="1200" dirty="0">
                <a:solidFill>
                  <a:schemeClr val="tx1"/>
                </a:solidFill>
              </a:rPr>
              <a:t>pressure range   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Standard 20/50 bar   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Special &lt; 20 bar (possible)   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Special &gt; 50 bar (possible)   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Or pressure adjustable at the machine</a:t>
            </a:r>
            <a:r>
              <a:rPr lang="de-DE" sz="1200" dirty="0">
                <a:solidFill>
                  <a:schemeClr val="tx1"/>
                </a:solidFill>
              </a:rPr>
              <a:t/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Space in Tool Magazine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</a:t>
            </a:r>
            <a:r>
              <a:rPr lang="en-US" sz="1200" dirty="0">
                <a:solidFill>
                  <a:schemeClr val="tx1"/>
                </a:solidFill>
              </a:rPr>
              <a:t>Space in machine room (height)</a:t>
            </a:r>
          </a:p>
          <a:p>
            <a:r>
              <a:rPr lang="en-US" sz="1200" dirty="0">
                <a:solidFill>
                  <a:schemeClr val="tx1"/>
                </a:solidFill>
              </a:rPr>
              <a:t>-   Free M-Function in the program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 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</a:t>
            </a:r>
            <a:r>
              <a:rPr lang="en-US" sz="1200" dirty="0">
                <a:solidFill>
                  <a:schemeClr val="tx1"/>
                </a:solidFill>
              </a:rPr>
              <a:t>Orientation of the spindle advantageous</a:t>
            </a:r>
            <a:r>
              <a:rPr lang="de-DE" sz="1200" dirty="0">
                <a:solidFill>
                  <a:schemeClr val="tx1"/>
                </a:solidFill>
              </a:rPr>
              <a:t/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350" dirty="0"/>
              <a:t/>
            </a:r>
            <a:br>
              <a:rPr lang="de-DE" sz="1350" dirty="0"/>
            </a:br>
            <a:endParaRPr lang="de-DE" sz="1350" dirty="0"/>
          </a:p>
        </p:txBody>
      </p:sp>
      <p:sp>
        <p:nvSpPr>
          <p:cNvPr id="21" name="Legende: mit gebogener Linie 20">
            <a:extLst>
              <a:ext uri="{FF2B5EF4-FFF2-40B4-BE49-F238E27FC236}">
                <a16:creationId xmlns:a16="http://schemas.microsoft.com/office/drawing/2014/main" xmlns="" id="{A8AC1579-C2A3-4114-A4A6-8A177885C73D}"/>
              </a:ext>
            </a:extLst>
          </p:cNvPr>
          <p:cNvSpPr/>
          <p:nvPr/>
        </p:nvSpPr>
        <p:spPr>
          <a:xfrm>
            <a:off x="500628" y="4953244"/>
            <a:ext cx="3516036" cy="482261"/>
          </a:xfrm>
          <a:prstGeom prst="borderCallout2">
            <a:avLst>
              <a:gd name="adj1" fmla="val 54116"/>
              <a:gd name="adj2" fmla="val 99875"/>
              <a:gd name="adj3" fmla="val 54274"/>
              <a:gd name="adj4" fmla="val 108422"/>
              <a:gd name="adj5" fmla="val 91747"/>
              <a:gd name="adj6" fmla="val 108331"/>
            </a:avLst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200" dirty="0"/>
              <a:t>#  Storage </a:t>
            </a:r>
            <a:r>
              <a:rPr lang="en-US" sz="1200" dirty="0"/>
              <a:t>system / removal for workpieces</a:t>
            </a: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/>
              <a:t>#  </a:t>
            </a:r>
            <a:r>
              <a:rPr lang="en-US" sz="1200" dirty="0"/>
              <a:t>Control of (automated) clamping devices</a:t>
            </a:r>
            <a:r>
              <a:rPr lang="de-DE" sz="1350" dirty="0"/>
              <a:t/>
            </a:r>
            <a:br>
              <a:rPr lang="de-DE" sz="1350" dirty="0"/>
            </a:br>
            <a:r>
              <a:rPr lang="de-DE" sz="1350" dirty="0"/>
              <a:t/>
            </a:r>
            <a:br>
              <a:rPr lang="de-DE" sz="1350" dirty="0"/>
            </a:br>
            <a:endParaRPr lang="de-DE" sz="1350" dirty="0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xmlns="" id="{1622A05F-F1E6-4A77-A13C-8E7738122D2F}"/>
              </a:ext>
            </a:extLst>
          </p:cNvPr>
          <p:cNvCxnSpPr/>
          <p:nvPr/>
        </p:nvCxnSpPr>
        <p:spPr>
          <a:xfrm>
            <a:off x="4298795" y="2145215"/>
            <a:ext cx="1639230" cy="0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xmlns="" id="{98E02FD4-C322-43F8-843F-6456457B0CD3}"/>
              </a:ext>
            </a:extLst>
          </p:cNvPr>
          <p:cNvCxnSpPr>
            <a:cxnSpLocks/>
          </p:cNvCxnSpPr>
          <p:nvPr/>
        </p:nvCxnSpPr>
        <p:spPr>
          <a:xfrm>
            <a:off x="4282069" y="5392322"/>
            <a:ext cx="1201544" cy="0"/>
          </a:xfrm>
          <a:prstGeom prst="lin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xmlns="" id="{2A6C5455-78D2-4E59-AF93-40E8227D99E6}"/>
              </a:ext>
            </a:extLst>
          </p:cNvPr>
          <p:cNvCxnSpPr>
            <a:cxnSpLocks/>
          </p:cNvCxnSpPr>
          <p:nvPr/>
        </p:nvCxnSpPr>
        <p:spPr>
          <a:xfrm flipV="1">
            <a:off x="5491976" y="5041034"/>
            <a:ext cx="0" cy="375668"/>
          </a:xfrm>
          <a:prstGeom prst="lin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xmlns="" id="{9EE90A3A-2C44-4C32-9B23-88BE4E09B9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</p:spTree>
    <p:extLst>
      <p:ext uri="{BB962C8B-B14F-4D97-AF65-F5344CB8AC3E}">
        <p14:creationId xmlns:p14="http://schemas.microsoft.com/office/powerpoint/2010/main" val="340421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EBA92E6A-DF13-4BCA-8911-95B96630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56" y="389470"/>
            <a:ext cx="7400326" cy="960702"/>
          </a:xfrm>
        </p:spPr>
        <p:txBody>
          <a:bodyPr/>
          <a:lstStyle/>
          <a:p>
            <a:r>
              <a:rPr lang="de-DE" sz="2800" dirty="0"/>
              <a:t>Additives / Information Lean Automation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C78B8B38-A37A-447B-B188-05F0B7F0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6" y="1454729"/>
            <a:ext cx="3848479" cy="446967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6D95356D-3048-46FF-B2B6-588969E8656F}"/>
              </a:ext>
            </a:extLst>
          </p:cNvPr>
          <p:cNvSpPr txBox="1">
            <a:spLocks/>
          </p:cNvSpPr>
          <p:nvPr/>
        </p:nvSpPr>
        <p:spPr>
          <a:xfrm>
            <a:off x="4572001" y="1517368"/>
            <a:ext cx="4106008" cy="4138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400" dirty="0"/>
              <a:t>Link: Video Lean-Automation</a:t>
            </a:r>
          </a:p>
          <a:p>
            <a:endParaRPr lang="de-DE" sz="1000" b="0" dirty="0"/>
          </a:p>
          <a:p>
            <a:endParaRPr lang="de-DE" sz="1000" b="0" dirty="0"/>
          </a:p>
          <a:p>
            <a:r>
              <a:rPr lang="de-DE" sz="1400" dirty="0"/>
              <a:t>Link: Catalogue GSW-B / GSW-B-AGE</a:t>
            </a:r>
          </a:p>
          <a:p>
            <a:r>
              <a:rPr lang="de-DE" sz="1000" b="0" dirty="0">
                <a:solidFill>
                  <a:schemeClr val="accent1"/>
                </a:solidFill>
                <a:hlinkClick r:id="rId3"/>
              </a:rPr>
              <a:t>http://www.schunk.int/pimexport/IM0004260.PDF</a:t>
            </a:r>
            <a:endParaRPr lang="de-DE" sz="1000" b="0" dirty="0">
              <a:solidFill>
                <a:schemeClr val="accent1"/>
              </a:solidFill>
            </a:endParaRPr>
          </a:p>
          <a:p>
            <a:r>
              <a:rPr lang="de-DE" sz="1000" b="0" dirty="0">
                <a:hlinkClick r:id="rId4"/>
              </a:rPr>
              <a:t>http://www.schunk.int/pimexport/IM0018106.PDF</a:t>
            </a:r>
            <a:endParaRPr lang="de-DE" sz="1000" b="0" dirty="0"/>
          </a:p>
          <a:p>
            <a:endParaRPr lang="de-DE" sz="1000" b="0" dirty="0"/>
          </a:p>
          <a:p>
            <a:r>
              <a:rPr lang="de-DE" sz="1400" dirty="0"/>
              <a:t>Link: Catalogue RGG</a:t>
            </a:r>
          </a:p>
          <a:p>
            <a:r>
              <a:rPr lang="de-DE" sz="1000" b="0" dirty="0">
                <a:hlinkClick r:id="rId5"/>
              </a:rPr>
              <a:t>http://www.schunk.int/pimexport/IM0004264.PDF</a:t>
            </a:r>
            <a:endParaRPr lang="de-DE" sz="1000" b="0" dirty="0"/>
          </a:p>
          <a:p>
            <a:endParaRPr lang="de-DE" sz="1000" dirty="0"/>
          </a:p>
          <a:p>
            <a:r>
              <a:rPr lang="de-DE" sz="1400" dirty="0"/>
              <a:t>Link: </a:t>
            </a:r>
            <a:r>
              <a:rPr lang="de-DE" sz="1400" dirty="0" err="1"/>
              <a:t>Stationary</a:t>
            </a:r>
            <a:r>
              <a:rPr lang="de-DE" sz="1400" dirty="0"/>
              <a:t> </a:t>
            </a:r>
            <a:r>
              <a:rPr lang="de-DE" sz="1400" dirty="0" err="1"/>
              <a:t>Workholding</a:t>
            </a:r>
            <a:endParaRPr lang="de-DE" sz="1400" dirty="0"/>
          </a:p>
          <a:p>
            <a:r>
              <a:rPr lang="de-DE" sz="1000" b="0" dirty="0">
                <a:hlinkClick r:id="rId6"/>
              </a:rPr>
              <a:t>http://www.schunk.int/schip/salestoolbox/index.php?lngCode=de&amp;bereich=spanntechnik&amp;prokl=spannsysteme</a:t>
            </a:r>
            <a:endParaRPr lang="de-DE" sz="1000" b="0" dirty="0"/>
          </a:p>
          <a:p>
            <a:endParaRPr lang="de-DE" sz="1000" b="0" dirty="0"/>
          </a:p>
          <a:p>
            <a:r>
              <a:rPr lang="de-DE" sz="1400" dirty="0"/>
              <a:t>Link:  Toolholders</a:t>
            </a:r>
          </a:p>
          <a:p>
            <a:r>
              <a:rPr lang="de-DE" sz="1000" b="0" dirty="0">
                <a:hlinkClick r:id="rId7"/>
              </a:rPr>
              <a:t>http://www.schunk.int/schip/salestoolbox/index.php?lngCode=de&amp;bereich=spanntechnik&amp;prokl=werkzeughalter</a:t>
            </a:r>
            <a:endParaRPr lang="de-DE" sz="1000" b="0" dirty="0"/>
          </a:p>
          <a:p>
            <a:endParaRPr lang="de-DE" sz="1200" b="0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xmlns="" id="{4DCBA987-680E-414C-B763-65BF5DBFC7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</p:spTree>
    <p:extLst>
      <p:ext uri="{BB962C8B-B14F-4D97-AF65-F5344CB8AC3E}">
        <p14:creationId xmlns:p14="http://schemas.microsoft.com/office/powerpoint/2010/main" val="330272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33949A0-5170-4E6A-976A-A8BC1419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72" y="1652178"/>
            <a:ext cx="5158993" cy="3869245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xmlns="" id="{1AF8E18D-8106-4EF0-A4B7-1504BE332883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BCAF8EF0-87C7-48AE-AEF4-12DF7A46A408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xmlns="" id="{CF000046-2410-4538-A31A-2EA2C952AE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</p:spTree>
    <p:extLst>
      <p:ext uri="{BB962C8B-B14F-4D97-AF65-F5344CB8AC3E}">
        <p14:creationId xmlns:p14="http://schemas.microsoft.com/office/powerpoint/2010/main" val="399104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D56D919-BE5C-4510-986D-FCA29911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28" y="1652178"/>
            <a:ext cx="5049494" cy="378813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AB708D07-C064-496C-BEAF-B41294FCB62A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xmlns="" id="{BD9F9E51-EA22-4462-B627-C2D02371DD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xmlns="" id="{63F8811D-6FAE-4485-AC06-B16CFD6F592B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9711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BA6C2D5-C23E-4BFA-AFE0-FEB3DCFF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28" y="1441737"/>
            <a:ext cx="3412165" cy="22896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398492D1-AFC6-4223-BA41-F6D03CDDA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27" y="3824528"/>
            <a:ext cx="3412166" cy="213700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xmlns="" id="{811972D4-AB85-4F9E-AED1-03E71F5E5BC6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xmlns="" id="{1AC81268-E26B-4947-94C6-BFBF61C684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xmlns="" id="{B55484E1-6AFB-42FB-BFA1-B7C2011B09EA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98907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6136AFC4-4D11-48E7-B655-A1B38D37A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1561792"/>
            <a:ext cx="5021794" cy="376634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2DDFFF4F-B071-4349-A0BF-B3E13309A8D6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xmlns="" id="{73AC16C9-4B64-40C6-891D-4CDF8DAE02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xmlns="" id="{E675C5F0-F5B3-4AE5-9FA9-7B24FB689E34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49265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4CC72C00-55A1-4C40-AE24-8A01FFD7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28" y="1652178"/>
            <a:ext cx="4968919" cy="372768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7EDDE03A-B3AB-478C-947A-1C72521C9130}"/>
              </a:ext>
            </a:extLst>
          </p:cNvPr>
          <p:cNvSpPr txBox="1">
            <a:spLocks/>
          </p:cNvSpPr>
          <p:nvPr/>
        </p:nvSpPr>
        <p:spPr>
          <a:xfrm>
            <a:off x="313193" y="387892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SCHUNK Lean Automation /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examples</a:t>
            </a:r>
            <a:endParaRPr lang="de-DE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xmlns="" id="{754C4F0F-26C4-47ED-BD8A-08F0226652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SCHUNK Lean Automation /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- JD FJM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xmlns="" id="{1346D257-2561-4AE2-984A-1ACAAB712783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</a:t>
            </a:r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/>
              <a:t>description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en-US" sz="1200" dirty="0"/>
              <a:t>Recommendation of possible SCHUNK products for this application</a:t>
            </a:r>
            <a:r>
              <a:rPr lang="de-DE" sz="1200" dirty="0"/>
              <a:t>:</a:t>
            </a:r>
          </a:p>
          <a:p>
            <a:r>
              <a:rPr lang="de-DE" sz="1200" b="1" dirty="0" err="1"/>
              <a:t>Gripping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 err="1"/>
              <a:t>Clamping</a:t>
            </a:r>
            <a:r>
              <a:rPr lang="de-DE" sz="1200" b="1" dirty="0"/>
              <a:t>:</a:t>
            </a:r>
          </a:p>
          <a:p>
            <a:pPr marL="0" indent="0">
              <a:buNone/>
            </a:pPr>
            <a:r>
              <a:rPr lang="de-DE" sz="1200" dirty="0"/>
              <a:t>	e.g. (in </a:t>
            </a:r>
            <a:r>
              <a:rPr lang="de-DE" sz="1200" dirty="0" err="1"/>
              <a:t>progress</a:t>
            </a:r>
            <a:r>
              <a:rPr lang="de-DE" sz="1200" dirty="0"/>
              <a:t> / Status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56289576"/>
      </p:ext>
    </p:extLst>
  </p:cSld>
  <p:clrMapOvr>
    <a:masterClrMapping/>
  </p:clrMapOvr>
</p:sld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516</Words>
  <Application>Microsoft Office PowerPoint</Application>
  <PresentationFormat>Bildschirmpräsentation (4:3)</PresentationFormat>
  <Paragraphs>171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PowerPoint-Präsentation</vt:lpstr>
      <vt:lpstr>Requirements for the machine (Requirements for the use of a spindle gripper)     </vt:lpstr>
      <vt:lpstr>Additives / Information Lean Automation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Ideenhaus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Scholl, Janina</cp:lastModifiedBy>
  <cp:revision>312</cp:revision>
  <dcterms:created xsi:type="dcterms:W3CDTF">2015-04-07T09:55:40Z</dcterms:created>
  <dcterms:modified xsi:type="dcterms:W3CDTF">2019-02-13T10:23:59Z</dcterms:modified>
</cp:coreProperties>
</file>