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5" r:id="rId2"/>
    <p:sldId id="321" r:id="rId3"/>
    <p:sldId id="364" r:id="rId4"/>
    <p:sldId id="330" r:id="rId5"/>
    <p:sldId id="339" r:id="rId6"/>
    <p:sldId id="483" r:id="rId7"/>
    <p:sldId id="474" r:id="rId8"/>
    <p:sldId id="473" r:id="rId9"/>
    <p:sldId id="322" r:id="rId10"/>
    <p:sldId id="343" r:id="rId11"/>
    <p:sldId id="340" r:id="rId12"/>
    <p:sldId id="331" r:id="rId13"/>
    <p:sldId id="341" r:id="rId14"/>
    <p:sldId id="332" r:id="rId15"/>
    <p:sldId id="345" r:id="rId16"/>
    <p:sldId id="344" r:id="rId17"/>
    <p:sldId id="333" r:id="rId18"/>
    <p:sldId id="346" r:id="rId19"/>
    <p:sldId id="355" r:id="rId20"/>
    <p:sldId id="353" r:id="rId21"/>
    <p:sldId id="334" r:id="rId22"/>
    <p:sldId id="351" r:id="rId23"/>
    <p:sldId id="352" r:id="rId24"/>
    <p:sldId id="335" r:id="rId25"/>
    <p:sldId id="348" r:id="rId26"/>
    <p:sldId id="337" r:id="rId27"/>
    <p:sldId id="338" r:id="rId28"/>
    <p:sldId id="336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01" autoAdjust="0"/>
  </p:normalViewPr>
  <p:slideViewPr>
    <p:cSldViewPr snapToGrid="0" snapToObjects="1">
      <p:cViewPr varScale="1">
        <p:scale>
          <a:sx n="79" d="100"/>
          <a:sy n="79" d="100"/>
        </p:scale>
        <p:origin x="106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Einfache und kostengünstiger Einstieg in die Automatisierung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>
                <a:sym typeface="Wingdings" panose="05000000000000000000" pitchFamily="2" charset="2"/>
              </a:rPr>
              <a:t>Hohe Effizienzeffekte durch automatischem Werkstückwechsel und -reinigung)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>
                <a:sym typeface="Wingdings" panose="05000000000000000000" pitchFamily="2" charset="2"/>
              </a:rPr>
              <a:t>Minimierung Rüstzeiten und höher Nutzungsgrad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07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gripper</a:t>
            </a:r>
            <a:r>
              <a:rPr lang="de-DE" dirty="0"/>
              <a:t> auf Werkzeugmagazin, auch </a:t>
            </a:r>
            <a:r>
              <a:rPr lang="de-DE" dirty="0" err="1"/>
              <a:t>with</a:t>
            </a:r>
            <a:r>
              <a:rPr lang="de-DE" dirty="0"/>
              <a:t> Spindelinterface</a:t>
            </a:r>
            <a:r>
              <a:rPr lang="de-DE" baseline="0" dirty="0"/>
              <a:t> und Betätigung über </a:t>
            </a:r>
            <a:r>
              <a:rPr lang="de-DE" baseline="0" dirty="0" err="1"/>
              <a:t>Kühlschmierwithtel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95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57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193434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3200" b="1" dirty="0">
                <a:solidFill>
                  <a:schemeClr val="bg1"/>
                </a:solidFill>
              </a:rPr>
              <a:t>SCHUNK Lean Automation</a:t>
            </a:r>
          </a:p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- </a:t>
            </a:r>
            <a:r>
              <a:rPr lang="de-DE" sz="2000" dirty="0" err="1">
                <a:solidFill>
                  <a:schemeClr val="bg1"/>
                </a:solidFill>
              </a:rPr>
              <a:t>gripper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shaft</a:t>
            </a:r>
            <a:r>
              <a:rPr lang="de-DE" sz="2000" dirty="0">
                <a:solidFill>
                  <a:schemeClr val="bg1"/>
                </a:solidFill>
              </a:rPr>
              <a:t>-interface (</a:t>
            </a:r>
            <a:r>
              <a:rPr lang="de-DE" sz="2000" dirty="0" err="1">
                <a:solidFill>
                  <a:schemeClr val="bg1"/>
                </a:solidFill>
              </a:rPr>
              <a:t>standard</a:t>
            </a:r>
            <a:r>
              <a:rPr lang="de-DE" sz="2000" dirty="0">
                <a:solidFill>
                  <a:schemeClr val="bg1"/>
                </a:solidFill>
              </a:rPr>
              <a:t>) </a:t>
            </a:r>
          </a:p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- </a:t>
            </a:r>
            <a:r>
              <a:rPr lang="de-DE" sz="2000" dirty="0" err="1">
                <a:solidFill>
                  <a:schemeClr val="bg1"/>
                </a:solidFill>
              </a:rPr>
              <a:t>gripper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spindel-interface (semi-standard)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9316" y="389470"/>
            <a:ext cx="8074557" cy="588304"/>
          </a:xfrm>
        </p:spPr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717507" y="1384186"/>
            <a:ext cx="7539253" cy="52609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standard-toolholder </a:t>
            </a:r>
          </a:p>
          <a:p>
            <a:r>
              <a:rPr lang="de-DE" sz="1600" b="0" dirty="0"/>
              <a:t>- </a:t>
            </a:r>
            <a:r>
              <a:rPr lang="de-DE" sz="1600" b="0" dirty="0" err="1"/>
              <a:t>Tendo</a:t>
            </a:r>
            <a:r>
              <a:rPr lang="de-DE" sz="1600" b="0" dirty="0"/>
              <a:t> 								    - Weldon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>
          <a:xfrm>
            <a:off x="692090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8484617-7936-4149-9220-77A8BD59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07" y="2024862"/>
            <a:ext cx="3754248" cy="30250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FEC4F32-2DB9-4CF6-9C1F-72D68F4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131" y="2024863"/>
            <a:ext cx="3825729" cy="30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1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95" y="389470"/>
            <a:ext cx="8074557" cy="557203"/>
          </a:xfrm>
        </p:spPr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0" y="3133561"/>
            <a:ext cx="2004134" cy="19039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17" y="2608136"/>
            <a:ext cx="1828799" cy="30479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892" y="2609022"/>
            <a:ext cx="1842238" cy="30471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10" y="3133561"/>
            <a:ext cx="2300043" cy="188391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96895" y="1079031"/>
            <a:ext cx="3692372" cy="126048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standard-adapter GSW-B </a:t>
            </a:r>
          </a:p>
          <a:p>
            <a:r>
              <a:rPr lang="de-DE" sz="1600" dirty="0"/>
              <a:t>w/o </a:t>
            </a:r>
            <a:r>
              <a:rPr lang="de-DE" sz="1600" dirty="0" err="1"/>
              <a:t>compensation</a:t>
            </a:r>
            <a:endParaRPr lang="de-DE" sz="1600" dirty="0"/>
          </a:p>
          <a:p>
            <a:r>
              <a:rPr lang="de-DE" sz="1600" b="0" dirty="0"/>
              <a:t>- PGN+ </a:t>
            </a:r>
            <a:r>
              <a:rPr lang="de-DE" sz="1600" b="0" dirty="0" err="1"/>
              <a:t>Parallelgripper</a:t>
            </a:r>
            <a:endParaRPr lang="de-DE" sz="1600" b="0" dirty="0"/>
          </a:p>
          <a:p>
            <a:r>
              <a:rPr lang="de-DE" sz="1600" b="0" dirty="0"/>
              <a:t>- PZN+ </a:t>
            </a:r>
            <a:r>
              <a:rPr lang="de-DE" sz="1600" b="0" dirty="0" err="1"/>
              <a:t>Centricgripper</a:t>
            </a:r>
            <a:endParaRPr lang="de-DE" sz="1600" b="0" dirty="0"/>
          </a:p>
          <a:p>
            <a:r>
              <a:rPr lang="de-DE" sz="1600" b="0" dirty="0"/>
              <a:t>- PWG+ </a:t>
            </a:r>
            <a:r>
              <a:rPr lang="de-DE" sz="1600" b="0" dirty="0" err="1"/>
              <a:t>Angulargripper</a:t>
            </a:r>
            <a:r>
              <a:rPr lang="de-DE" sz="1600" b="0" dirty="0"/>
              <a:t>  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830033" y="1087533"/>
            <a:ext cx="3372407" cy="125198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standard-adapter GSW-B-AGE </a:t>
            </a:r>
          </a:p>
          <a:p>
            <a:r>
              <a:rPr lang="de-DE" sz="1600" dirty="0" err="1"/>
              <a:t>with</a:t>
            </a:r>
            <a:r>
              <a:rPr lang="de-DE" sz="1600" dirty="0"/>
              <a:t> X/Y/Z </a:t>
            </a:r>
            <a:r>
              <a:rPr lang="de-DE" sz="1600" dirty="0" err="1"/>
              <a:t>compensation</a:t>
            </a:r>
            <a:endParaRPr lang="de-DE" sz="1600" dirty="0"/>
          </a:p>
          <a:p>
            <a:r>
              <a:rPr lang="de-DE" sz="1600" b="0" dirty="0"/>
              <a:t>- PGN+ </a:t>
            </a:r>
            <a:r>
              <a:rPr lang="de-DE" sz="1600" b="0" dirty="0" err="1"/>
              <a:t>Parallelgripper</a:t>
            </a:r>
            <a:endParaRPr lang="de-DE" sz="1600" b="0" dirty="0"/>
          </a:p>
          <a:p>
            <a:r>
              <a:rPr lang="de-DE" sz="1600" b="0" dirty="0"/>
              <a:t>- PZN+ </a:t>
            </a:r>
            <a:r>
              <a:rPr lang="de-DE" sz="1600" b="0" dirty="0" err="1"/>
              <a:t>Centricgripper</a:t>
            </a:r>
            <a:endParaRPr lang="de-DE" sz="1600" b="0" dirty="0"/>
          </a:p>
          <a:p>
            <a:r>
              <a:rPr lang="de-DE" sz="1600" b="0" dirty="0"/>
              <a:t>- PWG+ </a:t>
            </a:r>
            <a:r>
              <a:rPr lang="de-DE" sz="1600" b="0" dirty="0" err="1"/>
              <a:t>Angulargripper</a:t>
            </a:r>
            <a:r>
              <a:rPr lang="de-DE" sz="1600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455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137" y="389470"/>
            <a:ext cx="8074557" cy="600234"/>
          </a:xfrm>
        </p:spPr>
        <p:txBody>
          <a:bodyPr/>
          <a:lstStyle/>
          <a:p>
            <a:r>
              <a:rPr lang="de-DE" dirty="0"/>
              <a:t>SCHUNK Semi-standard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3364535"/>
            <a:ext cx="1874525" cy="2541534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65971" y="1024945"/>
            <a:ext cx="6889078" cy="95128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 err="1"/>
              <a:t>Comparison</a:t>
            </a:r>
            <a:r>
              <a:rPr lang="de-DE" sz="1600" dirty="0"/>
              <a:t> </a:t>
            </a:r>
            <a:r>
              <a:rPr lang="de-DE" sz="1600" dirty="0" err="1"/>
              <a:t>standard</a:t>
            </a:r>
            <a:r>
              <a:rPr lang="de-DE" sz="1600" dirty="0"/>
              <a:t> / semi-standard 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Wingdings" panose="05000000000000000000" pitchFamily="2" charset="2"/>
              </a:rPr>
              <a:t>difference</a:t>
            </a:r>
            <a:r>
              <a:rPr lang="de-DE" sz="1600" dirty="0">
                <a:sym typeface="Wingdings" panose="05000000000000000000" pitchFamily="2" charset="2"/>
              </a:rPr>
              <a:t> in </a:t>
            </a:r>
            <a:r>
              <a:rPr lang="de-DE" sz="1600" dirty="0" err="1">
                <a:sym typeface="Wingdings" panose="05000000000000000000" pitchFamily="2" charset="2"/>
              </a:rPr>
              <a:t>height</a:t>
            </a: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b="0" dirty="0" err="1"/>
              <a:t>standard</a:t>
            </a:r>
            <a:r>
              <a:rPr lang="de-DE" sz="1600" b="0" dirty="0"/>
              <a:t> =            </a:t>
            </a:r>
            <a:r>
              <a:rPr lang="de-DE" sz="1600" b="0" dirty="0" err="1"/>
              <a:t>tool</a:t>
            </a:r>
            <a:r>
              <a:rPr lang="de-DE" sz="1600" b="0" dirty="0"/>
              <a:t> holder / </a:t>
            </a:r>
            <a:r>
              <a:rPr lang="de-DE" sz="1600" b="0" dirty="0" err="1"/>
              <a:t>adapter</a:t>
            </a:r>
            <a:r>
              <a:rPr lang="de-DE" sz="1600" b="0" dirty="0"/>
              <a:t> </a:t>
            </a:r>
            <a:r>
              <a:rPr lang="de-DE" sz="1600" b="0" dirty="0" err="1"/>
              <a:t>with</a:t>
            </a:r>
            <a:r>
              <a:rPr lang="de-DE" sz="1600" b="0" dirty="0"/>
              <a:t> </a:t>
            </a:r>
            <a:r>
              <a:rPr lang="de-DE" sz="1600" b="0" dirty="0" err="1"/>
              <a:t>shaft</a:t>
            </a:r>
            <a:r>
              <a:rPr lang="de-DE" sz="1600" b="0" dirty="0"/>
              <a:t> / </a:t>
            </a:r>
            <a:r>
              <a:rPr lang="de-DE" sz="1600" b="0" dirty="0" err="1"/>
              <a:t>gripper</a:t>
            </a:r>
            <a:endParaRPr lang="de-DE" sz="1600" b="0" dirty="0"/>
          </a:p>
          <a:p>
            <a:pPr marL="285750" indent="-285750">
              <a:buFontTx/>
              <a:buChar char="-"/>
            </a:pPr>
            <a:r>
              <a:rPr lang="de-DE" sz="1600" b="0" dirty="0"/>
              <a:t>semi-standard =  </a:t>
            </a:r>
            <a:r>
              <a:rPr lang="de-DE" sz="1600" b="0" dirty="0" err="1"/>
              <a:t>tool</a:t>
            </a:r>
            <a:r>
              <a:rPr lang="de-DE" sz="1600" b="0" dirty="0"/>
              <a:t> holder / </a:t>
            </a:r>
            <a:r>
              <a:rPr lang="de-DE" sz="1600" b="0" dirty="0" err="1"/>
              <a:t>gripper</a:t>
            </a:r>
            <a:endParaRPr lang="de-DE" sz="1600" b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697746"/>
            <a:ext cx="1523717" cy="220832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03" y="2171748"/>
            <a:ext cx="402011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600234"/>
          </a:xfrm>
        </p:spPr>
        <p:txBody>
          <a:bodyPr/>
          <a:lstStyle/>
          <a:p>
            <a:r>
              <a:rPr lang="de-DE" dirty="0"/>
              <a:t>SCHUNK Semi-standard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compensation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65971" y="1024946"/>
            <a:ext cx="6889078" cy="56676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 err="1"/>
              <a:t>comparison</a:t>
            </a:r>
            <a:r>
              <a:rPr lang="de-DE" sz="1600" dirty="0"/>
              <a:t> </a:t>
            </a:r>
            <a:r>
              <a:rPr lang="de-DE" sz="1600" dirty="0" err="1"/>
              <a:t>standard</a:t>
            </a:r>
            <a:r>
              <a:rPr lang="de-DE" sz="1600" dirty="0"/>
              <a:t> / semi-standard   ==&gt; 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/>
              <a:t>difference</a:t>
            </a:r>
            <a:r>
              <a:rPr lang="de-DE" sz="1600" dirty="0"/>
              <a:t> in </a:t>
            </a:r>
            <a:r>
              <a:rPr lang="de-DE" sz="1600" dirty="0" err="1"/>
              <a:t>height</a:t>
            </a:r>
            <a:endParaRPr lang="de-DE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26381"/>
          <a:stretch/>
        </p:blipFill>
        <p:spPr>
          <a:xfrm>
            <a:off x="2979914" y="3451731"/>
            <a:ext cx="2018706" cy="24208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3846" t="3125"/>
          <a:stretch/>
        </p:blipFill>
        <p:spPr>
          <a:xfrm rot="5400000">
            <a:off x="5553802" y="2498638"/>
            <a:ext cx="3666142" cy="27551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3" y="2873003"/>
            <a:ext cx="1724266" cy="3086531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58734" y="2087735"/>
            <a:ext cx="3020962" cy="99189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Semi- Standard</a:t>
            </a:r>
          </a:p>
          <a:p>
            <a:r>
              <a:rPr lang="de-DE" sz="1200" b="0" dirty="0"/>
              <a:t>e.g. GEI Capto/TCU-S/Adapter/PGN+080-1-IS </a:t>
            </a:r>
          </a:p>
          <a:p>
            <a:r>
              <a:rPr lang="de-DE" sz="1200" b="0" dirty="0" err="1"/>
              <a:t>Gripping</a:t>
            </a:r>
            <a:r>
              <a:rPr lang="de-DE" sz="1200" b="0" dirty="0"/>
              <a:t> </a:t>
            </a:r>
            <a:r>
              <a:rPr lang="de-DE" sz="1200" b="0" dirty="0" err="1"/>
              <a:t>unit</a:t>
            </a:r>
            <a:r>
              <a:rPr lang="de-DE" sz="1200" b="0" dirty="0"/>
              <a:t>:  </a:t>
            </a:r>
          </a:p>
          <a:p>
            <a:r>
              <a:rPr lang="de-DE" sz="1200" b="0" dirty="0" err="1"/>
              <a:t>Gripper</a:t>
            </a:r>
            <a:r>
              <a:rPr lang="de-DE" sz="1200" b="0" dirty="0"/>
              <a:t> </a:t>
            </a:r>
            <a:r>
              <a:rPr lang="de-DE" sz="1200" b="0" dirty="0" err="1"/>
              <a:t>with</a:t>
            </a:r>
            <a:r>
              <a:rPr lang="de-DE" sz="1200" b="0" dirty="0"/>
              <a:t> </a:t>
            </a:r>
            <a:r>
              <a:rPr lang="de-DE" sz="1200" b="0" dirty="0" err="1"/>
              <a:t>shaft</a:t>
            </a:r>
            <a:r>
              <a:rPr lang="de-DE" sz="1200" b="0" dirty="0"/>
              <a:t> </a:t>
            </a:r>
            <a:r>
              <a:rPr lang="de-DE" sz="1200" b="0" dirty="0" err="1"/>
              <a:t>interface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special-</a:t>
            </a:r>
            <a:r>
              <a:rPr lang="de-DE" sz="1200" b="0" dirty="0" err="1"/>
              <a:t>compansation</a:t>
            </a:r>
            <a:r>
              <a:rPr lang="de-DE" sz="1200" b="0" dirty="0"/>
              <a:t> </a:t>
            </a:r>
            <a:r>
              <a:rPr lang="de-DE" sz="1200" b="0" dirty="0" err="1"/>
              <a:t>unit</a:t>
            </a:r>
            <a:r>
              <a:rPr lang="de-DE" sz="1200" b="0" dirty="0"/>
              <a:t> (</a:t>
            </a:r>
            <a:r>
              <a:rPr lang="de-DE" sz="1200" b="0" dirty="0" err="1"/>
              <a:t>with</a:t>
            </a:r>
            <a:r>
              <a:rPr lang="de-DE" sz="1200" b="0" dirty="0"/>
              <a:t> fluid </a:t>
            </a:r>
            <a:r>
              <a:rPr lang="de-DE" sz="1200" b="0" dirty="0" err="1"/>
              <a:t>feed-through</a:t>
            </a:r>
            <a:r>
              <a:rPr lang="de-DE" sz="1200" b="0" dirty="0"/>
              <a:t>)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65971" y="1915554"/>
            <a:ext cx="2149633" cy="97276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Standard </a:t>
            </a:r>
          </a:p>
          <a:p>
            <a:r>
              <a:rPr lang="de-DE" sz="1200" b="0" dirty="0"/>
              <a:t>GSWB-AGE</a:t>
            </a:r>
          </a:p>
          <a:p>
            <a:r>
              <a:rPr lang="de-DE" sz="1200" b="0" dirty="0" err="1"/>
              <a:t>Gripper</a:t>
            </a:r>
            <a:r>
              <a:rPr lang="de-DE" sz="1200" b="0" dirty="0"/>
              <a:t> </a:t>
            </a:r>
            <a:r>
              <a:rPr lang="de-DE" sz="1200" b="0" dirty="0" err="1"/>
              <a:t>with</a:t>
            </a:r>
            <a:r>
              <a:rPr lang="de-DE" sz="1200" b="0" dirty="0"/>
              <a:t> </a:t>
            </a:r>
            <a:r>
              <a:rPr lang="de-DE" sz="1200" b="0" dirty="0" err="1"/>
              <a:t>shaft</a:t>
            </a:r>
            <a:r>
              <a:rPr lang="de-DE" sz="1200" b="0" dirty="0"/>
              <a:t> </a:t>
            </a:r>
            <a:r>
              <a:rPr lang="de-DE" sz="1200" b="0" dirty="0" err="1"/>
              <a:t>interface</a:t>
            </a:r>
            <a:endParaRPr lang="de-DE" sz="1200" b="0" dirty="0"/>
          </a:p>
          <a:p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compansation</a:t>
            </a:r>
            <a:r>
              <a:rPr lang="de-DE" sz="1200" b="0" dirty="0"/>
              <a:t> </a:t>
            </a:r>
            <a:r>
              <a:rPr lang="de-DE" sz="1200" b="0" dirty="0" err="1"/>
              <a:t>unit</a:t>
            </a:r>
            <a:r>
              <a:rPr lang="de-DE" sz="12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285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73886"/>
          </a:xfrm>
        </p:spPr>
        <p:txBody>
          <a:bodyPr/>
          <a:lstStyle/>
          <a:p>
            <a:r>
              <a:rPr lang="de-DE" dirty="0"/>
              <a:t>Special </a:t>
            </a:r>
            <a:r>
              <a:rPr lang="de-DE" dirty="0" err="1"/>
              <a:t>solutions</a:t>
            </a:r>
            <a:r>
              <a:rPr lang="de-DE" dirty="0"/>
              <a:t>:</a:t>
            </a:r>
            <a:br>
              <a:rPr lang="de-DE" dirty="0"/>
            </a:br>
            <a:r>
              <a:rPr lang="de-DE" sz="1800" dirty="0" err="1"/>
              <a:t>examples</a:t>
            </a:r>
            <a:r>
              <a:rPr lang="de-DE" sz="1800" dirty="0"/>
              <a:t> different </a:t>
            </a:r>
            <a:r>
              <a:rPr lang="de-DE" sz="1800" dirty="0" err="1"/>
              <a:t>interfaces</a:t>
            </a:r>
            <a:endParaRPr lang="de-DE" sz="1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16" y="1482089"/>
            <a:ext cx="3790165" cy="3344971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52474" y="4856051"/>
            <a:ext cx="2206386" cy="94375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Semi-Standard</a:t>
            </a:r>
          </a:p>
          <a:p>
            <a:r>
              <a:rPr lang="de-DE" sz="1200" dirty="0"/>
              <a:t>GEI HSK-A 63/ PWG+125-AS </a:t>
            </a:r>
          </a:p>
          <a:p>
            <a:r>
              <a:rPr lang="de-DE" sz="1200" b="0" dirty="0" err="1"/>
              <a:t>Angulargripper</a:t>
            </a:r>
            <a:r>
              <a:rPr lang="de-DE" sz="1200" b="0" dirty="0"/>
              <a:t> PWG+125-AS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spindle </a:t>
            </a:r>
            <a:r>
              <a:rPr lang="de-DE" sz="1200" b="0" dirty="0" err="1"/>
              <a:t>interface</a:t>
            </a:r>
            <a:r>
              <a:rPr lang="de-DE" sz="1200" b="0" dirty="0"/>
              <a:t> HSK-A 63</a:t>
            </a:r>
          </a:p>
          <a:p>
            <a:r>
              <a:rPr lang="de-DE" sz="1200" b="0" dirty="0"/>
              <a:t>(top </a:t>
            </a:r>
            <a:r>
              <a:rPr lang="de-DE" sz="1200" b="0" dirty="0" err="1"/>
              <a:t>jaws</a:t>
            </a:r>
            <a:r>
              <a:rPr lang="de-DE" sz="1200" b="0" dirty="0"/>
              <a:t> </a:t>
            </a:r>
            <a:r>
              <a:rPr lang="de-DE" sz="1200" b="0" dirty="0" err="1"/>
              <a:t>made</a:t>
            </a:r>
            <a:r>
              <a:rPr lang="de-DE" sz="1200" b="0" dirty="0"/>
              <a:t> </a:t>
            </a:r>
            <a:r>
              <a:rPr lang="de-DE" sz="1200" b="0" dirty="0" err="1"/>
              <a:t>by</a:t>
            </a:r>
            <a:r>
              <a:rPr lang="de-DE" sz="1200" b="0" dirty="0"/>
              <a:t> </a:t>
            </a:r>
            <a:r>
              <a:rPr lang="de-DE" sz="1200" b="0" dirty="0" err="1"/>
              <a:t>customer</a:t>
            </a:r>
            <a:r>
              <a:rPr lang="de-DE" sz="1200" b="0" dirty="0"/>
              <a:t>)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98721" y="485339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Special</a:t>
            </a:r>
          </a:p>
          <a:p>
            <a:r>
              <a:rPr lang="de-DE" sz="1200" dirty="0"/>
              <a:t>GEI VDI / PGN+100-1-AS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	 PGN+100-1-AS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spindle </a:t>
            </a:r>
            <a:r>
              <a:rPr lang="de-DE" sz="1200" b="0" dirty="0" err="1"/>
              <a:t>interface</a:t>
            </a:r>
            <a:r>
              <a:rPr lang="de-DE" sz="1200" b="0" dirty="0"/>
              <a:t> </a:t>
            </a:r>
            <a:r>
              <a:rPr lang="de-DE" sz="1200" b="0" dirty="0" err="1"/>
              <a:t>similar</a:t>
            </a:r>
            <a:r>
              <a:rPr lang="de-DE" sz="1200" b="0" dirty="0"/>
              <a:t> VDI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top </a:t>
            </a:r>
            <a:r>
              <a:rPr lang="de-DE" sz="1200" b="0" dirty="0" err="1"/>
              <a:t>jaws</a:t>
            </a:r>
            <a:r>
              <a:rPr lang="de-DE" sz="1200" b="0" dirty="0"/>
              <a:t> 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9A782AE-F25E-4DCD-8354-6E82114B9E12}"/>
              </a:ext>
            </a:extLst>
          </p:cNvPr>
          <p:cNvGrpSpPr/>
          <p:nvPr/>
        </p:nvGrpSpPr>
        <p:grpSpPr>
          <a:xfrm>
            <a:off x="619738" y="1509658"/>
            <a:ext cx="2612350" cy="3012540"/>
            <a:chOff x="619738" y="1509658"/>
            <a:chExt cx="2612350" cy="301254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738" y="1509658"/>
              <a:ext cx="2612350" cy="301254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2884FFE-A5BC-45BD-A95E-766D1D8EACAC}"/>
                </a:ext>
              </a:extLst>
            </p:cNvPr>
            <p:cNvSpPr/>
            <p:nvPr/>
          </p:nvSpPr>
          <p:spPr>
            <a:xfrm>
              <a:off x="2315183" y="4192621"/>
              <a:ext cx="916905" cy="329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8428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73886"/>
          </a:xfrm>
        </p:spPr>
        <p:txBody>
          <a:bodyPr/>
          <a:lstStyle/>
          <a:p>
            <a:r>
              <a:rPr lang="de-DE" dirty="0"/>
              <a:t>Special </a:t>
            </a:r>
            <a:r>
              <a:rPr lang="de-DE" dirty="0" err="1"/>
              <a:t>solutions</a:t>
            </a:r>
            <a:r>
              <a:rPr lang="de-DE" dirty="0"/>
              <a:t>:</a:t>
            </a:r>
            <a:br>
              <a:rPr lang="de-DE" dirty="0"/>
            </a:br>
            <a:r>
              <a:rPr lang="de-DE" sz="1800" dirty="0" err="1"/>
              <a:t>examples</a:t>
            </a:r>
            <a:r>
              <a:rPr lang="de-DE" sz="1800" dirty="0"/>
              <a:t> different </a:t>
            </a:r>
            <a:r>
              <a:rPr lang="de-DE" sz="1800" dirty="0" err="1"/>
              <a:t>interfaces</a:t>
            </a:r>
            <a:endParaRPr lang="de-DE" sz="1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136" y="671375"/>
            <a:ext cx="3017248" cy="40632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8" y="1945448"/>
            <a:ext cx="2944118" cy="270803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69531" y="4864601"/>
            <a:ext cx="3087541" cy="117670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Special</a:t>
            </a:r>
          </a:p>
          <a:p>
            <a:r>
              <a:rPr lang="de-DE" sz="1200" dirty="0"/>
              <a:t>GEI Capto C6 / GSWB 80-PZ / PGN+080-1-IS 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 PGN+80-1-IS </a:t>
            </a:r>
            <a:r>
              <a:rPr lang="de-DE" sz="1200" b="0" dirty="0" err="1"/>
              <a:t>with</a:t>
            </a:r>
            <a:r>
              <a:rPr lang="de-DE" sz="1200" b="0" dirty="0"/>
              <a:t> </a:t>
            </a:r>
          </a:p>
          <a:p>
            <a:r>
              <a:rPr lang="de-DE" sz="1200" b="0" dirty="0" err="1"/>
              <a:t>shaft</a:t>
            </a:r>
            <a:r>
              <a:rPr lang="de-DE" sz="1200" b="0" dirty="0"/>
              <a:t> </a:t>
            </a:r>
            <a:r>
              <a:rPr lang="de-DE" sz="1200" b="0" dirty="0" err="1"/>
              <a:t>interface</a:t>
            </a:r>
            <a:r>
              <a:rPr lang="de-DE" sz="1200" b="0" dirty="0"/>
              <a:t> GSWB 80-PZ </a:t>
            </a:r>
            <a:r>
              <a:rPr lang="de-DE" sz="1200" b="0" dirty="0" err="1"/>
              <a:t>and</a:t>
            </a:r>
            <a:endParaRPr lang="de-DE" sz="1200" b="0" dirty="0"/>
          </a:p>
          <a:p>
            <a:r>
              <a:rPr lang="de-DE" sz="1200" b="0" dirty="0"/>
              <a:t>toolholder SCHUNK Capto C6 Ø20x65</a:t>
            </a:r>
          </a:p>
          <a:p>
            <a:r>
              <a:rPr lang="de-DE" sz="1200" b="0" dirty="0" err="1"/>
              <a:t>special</a:t>
            </a:r>
            <a:r>
              <a:rPr lang="de-DE" sz="1200" b="0" dirty="0"/>
              <a:t> top </a:t>
            </a:r>
            <a:r>
              <a:rPr lang="de-DE" sz="1200" b="0" dirty="0" err="1"/>
              <a:t>jaws</a:t>
            </a:r>
            <a:r>
              <a:rPr lang="de-DE" sz="1200" b="0" dirty="0"/>
              <a:t> </a:t>
            </a:r>
            <a:r>
              <a:rPr lang="de-DE" sz="1200" b="0" dirty="0" err="1"/>
              <a:t>with</a:t>
            </a:r>
            <a:r>
              <a:rPr lang="de-DE" sz="1200" b="0" dirty="0"/>
              <a:t> </a:t>
            </a:r>
            <a:r>
              <a:rPr lang="de-DE" sz="1200" b="0" dirty="0" err="1"/>
              <a:t>workpiece</a:t>
            </a:r>
            <a:r>
              <a:rPr lang="de-DE" sz="1200" b="0" dirty="0"/>
              <a:t> </a:t>
            </a:r>
            <a:r>
              <a:rPr lang="de-DE" sz="1200" b="0" dirty="0" err="1"/>
              <a:t>contour</a:t>
            </a:r>
            <a:endParaRPr lang="de-DE" sz="1200" b="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807214" y="4881155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Special</a:t>
            </a:r>
          </a:p>
          <a:p>
            <a:r>
              <a:rPr lang="de-DE" sz="1200" dirty="0"/>
              <a:t>GEI VDI 30/ DPG+080-1-AS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  DPG+80-1-AS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spindle </a:t>
            </a:r>
            <a:r>
              <a:rPr lang="de-DE" sz="1200" b="0" dirty="0" err="1"/>
              <a:t>interface</a:t>
            </a:r>
            <a:r>
              <a:rPr lang="de-DE" sz="1200" b="0" dirty="0"/>
              <a:t> VDI 30</a:t>
            </a:r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422119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73886"/>
          </a:xfrm>
        </p:spPr>
        <p:txBody>
          <a:bodyPr/>
          <a:lstStyle/>
          <a:p>
            <a:r>
              <a:rPr lang="de-DE" dirty="0"/>
              <a:t>Special </a:t>
            </a:r>
            <a:r>
              <a:rPr lang="de-DE" dirty="0" err="1"/>
              <a:t>solutions</a:t>
            </a:r>
            <a:r>
              <a:rPr lang="de-DE" dirty="0"/>
              <a:t>:</a:t>
            </a:r>
            <a:br>
              <a:rPr lang="de-DE" dirty="0"/>
            </a:br>
            <a:r>
              <a:rPr lang="de-DE" sz="1800" dirty="0" err="1"/>
              <a:t>examples</a:t>
            </a:r>
            <a:r>
              <a:rPr lang="de-DE" sz="1800" dirty="0"/>
              <a:t> different </a:t>
            </a:r>
            <a:r>
              <a:rPr lang="de-DE" sz="1800" dirty="0" err="1"/>
              <a:t>interfaces</a:t>
            </a:r>
            <a:endParaRPr lang="de-DE" sz="1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80" y="1787677"/>
            <a:ext cx="2900766" cy="2640286"/>
          </a:xfrm>
          <a:prstGeom prst="rect">
            <a:avLst/>
          </a:prstGeom>
        </p:spPr>
      </p:pic>
      <p:pic>
        <p:nvPicPr>
          <p:cNvPr id="5" name="Inhaltsplatzhalt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24" y="1787676"/>
            <a:ext cx="3087676" cy="296891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268919" y="488301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Special</a:t>
            </a:r>
          </a:p>
          <a:p>
            <a:r>
              <a:rPr lang="de-DE" sz="1200" dirty="0"/>
              <a:t>GEI BT 40 / PGN+100-1-IS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 PGN+100-1-IS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spindle </a:t>
            </a:r>
            <a:r>
              <a:rPr lang="de-DE" sz="1200" b="0" dirty="0" err="1"/>
              <a:t>interface</a:t>
            </a:r>
            <a:r>
              <a:rPr lang="de-DE" sz="1200" b="0" dirty="0"/>
              <a:t> BT 40</a:t>
            </a:r>
          </a:p>
          <a:p>
            <a:endParaRPr lang="de-DE" sz="1200" b="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012779" y="488301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Special</a:t>
            </a:r>
          </a:p>
          <a:p>
            <a:r>
              <a:rPr lang="de-DE" sz="1200" dirty="0"/>
              <a:t>GEI VDI 25/ PGN+P-064-1-IS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 PGN+P-64-1-IS</a:t>
            </a:r>
          </a:p>
          <a:p>
            <a:r>
              <a:rPr lang="de-DE" sz="1200" b="0" dirty="0" err="1"/>
              <a:t>with</a:t>
            </a:r>
            <a:r>
              <a:rPr lang="de-DE" sz="1200" b="0" dirty="0"/>
              <a:t> spindle </a:t>
            </a:r>
            <a:r>
              <a:rPr lang="de-DE" sz="1200" b="0" dirty="0" err="1"/>
              <a:t>interface</a:t>
            </a:r>
            <a:r>
              <a:rPr lang="de-DE" sz="1200" b="0" dirty="0"/>
              <a:t> VDI 25</a:t>
            </a:r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1748476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@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6209"/>
          <a:stretch/>
        </p:blipFill>
        <p:spPr>
          <a:xfrm>
            <a:off x="705497" y="1502139"/>
            <a:ext cx="5861617" cy="45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@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5" y="1706366"/>
            <a:ext cx="3554460" cy="23005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6" y="4162302"/>
            <a:ext cx="3554460" cy="184500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408825" y="1827775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  <a:p>
            <a:r>
              <a:rPr lang="de-DE" sz="1200" dirty="0"/>
              <a:t>GEI Capto C6/ APL / PZN+080-1-IS / AUB</a:t>
            </a:r>
          </a:p>
          <a:p>
            <a:r>
              <a:rPr lang="de-DE" sz="1200" b="0" dirty="0" err="1"/>
              <a:t>Centricgripper</a:t>
            </a:r>
            <a:r>
              <a:rPr lang="de-DE" sz="1200" b="0" dirty="0"/>
              <a:t>	 PZN+80-1-IS</a:t>
            </a:r>
          </a:p>
          <a:p>
            <a:r>
              <a:rPr lang="de-DE" sz="1200" b="0" dirty="0"/>
              <a:t>Special top </a:t>
            </a:r>
            <a:r>
              <a:rPr lang="de-DE" sz="1200" b="0" dirty="0" err="1"/>
              <a:t>jaws</a:t>
            </a:r>
            <a:endParaRPr lang="de-DE" sz="1200" b="0" dirty="0"/>
          </a:p>
          <a:p>
            <a:r>
              <a:rPr lang="de-DE" sz="1200" b="0" dirty="0" err="1"/>
              <a:t>extension</a:t>
            </a:r>
            <a:r>
              <a:rPr lang="de-DE" sz="1200" b="0" dirty="0"/>
              <a:t> </a:t>
            </a:r>
            <a:r>
              <a:rPr lang="de-DE" sz="1200" b="0" dirty="0" err="1"/>
              <a:t>adapter</a:t>
            </a:r>
            <a:endParaRPr lang="de-DE" sz="1200" b="0" dirty="0"/>
          </a:p>
          <a:p>
            <a:r>
              <a:rPr lang="de-DE" sz="1200" b="0" dirty="0"/>
              <a:t>spindle </a:t>
            </a:r>
            <a:r>
              <a:rPr lang="de-DE" sz="1200" b="0" dirty="0" err="1"/>
              <a:t>interface</a:t>
            </a:r>
            <a:r>
              <a:rPr lang="de-DE" sz="1200" b="0" dirty="0"/>
              <a:t> Capto C6</a:t>
            </a:r>
          </a:p>
          <a:p>
            <a:endParaRPr lang="de-DE" sz="1200" b="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408824" y="4213624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  <a:p>
            <a:r>
              <a:rPr lang="de-DE" sz="1200" dirty="0"/>
              <a:t>GEI Capto C6/ APL / PZN+080-1-IS / BSWS / ABR</a:t>
            </a:r>
          </a:p>
          <a:p>
            <a:r>
              <a:rPr lang="de-DE" sz="1200" b="0" dirty="0" err="1"/>
              <a:t>Centricgripper</a:t>
            </a:r>
            <a:r>
              <a:rPr lang="de-DE" sz="1200" b="0" dirty="0"/>
              <a:t>	 PZN+80-1-IS</a:t>
            </a:r>
          </a:p>
          <a:p>
            <a:r>
              <a:rPr lang="de-DE" sz="1200" b="0" dirty="0" err="1"/>
              <a:t>Jaw</a:t>
            </a:r>
            <a:r>
              <a:rPr lang="de-DE" sz="1200" b="0" dirty="0"/>
              <a:t> quick-change </a:t>
            </a:r>
            <a:r>
              <a:rPr lang="de-DE" sz="1200" b="0" dirty="0" err="1"/>
              <a:t>system</a:t>
            </a:r>
            <a:r>
              <a:rPr lang="de-DE" sz="1200" b="0" dirty="0"/>
              <a:t> BSWS-80</a:t>
            </a:r>
          </a:p>
          <a:p>
            <a:r>
              <a:rPr lang="de-DE" sz="1200" b="0" dirty="0" err="1"/>
              <a:t>Aluminum</a:t>
            </a:r>
            <a:r>
              <a:rPr lang="de-DE" sz="1200" b="0" dirty="0"/>
              <a:t> </a:t>
            </a:r>
            <a:r>
              <a:rPr lang="de-DE" sz="1200" b="0" dirty="0" err="1"/>
              <a:t>finger</a:t>
            </a:r>
            <a:r>
              <a:rPr lang="de-DE" sz="1200" b="0" dirty="0"/>
              <a:t> </a:t>
            </a:r>
            <a:r>
              <a:rPr lang="de-DE" sz="1200" b="0" dirty="0" err="1"/>
              <a:t>blanks</a:t>
            </a:r>
            <a:r>
              <a:rPr lang="de-DE" sz="1200" b="0" dirty="0"/>
              <a:t> ABR+80</a:t>
            </a:r>
          </a:p>
          <a:p>
            <a:r>
              <a:rPr lang="de-DE" sz="1200" b="0" dirty="0"/>
              <a:t>Adapter</a:t>
            </a:r>
          </a:p>
          <a:p>
            <a:r>
              <a:rPr lang="de-DE" sz="1200" b="0" dirty="0"/>
              <a:t>spindle </a:t>
            </a:r>
            <a:r>
              <a:rPr lang="de-DE" sz="1200" b="0" dirty="0" err="1"/>
              <a:t>interface</a:t>
            </a:r>
            <a:r>
              <a:rPr lang="de-DE" sz="1200" b="0" dirty="0"/>
              <a:t> Capto C6</a:t>
            </a:r>
          </a:p>
        </p:txBody>
      </p:sp>
    </p:spTree>
    <p:extLst>
      <p:ext uri="{BB962C8B-B14F-4D97-AF65-F5344CB8AC3E}">
        <p14:creationId xmlns:p14="http://schemas.microsoft.com/office/powerpoint/2010/main" val="171313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@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b="5918"/>
          <a:stretch/>
        </p:blipFill>
        <p:spPr>
          <a:xfrm>
            <a:off x="752475" y="2165452"/>
            <a:ext cx="4526558" cy="318913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489533" y="2329274"/>
            <a:ext cx="2976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  <a:p>
            <a:r>
              <a:rPr lang="de-DE" sz="1200" dirty="0"/>
              <a:t>GEI Capto C6/ APL / GSW-M</a:t>
            </a:r>
          </a:p>
          <a:p>
            <a:r>
              <a:rPr lang="de-DE" sz="1200" b="0" dirty="0" err="1"/>
              <a:t>Magnetgripper</a:t>
            </a:r>
            <a:r>
              <a:rPr lang="de-DE" sz="1200" b="0" dirty="0"/>
              <a:t> GSW-M</a:t>
            </a:r>
          </a:p>
          <a:p>
            <a:r>
              <a:rPr lang="de-DE" sz="1200" b="0" dirty="0" err="1"/>
              <a:t>extension</a:t>
            </a:r>
            <a:r>
              <a:rPr lang="de-DE" sz="1200" b="0" dirty="0"/>
              <a:t> </a:t>
            </a:r>
            <a:r>
              <a:rPr lang="de-DE" sz="1200" b="0" dirty="0" err="1"/>
              <a:t>adapter</a:t>
            </a:r>
            <a:endParaRPr lang="de-DE" sz="1200" b="0" dirty="0"/>
          </a:p>
          <a:p>
            <a:r>
              <a:rPr lang="de-DE" sz="1200" b="0" dirty="0"/>
              <a:t>spindle </a:t>
            </a:r>
            <a:r>
              <a:rPr lang="de-DE" sz="1200" b="0" dirty="0" err="1"/>
              <a:t>interface</a:t>
            </a:r>
            <a:r>
              <a:rPr lang="de-DE" sz="1200" b="0" dirty="0"/>
              <a:t> Capto C6</a:t>
            </a:r>
          </a:p>
          <a:p>
            <a:endParaRPr lang="de-DE" sz="1200" b="0" dirty="0"/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213012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Content</a:t>
            </a:r>
          </a:p>
        </p:txBody>
      </p:sp>
      <p:sp>
        <p:nvSpPr>
          <p:cNvPr id="6" name="Inhaltsplatzhalter 6"/>
          <p:cNvSpPr>
            <a:spLocks noGrp="1"/>
          </p:cNvSpPr>
          <p:nvPr>
            <p:ph sz="quarter" idx="12"/>
          </p:nvPr>
        </p:nvSpPr>
        <p:spPr>
          <a:xfrm>
            <a:off x="3286125" y="1604434"/>
            <a:ext cx="53498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Zweite Überschrift– 20 pt</a:t>
            </a:r>
          </a:p>
          <a:p>
            <a:r>
              <a:rPr lang="de-DE" sz="1400" dirty="0"/>
              <a:t>Text – min. 14 pt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2"/>
          </p:nvPr>
        </p:nvSpPr>
        <p:spPr>
          <a:xfrm>
            <a:off x="3286125" y="1604434"/>
            <a:ext cx="53498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Zwischenüberschrift– 20 pt</a:t>
            </a:r>
          </a:p>
          <a:p>
            <a:r>
              <a:rPr lang="de-DE" dirty="0"/>
              <a:t>Fließtext – min. 14 pt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583085"/>
            <a:ext cx="8066089" cy="34288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shaft</a:t>
            </a:r>
            <a:r>
              <a:rPr lang="de-DE" sz="1600" dirty="0"/>
              <a:t>-interface (</a:t>
            </a:r>
            <a:r>
              <a:rPr lang="de-DE" sz="1600" dirty="0" err="1"/>
              <a:t>standard</a:t>
            </a:r>
            <a:r>
              <a:rPr lang="de-DE" sz="1600" dirty="0"/>
              <a:t>) GSW-B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shaft</a:t>
            </a:r>
            <a:r>
              <a:rPr lang="de-DE" sz="1600" dirty="0"/>
              <a:t>-interface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balancing</a:t>
            </a:r>
            <a:r>
              <a:rPr lang="de-DE" sz="1600" dirty="0"/>
              <a:t> </a:t>
            </a:r>
            <a:r>
              <a:rPr lang="de-DE" sz="1600" dirty="0" err="1"/>
              <a:t>unit</a:t>
            </a:r>
            <a:r>
              <a:rPr lang="de-DE" sz="1600" dirty="0"/>
              <a:t> (</a:t>
            </a:r>
            <a:r>
              <a:rPr lang="de-DE" sz="1600" dirty="0" err="1"/>
              <a:t>standard</a:t>
            </a:r>
            <a:r>
              <a:rPr lang="de-DE" sz="1600" dirty="0"/>
              <a:t>) GSW-B-AGE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spindel-interface (semi-standard)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spindel-interface und TCU </a:t>
            </a:r>
            <a:r>
              <a:rPr lang="de-DE" sz="1600" dirty="0" err="1"/>
              <a:t>compensation</a:t>
            </a:r>
            <a:r>
              <a:rPr lang="de-DE" sz="1600" dirty="0"/>
              <a:t> (semi-standard)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Finger </a:t>
            </a:r>
            <a:r>
              <a:rPr lang="de-DE" sz="1600" dirty="0" err="1"/>
              <a:t>exchange</a:t>
            </a:r>
            <a:endParaRPr lang="de-DE" sz="1600" dirty="0"/>
          </a:p>
        </p:txBody>
      </p:sp>
      <p:sp>
        <p:nvSpPr>
          <p:cNvPr id="7" name="Fußzeilenplatzhalter 2"/>
          <p:cNvSpPr txBox="1">
            <a:spLocks/>
          </p:cNvSpPr>
          <p:nvPr/>
        </p:nvSpPr>
        <p:spPr>
          <a:xfrm>
            <a:off x="692090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973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@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5" name="Inhaltsplatzhalt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76" y="2100746"/>
            <a:ext cx="3686350" cy="14745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94276" y="3975605"/>
            <a:ext cx="3686350" cy="169938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749066" y="2172642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  <a:p>
            <a:r>
              <a:rPr lang="de-DE" sz="1200" dirty="0"/>
              <a:t>GEI Capto C6/ APL / MPG 50 / AUB</a:t>
            </a:r>
          </a:p>
          <a:p>
            <a:r>
              <a:rPr lang="de-DE" sz="1200" b="0" dirty="0" err="1"/>
              <a:t>Parallelgripper</a:t>
            </a:r>
            <a:r>
              <a:rPr lang="de-DE" sz="1200" b="0" dirty="0"/>
              <a:t> MPG 50</a:t>
            </a:r>
          </a:p>
          <a:p>
            <a:r>
              <a:rPr lang="de-DE" sz="1200" b="0" dirty="0"/>
              <a:t>Special top </a:t>
            </a:r>
            <a:r>
              <a:rPr lang="de-DE" sz="1200" b="0" dirty="0" err="1"/>
              <a:t>jaws</a:t>
            </a:r>
            <a:endParaRPr lang="de-DE" sz="1200" b="0" dirty="0"/>
          </a:p>
          <a:p>
            <a:r>
              <a:rPr lang="de-DE" sz="1200" b="0" dirty="0" err="1"/>
              <a:t>extension</a:t>
            </a:r>
            <a:r>
              <a:rPr lang="de-DE" sz="1200" b="0" dirty="0"/>
              <a:t> </a:t>
            </a:r>
            <a:r>
              <a:rPr lang="de-DE" sz="1200" b="0" dirty="0" err="1"/>
              <a:t>adapter</a:t>
            </a:r>
            <a:endParaRPr lang="de-DE" sz="1200" b="0" dirty="0"/>
          </a:p>
          <a:p>
            <a:r>
              <a:rPr lang="de-DE" sz="1200" b="0" dirty="0"/>
              <a:t>spindle </a:t>
            </a:r>
            <a:r>
              <a:rPr lang="de-DE" sz="1200" b="0" dirty="0" err="1"/>
              <a:t>interface</a:t>
            </a:r>
            <a:r>
              <a:rPr lang="de-DE" sz="1200" b="0" dirty="0"/>
              <a:t> Capto C6</a:t>
            </a:r>
          </a:p>
          <a:p>
            <a:endParaRPr lang="de-DE" sz="1200" b="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749065" y="3975605"/>
            <a:ext cx="3767613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  <a:p>
            <a:r>
              <a:rPr lang="de-DE" sz="1200" dirty="0"/>
              <a:t>GEI Capto C6 / GWSB 80/ PZN+080-1-IS / BSWS / ABR</a:t>
            </a:r>
          </a:p>
          <a:p>
            <a:r>
              <a:rPr lang="de-DE" sz="1200" b="0" dirty="0" err="1"/>
              <a:t>Centricgripper</a:t>
            </a:r>
            <a:r>
              <a:rPr lang="de-DE" sz="1200" b="0" dirty="0"/>
              <a:t> PZN+80-1-IS</a:t>
            </a:r>
          </a:p>
          <a:p>
            <a:r>
              <a:rPr lang="de-DE" sz="1200" b="0" dirty="0" err="1"/>
              <a:t>Jaw</a:t>
            </a:r>
            <a:r>
              <a:rPr lang="de-DE" sz="1200" b="0" dirty="0"/>
              <a:t> quick-change </a:t>
            </a:r>
            <a:r>
              <a:rPr lang="de-DE" sz="1200" b="0" dirty="0" err="1"/>
              <a:t>system</a:t>
            </a:r>
            <a:r>
              <a:rPr lang="de-DE" sz="1200" b="0" dirty="0"/>
              <a:t> BSWS-80</a:t>
            </a:r>
          </a:p>
          <a:p>
            <a:r>
              <a:rPr lang="de-DE" sz="1200" b="0" dirty="0" err="1"/>
              <a:t>Aluminum</a:t>
            </a:r>
            <a:r>
              <a:rPr lang="de-DE" sz="1200" b="0" dirty="0"/>
              <a:t> </a:t>
            </a:r>
            <a:r>
              <a:rPr lang="de-DE" sz="1200" b="0" dirty="0" err="1"/>
              <a:t>finger</a:t>
            </a:r>
            <a:r>
              <a:rPr lang="de-DE" sz="1200" b="0" dirty="0"/>
              <a:t> </a:t>
            </a:r>
            <a:r>
              <a:rPr lang="de-DE" sz="1200" b="0" dirty="0" err="1"/>
              <a:t>blanks</a:t>
            </a:r>
            <a:r>
              <a:rPr lang="de-DE" sz="1200" b="0" dirty="0"/>
              <a:t> ABR+80</a:t>
            </a:r>
          </a:p>
          <a:p>
            <a:r>
              <a:rPr lang="de-DE" sz="1200" b="0" dirty="0" err="1"/>
              <a:t>shaft</a:t>
            </a:r>
            <a:r>
              <a:rPr lang="de-DE" sz="1200" b="0" dirty="0"/>
              <a:t> </a:t>
            </a:r>
            <a:r>
              <a:rPr lang="de-DE" sz="1200" b="0" dirty="0" err="1"/>
              <a:t>interface</a:t>
            </a:r>
            <a:r>
              <a:rPr lang="de-DE" sz="1200" b="0" dirty="0"/>
              <a:t> GSW-B 80-PZ</a:t>
            </a:r>
          </a:p>
          <a:p>
            <a:r>
              <a:rPr lang="de-DE" sz="1200" b="0" dirty="0"/>
              <a:t>spindle </a:t>
            </a:r>
            <a:r>
              <a:rPr lang="de-DE" sz="1200" b="0" dirty="0" err="1"/>
              <a:t>interface</a:t>
            </a:r>
            <a:r>
              <a:rPr lang="de-DE" sz="1200" b="0" dirty="0"/>
              <a:t> Capto C6 </a:t>
            </a:r>
            <a:r>
              <a:rPr lang="de-DE" sz="1200" b="0" dirty="0" err="1"/>
              <a:t>with</a:t>
            </a:r>
            <a:r>
              <a:rPr lang="de-DE" sz="1200" b="0" dirty="0"/>
              <a:t> </a:t>
            </a:r>
            <a:r>
              <a:rPr lang="de-DE" sz="1200" b="0" dirty="0" err="1"/>
              <a:t>extension</a:t>
            </a: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348564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163" y="147180"/>
            <a:ext cx="8074557" cy="960702"/>
          </a:xfrm>
        </p:spPr>
        <p:txBody>
          <a:bodyPr/>
          <a:lstStyle/>
          <a:p>
            <a:r>
              <a:rPr lang="de-DE" dirty="0"/>
              <a:t>Inside </a:t>
            </a:r>
            <a:r>
              <a:rPr lang="de-DE" dirty="0" err="1"/>
              <a:t>machining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05626"/>
            <a:ext cx="3471126" cy="25985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06" y="1505626"/>
            <a:ext cx="3469101" cy="25985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382" y="4311538"/>
            <a:ext cx="2278925" cy="17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0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158803"/>
            <a:ext cx="8074557" cy="960702"/>
          </a:xfrm>
        </p:spPr>
        <p:txBody>
          <a:bodyPr/>
          <a:lstStyle/>
          <a:p>
            <a:r>
              <a:rPr lang="de-DE" dirty="0"/>
              <a:t>Inside </a:t>
            </a:r>
            <a:r>
              <a:rPr lang="de-DE" dirty="0" err="1"/>
              <a:t>machining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52199"/>
            <a:ext cx="3475508" cy="2605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78" y="1552199"/>
            <a:ext cx="3478331" cy="260514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17" y="4404843"/>
            <a:ext cx="2113092" cy="15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2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</a:t>
            </a:r>
            <a:r>
              <a:rPr lang="de-DE" dirty="0" err="1"/>
              <a:t>machining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473000"/>
            <a:ext cx="3606892" cy="27064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564" y="1473000"/>
            <a:ext cx="3606723" cy="270644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95" y="4428128"/>
            <a:ext cx="2113092" cy="15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</a:t>
            </a:r>
            <a:r>
              <a:rPr lang="de-DE" dirty="0" err="1"/>
              <a:t>machining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47" y="1609008"/>
            <a:ext cx="3149674" cy="42043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90" y="1631017"/>
            <a:ext cx="3149673" cy="42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</a:t>
            </a:r>
            <a:r>
              <a:rPr lang="de-DE" dirty="0" err="1"/>
              <a:t>machining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20675"/>
          <a:stretch/>
        </p:blipFill>
        <p:spPr>
          <a:xfrm>
            <a:off x="561443" y="1611656"/>
            <a:ext cx="3786708" cy="35821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4963" t="13272" b="4060"/>
          <a:stretch/>
        </p:blipFill>
        <p:spPr>
          <a:xfrm>
            <a:off x="4564925" y="1611656"/>
            <a:ext cx="3128227" cy="36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68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– SCHUNK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8" y="1625368"/>
            <a:ext cx="2152592" cy="19331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78" y="1496600"/>
            <a:ext cx="2097170" cy="1943718"/>
          </a:xfrm>
          <a:prstGeom prst="rect">
            <a:avLst/>
          </a:prstGeom>
        </p:spPr>
      </p:pic>
      <p:pic>
        <p:nvPicPr>
          <p:cNvPr id="7" name="Picture 3" descr="I:\Users\Daniel\Desktop\DMG\Bilder_PPT\Fingerschnellwechsel_2.jp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9" y="3696068"/>
            <a:ext cx="1520854" cy="2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:\Users\Daniel\Desktop\DMG\Bilder_PPT\Fingerschnellwechsel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35" y="3661850"/>
            <a:ext cx="1165108" cy="23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431" y="3756572"/>
            <a:ext cx="1462566" cy="22098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513" y="1435335"/>
            <a:ext cx="2221939" cy="21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5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663773"/>
            <a:ext cx="7480861" cy="33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56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06438" y="202879"/>
            <a:ext cx="8074557" cy="10411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SCHUNK Lean Automation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4" y="1432747"/>
            <a:ext cx="8145012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SCHUNK Lean Automation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6069"/>
            <a:ext cx="8139750" cy="736096"/>
          </a:xfrm>
          <a:prstGeom prst="rect">
            <a:avLst/>
          </a:prstGeom>
        </p:spPr>
        <p:txBody>
          <a:bodyPr/>
          <a:lstStyle/>
          <a:p>
            <a:r>
              <a:rPr lang="cs-CZ" dirty="0" err="1">
                <a:solidFill>
                  <a:schemeClr val="accent1"/>
                </a:solidFill>
              </a:rPr>
              <a:t>Effectors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for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automation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optimized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with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shaft</a:t>
            </a:r>
            <a:r>
              <a:rPr lang="cs-CZ" dirty="0">
                <a:solidFill>
                  <a:schemeClr val="accent1"/>
                </a:solidFill>
              </a:rPr>
              <a:t> interface 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cs-CZ" dirty="0" err="1">
                <a:solidFill>
                  <a:schemeClr val="accent1"/>
                </a:solidFill>
              </a:rPr>
              <a:t>for</a:t>
            </a:r>
            <a:r>
              <a:rPr lang="cs-CZ" dirty="0">
                <a:solidFill>
                  <a:schemeClr val="accent1"/>
                </a:solidFill>
              </a:rPr>
              <a:t> use in </a:t>
            </a:r>
            <a:r>
              <a:rPr lang="cs-CZ" dirty="0" err="1">
                <a:solidFill>
                  <a:schemeClr val="accent1"/>
                </a:solidFill>
              </a:rPr>
              <a:t>combination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with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toolholders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60056" y="2342165"/>
            <a:ext cx="3575514" cy="3304618"/>
          </a:xfrm>
          <a:prstGeom prst="rect">
            <a:avLst/>
          </a:prstGeom>
        </p:spPr>
        <p:txBody>
          <a:bodyPr/>
          <a:lstStyle/>
          <a:p>
            <a:endParaRPr lang="de-DE" sz="1600" dirty="0"/>
          </a:p>
          <a:p>
            <a:r>
              <a:rPr lang="de-DE" sz="1600" b="1" dirty="0" err="1"/>
              <a:t>Benefits</a:t>
            </a:r>
            <a:endParaRPr lang="de-DE" sz="16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 err="1"/>
              <a:t>Autonomous</a:t>
            </a:r>
            <a:r>
              <a:rPr lang="cs-CZ" sz="1600" dirty="0"/>
              <a:t> </a:t>
            </a:r>
            <a:r>
              <a:rPr lang="cs-CZ" sz="1600" dirty="0" err="1"/>
              <a:t>change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workpiece</a:t>
            </a:r>
            <a:r>
              <a:rPr lang="cs-CZ" sz="1600" dirty="0"/>
              <a:t> by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machine</a:t>
            </a:r>
            <a:r>
              <a:rPr lang="cs-CZ" sz="1600" dirty="0"/>
              <a:t> </a:t>
            </a:r>
            <a:r>
              <a:rPr lang="cs-CZ" sz="1600" dirty="0" err="1"/>
              <a:t>tool</a:t>
            </a:r>
            <a:r>
              <a:rPr lang="cs-CZ" sz="1600" dirty="0"/>
              <a:t> </a:t>
            </a:r>
            <a:r>
              <a:rPr lang="cs-CZ" sz="1600" dirty="0" err="1"/>
              <a:t>itself</a:t>
            </a: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 err="1"/>
              <a:t>Cleaning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workpiece</a:t>
            </a: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/>
              <a:t>Set-up </a:t>
            </a: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dirty="0" err="1"/>
              <a:t>minimizing</a:t>
            </a: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600" dirty="0" err="1"/>
              <a:t>Increase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utilisation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machine</a:t>
            </a:r>
            <a:r>
              <a:rPr lang="cs-CZ" sz="1600" dirty="0"/>
              <a:t> </a:t>
            </a:r>
            <a:r>
              <a:rPr lang="cs-CZ" sz="1600" dirty="0" err="1"/>
              <a:t>tool</a:t>
            </a:r>
            <a:endParaRPr lang="de-DE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2447"/>
          <a:stretch/>
        </p:blipFill>
        <p:spPr bwMode="auto">
          <a:xfrm>
            <a:off x="4138569" y="2793197"/>
            <a:ext cx="3987513" cy="30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280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HP\IMP-EXP\Zentrales_Marketing\Shooting_PGN_plus_PGN_plus_2013\_8008663_703x460.jpg"/>
          <p:cNvPicPr>
            <a:picLocks noChangeAspect="1" noChangeArrowheads="1"/>
          </p:cNvPicPr>
          <p:nvPr/>
        </p:nvPicPr>
        <p:blipFill rotWithShape="1">
          <a:blip r:embed="rId3" cstate="print"/>
          <a:srcRect l="10167"/>
          <a:stretch/>
        </p:blipFill>
        <p:spPr bwMode="auto">
          <a:xfrm rot="16200000">
            <a:off x="917274" y="1980070"/>
            <a:ext cx="4638309" cy="337850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09602"/>
          </a:xfrm>
        </p:spPr>
        <p:txBody>
          <a:bodyPr/>
          <a:lstStyle/>
          <a:p>
            <a:r>
              <a:rPr lang="de-DE" dirty="0"/>
              <a:t>SCHUNK Lean Automation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err="1"/>
              <a:t>gripper</a:t>
            </a:r>
            <a:r>
              <a:rPr lang="de-DE" dirty="0"/>
              <a:t> </a:t>
            </a:r>
            <a:r>
              <a:rPr lang="de-DE" dirty="0" err="1"/>
              <a:t>shaft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 JD FJM</a:t>
            </a:r>
          </a:p>
        </p:txBody>
      </p:sp>
    </p:spTree>
    <p:extLst>
      <p:ext uri="{BB962C8B-B14F-4D97-AF65-F5344CB8AC3E}">
        <p14:creationId xmlns:p14="http://schemas.microsoft.com/office/powerpoint/2010/main" val="320836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5BF3D38-816F-4222-A836-5FF4CD8A40BA}"/>
              </a:ext>
            </a:extLst>
          </p:cNvPr>
          <p:cNvSpPr txBox="1">
            <a:spLocks/>
          </p:cNvSpPr>
          <p:nvPr/>
        </p:nvSpPr>
        <p:spPr>
          <a:xfrm>
            <a:off x="605763" y="1261321"/>
            <a:ext cx="4320800" cy="42775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2400" dirty="0"/>
              <a:t>  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75AD71-EC0A-4714-8BB1-CC37CAE653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3021" y="1261321"/>
            <a:ext cx="3171502" cy="4483661"/>
          </a:xfrm>
          <a:prstGeom prst="rect">
            <a:avLst/>
          </a:prstGeom>
        </p:spPr>
      </p:pic>
      <p:sp>
        <p:nvSpPr>
          <p:cNvPr id="20" name="Legende: mit gebogener Linie 19">
            <a:extLst>
              <a:ext uri="{FF2B5EF4-FFF2-40B4-BE49-F238E27FC236}">
                <a16:creationId xmlns:a16="http://schemas.microsoft.com/office/drawing/2014/main" id="{BC902E79-8758-4C38-ABE3-04262616A9FA}"/>
              </a:ext>
            </a:extLst>
          </p:cNvPr>
          <p:cNvSpPr/>
          <p:nvPr/>
        </p:nvSpPr>
        <p:spPr>
          <a:xfrm>
            <a:off x="483526" y="1319116"/>
            <a:ext cx="3516036" cy="3286288"/>
          </a:xfrm>
          <a:prstGeom prst="borderCallout2">
            <a:avLst>
              <a:gd name="adj1" fmla="val 37221"/>
              <a:gd name="adj2" fmla="val 100827"/>
              <a:gd name="adj3" fmla="val 37189"/>
              <a:gd name="adj4" fmla="val 109136"/>
              <a:gd name="adj5" fmla="val 24336"/>
              <a:gd name="adj6" fmla="val 109045"/>
            </a:avLst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350" dirty="0">
                <a:solidFill>
                  <a:schemeClr val="tx1"/>
                </a:solidFill>
              </a:rPr>
              <a:t>-  </a:t>
            </a:r>
            <a:r>
              <a:rPr lang="en-US" sz="1200" dirty="0">
                <a:solidFill>
                  <a:schemeClr val="tx1"/>
                </a:solidFill>
              </a:rPr>
              <a:t>Spindle feed-through (spindle with controllable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media feed-through air / cooling lubricant)?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Spindle size (can the spindle handle the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workpiece weight)?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backflow through the spindle must be guaranteed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pressure range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Standard 20/50 bar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Special &lt; 20 bar (possible)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Special &gt; 50 bar (possible)   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Or pressure adjustable at the machine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Space in Tool Magazine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 </a:t>
            </a:r>
            <a:r>
              <a:rPr lang="en-US" sz="1200" dirty="0">
                <a:solidFill>
                  <a:schemeClr val="tx1"/>
                </a:solidFill>
              </a:rPr>
              <a:t>Space in machine room (height)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 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</a:t>
            </a:r>
            <a:r>
              <a:rPr lang="en-US" sz="1200" dirty="0">
                <a:solidFill>
                  <a:schemeClr val="tx1"/>
                </a:solidFill>
              </a:rPr>
              <a:t>Orientation of the spindle </a:t>
            </a:r>
            <a:r>
              <a:rPr lang="en-US" sz="1200" dirty="0" err="1">
                <a:solidFill>
                  <a:schemeClr val="tx1"/>
                </a:solidFill>
              </a:rPr>
              <a:t>favourable</a:t>
            </a:r>
            <a:br>
              <a:rPr lang="de-DE" sz="1200" dirty="0">
                <a:solidFill>
                  <a:schemeClr val="tx1"/>
                </a:solidFill>
              </a:rPr>
            </a:br>
            <a:br>
              <a:rPr lang="de-DE" sz="1350" dirty="0"/>
            </a:br>
            <a:endParaRPr lang="de-DE" sz="1350" dirty="0"/>
          </a:p>
        </p:txBody>
      </p:sp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id="{A8AC1579-C2A3-4114-A4A6-8A177885C73D}"/>
              </a:ext>
            </a:extLst>
          </p:cNvPr>
          <p:cNvSpPr/>
          <p:nvPr/>
        </p:nvSpPr>
        <p:spPr>
          <a:xfrm>
            <a:off x="500628" y="4953244"/>
            <a:ext cx="3516036" cy="482261"/>
          </a:xfrm>
          <a:prstGeom prst="borderCallout2">
            <a:avLst>
              <a:gd name="adj1" fmla="val 54116"/>
              <a:gd name="adj2" fmla="val 99875"/>
              <a:gd name="adj3" fmla="val 54274"/>
              <a:gd name="adj4" fmla="val 108422"/>
              <a:gd name="adj5" fmla="val 91747"/>
              <a:gd name="adj6" fmla="val 108331"/>
            </a:avLst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200" dirty="0"/>
              <a:t>#  Storage </a:t>
            </a:r>
            <a:r>
              <a:rPr lang="en-US" sz="1200" dirty="0"/>
              <a:t>system / removal for workpieces</a:t>
            </a:r>
            <a:br>
              <a:rPr lang="de-DE" sz="1200" dirty="0"/>
            </a:br>
            <a:r>
              <a:rPr lang="de-DE" sz="1200" dirty="0"/>
              <a:t>#  </a:t>
            </a:r>
            <a:r>
              <a:rPr lang="en-US" sz="1200" dirty="0"/>
              <a:t>Control of (automated) clamping devices</a:t>
            </a:r>
            <a:br>
              <a:rPr lang="de-DE" sz="1350" dirty="0"/>
            </a:br>
            <a:br>
              <a:rPr lang="de-DE" sz="1350" dirty="0"/>
            </a:br>
            <a:endParaRPr lang="de-DE" sz="1350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622A05F-F1E6-4A77-A13C-8E7738122D2F}"/>
              </a:ext>
            </a:extLst>
          </p:cNvPr>
          <p:cNvCxnSpPr/>
          <p:nvPr/>
        </p:nvCxnSpPr>
        <p:spPr>
          <a:xfrm>
            <a:off x="4298795" y="2145215"/>
            <a:ext cx="1639230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8E02FD4-C322-43F8-843F-6456457B0CD3}"/>
              </a:ext>
            </a:extLst>
          </p:cNvPr>
          <p:cNvCxnSpPr>
            <a:cxnSpLocks/>
          </p:cNvCxnSpPr>
          <p:nvPr/>
        </p:nvCxnSpPr>
        <p:spPr>
          <a:xfrm>
            <a:off x="4282069" y="5392322"/>
            <a:ext cx="1201544" cy="0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A6C5455-78D2-4E59-AF93-40E8227D99E6}"/>
              </a:ext>
            </a:extLst>
          </p:cNvPr>
          <p:cNvCxnSpPr>
            <a:cxnSpLocks/>
          </p:cNvCxnSpPr>
          <p:nvPr/>
        </p:nvCxnSpPr>
        <p:spPr>
          <a:xfrm flipV="1">
            <a:off x="5491976" y="5041034"/>
            <a:ext cx="0" cy="375668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53D3A9DB-E9EB-4003-9533-73D3147B24F4}"/>
              </a:ext>
            </a:extLst>
          </p:cNvPr>
          <p:cNvSpPr txBox="1">
            <a:spLocks/>
          </p:cNvSpPr>
          <p:nvPr/>
        </p:nvSpPr>
        <p:spPr>
          <a:xfrm>
            <a:off x="561443" y="389470"/>
            <a:ext cx="8074557" cy="80960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u="sng" dirty="0" err="1"/>
              <a:t>Requirements</a:t>
            </a:r>
            <a:r>
              <a:rPr lang="de-DE" u="sng" dirty="0"/>
              <a:t> </a:t>
            </a:r>
            <a:r>
              <a:rPr lang="de-DE" u="sng" dirty="0" err="1"/>
              <a:t>for</a:t>
            </a:r>
            <a:r>
              <a:rPr lang="de-DE" u="sng" dirty="0"/>
              <a:t>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machine</a:t>
            </a:r>
            <a:endParaRPr lang="de-DE" u="sng" dirty="0"/>
          </a:p>
          <a:p>
            <a:r>
              <a:rPr lang="de-DE" sz="1400" dirty="0"/>
              <a:t>(</a:t>
            </a:r>
            <a:r>
              <a:rPr lang="en-US" sz="1400" dirty="0"/>
              <a:t>Requirements for the use of a spindle gripper</a:t>
            </a:r>
            <a:r>
              <a:rPr lang="de-DE" sz="1400" dirty="0"/>
              <a:t>)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4220111D-ED04-40EB-9783-0FFFAA03B58A}"/>
              </a:ext>
            </a:extLst>
          </p:cNvPr>
          <p:cNvSpPr txBox="1">
            <a:spLocks/>
          </p:cNvSpPr>
          <p:nvPr/>
        </p:nvSpPr>
        <p:spPr>
          <a:xfrm>
            <a:off x="692090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21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6D6D96-3465-4814-BB05-B00DF999F2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6E00FB8-947F-43FF-8AE0-948360D91D26}"/>
              </a:ext>
            </a:extLst>
          </p:cNvPr>
          <p:cNvGrpSpPr/>
          <p:nvPr/>
        </p:nvGrpSpPr>
        <p:grpSpPr>
          <a:xfrm>
            <a:off x="401012" y="1589665"/>
            <a:ext cx="2520000" cy="720000"/>
            <a:chOff x="232381" y="145496"/>
            <a:chExt cx="3370011" cy="134800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AEF4596-4824-4D7A-AC83-1B3F66EBF9FD}"/>
                </a:ext>
              </a:extLst>
            </p:cNvPr>
            <p:cNvSpPr/>
            <p:nvPr/>
          </p:nvSpPr>
          <p:spPr>
            <a:xfrm>
              <a:off x="232381" y="145496"/>
              <a:ext cx="3370011" cy="134800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62E3A24-7100-40E7-9CDD-E7BD83258A48}"/>
                </a:ext>
              </a:extLst>
            </p:cNvPr>
            <p:cNvSpPr txBox="1"/>
            <p:nvPr/>
          </p:nvSpPr>
          <p:spPr>
            <a:xfrm>
              <a:off x="232381" y="145496"/>
              <a:ext cx="3370011" cy="134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kern="1200" dirty="0"/>
                <a:t>SCHUNK Solution Standard</a:t>
              </a:r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97DEECCE-BDD7-4D24-93B5-D5F2ABA36644}"/>
              </a:ext>
            </a:extLst>
          </p:cNvPr>
          <p:cNvSpPr txBox="1">
            <a:spLocks/>
          </p:cNvSpPr>
          <p:nvPr/>
        </p:nvSpPr>
        <p:spPr>
          <a:xfrm>
            <a:off x="1690770" y="2318809"/>
            <a:ext cx="1526431" cy="98893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900" b="0" dirty="0"/>
              <a:t>Standard- Adapter </a:t>
            </a:r>
          </a:p>
          <a:p>
            <a:r>
              <a:rPr lang="de-DE" sz="900" b="0" dirty="0" err="1"/>
              <a:t>with</a:t>
            </a:r>
            <a:r>
              <a:rPr lang="de-DE" sz="900" b="0" dirty="0"/>
              <a:t> </a:t>
            </a:r>
            <a:r>
              <a:rPr lang="de-DE" sz="900" b="0" dirty="0" err="1"/>
              <a:t>Shaft</a:t>
            </a:r>
            <a:r>
              <a:rPr lang="de-DE" sz="900" b="0" dirty="0"/>
              <a:t>-Interface </a:t>
            </a:r>
          </a:p>
          <a:p>
            <a:r>
              <a:rPr lang="de-DE" sz="900" dirty="0"/>
              <a:t>GSW-B-AGE </a:t>
            </a:r>
          </a:p>
          <a:p>
            <a:r>
              <a:rPr lang="de-DE" sz="900" u="sng" dirty="0" err="1"/>
              <a:t>with</a:t>
            </a:r>
            <a:r>
              <a:rPr lang="de-DE" sz="900" u="sng" dirty="0"/>
              <a:t> X/Y/Z- </a:t>
            </a:r>
            <a:r>
              <a:rPr lang="de-DE" sz="900" u="sng" dirty="0" err="1"/>
              <a:t>compensation</a:t>
            </a:r>
            <a:endParaRPr lang="de-DE" sz="900" u="sng" dirty="0"/>
          </a:p>
          <a:p>
            <a:r>
              <a:rPr lang="de-DE" sz="750" b="0" dirty="0"/>
              <a:t>- PGN+   Parallel </a:t>
            </a:r>
            <a:r>
              <a:rPr lang="de-DE" sz="750" b="0" dirty="0" err="1"/>
              <a:t>Gripper</a:t>
            </a:r>
            <a:endParaRPr lang="de-DE" sz="750" b="0" dirty="0"/>
          </a:p>
          <a:p>
            <a:r>
              <a:rPr lang="de-DE" sz="750" b="0" dirty="0"/>
              <a:t>- PZN+   </a:t>
            </a:r>
            <a:r>
              <a:rPr lang="de-DE" sz="750" b="0" dirty="0" err="1"/>
              <a:t>Centric</a:t>
            </a:r>
            <a:r>
              <a:rPr lang="de-DE" sz="750" b="0" dirty="0"/>
              <a:t> </a:t>
            </a:r>
            <a:r>
              <a:rPr lang="de-DE" sz="750" b="0" dirty="0" err="1"/>
              <a:t>Gripper</a:t>
            </a:r>
            <a:endParaRPr lang="de-DE" sz="750" b="0" dirty="0"/>
          </a:p>
          <a:p>
            <a:r>
              <a:rPr lang="de-DE" sz="750" b="0" dirty="0"/>
              <a:t>- PWG+ Angular </a:t>
            </a:r>
            <a:r>
              <a:rPr lang="de-DE" sz="750" b="0" dirty="0" err="1"/>
              <a:t>Gripper</a:t>
            </a:r>
            <a:r>
              <a:rPr lang="de-DE" sz="750" b="0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F154042-8BA5-4ACF-9CC8-68DD321B93EA}"/>
              </a:ext>
            </a:extLst>
          </p:cNvPr>
          <p:cNvSpPr txBox="1">
            <a:spLocks/>
          </p:cNvSpPr>
          <p:nvPr/>
        </p:nvSpPr>
        <p:spPr>
          <a:xfrm>
            <a:off x="319912" y="2349146"/>
            <a:ext cx="1173574" cy="98893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900" b="0" dirty="0"/>
              <a:t>Standard- Adapter </a:t>
            </a:r>
          </a:p>
          <a:p>
            <a:r>
              <a:rPr lang="de-DE" sz="900" b="0" dirty="0" err="1"/>
              <a:t>with</a:t>
            </a:r>
            <a:r>
              <a:rPr lang="de-DE" sz="900" b="0" dirty="0"/>
              <a:t>  </a:t>
            </a:r>
            <a:r>
              <a:rPr lang="de-DE" sz="900" b="0" dirty="0" err="1"/>
              <a:t>Shaft</a:t>
            </a:r>
            <a:r>
              <a:rPr lang="de-DE" sz="900" b="0" dirty="0"/>
              <a:t>-Interface </a:t>
            </a:r>
          </a:p>
          <a:p>
            <a:r>
              <a:rPr lang="de-DE" sz="900" dirty="0"/>
              <a:t>GSW-B </a:t>
            </a:r>
          </a:p>
          <a:p>
            <a:r>
              <a:rPr lang="de-DE" sz="900" u="sng" dirty="0"/>
              <a:t>w/o </a:t>
            </a:r>
            <a:r>
              <a:rPr lang="de-DE" sz="900" u="sng" dirty="0" err="1"/>
              <a:t>compensation</a:t>
            </a:r>
            <a:endParaRPr lang="de-DE" sz="900" u="sng" dirty="0"/>
          </a:p>
          <a:p>
            <a:r>
              <a:rPr lang="de-DE" sz="750" b="0" dirty="0"/>
              <a:t>- PGN+   Parallel </a:t>
            </a:r>
            <a:r>
              <a:rPr lang="de-DE" sz="750" b="0" dirty="0" err="1"/>
              <a:t>Gripper</a:t>
            </a:r>
            <a:endParaRPr lang="de-DE" sz="750" b="0" dirty="0"/>
          </a:p>
          <a:p>
            <a:r>
              <a:rPr lang="de-DE" sz="750" b="0" dirty="0"/>
              <a:t>- PZN+   </a:t>
            </a:r>
            <a:r>
              <a:rPr lang="de-DE" sz="750" b="0" dirty="0" err="1"/>
              <a:t>Centric</a:t>
            </a:r>
            <a:r>
              <a:rPr lang="de-DE" sz="750" b="0" dirty="0"/>
              <a:t> </a:t>
            </a:r>
            <a:r>
              <a:rPr lang="de-DE" sz="750" b="0" dirty="0" err="1"/>
              <a:t>Gripper</a:t>
            </a:r>
            <a:endParaRPr lang="de-DE" sz="750" b="0" dirty="0"/>
          </a:p>
          <a:p>
            <a:r>
              <a:rPr lang="de-DE" sz="750" b="0" dirty="0"/>
              <a:t>- PWG+ Angular </a:t>
            </a:r>
            <a:r>
              <a:rPr lang="de-DE" sz="750" b="0" dirty="0" err="1"/>
              <a:t>Gripper</a:t>
            </a:r>
            <a:r>
              <a:rPr lang="de-DE" sz="1000" b="0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A6DDED-E50A-439F-A322-712627E7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90" y="3404906"/>
            <a:ext cx="2498129" cy="261762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21DDEDE-C3DB-4E31-8B49-26D14CBA1BA1}"/>
              </a:ext>
            </a:extLst>
          </p:cNvPr>
          <p:cNvSpPr/>
          <p:nvPr/>
        </p:nvSpPr>
        <p:spPr>
          <a:xfrm>
            <a:off x="303855" y="1565541"/>
            <a:ext cx="2772000" cy="4428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0DE1D28-2425-49C9-A191-4CA0DBF6AF11}"/>
              </a:ext>
            </a:extLst>
          </p:cNvPr>
          <p:cNvGrpSpPr/>
          <p:nvPr/>
        </p:nvGrpSpPr>
        <p:grpSpPr>
          <a:xfrm>
            <a:off x="3265863" y="1588737"/>
            <a:ext cx="2520000" cy="720000"/>
            <a:chOff x="3845269" y="0"/>
            <a:chExt cx="3370011" cy="134800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574DC9F-1005-42CA-8FB4-B71A4E34459C}"/>
                </a:ext>
              </a:extLst>
            </p:cNvPr>
            <p:cNvSpPr/>
            <p:nvPr/>
          </p:nvSpPr>
          <p:spPr>
            <a:xfrm>
              <a:off x="3845269" y="0"/>
              <a:ext cx="3370011" cy="134800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CBAA6F1-6D39-4B6D-9346-EBE44A6B1AA2}"/>
                </a:ext>
              </a:extLst>
            </p:cNvPr>
            <p:cNvSpPr txBox="1"/>
            <p:nvPr/>
          </p:nvSpPr>
          <p:spPr>
            <a:xfrm>
              <a:off x="3845269" y="0"/>
              <a:ext cx="3370011" cy="134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kern="1200" dirty="0"/>
                <a:t>SCHUNK Solution Semi-Standard</a:t>
              </a:r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621F7585-CE98-4F91-BEDE-F2922D633C94}"/>
              </a:ext>
            </a:extLst>
          </p:cNvPr>
          <p:cNvSpPr txBox="1">
            <a:spLocks/>
          </p:cNvSpPr>
          <p:nvPr/>
        </p:nvSpPr>
        <p:spPr>
          <a:xfrm>
            <a:off x="4337144" y="2347578"/>
            <a:ext cx="1496539" cy="109087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900" b="0" dirty="0"/>
              <a:t>Semi-</a:t>
            </a:r>
            <a:r>
              <a:rPr lang="de-DE" sz="900" b="0" dirty="0" err="1"/>
              <a:t>Gripper</a:t>
            </a:r>
            <a:endParaRPr lang="de-DE" sz="900" b="0" dirty="0"/>
          </a:p>
          <a:p>
            <a:r>
              <a:rPr lang="de-DE" sz="900" b="0" dirty="0" err="1"/>
              <a:t>with</a:t>
            </a:r>
            <a:endParaRPr lang="de-DE" sz="900" b="0" dirty="0"/>
          </a:p>
          <a:p>
            <a:r>
              <a:rPr lang="de-DE" sz="900" dirty="0"/>
              <a:t>Spindle-Interface </a:t>
            </a:r>
          </a:p>
          <a:p>
            <a:r>
              <a:rPr lang="de-DE" sz="900" u="sng" dirty="0" err="1"/>
              <a:t>with</a:t>
            </a:r>
            <a:r>
              <a:rPr lang="de-DE" sz="900" u="sng" dirty="0"/>
              <a:t> (TCU) </a:t>
            </a:r>
            <a:r>
              <a:rPr lang="de-DE" sz="900" u="sng" dirty="0" err="1"/>
              <a:t>compensation</a:t>
            </a:r>
            <a:endParaRPr lang="de-DE" sz="900" u="sng" dirty="0"/>
          </a:p>
          <a:p>
            <a:endParaRPr lang="de-DE" sz="1000" u="sng" dirty="0"/>
          </a:p>
          <a:p>
            <a:endParaRPr lang="de-DE" sz="1000" b="0" dirty="0"/>
          </a:p>
          <a:p>
            <a:endParaRPr lang="de-DE" sz="1000" b="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977AAACB-9C86-4175-B52E-87B653DCFC8E}"/>
              </a:ext>
            </a:extLst>
          </p:cNvPr>
          <p:cNvSpPr txBox="1">
            <a:spLocks/>
          </p:cNvSpPr>
          <p:nvPr/>
        </p:nvSpPr>
        <p:spPr>
          <a:xfrm>
            <a:off x="3191371" y="2375620"/>
            <a:ext cx="1156516" cy="109087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900" b="0" dirty="0"/>
              <a:t>Semi-</a:t>
            </a:r>
            <a:r>
              <a:rPr lang="de-DE" sz="900" b="0" dirty="0" err="1"/>
              <a:t>Gripper</a:t>
            </a:r>
            <a:r>
              <a:rPr lang="de-DE" sz="900" b="0" dirty="0"/>
              <a:t> </a:t>
            </a:r>
          </a:p>
          <a:p>
            <a:r>
              <a:rPr lang="de-DE" sz="900" b="0" dirty="0" err="1"/>
              <a:t>with</a:t>
            </a:r>
            <a:endParaRPr lang="de-DE" sz="900" b="0" dirty="0"/>
          </a:p>
          <a:p>
            <a:r>
              <a:rPr lang="de-DE" sz="900" dirty="0"/>
              <a:t>Spindle-Interface  </a:t>
            </a:r>
          </a:p>
          <a:p>
            <a:r>
              <a:rPr lang="de-DE" sz="900" u="sng" dirty="0"/>
              <a:t>w/o </a:t>
            </a:r>
            <a:r>
              <a:rPr lang="de-DE" sz="900" u="sng" dirty="0" err="1"/>
              <a:t>compensation</a:t>
            </a:r>
            <a:endParaRPr lang="de-DE" sz="900" u="sng" dirty="0"/>
          </a:p>
          <a:p>
            <a:endParaRPr lang="de-DE" sz="1200" u="sng" dirty="0"/>
          </a:p>
          <a:p>
            <a:endParaRPr lang="de-DE" sz="1000" b="0" dirty="0"/>
          </a:p>
          <a:p>
            <a:endParaRPr lang="de-DE" sz="1000" b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6EBB7C9-B25B-40DF-80DC-8C51AD39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73" y="3520367"/>
            <a:ext cx="2600779" cy="146773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52EFC5D-D1F5-482A-88D5-BC2CE2024CC4}"/>
              </a:ext>
            </a:extLst>
          </p:cNvPr>
          <p:cNvSpPr/>
          <p:nvPr/>
        </p:nvSpPr>
        <p:spPr>
          <a:xfrm>
            <a:off x="3172904" y="1565541"/>
            <a:ext cx="2750400" cy="4413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3DFF26B-963D-44B7-8490-E8B601308EFE}"/>
              </a:ext>
            </a:extLst>
          </p:cNvPr>
          <p:cNvGrpSpPr/>
          <p:nvPr/>
        </p:nvGrpSpPr>
        <p:grpSpPr>
          <a:xfrm>
            <a:off x="6153142" y="1579934"/>
            <a:ext cx="2520000" cy="720000"/>
            <a:chOff x="7690539" y="0"/>
            <a:chExt cx="3370011" cy="134800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DCA5665-E2F3-4CC6-A3E2-97D17B2EB4B3}"/>
                </a:ext>
              </a:extLst>
            </p:cNvPr>
            <p:cNvSpPr/>
            <p:nvPr/>
          </p:nvSpPr>
          <p:spPr>
            <a:xfrm>
              <a:off x="7690539" y="0"/>
              <a:ext cx="3370011" cy="134800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656A8C2-4BD8-427D-9035-B04372D24689}"/>
                </a:ext>
              </a:extLst>
            </p:cNvPr>
            <p:cNvSpPr txBox="1"/>
            <p:nvPr/>
          </p:nvSpPr>
          <p:spPr>
            <a:xfrm>
              <a:off x="7690539" y="0"/>
              <a:ext cx="3370011" cy="134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kern="1200" dirty="0"/>
                <a:t>SCHUNK Solution Special </a:t>
              </a:r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781E8C08-5D90-4803-9193-0D6769D50B7D}"/>
              </a:ext>
            </a:extLst>
          </p:cNvPr>
          <p:cNvSpPr txBox="1">
            <a:spLocks/>
          </p:cNvSpPr>
          <p:nvPr/>
        </p:nvSpPr>
        <p:spPr>
          <a:xfrm>
            <a:off x="6075150" y="2375620"/>
            <a:ext cx="2130030" cy="54543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900" dirty="0" err="1"/>
              <a:t>Examples</a:t>
            </a:r>
            <a:endParaRPr lang="de-DE" sz="900" dirty="0"/>
          </a:p>
          <a:p>
            <a:r>
              <a:rPr lang="de-DE" sz="900" dirty="0" err="1"/>
              <a:t>with</a:t>
            </a:r>
            <a:r>
              <a:rPr lang="de-DE" sz="900" dirty="0"/>
              <a:t> different Spindle </a:t>
            </a:r>
            <a:r>
              <a:rPr lang="de-DE" sz="900" dirty="0" err="1"/>
              <a:t>interfaces</a:t>
            </a:r>
            <a:endParaRPr lang="de-DE" sz="900" u="sng" dirty="0"/>
          </a:p>
          <a:p>
            <a:endParaRPr lang="de-DE" sz="1000" b="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B5EDD3B-8DFA-4783-A7D2-54B3C213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527" y="3173295"/>
            <a:ext cx="1237185" cy="134645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B1D7C4B-688D-4E27-B468-827B3322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845" y="4519746"/>
            <a:ext cx="1409219" cy="124369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78390BE-67F8-43F4-9FAA-0EB65536F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290" y="4627469"/>
            <a:ext cx="1231945" cy="113315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B39CD0B-3E40-4188-896F-5B6DB5510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071" y="3306009"/>
            <a:ext cx="1302153" cy="1185224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B4F0D667-326A-4677-AB0C-EB6F23D71CF4}"/>
              </a:ext>
            </a:extLst>
          </p:cNvPr>
          <p:cNvSpPr/>
          <p:nvPr/>
        </p:nvSpPr>
        <p:spPr>
          <a:xfrm>
            <a:off x="6037942" y="1565541"/>
            <a:ext cx="2750400" cy="4413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ED319529-B0D6-416A-96E9-B961603D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770252"/>
          </a:xfrm>
        </p:spPr>
        <p:txBody>
          <a:bodyPr/>
          <a:lstStyle/>
          <a:p>
            <a:r>
              <a:rPr lang="de-DE" dirty="0"/>
              <a:t>Standard / Semi-Standard / Specials</a:t>
            </a:r>
          </a:p>
        </p:txBody>
      </p:sp>
    </p:spTree>
    <p:extLst>
      <p:ext uri="{BB962C8B-B14F-4D97-AF65-F5344CB8AC3E}">
        <p14:creationId xmlns:p14="http://schemas.microsoft.com/office/powerpoint/2010/main" val="2701100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350955" y="2791659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Calibri"/>
              </a:rPr>
              <a:t>Capto</a:t>
            </a:r>
            <a:endParaRPr lang="de-DE" altLang="de-DE" sz="1400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90923" y="4507301"/>
            <a:ext cx="96237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GSW – B V</a:t>
            </a:r>
            <a:endParaRPr lang="de-D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630408" y="280709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Calibri"/>
              </a:rPr>
              <a:t>SK </a:t>
            </a:r>
            <a:r>
              <a:rPr lang="de-DE" altLang="de-DE" sz="1400" b="1" dirty="0" err="1">
                <a:solidFill>
                  <a:srgbClr val="003D6A"/>
                </a:solidFill>
                <a:latin typeface="Calibri"/>
              </a:rPr>
              <a:t>short</a:t>
            </a:r>
            <a:endParaRPr lang="de-DE" altLang="de-DE" sz="1400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324035" y="2759051"/>
            <a:ext cx="48122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HSK</a:t>
            </a:r>
            <a:endParaRPr lang="de-D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993753" y="4514576"/>
            <a:ext cx="83734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GSW - 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318450" y="4510420"/>
            <a:ext cx="11803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GSW – P PGN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682923" y="4514822"/>
            <a:ext cx="115550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GSW – B PZN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460793" y="4510478"/>
            <a:ext cx="51187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RGG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557282" y="4502463"/>
            <a:ext cx="116538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GSW – B AGE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020781" y="2783192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Calibri"/>
              </a:rPr>
              <a:t>VDI</a:t>
            </a:r>
            <a:endParaRPr lang="de-DE" altLang="de-DE" sz="1400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581577" y="1167078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chemeClr val="tx2"/>
                </a:solidFill>
                <a:latin typeface="Calibri"/>
              </a:rPr>
              <a:t>Clamping</a:t>
            </a:r>
            <a:r>
              <a:rPr lang="de-DE" altLang="de-DE" sz="1400" b="1" dirty="0">
                <a:solidFill>
                  <a:schemeClr val="tx2"/>
                </a:solidFill>
                <a:latin typeface="Calibri"/>
              </a:rPr>
              <a:t> Technology</a:t>
            </a:r>
            <a:endParaRPr lang="de-DE" altLang="de-DE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59017" y="1188489"/>
            <a:ext cx="1567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Calibri"/>
              </a:rPr>
              <a:t>Gripping</a:t>
            </a:r>
            <a:r>
              <a:rPr lang="de-DE" altLang="de-DE" sz="1400" b="1" dirty="0">
                <a:solidFill>
                  <a:srgbClr val="00B0F0"/>
                </a:solidFill>
                <a:latin typeface="Calibri"/>
              </a:rPr>
              <a:t> Systems</a:t>
            </a:r>
          </a:p>
          <a:p>
            <a:pPr algn="ctr"/>
            <a:endParaRPr lang="de-DE" altLang="de-DE" sz="1400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467400" y="186707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256100" y="185905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4044800" y="183498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5833500" y="185103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622199" y="184300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907803" y="356328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3337707" y="3557676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767611" y="356141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197515" y="355954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7627418" y="355393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77899" y="355580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cxnSp>
        <p:nvCxnSpPr>
          <p:cNvPr id="41" name="Gerader Verbinder 40"/>
          <p:cNvCxnSpPr/>
          <p:nvPr/>
        </p:nvCxnSpPr>
        <p:spPr>
          <a:xfrm>
            <a:off x="984949" y="3399249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985621" y="339004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95675" y="339948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268141" y="339774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121584" y="338829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840770" y="339948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409938" y="339773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571932" y="3039689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967355" y="170240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132211" y="1689913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325840" y="170205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>
            <a:cxnSpLocks/>
          </p:cNvCxnSpPr>
          <p:nvPr/>
        </p:nvCxnSpPr>
        <p:spPr>
          <a:xfrm>
            <a:off x="2906708" y="821857"/>
            <a:ext cx="0" cy="23059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783350" y="1695790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967355" y="1693256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531409" y="1050678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534484" y="1052452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47039" y="1052971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el 1"/>
          <p:cNvSpPr txBox="1">
            <a:spLocks/>
          </p:cNvSpPr>
          <p:nvPr/>
        </p:nvSpPr>
        <p:spPr>
          <a:xfrm>
            <a:off x="675967" y="-65693"/>
            <a:ext cx="8074557" cy="96070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Lean Automation Standard</a:t>
            </a:r>
          </a:p>
        </p:txBody>
      </p:sp>
      <p:pic>
        <p:nvPicPr>
          <p:cNvPr id="1028" name="Picture 4" descr="http://www.schunk.int/pimexport/IM001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44" y="3575771"/>
            <a:ext cx="326591" cy="8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03" y="3590988"/>
            <a:ext cx="559853" cy="87832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6061">
            <a:off x="6469483" y="3619698"/>
            <a:ext cx="428016" cy="78567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37044" y="2015610"/>
            <a:ext cx="770205" cy="497344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53532" y="2142398"/>
            <a:ext cx="772877" cy="366631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340000">
            <a:off x="4146428" y="2090696"/>
            <a:ext cx="788015" cy="418163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80000">
            <a:off x="2363155" y="2067898"/>
            <a:ext cx="843504" cy="498286"/>
          </a:xfrm>
          <a:prstGeom prst="rect">
            <a:avLst/>
          </a:prstGeom>
        </p:spPr>
      </p:pic>
      <p:pic>
        <p:nvPicPr>
          <p:cNvPr id="1024" name="Grafik 10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92995" y="2069939"/>
            <a:ext cx="741230" cy="428011"/>
          </a:xfrm>
          <a:prstGeom prst="rect">
            <a:avLst/>
          </a:prstGeom>
        </p:spPr>
      </p:pic>
      <p:sp>
        <p:nvSpPr>
          <p:cNvPr id="65" name="Ellipse 64"/>
          <p:cNvSpPr/>
          <p:nvPr/>
        </p:nvSpPr>
        <p:spPr>
          <a:xfrm>
            <a:off x="457328" y="1062425"/>
            <a:ext cx="2164258" cy="5452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7412636" y="2752934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Calibri"/>
              </a:rPr>
              <a:t>SK </a:t>
            </a:r>
            <a:r>
              <a:rPr lang="de-DE" altLang="de-DE" sz="1400" b="1" dirty="0" err="1">
                <a:solidFill>
                  <a:srgbClr val="003D6A"/>
                </a:solidFill>
                <a:latin typeface="Calibri"/>
              </a:rPr>
              <a:t>standard</a:t>
            </a:r>
            <a:endParaRPr lang="de-DE" altLang="de-DE" sz="1400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072" y="3586966"/>
            <a:ext cx="521687" cy="8707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2707" y="3608254"/>
            <a:ext cx="586010" cy="8601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6825" y="3630506"/>
            <a:ext cx="537935" cy="798409"/>
          </a:xfrm>
          <a:prstGeom prst="rect">
            <a:avLst/>
          </a:prstGeom>
        </p:spPr>
      </p:pic>
      <p:sp>
        <p:nvSpPr>
          <p:cNvPr id="67" name="Rechteck 66"/>
          <p:cNvSpPr/>
          <p:nvPr/>
        </p:nvSpPr>
        <p:spPr>
          <a:xfrm>
            <a:off x="4224879" y="492278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prstClr val="white"/>
              </a:solidFill>
            </a:endParaRPr>
          </a:p>
        </p:txBody>
      </p:sp>
      <p:cxnSp>
        <p:nvCxnSpPr>
          <p:cNvPr id="76" name="Gerader Verbinder 75"/>
          <p:cNvCxnSpPr/>
          <p:nvPr/>
        </p:nvCxnSpPr>
        <p:spPr>
          <a:xfrm>
            <a:off x="4630283" y="4550238"/>
            <a:ext cx="0" cy="2353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6612" y="4983095"/>
            <a:ext cx="722838" cy="786887"/>
          </a:xfrm>
          <a:prstGeom prst="rect">
            <a:avLst/>
          </a:prstGeom>
        </p:spPr>
      </p:pic>
      <p:sp>
        <p:nvSpPr>
          <p:cNvPr id="77" name="Rechteck 76"/>
          <p:cNvSpPr/>
          <p:nvPr/>
        </p:nvSpPr>
        <p:spPr>
          <a:xfrm>
            <a:off x="4251884" y="5865979"/>
            <a:ext cx="93968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ABR / SBR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64" name="Fußzeilenplatzhalter 2">
            <a:extLst>
              <a:ext uri="{FF2B5EF4-FFF2-40B4-BE49-F238E27FC236}">
                <a16:creationId xmlns:a16="http://schemas.microsoft.com/office/drawing/2014/main" id="{C6763223-9975-4302-BCFB-636F5AA8BFD0}"/>
              </a:ext>
            </a:extLst>
          </p:cNvPr>
          <p:cNvSpPr txBox="1">
            <a:spLocks/>
          </p:cNvSpPr>
          <p:nvPr/>
        </p:nvSpPr>
        <p:spPr>
          <a:xfrm>
            <a:off x="692090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BFAE5388-8ACC-456D-B0F0-23731AA57DCA}"/>
              </a:ext>
            </a:extLst>
          </p:cNvPr>
          <p:cNvCxnSpPr/>
          <p:nvPr/>
        </p:nvCxnSpPr>
        <p:spPr>
          <a:xfrm>
            <a:off x="4545094" y="1692742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52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9316" y="389470"/>
            <a:ext cx="8074557" cy="588304"/>
          </a:xfrm>
        </p:spPr>
        <p:txBody>
          <a:bodyPr/>
          <a:lstStyle/>
          <a:p>
            <a:r>
              <a:rPr lang="de-DE" dirty="0"/>
              <a:t>SCHUNK </a:t>
            </a:r>
            <a:r>
              <a:rPr lang="de-DE" dirty="0" err="1"/>
              <a:t>standard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7270" b="16910"/>
          <a:stretch/>
        </p:blipFill>
        <p:spPr>
          <a:xfrm>
            <a:off x="570934" y="1547677"/>
            <a:ext cx="2335228" cy="44077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43584" b="17183"/>
          <a:stretch/>
        </p:blipFill>
        <p:spPr>
          <a:xfrm>
            <a:off x="3600941" y="1570743"/>
            <a:ext cx="2166115" cy="3610518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503110" y="1076755"/>
            <a:ext cx="8459821" cy="58908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standard-adapter GSW-B  </a:t>
            </a:r>
          </a:p>
          <a:p>
            <a:r>
              <a:rPr lang="de-DE" sz="1600" b="0" dirty="0"/>
              <a:t>- PGN+ </a:t>
            </a:r>
            <a:r>
              <a:rPr lang="de-DE" sz="1600" b="0" dirty="0" err="1"/>
              <a:t>Parallelgripper</a:t>
            </a:r>
            <a:r>
              <a:rPr lang="de-DE" sz="1600" b="0" dirty="0"/>
              <a:t>				- PZN+ </a:t>
            </a:r>
            <a:r>
              <a:rPr lang="de-DE" sz="1600" b="0" dirty="0" err="1"/>
              <a:t>Centricgripper</a:t>
            </a:r>
            <a:r>
              <a:rPr lang="de-DE" sz="1600" b="0" dirty="0"/>
              <a:t>			        - PWG+ </a:t>
            </a:r>
            <a:r>
              <a:rPr lang="de-DE" sz="1600" b="0" dirty="0" err="1"/>
              <a:t>Angulargripper</a:t>
            </a:r>
            <a:r>
              <a:rPr lang="de-DE" sz="1600" b="0" dirty="0"/>
              <a:t> 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850" y="1692009"/>
            <a:ext cx="1617155" cy="3902268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2"/>
          </p:nvPr>
        </p:nvSpPr>
        <p:spPr>
          <a:xfrm>
            <a:off x="692090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gripper shaft interface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778914"/>
      </p:ext>
    </p:extLst>
  </p:cSld>
  <p:clrMapOvr>
    <a:masterClrMapping/>
  </p:clrMapOvr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846</Words>
  <Application>Microsoft Office PowerPoint</Application>
  <PresentationFormat>Bildschirmpräsentation (4:3)</PresentationFormat>
  <Paragraphs>215</Paragraphs>
  <Slides>28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 SCH_PPT_Vorlage_4-3_220312</vt:lpstr>
      <vt:lpstr>PowerPoint-Präsentation</vt:lpstr>
      <vt:lpstr>Content</vt:lpstr>
      <vt:lpstr>PowerPoint-Präsentation</vt:lpstr>
      <vt:lpstr>SCHUNK Lean Automation</vt:lpstr>
      <vt:lpstr>SCHUNK Lean Automation</vt:lpstr>
      <vt:lpstr>PowerPoint-Präsentation</vt:lpstr>
      <vt:lpstr>Standard / Semi-Standard / Specials</vt:lpstr>
      <vt:lpstr>PowerPoint-Präsentation</vt:lpstr>
      <vt:lpstr>SCHUNK standard</vt:lpstr>
      <vt:lpstr>SCHUNK standard</vt:lpstr>
      <vt:lpstr>SCHUNK standard</vt:lpstr>
      <vt:lpstr>SCHUNK Semi-standard</vt:lpstr>
      <vt:lpstr>SCHUNK Semi-standard with compensation</vt:lpstr>
      <vt:lpstr>Special solutions: examples different interfaces</vt:lpstr>
      <vt:lpstr>Special solutions: examples different interfaces</vt:lpstr>
      <vt:lpstr>Special solutions: examples different interfaces</vt:lpstr>
      <vt:lpstr>gripper with interface @ SCHUNK</vt:lpstr>
      <vt:lpstr>gripper with interface @ SCHUNK</vt:lpstr>
      <vt:lpstr>gripper with interface @ SCHUNK</vt:lpstr>
      <vt:lpstr>gripper with interface @ SCHUNK</vt:lpstr>
      <vt:lpstr>Inside machining centre</vt:lpstr>
      <vt:lpstr>Inside machining centre</vt:lpstr>
      <vt:lpstr>Inside machining centre</vt:lpstr>
      <vt:lpstr>Inside machining centre</vt:lpstr>
      <vt:lpstr>Inside machining centre</vt:lpstr>
      <vt:lpstr>Jaw change – SCHUNK standard</vt:lpstr>
      <vt:lpstr>Jaw change without tools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Franz Josef Mack</cp:lastModifiedBy>
  <cp:revision>257</cp:revision>
  <dcterms:created xsi:type="dcterms:W3CDTF">2015-04-07T09:55:40Z</dcterms:created>
  <dcterms:modified xsi:type="dcterms:W3CDTF">2019-02-13T08:38:34Z</dcterms:modified>
</cp:coreProperties>
</file>