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5" r:id="rId2"/>
    <p:sldId id="321" r:id="rId3"/>
    <p:sldId id="364" r:id="rId4"/>
    <p:sldId id="330" r:id="rId5"/>
    <p:sldId id="363" r:id="rId6"/>
    <p:sldId id="484" r:id="rId7"/>
    <p:sldId id="482" r:id="rId8"/>
    <p:sldId id="360" r:id="rId9"/>
    <p:sldId id="322" r:id="rId10"/>
    <p:sldId id="343" r:id="rId11"/>
    <p:sldId id="340" r:id="rId12"/>
    <p:sldId id="331" r:id="rId13"/>
    <p:sldId id="341" r:id="rId14"/>
    <p:sldId id="332" r:id="rId15"/>
    <p:sldId id="345" r:id="rId16"/>
    <p:sldId id="344" r:id="rId17"/>
    <p:sldId id="333" r:id="rId18"/>
    <p:sldId id="346" r:id="rId19"/>
    <p:sldId id="355" r:id="rId20"/>
    <p:sldId id="353" r:id="rId21"/>
    <p:sldId id="334" r:id="rId22"/>
    <p:sldId id="351" r:id="rId23"/>
    <p:sldId id="352" r:id="rId24"/>
    <p:sldId id="335" r:id="rId25"/>
    <p:sldId id="347" r:id="rId26"/>
    <p:sldId id="348" r:id="rId27"/>
    <p:sldId id="337" r:id="rId28"/>
    <p:sldId id="338" r:id="rId29"/>
    <p:sldId id="336" r:id="rId3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01" autoAdjust="0"/>
  </p:normalViewPr>
  <p:slideViewPr>
    <p:cSldViewPr snapToGrid="0" snapToObjects="1">
      <p:cViewPr varScale="1">
        <p:scale>
          <a:sx n="125" d="100"/>
          <a:sy n="125" d="100"/>
        </p:scale>
        <p:origin x="81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08.02.2019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08.02.2019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Als Anbieter von Werkzeughalten hat SCHUNK früh</a:t>
            </a:r>
            <a:r>
              <a:rPr lang="de-DE" baseline="0" dirty="0"/>
              <a:t> erkannt, dass auch der Greifer ein Werkzeug ist, das die Maschine nutzen kann.</a:t>
            </a:r>
          </a:p>
          <a:p>
            <a:r>
              <a:rPr lang="de-DE" baseline="0" dirty="0"/>
              <a:t>Daher bietet SCHUNK im Standard-Portfolio verschiedene Werkzeuge an, die mit einer Spindel-Schnittstelle ausgestattet sind. </a:t>
            </a:r>
          </a:p>
          <a:p>
            <a:r>
              <a:rPr lang="de-DE" baseline="0" dirty="0"/>
              <a:t>Sauggreifer, Magnetgreifer oder </a:t>
            </a:r>
            <a:r>
              <a:rPr lang="de-DE" baseline="0" dirty="0" err="1"/>
              <a:t>mechanscihe</a:t>
            </a:r>
            <a:r>
              <a:rPr lang="de-DE" baseline="0" dirty="0"/>
              <a:t> Greifer PGN-/PZN-plus. </a:t>
            </a:r>
          </a:p>
          <a:p>
            <a:r>
              <a:rPr lang="de-DE" baseline="0" dirty="0"/>
              <a:t>Angesteuert werden diese mir Kühlschmierstoff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12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Einfache und kostengünstiger Einstieg in die Automatisierung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>
                <a:sym typeface="Wingdings" panose="05000000000000000000" pitchFamily="2" charset="2"/>
              </a:rPr>
              <a:t>Hohe Effizienzeffekte durch automatischem Werkstückwechsel und -reinigung)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baseline="0" dirty="0">
                <a:sym typeface="Wingdings" panose="05000000000000000000" pitchFamily="2" charset="2"/>
              </a:rPr>
              <a:t>Minimierung Rüstzeiten und höher Nutzungsgrad</a:t>
            </a: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07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Greifer Schaft Schnittstelle  JD FJM</a:t>
            </a:r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57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193434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3200" b="1" dirty="0">
                <a:solidFill>
                  <a:schemeClr val="bg1"/>
                </a:solidFill>
              </a:rPr>
              <a:t>SCHUNK Lean Automation</a:t>
            </a:r>
          </a:p>
          <a:p>
            <a:pPr marL="84138" lvl="0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- Greifer mit Schaft-Schnittstelle (Standard) </a:t>
            </a:r>
          </a:p>
          <a:p>
            <a:pPr marL="84138" lvl="0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- Greifer mit Spindel-Schnittstelle (Semi-Standard)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t="1" b="2665"/>
          <a:stretch/>
        </p:blipFill>
        <p:spPr>
          <a:xfrm>
            <a:off x="4107947" y="2324496"/>
            <a:ext cx="3717616" cy="301543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6912" y="389470"/>
            <a:ext cx="8074557" cy="588304"/>
          </a:xfrm>
        </p:spPr>
        <p:txBody>
          <a:bodyPr/>
          <a:lstStyle/>
          <a:p>
            <a:r>
              <a:rPr lang="de-DE" dirty="0"/>
              <a:t>SCHUNK Standard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t="3180"/>
          <a:stretch/>
        </p:blipFill>
        <p:spPr>
          <a:xfrm>
            <a:off x="588574" y="2286000"/>
            <a:ext cx="3415254" cy="2966484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671367" y="1180266"/>
            <a:ext cx="5421091" cy="81061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2000" dirty="0"/>
              <a:t>Standard-Werkzeughalter für:</a:t>
            </a:r>
            <a:r>
              <a:rPr lang="de-DE" sz="1600" dirty="0"/>
              <a:t> </a:t>
            </a:r>
          </a:p>
          <a:p>
            <a:r>
              <a:rPr lang="de-DE" sz="1600" b="0" dirty="0"/>
              <a:t>- </a:t>
            </a:r>
            <a:r>
              <a:rPr lang="de-DE" sz="1600" b="0" dirty="0" err="1"/>
              <a:t>Tendo</a:t>
            </a:r>
            <a:r>
              <a:rPr lang="de-DE" sz="1600" b="0" dirty="0"/>
              <a:t> 							- Weldon</a:t>
            </a:r>
          </a:p>
        </p:txBody>
      </p:sp>
    </p:spTree>
    <p:extLst>
      <p:ext uri="{BB962C8B-B14F-4D97-AF65-F5344CB8AC3E}">
        <p14:creationId xmlns:p14="http://schemas.microsoft.com/office/powerpoint/2010/main" val="56661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95" y="389470"/>
            <a:ext cx="8074557" cy="886437"/>
          </a:xfrm>
        </p:spPr>
        <p:txBody>
          <a:bodyPr/>
          <a:lstStyle/>
          <a:p>
            <a:r>
              <a:rPr lang="de-DE" dirty="0"/>
              <a:t>SCHUNK Standard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4" y="3480416"/>
            <a:ext cx="2004134" cy="19039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60" y="3264394"/>
            <a:ext cx="1513544" cy="25225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563" y="3264393"/>
            <a:ext cx="1525109" cy="25225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262" y="3480416"/>
            <a:ext cx="2463355" cy="201768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98004" y="1561846"/>
            <a:ext cx="3016467" cy="1286884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Standard-Adapter GSW-B </a:t>
            </a:r>
          </a:p>
          <a:p>
            <a:r>
              <a:rPr lang="de-DE" sz="1600" dirty="0"/>
              <a:t>ohne Ausgleich</a:t>
            </a:r>
          </a:p>
          <a:p>
            <a:r>
              <a:rPr lang="de-DE" sz="1600" b="0" dirty="0"/>
              <a:t>- PGN+ Parallelgreifer</a:t>
            </a:r>
          </a:p>
          <a:p>
            <a:r>
              <a:rPr lang="de-DE" sz="1600" b="0" dirty="0"/>
              <a:t>- PZN+ Zentrischgreifer</a:t>
            </a:r>
          </a:p>
          <a:p>
            <a:r>
              <a:rPr lang="de-DE" sz="1600" b="0" dirty="0"/>
              <a:t>- PWG+ Winkelgreifer  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812952" y="1546871"/>
            <a:ext cx="3002580" cy="128460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Standard-Adapter GSW-B-AGE </a:t>
            </a:r>
          </a:p>
          <a:p>
            <a:r>
              <a:rPr lang="de-DE" sz="1600" dirty="0"/>
              <a:t>mit X/Y/Z Ausgleich</a:t>
            </a:r>
          </a:p>
          <a:p>
            <a:r>
              <a:rPr lang="de-DE" sz="1600" b="0" dirty="0"/>
              <a:t>- PGN+ Parallelgreifer</a:t>
            </a:r>
          </a:p>
          <a:p>
            <a:r>
              <a:rPr lang="de-DE" sz="1600" b="0" dirty="0"/>
              <a:t>- PZN+ Zentrischgreifer</a:t>
            </a:r>
          </a:p>
          <a:p>
            <a:r>
              <a:rPr lang="de-DE" sz="1600" b="0" dirty="0"/>
              <a:t>- PWG+ Winkelgreifer  </a:t>
            </a:r>
          </a:p>
        </p:txBody>
      </p:sp>
    </p:spTree>
    <p:extLst>
      <p:ext uri="{BB962C8B-B14F-4D97-AF65-F5344CB8AC3E}">
        <p14:creationId xmlns:p14="http://schemas.microsoft.com/office/powerpoint/2010/main" val="38455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137" y="389470"/>
            <a:ext cx="8074557" cy="833274"/>
          </a:xfrm>
        </p:spPr>
        <p:txBody>
          <a:bodyPr/>
          <a:lstStyle/>
          <a:p>
            <a:r>
              <a:rPr lang="de-DE" dirty="0"/>
              <a:t>SCHUNK Semi-Standard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221" y="3478084"/>
            <a:ext cx="1881655" cy="255120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65971" y="1100079"/>
            <a:ext cx="6889078" cy="95128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Vergleich Standard / Semi-Standard 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Höhenunterschied</a:t>
            </a:r>
          </a:p>
          <a:p>
            <a:pPr marL="285750" indent="-285750">
              <a:buFontTx/>
              <a:buChar char="-"/>
            </a:pPr>
            <a:r>
              <a:rPr lang="de-DE" sz="1400" b="0" dirty="0"/>
              <a:t>Standard           =  Werkzeughalter / Adapter mit Schaft / Greifer</a:t>
            </a:r>
          </a:p>
          <a:p>
            <a:pPr marL="285750" indent="-285750">
              <a:buFontTx/>
              <a:buChar char="-"/>
            </a:pPr>
            <a:r>
              <a:rPr lang="de-DE" sz="1400" b="0" dirty="0"/>
              <a:t>Semi-Standard =  Werkzeughalter / Greifer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0" y="3766716"/>
            <a:ext cx="1523717" cy="220832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797" y="2097153"/>
            <a:ext cx="3550987" cy="36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32236"/>
          </a:xfrm>
        </p:spPr>
        <p:txBody>
          <a:bodyPr/>
          <a:lstStyle/>
          <a:p>
            <a:r>
              <a:rPr lang="de-DE" dirty="0"/>
              <a:t>SCHUNK Semi-Standard mit Ausgleich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b="26381"/>
          <a:stretch/>
        </p:blipFill>
        <p:spPr>
          <a:xfrm>
            <a:off x="2979914" y="3451731"/>
            <a:ext cx="2018706" cy="242087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561443" y="1231221"/>
            <a:ext cx="8295971" cy="64858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600" dirty="0"/>
              <a:t>Vergleich Standard 	/    Semi-Standard  				    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Höhenunterschied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3846" t="3125"/>
          <a:stretch/>
        </p:blipFill>
        <p:spPr>
          <a:xfrm rot="5400000">
            <a:off x="5424412" y="2498638"/>
            <a:ext cx="3666142" cy="275512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3" y="2873003"/>
            <a:ext cx="1724266" cy="308653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715604" y="2087735"/>
            <a:ext cx="2946433" cy="97276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Semi- Standard</a:t>
            </a:r>
          </a:p>
          <a:p>
            <a:r>
              <a:rPr lang="de-DE" sz="1200" b="0" dirty="0"/>
              <a:t>z.B. GEI Capto/TCU-S/Adapter/PGN+080-1-IS Greifeinheit: Greifer mit Spindelschnittstelle und Sonder-Toleranzausgleich (mit Mediendurchführung)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65971" y="1915554"/>
            <a:ext cx="2149633" cy="97276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Standard </a:t>
            </a:r>
          </a:p>
          <a:p>
            <a:r>
              <a:rPr lang="de-DE" sz="1200" b="0" dirty="0"/>
              <a:t>GSWB-AGE</a:t>
            </a:r>
          </a:p>
          <a:p>
            <a:r>
              <a:rPr lang="de-DE" sz="1200" b="0" dirty="0"/>
              <a:t>Greifer mit Schaftschnittstelle </a:t>
            </a:r>
          </a:p>
          <a:p>
            <a:r>
              <a:rPr lang="de-DE" sz="1200" b="0" dirty="0"/>
              <a:t>und Ausgleichseinheit </a:t>
            </a:r>
          </a:p>
        </p:txBody>
      </p:sp>
    </p:spTree>
    <p:extLst>
      <p:ext uri="{BB962C8B-B14F-4D97-AF65-F5344CB8AC3E}">
        <p14:creationId xmlns:p14="http://schemas.microsoft.com/office/powerpoint/2010/main" val="217285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1016592"/>
          </a:xfrm>
        </p:spPr>
        <p:txBody>
          <a:bodyPr/>
          <a:lstStyle/>
          <a:p>
            <a:r>
              <a:rPr lang="de-DE" dirty="0"/>
              <a:t>Sonder-Lösungen:</a:t>
            </a:r>
            <a:br>
              <a:rPr lang="de-DE" dirty="0"/>
            </a:br>
            <a:r>
              <a:rPr lang="de-DE" sz="1800" dirty="0"/>
              <a:t>Beispiele verschiedene Schnittstelle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16" y="1655372"/>
            <a:ext cx="3654667" cy="3225389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752475" y="4856051"/>
            <a:ext cx="2449175" cy="943756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Semi-Standard</a:t>
            </a:r>
          </a:p>
          <a:p>
            <a:r>
              <a:rPr lang="de-DE" sz="1200" dirty="0"/>
              <a:t>GEI HSK-A 63/ PWG+125-AS </a:t>
            </a:r>
          </a:p>
          <a:p>
            <a:r>
              <a:rPr lang="de-DE" sz="1200" b="0" dirty="0"/>
              <a:t>Winkel-Greifer PWG+125-AS</a:t>
            </a:r>
          </a:p>
          <a:p>
            <a:r>
              <a:rPr lang="de-DE" sz="1200" b="0" dirty="0"/>
              <a:t>mit Spindelschnittstelle HSK-A 63</a:t>
            </a:r>
          </a:p>
          <a:p>
            <a:r>
              <a:rPr lang="de-DE" sz="1200" b="0" dirty="0"/>
              <a:t>(Aufsatzbacken kundenseitig)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598721" y="4853393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Sonder</a:t>
            </a:r>
          </a:p>
          <a:p>
            <a:r>
              <a:rPr lang="de-DE" sz="1200" dirty="0"/>
              <a:t>GEI VDI / PGN+100-1-AS</a:t>
            </a:r>
          </a:p>
          <a:p>
            <a:r>
              <a:rPr lang="de-DE" sz="1200" b="0" dirty="0"/>
              <a:t>Parallel-Greifer PGN+100-1-AS</a:t>
            </a:r>
          </a:p>
          <a:p>
            <a:r>
              <a:rPr lang="de-DE" sz="1200" b="0" dirty="0"/>
              <a:t>mit Spindelschnittstelle </a:t>
            </a:r>
            <a:r>
              <a:rPr lang="de-DE" sz="1200" b="0" dirty="0" err="1"/>
              <a:t>ähn</a:t>
            </a:r>
            <a:r>
              <a:rPr lang="de-DE" sz="1200" b="0" dirty="0"/>
              <a:t>. VDI</a:t>
            </a:r>
          </a:p>
          <a:p>
            <a:r>
              <a:rPr lang="de-DE" sz="1200" b="0" dirty="0"/>
              <a:t>mit Aufsatzbacken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8" y="1737646"/>
            <a:ext cx="2802351" cy="30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8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1099088"/>
          </a:xfrm>
        </p:spPr>
        <p:txBody>
          <a:bodyPr/>
          <a:lstStyle/>
          <a:p>
            <a:r>
              <a:rPr lang="de-DE" dirty="0"/>
              <a:t>Sonder-Lösungen:</a:t>
            </a:r>
            <a:br>
              <a:rPr lang="de-DE" dirty="0"/>
            </a:br>
            <a:r>
              <a:rPr lang="de-DE" sz="1800" dirty="0"/>
              <a:t>Beispiele verschiedene Schnittstelle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7" y="589675"/>
            <a:ext cx="3138621" cy="42266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2331562"/>
            <a:ext cx="2602115" cy="239345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69531" y="4924984"/>
            <a:ext cx="3087541" cy="1176704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Standard</a:t>
            </a:r>
          </a:p>
          <a:p>
            <a:r>
              <a:rPr lang="de-DE" sz="1200" dirty="0"/>
              <a:t>GEI Capto C6 / GSWB 80-PZ / PGN+080-1-IS </a:t>
            </a:r>
          </a:p>
          <a:p>
            <a:r>
              <a:rPr lang="de-DE" sz="1200" b="0" dirty="0"/>
              <a:t>Parallel-Greifer PGN+80-1-IS mit </a:t>
            </a:r>
          </a:p>
          <a:p>
            <a:r>
              <a:rPr lang="de-DE" sz="1200" b="0" dirty="0"/>
              <a:t>Schaftschnittstelle  GSWB 80-PZ und </a:t>
            </a:r>
          </a:p>
          <a:p>
            <a:r>
              <a:rPr lang="de-DE" sz="1200" b="0" dirty="0"/>
              <a:t>Werkzeughalter SCHUNK Capto C6 Ø20x65</a:t>
            </a:r>
          </a:p>
          <a:p>
            <a:r>
              <a:rPr lang="de-DE" sz="1200" b="0" dirty="0"/>
              <a:t>Sonderaufsatzbacken mit Werkstückkontur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807214" y="4924984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Sonder</a:t>
            </a:r>
          </a:p>
          <a:p>
            <a:r>
              <a:rPr lang="de-DE" sz="1200" dirty="0"/>
              <a:t>GEI VDI 30/ DPG+080-1-AS</a:t>
            </a:r>
          </a:p>
          <a:p>
            <a:r>
              <a:rPr lang="de-DE" sz="1200" b="0" dirty="0"/>
              <a:t>Parallel-Greifer DPG+80-1-AS</a:t>
            </a:r>
          </a:p>
          <a:p>
            <a:r>
              <a:rPr lang="de-DE" sz="1200" b="0" dirty="0"/>
              <a:t>mit Spindelschnittstelle VDI 30</a:t>
            </a:r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422119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1086748"/>
          </a:xfrm>
        </p:spPr>
        <p:txBody>
          <a:bodyPr/>
          <a:lstStyle/>
          <a:p>
            <a:r>
              <a:rPr lang="de-DE" dirty="0"/>
              <a:t>Sonder-Lösungen:</a:t>
            </a:r>
            <a:br>
              <a:rPr lang="de-DE" dirty="0"/>
            </a:br>
            <a:r>
              <a:rPr lang="de-DE" sz="1800" dirty="0"/>
              <a:t>Beispiele verschiedene Schnittstelle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80" y="2053497"/>
            <a:ext cx="2900766" cy="2640286"/>
          </a:xfrm>
          <a:prstGeom prst="rect">
            <a:avLst/>
          </a:prstGeom>
        </p:spPr>
      </p:pic>
      <p:pic>
        <p:nvPicPr>
          <p:cNvPr id="5" name="Inhaltsplatzhalt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495" y="2047448"/>
            <a:ext cx="3087676" cy="296891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268919" y="4883013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Sonder</a:t>
            </a:r>
          </a:p>
          <a:p>
            <a:r>
              <a:rPr lang="de-DE" sz="1200" dirty="0"/>
              <a:t>GEI BT 40 / PGN+100-1-IS</a:t>
            </a:r>
          </a:p>
          <a:p>
            <a:r>
              <a:rPr lang="de-DE" sz="1200" b="0" dirty="0"/>
              <a:t>Parallel-Greifer PGN+100-1-IS</a:t>
            </a:r>
          </a:p>
          <a:p>
            <a:r>
              <a:rPr lang="de-DE" sz="1200" b="0" dirty="0"/>
              <a:t>mit Spindelschnittstelle BT 40</a:t>
            </a:r>
          </a:p>
          <a:p>
            <a:endParaRPr lang="de-DE" sz="1200" b="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012779" y="4883013"/>
            <a:ext cx="2449175" cy="97645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Sonder</a:t>
            </a:r>
          </a:p>
          <a:p>
            <a:r>
              <a:rPr lang="de-DE" sz="1200" dirty="0"/>
              <a:t>GEI VDI 25/ PGN+P-064-1-IS</a:t>
            </a:r>
          </a:p>
          <a:p>
            <a:r>
              <a:rPr lang="de-DE" sz="1200" b="0" dirty="0"/>
              <a:t>Parallel-Greifer PGN+P-64-1-IS</a:t>
            </a:r>
          </a:p>
          <a:p>
            <a:r>
              <a:rPr lang="de-DE" sz="1200" b="0" dirty="0"/>
              <a:t>mit Spindelschnittstelle VDI 25</a:t>
            </a:r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1748476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1024660"/>
          </a:xfrm>
        </p:spPr>
        <p:txBody>
          <a:bodyPr/>
          <a:lstStyle/>
          <a:p>
            <a:r>
              <a:rPr lang="de-DE" dirty="0"/>
              <a:t>Bilder </a:t>
            </a:r>
            <a:br>
              <a:rPr lang="de-DE" dirty="0"/>
            </a:br>
            <a:r>
              <a:rPr lang="de-DE" sz="2400" b="0" dirty="0"/>
              <a:t>Greifer mit Schnittstelle bei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6209"/>
          <a:stretch/>
        </p:blipFill>
        <p:spPr>
          <a:xfrm>
            <a:off x="690839" y="1509565"/>
            <a:ext cx="5861617" cy="45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5" y="1706366"/>
            <a:ext cx="3554460" cy="230052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61443" y="389470"/>
            <a:ext cx="8074557" cy="1161486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dirty="0"/>
              <a:t>Bilder </a:t>
            </a:r>
            <a:br>
              <a:rPr lang="de-DE" dirty="0"/>
            </a:br>
            <a:r>
              <a:rPr lang="de-DE" sz="2400" b="0" dirty="0"/>
              <a:t>Greifer mit Schnittstelle bei SCHUNK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6" y="4162302"/>
            <a:ext cx="3554460" cy="184500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408825" y="1827775"/>
            <a:ext cx="3484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Greifeinheit</a:t>
            </a:r>
          </a:p>
          <a:p>
            <a:r>
              <a:rPr lang="de-DE" sz="1200" dirty="0"/>
              <a:t>GEI Capto C6/ APL / PZN+080-1-IS / AUB</a:t>
            </a:r>
          </a:p>
          <a:p>
            <a:r>
              <a:rPr lang="de-DE" sz="1200" b="0" dirty="0"/>
              <a:t>Zentrisch-Greifer PZN+80-1-IS</a:t>
            </a:r>
          </a:p>
          <a:p>
            <a:r>
              <a:rPr lang="de-DE" sz="1200" b="0" dirty="0"/>
              <a:t>Sonder- Aufsatzbacken</a:t>
            </a:r>
          </a:p>
          <a:p>
            <a:r>
              <a:rPr lang="de-DE" sz="1200" b="0" dirty="0"/>
              <a:t>Verlängerungsadapter</a:t>
            </a:r>
          </a:p>
          <a:p>
            <a:r>
              <a:rPr lang="de-DE" sz="1200" b="0" dirty="0"/>
              <a:t>Spindelschnittstelle Capto C6</a:t>
            </a:r>
          </a:p>
          <a:p>
            <a:endParaRPr lang="de-DE" sz="1200" b="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408824" y="4213624"/>
            <a:ext cx="3484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Greifeinheit</a:t>
            </a:r>
          </a:p>
          <a:p>
            <a:r>
              <a:rPr lang="de-DE" sz="1200" dirty="0"/>
              <a:t>GEI Capto C6/ APL / PZN+080-1-IS / BSWS / ABR</a:t>
            </a:r>
          </a:p>
          <a:p>
            <a:r>
              <a:rPr lang="de-DE" sz="1200" b="0" dirty="0"/>
              <a:t>Zentrisch-Greifer PZN+80-1-IS</a:t>
            </a:r>
          </a:p>
          <a:p>
            <a:r>
              <a:rPr lang="de-DE" sz="1200" b="0" dirty="0"/>
              <a:t>Backen-Schnell-Wechsel System BSWS-80</a:t>
            </a:r>
          </a:p>
          <a:p>
            <a:r>
              <a:rPr lang="de-DE" sz="1200" b="0" dirty="0"/>
              <a:t>Aluminium-Aufsatzbackenrohling ABR+80</a:t>
            </a:r>
          </a:p>
          <a:p>
            <a:r>
              <a:rPr lang="de-DE" sz="1200" b="0" dirty="0"/>
              <a:t>Adapter</a:t>
            </a:r>
          </a:p>
          <a:p>
            <a:r>
              <a:rPr lang="de-DE" sz="1200" b="0" dirty="0"/>
              <a:t>Spindelschnittstelle Capto C6</a:t>
            </a:r>
          </a:p>
        </p:txBody>
      </p:sp>
    </p:spTree>
    <p:extLst>
      <p:ext uri="{BB962C8B-B14F-4D97-AF65-F5344CB8AC3E}">
        <p14:creationId xmlns:p14="http://schemas.microsoft.com/office/powerpoint/2010/main" val="171313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b="5918"/>
          <a:stretch/>
        </p:blipFill>
        <p:spPr>
          <a:xfrm>
            <a:off x="752475" y="2165452"/>
            <a:ext cx="4526558" cy="318913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61443" y="389469"/>
            <a:ext cx="8074557" cy="119478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dirty="0"/>
              <a:t>Bilder </a:t>
            </a:r>
            <a:br>
              <a:rPr lang="de-DE" dirty="0"/>
            </a:br>
            <a:r>
              <a:rPr lang="de-DE" sz="2400" b="0" dirty="0"/>
              <a:t>Greifer mit Schnittstelle bei SCHUNK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489533" y="2329274"/>
            <a:ext cx="2976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Greifeinheit</a:t>
            </a:r>
          </a:p>
          <a:p>
            <a:r>
              <a:rPr lang="de-DE" sz="1200" dirty="0"/>
              <a:t>GEI Capto C6/ APL / GSW-M</a:t>
            </a:r>
          </a:p>
          <a:p>
            <a:r>
              <a:rPr lang="de-DE" sz="1200" b="0" dirty="0"/>
              <a:t>Magnetgreifer GSW-M</a:t>
            </a:r>
          </a:p>
          <a:p>
            <a:r>
              <a:rPr lang="de-DE" sz="1200" b="0" dirty="0"/>
              <a:t>Verlängerungsadapter</a:t>
            </a:r>
          </a:p>
          <a:p>
            <a:r>
              <a:rPr lang="de-DE" sz="1200" b="0" dirty="0"/>
              <a:t>Spindelschnittstelle Capto C6</a:t>
            </a:r>
          </a:p>
          <a:p>
            <a:endParaRPr lang="de-DE" sz="1200" b="0" dirty="0"/>
          </a:p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213012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7149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6" name="Inhaltsplatzhalter 6"/>
          <p:cNvSpPr>
            <a:spLocks noGrp="1"/>
          </p:cNvSpPr>
          <p:nvPr>
            <p:ph sz="quarter" idx="12"/>
          </p:nvPr>
        </p:nvSpPr>
        <p:spPr>
          <a:xfrm>
            <a:off x="3286125" y="1604434"/>
            <a:ext cx="53498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Zweite Überschrift– 20 pt</a:t>
            </a:r>
          </a:p>
          <a:p>
            <a:r>
              <a:rPr lang="de-DE" sz="1400" dirty="0"/>
              <a:t>Text – min. 14 pt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2"/>
          </p:nvPr>
        </p:nvSpPr>
        <p:spPr>
          <a:xfrm>
            <a:off x="3286125" y="1604434"/>
            <a:ext cx="53498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Zwischenüberschrift– 20 pt</a:t>
            </a:r>
          </a:p>
          <a:p>
            <a:r>
              <a:rPr lang="de-DE" dirty="0"/>
              <a:t>Fließtext – min. 14 pt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1690414"/>
            <a:ext cx="8066089" cy="34982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Greifer mit Schaft-Schnittstelle (Standard) GSW-B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Greifer mit Schaft-Schnittstelle und Ausgleichseinheit (Standard) GSW-B-AGE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Greifer mit Spindel-Schnittstelle (Semi-Standard)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Greifer mit Spindel-Schnittstelle und TCU Ausgleich (Semi-Standard)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Lösungen  (Beispiele verschiedene Schnittstelle)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Bilder (Anwendungsbilder)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Fingerwechsel (SCHUNK-Standard / werkzeuglos)</a:t>
            </a:r>
          </a:p>
        </p:txBody>
      </p:sp>
    </p:spTree>
    <p:extLst>
      <p:ext uri="{BB962C8B-B14F-4D97-AF65-F5344CB8AC3E}">
        <p14:creationId xmlns:p14="http://schemas.microsoft.com/office/powerpoint/2010/main" val="413973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7" name="Inhaltsplatzhalt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76" y="2100746"/>
            <a:ext cx="3686350" cy="147454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61443" y="389469"/>
            <a:ext cx="8074557" cy="118414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dirty="0"/>
              <a:t>Bilder </a:t>
            </a:r>
            <a:br>
              <a:rPr lang="de-DE" dirty="0"/>
            </a:br>
            <a:r>
              <a:rPr lang="de-DE" sz="2400" b="0" dirty="0"/>
              <a:t>Greifer mit Schnittstelle bei SCHUNK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94276" y="3975605"/>
            <a:ext cx="3686350" cy="1699382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749066" y="2172642"/>
            <a:ext cx="3484346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Greifeinheit</a:t>
            </a:r>
          </a:p>
          <a:p>
            <a:r>
              <a:rPr lang="de-DE" sz="1200" dirty="0"/>
              <a:t>GEI Capto C6/ APL / MPG 50 / AUB</a:t>
            </a:r>
          </a:p>
          <a:p>
            <a:r>
              <a:rPr lang="de-DE" sz="1200" b="0" dirty="0"/>
              <a:t>Parallel-Greifer MPG 50</a:t>
            </a:r>
          </a:p>
          <a:p>
            <a:r>
              <a:rPr lang="de-DE" sz="1200" b="0" dirty="0"/>
              <a:t>Sonder- Aufsatzbacken</a:t>
            </a:r>
          </a:p>
          <a:p>
            <a:r>
              <a:rPr lang="de-DE" sz="1200" b="0" dirty="0"/>
              <a:t>Verlängerungsadapter</a:t>
            </a:r>
          </a:p>
          <a:p>
            <a:r>
              <a:rPr lang="de-DE" sz="1200" b="0" dirty="0"/>
              <a:t>Spindelschnittstelle Capto C6</a:t>
            </a:r>
          </a:p>
          <a:p>
            <a:endParaRPr lang="de-DE" sz="1200" b="0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749065" y="3975605"/>
            <a:ext cx="3767613" cy="137945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1200" dirty="0"/>
              <a:t>Greifeinheit</a:t>
            </a:r>
          </a:p>
          <a:p>
            <a:r>
              <a:rPr lang="de-DE" sz="1200" dirty="0"/>
              <a:t>GEI Capto C6 / GWSB 80/ PZN+080-1-IS / BSWS / ABR</a:t>
            </a:r>
          </a:p>
          <a:p>
            <a:r>
              <a:rPr lang="de-DE" sz="1200" b="0" dirty="0"/>
              <a:t>Zentrisch-Greifer PZN+80-1-IS</a:t>
            </a:r>
          </a:p>
          <a:p>
            <a:r>
              <a:rPr lang="de-DE" sz="1200" b="0" dirty="0"/>
              <a:t>Backen-Schnell-Wechsel System BSWS-80</a:t>
            </a:r>
          </a:p>
          <a:p>
            <a:r>
              <a:rPr lang="de-DE" sz="1200" b="0" dirty="0"/>
              <a:t>Aluminium-Aufsatzbackenrohling ABR+80</a:t>
            </a:r>
          </a:p>
          <a:p>
            <a:r>
              <a:rPr lang="de-DE" sz="1200" b="0" dirty="0"/>
              <a:t>Schaftschnittstelle GSW-B 80-PZ</a:t>
            </a:r>
          </a:p>
          <a:p>
            <a:r>
              <a:rPr lang="de-DE" sz="1200" b="0" dirty="0"/>
              <a:t>Spindelschnittstelle Capto C6 mit Verlängerung</a:t>
            </a:r>
          </a:p>
        </p:txBody>
      </p:sp>
    </p:spTree>
    <p:extLst>
      <p:ext uri="{BB962C8B-B14F-4D97-AF65-F5344CB8AC3E}">
        <p14:creationId xmlns:p14="http://schemas.microsoft.com/office/powerpoint/2010/main" val="348564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08794"/>
          </a:xfrm>
        </p:spPr>
        <p:txBody>
          <a:bodyPr/>
          <a:lstStyle/>
          <a:p>
            <a:r>
              <a:rPr lang="de-DE" dirty="0"/>
              <a:t>Bilder in der Maschine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505626"/>
            <a:ext cx="3471126" cy="25985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06" y="1505626"/>
            <a:ext cx="3469101" cy="25985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382" y="4311538"/>
            <a:ext cx="2278925" cy="17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0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69"/>
            <a:ext cx="8074557" cy="915225"/>
          </a:xfrm>
        </p:spPr>
        <p:txBody>
          <a:bodyPr/>
          <a:lstStyle/>
          <a:p>
            <a:r>
              <a:rPr lang="de-DE" dirty="0"/>
              <a:t>Bilder in der Maschine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552199"/>
            <a:ext cx="3475508" cy="26051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78" y="1552199"/>
            <a:ext cx="3478331" cy="260514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17" y="4404843"/>
            <a:ext cx="2113092" cy="15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2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34850"/>
          </a:xfrm>
        </p:spPr>
        <p:txBody>
          <a:bodyPr/>
          <a:lstStyle/>
          <a:p>
            <a:r>
              <a:rPr lang="de-DE" dirty="0"/>
              <a:t>Bilder in der Maschine SCHUNK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2" y="1473000"/>
            <a:ext cx="3606892" cy="270644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564" y="1473000"/>
            <a:ext cx="3606723" cy="27064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195" y="4428128"/>
            <a:ext cx="2113092" cy="15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43907"/>
          </a:xfrm>
        </p:spPr>
        <p:txBody>
          <a:bodyPr/>
          <a:lstStyle/>
          <a:p>
            <a:r>
              <a:rPr lang="de-DE" dirty="0"/>
              <a:t>Bilder Anwendung SCHUNK Fertigung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47" y="1609008"/>
            <a:ext cx="3149674" cy="42043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90" y="1631017"/>
            <a:ext cx="3149673" cy="42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 Anwendung SCHUNK Fertigung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9" y="1651291"/>
            <a:ext cx="3016031" cy="401884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559" y="1651291"/>
            <a:ext cx="3044952" cy="40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2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97070"/>
          </a:xfrm>
        </p:spPr>
        <p:txBody>
          <a:bodyPr/>
          <a:lstStyle/>
          <a:p>
            <a:r>
              <a:rPr lang="de-DE" dirty="0"/>
              <a:t>Bilder Anwendung SCHUNK Fertigung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26472"/>
          <a:stretch/>
        </p:blipFill>
        <p:spPr>
          <a:xfrm>
            <a:off x="752475" y="1775163"/>
            <a:ext cx="3844861" cy="39238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21186" t="13272" b="4060"/>
          <a:stretch/>
        </p:blipFill>
        <p:spPr>
          <a:xfrm>
            <a:off x="4859079" y="1786273"/>
            <a:ext cx="2794566" cy="39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68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69"/>
            <a:ext cx="8074557" cy="817057"/>
          </a:xfrm>
        </p:spPr>
        <p:txBody>
          <a:bodyPr/>
          <a:lstStyle/>
          <a:p>
            <a:r>
              <a:rPr lang="de-DE" dirty="0"/>
              <a:t>Fingerwechsel – SCHUNK Standard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35" y="1521700"/>
            <a:ext cx="2018355" cy="20102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7" y="1546998"/>
            <a:ext cx="2210281" cy="1984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938" y="1432156"/>
            <a:ext cx="2175690" cy="2016493"/>
          </a:xfrm>
          <a:prstGeom prst="rect">
            <a:avLst/>
          </a:prstGeom>
        </p:spPr>
      </p:pic>
      <p:pic>
        <p:nvPicPr>
          <p:cNvPr id="7" name="Picture 3" descr="I:\Users\Daniel\Desktop\DMG\Bilder_PPT\Fingerschnellwechsel_2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709991"/>
            <a:ext cx="1560868" cy="23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:\Users\Daniel\Desktop\DMG\Bilder_PPT\Fingerschnellwechsel_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7"/>
          <a:stretch/>
        </p:blipFill>
        <p:spPr bwMode="auto">
          <a:xfrm>
            <a:off x="3591634" y="3757545"/>
            <a:ext cx="1331905" cy="230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t="10903"/>
          <a:stretch/>
        </p:blipFill>
        <p:spPr>
          <a:xfrm>
            <a:off x="6495431" y="3757545"/>
            <a:ext cx="1631796" cy="21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5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897070"/>
          </a:xfrm>
        </p:spPr>
        <p:txBody>
          <a:bodyPr/>
          <a:lstStyle/>
          <a:p>
            <a:r>
              <a:rPr lang="de-DE" dirty="0"/>
              <a:t>Fingerwechsel - werkzeuglos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2" y="1663773"/>
            <a:ext cx="7480861" cy="33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06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56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" y="1402340"/>
            <a:ext cx="4222020" cy="42077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1796" b="2436"/>
          <a:stretch/>
        </p:blipFill>
        <p:spPr>
          <a:xfrm>
            <a:off x="5107754" y="1477926"/>
            <a:ext cx="3491085" cy="4132195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1443" y="202879"/>
            <a:ext cx="8074557" cy="1041130"/>
          </a:xfrm>
        </p:spPr>
        <p:txBody>
          <a:bodyPr/>
          <a:lstStyle/>
          <a:p>
            <a:r>
              <a:rPr lang="de-DE" dirty="0"/>
              <a:t>SCHUNK Lean Automation</a:t>
            </a:r>
          </a:p>
        </p:txBody>
      </p:sp>
    </p:spTree>
    <p:extLst>
      <p:ext uri="{BB962C8B-B14F-4D97-AF65-F5344CB8AC3E}">
        <p14:creationId xmlns:p14="http://schemas.microsoft.com/office/powerpoint/2010/main" val="210218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411174"/>
            <a:ext cx="8074557" cy="960702"/>
          </a:xfrm>
        </p:spPr>
        <p:txBody>
          <a:bodyPr/>
          <a:lstStyle/>
          <a:p>
            <a:r>
              <a:rPr lang="de-DE" dirty="0"/>
              <a:t>SCHUNK Lean Automation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5"/>
            <a:ext cx="8139750" cy="73609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Werkzeuge für die Automatisierung optimiert mit einer Schaftschnittstelle zur Verwendung in Kombination mit Werkzeughaltern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Greifer Schaft Schnittstelle  JD FJM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418511" y="2545127"/>
            <a:ext cx="3672193" cy="2695662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1"/>
                </a:solidFill>
              </a:rPr>
              <a:t>Selbstständiger Werkstückwechsel durch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die Werkzeugmaschine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1"/>
                </a:solidFill>
              </a:rPr>
              <a:t>Reinigung des Werkstücks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1"/>
                </a:solidFill>
              </a:rPr>
              <a:t>Minimierung der Rüstzeiten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1"/>
                </a:solidFill>
              </a:rPr>
              <a:t>Erhöhung des Maschinen-Nutzungsgrades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7149"/>
          <a:stretch/>
        </p:blipFill>
        <p:spPr bwMode="auto">
          <a:xfrm>
            <a:off x="3900928" y="2516475"/>
            <a:ext cx="4337297" cy="313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280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pic>
        <p:nvPicPr>
          <p:cNvPr id="6" name="Picture 2" descr="K:\HP\IMP-EXP\Zentrales_Marketing\Shooting_PGN_plus_PGN_plus_2013\_8008663_703x4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60869" y="2151188"/>
            <a:ext cx="4734508" cy="3097971"/>
          </a:xfrm>
          <a:prstGeom prst="rect">
            <a:avLst/>
          </a:prstGeom>
          <a:noFill/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SCHUNK Lean Automation</a:t>
            </a:r>
          </a:p>
        </p:txBody>
      </p:sp>
    </p:spTree>
    <p:extLst>
      <p:ext uri="{BB962C8B-B14F-4D97-AF65-F5344CB8AC3E}">
        <p14:creationId xmlns:p14="http://schemas.microsoft.com/office/powerpoint/2010/main" val="294088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A3BF85F-10DC-41FF-9FD2-9242D62B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27" y="551229"/>
            <a:ext cx="7243895" cy="651195"/>
          </a:xfrm>
        </p:spPr>
        <p:txBody>
          <a:bodyPr anchor="t" anchorCtr="0">
            <a:normAutofit fontScale="90000"/>
          </a:bodyPr>
          <a:lstStyle/>
          <a:p>
            <a:r>
              <a:rPr lang="de-DE" sz="3600" u="sng" dirty="0"/>
              <a:t>Anforderung an die Maschine </a:t>
            </a:r>
            <a:r>
              <a:rPr lang="de-DE" sz="1500" dirty="0"/>
              <a:t/>
            </a:r>
            <a:br>
              <a:rPr lang="de-DE" sz="1500" dirty="0"/>
            </a:br>
            <a:r>
              <a:rPr lang="de-DE" sz="1350" dirty="0"/>
              <a:t>(Voraussetzung für den Einsatz eines Spindelgreifers)</a:t>
            </a:r>
            <a:br>
              <a:rPr lang="de-DE" sz="1350" dirty="0"/>
            </a:br>
            <a:r>
              <a:rPr lang="de-DE" sz="1350" dirty="0"/>
              <a:t/>
            </a:r>
            <a:br>
              <a:rPr lang="de-DE" sz="1350" dirty="0"/>
            </a:br>
            <a:r>
              <a:rPr lang="de-DE" sz="1350" dirty="0"/>
              <a:t/>
            </a:r>
            <a:br>
              <a:rPr lang="de-DE" sz="1350" dirty="0"/>
            </a:br>
            <a:r>
              <a:rPr lang="de-DE" sz="1350" b="0" dirty="0"/>
              <a:t/>
            </a:r>
            <a:br>
              <a:rPr lang="de-DE" sz="1350" b="0" dirty="0"/>
            </a:br>
            <a:r>
              <a:rPr lang="de-DE" sz="1350" dirty="0"/>
              <a:t/>
            </a:r>
            <a:br>
              <a:rPr lang="de-DE" sz="1350" dirty="0"/>
            </a:br>
            <a:r>
              <a:rPr lang="de-DE" sz="1350" b="0" dirty="0"/>
              <a:t/>
            </a:r>
            <a:br>
              <a:rPr lang="de-DE" sz="1350" b="0" dirty="0"/>
            </a:br>
            <a:r>
              <a:rPr lang="de-DE" sz="1350" b="0" dirty="0"/>
              <a:t/>
            </a:r>
            <a:br>
              <a:rPr lang="de-DE" sz="1350" b="0" dirty="0"/>
            </a:br>
            <a:endParaRPr lang="de-DE" sz="135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85BF3D38-816F-4222-A836-5FF4CD8A40BA}"/>
              </a:ext>
            </a:extLst>
          </p:cNvPr>
          <p:cNvSpPr txBox="1">
            <a:spLocks/>
          </p:cNvSpPr>
          <p:nvPr/>
        </p:nvSpPr>
        <p:spPr>
          <a:xfrm>
            <a:off x="605763" y="1261321"/>
            <a:ext cx="4320800" cy="42775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2400" dirty="0"/>
              <a:t>  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85B35971-DF68-4934-9232-7CA0BF50E3E5}"/>
              </a:ext>
            </a:extLst>
          </p:cNvPr>
          <p:cNvSpPr txBox="1">
            <a:spLocks/>
          </p:cNvSpPr>
          <p:nvPr/>
        </p:nvSpPr>
        <p:spPr>
          <a:xfrm>
            <a:off x="699794" y="1074195"/>
            <a:ext cx="8246655" cy="72052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175AD71-EC0A-4714-8BB1-CC37CAE653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3021" y="1261321"/>
            <a:ext cx="3171502" cy="4483661"/>
          </a:xfrm>
          <a:prstGeom prst="rect">
            <a:avLst/>
          </a:prstGeom>
        </p:spPr>
      </p:pic>
      <p:sp>
        <p:nvSpPr>
          <p:cNvPr id="20" name="Legende: mit gebogener Linie 19">
            <a:extLst>
              <a:ext uri="{FF2B5EF4-FFF2-40B4-BE49-F238E27FC236}">
                <a16:creationId xmlns:a16="http://schemas.microsoft.com/office/drawing/2014/main" xmlns="" id="{BC902E79-8758-4C38-ABE3-04262616A9FA}"/>
              </a:ext>
            </a:extLst>
          </p:cNvPr>
          <p:cNvSpPr/>
          <p:nvPr/>
        </p:nvSpPr>
        <p:spPr>
          <a:xfrm>
            <a:off x="520307" y="1422990"/>
            <a:ext cx="3610421" cy="3139774"/>
          </a:xfrm>
          <a:prstGeom prst="borderCallout2">
            <a:avLst>
              <a:gd name="adj1" fmla="val 37221"/>
              <a:gd name="adj2" fmla="val 100827"/>
              <a:gd name="adj3" fmla="val 37189"/>
              <a:gd name="adj4" fmla="val 109136"/>
              <a:gd name="adj5" fmla="val 21521"/>
              <a:gd name="adj6" fmla="val 109045"/>
            </a:avLst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350" dirty="0">
                <a:solidFill>
                  <a:schemeClr val="tx1"/>
                </a:solidFill>
              </a:rPr>
              <a:t>-  </a:t>
            </a:r>
            <a:r>
              <a:rPr lang="de-DE" sz="1200" dirty="0">
                <a:solidFill>
                  <a:schemeClr val="tx1"/>
                </a:solidFill>
              </a:rPr>
              <a:t>Spindeldurchführung (Spindel mit ansteuerbarer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  Mediendurchführung Luft / KSM,)?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Größe der Spindel (kann die Spindel das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  Werkstückgewicht handhaben)?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Rückfluss durch die Spindel muss gewährleistet sein.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Druckbereich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   Standard 20/50 bar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   </a:t>
            </a:r>
            <a:r>
              <a:rPr lang="de-DE" sz="1200" dirty="0" err="1">
                <a:solidFill>
                  <a:schemeClr val="tx1"/>
                </a:solidFill>
              </a:rPr>
              <a:t>Sonder</a:t>
            </a:r>
            <a:r>
              <a:rPr lang="de-DE" sz="1200" dirty="0">
                <a:solidFill>
                  <a:schemeClr val="tx1"/>
                </a:solidFill>
              </a:rPr>
              <a:t> &lt; 20 bar (möglich)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   </a:t>
            </a:r>
            <a:r>
              <a:rPr lang="de-DE" sz="1200" dirty="0" err="1">
                <a:solidFill>
                  <a:schemeClr val="tx1"/>
                </a:solidFill>
              </a:rPr>
              <a:t>Sonder</a:t>
            </a:r>
            <a:r>
              <a:rPr lang="de-DE" sz="1200" dirty="0">
                <a:solidFill>
                  <a:schemeClr val="tx1"/>
                </a:solidFill>
              </a:rPr>
              <a:t> &gt; 50 bar (möglich)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   Oder Druck an der Maschine einstellbar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Platz im Werkzeugmagazin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Platz im Maschinenraum (Höhe)</a:t>
            </a:r>
          </a:p>
          <a:p>
            <a:r>
              <a:rPr lang="de-DE" sz="1200" dirty="0">
                <a:solidFill>
                  <a:schemeClr val="tx1"/>
                </a:solidFill>
              </a:rPr>
              <a:t>-  Freie M- Funktionen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 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-  Orientierung der Spindel von Vorteil </a:t>
            </a:r>
            <a:r>
              <a:rPr lang="de-DE" sz="1350" dirty="0"/>
              <a:t/>
            </a:r>
            <a:br>
              <a:rPr lang="de-DE" sz="1350" dirty="0"/>
            </a:br>
            <a:r>
              <a:rPr lang="de-DE" sz="1350" dirty="0"/>
              <a:t/>
            </a:r>
            <a:br>
              <a:rPr lang="de-DE" sz="1350" dirty="0"/>
            </a:br>
            <a:endParaRPr lang="de-DE" sz="1350" dirty="0"/>
          </a:p>
        </p:txBody>
      </p:sp>
      <p:sp>
        <p:nvSpPr>
          <p:cNvPr id="21" name="Legende: mit gebogener Linie 20">
            <a:extLst>
              <a:ext uri="{FF2B5EF4-FFF2-40B4-BE49-F238E27FC236}">
                <a16:creationId xmlns:a16="http://schemas.microsoft.com/office/drawing/2014/main" xmlns="" id="{A8AC1579-C2A3-4114-A4A6-8A177885C73D}"/>
              </a:ext>
            </a:extLst>
          </p:cNvPr>
          <p:cNvSpPr/>
          <p:nvPr/>
        </p:nvSpPr>
        <p:spPr>
          <a:xfrm>
            <a:off x="476857" y="5205852"/>
            <a:ext cx="3610420" cy="482261"/>
          </a:xfrm>
          <a:prstGeom prst="borderCallout2">
            <a:avLst>
              <a:gd name="adj1" fmla="val 57515"/>
              <a:gd name="adj2" fmla="val 139340"/>
              <a:gd name="adj3" fmla="val 54274"/>
              <a:gd name="adj4" fmla="val 108422"/>
              <a:gd name="adj5" fmla="val 53443"/>
              <a:gd name="adj6" fmla="val 99377"/>
            </a:avLst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200" dirty="0"/>
              <a:t>#  Ablage-System / Abtransport für Werkstücke</a:t>
            </a:r>
            <a:br>
              <a:rPr lang="de-DE" sz="1200" dirty="0"/>
            </a:br>
            <a:r>
              <a:rPr lang="de-DE" sz="1200" dirty="0"/>
              <a:t>#  Ansteuerung (automatisierte) Spannmittel</a:t>
            </a:r>
            <a:r>
              <a:rPr lang="de-DE" sz="1350" dirty="0"/>
              <a:t/>
            </a:r>
            <a:br>
              <a:rPr lang="de-DE" sz="1350" dirty="0"/>
            </a:br>
            <a:r>
              <a:rPr lang="de-DE" sz="1350" dirty="0"/>
              <a:t/>
            </a:r>
            <a:br>
              <a:rPr lang="de-DE" sz="1350" dirty="0"/>
            </a:br>
            <a:endParaRPr lang="de-DE" sz="1350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xmlns="" id="{1622A05F-F1E6-4A77-A13C-8E7738122D2F}"/>
              </a:ext>
            </a:extLst>
          </p:cNvPr>
          <p:cNvCxnSpPr>
            <a:cxnSpLocks/>
          </p:cNvCxnSpPr>
          <p:nvPr/>
        </p:nvCxnSpPr>
        <p:spPr>
          <a:xfrm>
            <a:off x="4442691" y="2135979"/>
            <a:ext cx="1502333" cy="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xmlns="" id="{2A6C5455-78D2-4E59-AF93-40E8227D99E6}"/>
              </a:ext>
            </a:extLst>
          </p:cNvPr>
          <p:cNvCxnSpPr>
            <a:cxnSpLocks/>
          </p:cNvCxnSpPr>
          <p:nvPr/>
        </p:nvCxnSpPr>
        <p:spPr>
          <a:xfrm flipV="1">
            <a:off x="5473504" y="5114922"/>
            <a:ext cx="0" cy="375668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688E23C3-C45E-427B-8595-15497BAA2007}"/>
              </a:ext>
            </a:extLst>
          </p:cNvPr>
          <p:cNvGrpSpPr/>
          <p:nvPr/>
        </p:nvGrpSpPr>
        <p:grpSpPr>
          <a:xfrm>
            <a:off x="301133" y="1418642"/>
            <a:ext cx="8526642" cy="4420490"/>
            <a:chOff x="301133" y="1206214"/>
            <a:chExt cx="8526642" cy="4420490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xmlns="" id="{588FC046-D054-4941-B0BE-982526C06236}"/>
                </a:ext>
              </a:extLst>
            </p:cNvPr>
            <p:cNvGrpSpPr/>
            <p:nvPr/>
          </p:nvGrpSpPr>
          <p:grpSpPr>
            <a:xfrm>
              <a:off x="427630" y="1234088"/>
              <a:ext cx="2527508" cy="727133"/>
              <a:chOff x="232381" y="145496"/>
              <a:chExt cx="3370011" cy="1348004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xmlns="" id="{190BA76E-60D8-416A-B131-B0DFD5330A6E}"/>
                  </a:ext>
                </a:extLst>
              </p:cNvPr>
              <p:cNvSpPr/>
              <p:nvPr/>
            </p:nvSpPr>
            <p:spPr>
              <a:xfrm>
                <a:off x="232381" y="145496"/>
                <a:ext cx="3370011" cy="1348004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xmlns="" id="{DFD36072-1D81-437A-A7A4-382AD7096FBF}"/>
                  </a:ext>
                </a:extLst>
              </p:cNvPr>
              <p:cNvSpPr txBox="1"/>
              <p:nvPr/>
            </p:nvSpPr>
            <p:spPr>
              <a:xfrm>
                <a:off x="232381" y="145496"/>
                <a:ext cx="3370011" cy="13480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9352" tIns="85344" rIns="149352" bIns="85344" numCol="1" spcCol="1270" anchor="ctr" anchorCtr="0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100" dirty="0"/>
                  <a:t>SCHUNK Lösungen</a:t>
                </a:r>
              </a:p>
              <a:p>
                <a:pPr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100" dirty="0"/>
                  <a:t>Standard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4E2F7357-7E5A-457F-B1F8-671455EB64EA}"/>
                </a:ext>
              </a:extLst>
            </p:cNvPr>
            <p:cNvGrpSpPr/>
            <p:nvPr/>
          </p:nvGrpSpPr>
          <p:grpSpPr>
            <a:xfrm>
              <a:off x="3308246" y="1234088"/>
              <a:ext cx="2527508" cy="727133"/>
              <a:chOff x="3845269" y="0"/>
              <a:chExt cx="3370011" cy="1348004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xmlns="" id="{431C3B28-C00C-421C-A1AB-C956FA2C1A73}"/>
                  </a:ext>
                </a:extLst>
              </p:cNvPr>
              <p:cNvSpPr/>
              <p:nvPr/>
            </p:nvSpPr>
            <p:spPr>
              <a:xfrm>
                <a:off x="3845269" y="0"/>
                <a:ext cx="3370011" cy="1348004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xmlns="" id="{1DA60315-1894-48C6-8B76-6998BC14CC59}"/>
                  </a:ext>
                </a:extLst>
              </p:cNvPr>
              <p:cNvSpPr txBox="1"/>
              <p:nvPr/>
            </p:nvSpPr>
            <p:spPr>
              <a:xfrm>
                <a:off x="3845269" y="0"/>
                <a:ext cx="3370011" cy="13480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9352" tIns="85344" rIns="149352" bIns="85344" numCol="1" spcCol="1270" anchor="ctr" anchorCtr="0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100" dirty="0"/>
                  <a:t>SCHUNK Lösungen Semi- Standard</a:t>
                </a:r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xmlns="" id="{DAE6AA98-00D1-4384-B287-EC6BCA2ED557}"/>
                </a:ext>
              </a:extLst>
            </p:cNvPr>
            <p:cNvGrpSpPr/>
            <p:nvPr/>
          </p:nvGrpSpPr>
          <p:grpSpPr>
            <a:xfrm>
              <a:off x="6188863" y="1234088"/>
              <a:ext cx="2527508" cy="727133"/>
              <a:chOff x="7690539" y="0"/>
              <a:chExt cx="3370011" cy="1348004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xmlns="" id="{67CDEABB-1AA0-4EF3-B61B-E0D640D62893}"/>
                  </a:ext>
                </a:extLst>
              </p:cNvPr>
              <p:cNvSpPr/>
              <p:nvPr/>
            </p:nvSpPr>
            <p:spPr>
              <a:xfrm>
                <a:off x="7690539" y="0"/>
                <a:ext cx="3370011" cy="1348004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xmlns="" id="{335BD99E-0639-4663-B897-4D1E12D8B61E}"/>
                  </a:ext>
                </a:extLst>
              </p:cNvPr>
              <p:cNvSpPr txBox="1"/>
              <p:nvPr/>
            </p:nvSpPr>
            <p:spPr>
              <a:xfrm>
                <a:off x="7690539" y="0"/>
                <a:ext cx="3370011" cy="13480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9352" tIns="85344" rIns="149352" bIns="85344" numCol="1" spcCol="1270" anchor="ctr" anchorCtr="0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100" dirty="0"/>
                  <a:t>SCHUNK Lösungen </a:t>
                </a:r>
                <a:r>
                  <a:rPr lang="de-DE" sz="2100" dirty="0" err="1"/>
                  <a:t>Sonder</a:t>
                </a:r>
                <a:r>
                  <a:rPr lang="de-DE" sz="2100" dirty="0"/>
                  <a:t> </a:t>
                </a:r>
              </a:p>
            </p:txBody>
          </p:sp>
        </p:grpSp>
        <p:sp>
          <p:nvSpPr>
            <p:cNvPr id="21" name="Titel 1">
              <a:extLst>
                <a:ext uri="{FF2B5EF4-FFF2-40B4-BE49-F238E27FC236}">
                  <a16:creationId xmlns:a16="http://schemas.microsoft.com/office/drawing/2014/main" xmlns="" id="{4ABA4E10-F509-4904-AE0C-11A0DE846E83}"/>
                </a:ext>
              </a:extLst>
            </p:cNvPr>
            <p:cNvSpPr txBox="1">
              <a:spLocks/>
            </p:cNvSpPr>
            <p:nvPr/>
          </p:nvSpPr>
          <p:spPr>
            <a:xfrm>
              <a:off x="1664319" y="1957516"/>
              <a:ext cx="1387130" cy="986553"/>
            </a:xfrm>
            <a:prstGeom prst="rect">
              <a:avLst/>
            </a:prstGeom>
          </p:spPr>
          <p:txBody>
            <a:bodyPr anchor="b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rgbClr val="00446B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r>
                <a:rPr lang="de-DE" sz="900" b="0" dirty="0"/>
                <a:t>Standard- Adapter </a:t>
              </a:r>
            </a:p>
            <a:p>
              <a:r>
                <a:rPr lang="de-DE" sz="900" b="0" dirty="0"/>
                <a:t>mit  Schaft-Schnittstelle</a:t>
              </a:r>
            </a:p>
            <a:p>
              <a:r>
                <a:rPr lang="de-DE" sz="900" dirty="0"/>
                <a:t>GSW-B-AGE </a:t>
              </a:r>
            </a:p>
            <a:p>
              <a:r>
                <a:rPr lang="de-DE" sz="900" u="sng" dirty="0"/>
                <a:t>mit X/Y/Z- Ausgleich</a:t>
              </a:r>
            </a:p>
            <a:p>
              <a:r>
                <a:rPr lang="de-DE" sz="750" b="0" dirty="0"/>
                <a:t>- PGN+   Parallelgreifer</a:t>
              </a:r>
            </a:p>
            <a:p>
              <a:r>
                <a:rPr lang="de-DE" sz="750" b="0" dirty="0"/>
                <a:t>- PZN+   Zentrischgreifer </a:t>
              </a:r>
            </a:p>
            <a:p>
              <a:r>
                <a:rPr lang="de-DE" sz="750" b="0" dirty="0"/>
                <a:t>- PWG+ Winkelgreifer</a:t>
              </a:r>
            </a:p>
          </p:txBody>
        </p:sp>
        <p:sp>
          <p:nvSpPr>
            <p:cNvPr id="22" name="Titel 1">
              <a:extLst>
                <a:ext uri="{FF2B5EF4-FFF2-40B4-BE49-F238E27FC236}">
                  <a16:creationId xmlns:a16="http://schemas.microsoft.com/office/drawing/2014/main" xmlns="" id="{0301161E-0984-46F0-B336-AEB272F6A02A}"/>
                </a:ext>
              </a:extLst>
            </p:cNvPr>
            <p:cNvSpPr txBox="1">
              <a:spLocks/>
            </p:cNvSpPr>
            <p:nvPr/>
          </p:nvSpPr>
          <p:spPr>
            <a:xfrm>
              <a:off x="377157" y="1957516"/>
              <a:ext cx="1323102" cy="986553"/>
            </a:xfrm>
            <a:prstGeom prst="rect">
              <a:avLst/>
            </a:prstGeom>
          </p:spPr>
          <p:txBody>
            <a:bodyPr anchor="b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rgbClr val="00446B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r>
                <a:rPr lang="de-DE" sz="900" b="0" dirty="0"/>
                <a:t>Standard- Adapter </a:t>
              </a:r>
            </a:p>
            <a:p>
              <a:r>
                <a:rPr lang="de-DE" sz="900" b="0" dirty="0"/>
                <a:t>mit Schaft-Schnittstelle</a:t>
              </a:r>
            </a:p>
            <a:p>
              <a:r>
                <a:rPr lang="de-DE" sz="900" dirty="0"/>
                <a:t>GSW-B </a:t>
              </a:r>
            </a:p>
            <a:p>
              <a:r>
                <a:rPr lang="de-DE" sz="900" u="sng" dirty="0"/>
                <a:t>ohne Ausgleich</a:t>
              </a:r>
            </a:p>
            <a:p>
              <a:r>
                <a:rPr lang="de-DE" sz="750" b="0" dirty="0"/>
                <a:t>- PGN+   Parallelgreifer</a:t>
              </a:r>
            </a:p>
            <a:p>
              <a:r>
                <a:rPr lang="de-DE" sz="750" b="0" dirty="0"/>
                <a:t>- PZN+   Zentrischgreifer </a:t>
              </a:r>
            </a:p>
            <a:p>
              <a:r>
                <a:rPr lang="de-DE" sz="750" b="0" dirty="0"/>
                <a:t>- PWG+ Winkelgreifer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xmlns="" id="{1581AA8D-76BB-4399-9B2F-1D6A443F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118" y="2982238"/>
              <a:ext cx="2523048" cy="2643732"/>
            </a:xfrm>
            <a:prstGeom prst="rect">
              <a:avLst/>
            </a:prstGeom>
          </p:spPr>
        </p:pic>
        <p:sp>
          <p:nvSpPr>
            <p:cNvPr id="24" name="Titel 1">
              <a:extLst>
                <a:ext uri="{FF2B5EF4-FFF2-40B4-BE49-F238E27FC236}">
                  <a16:creationId xmlns:a16="http://schemas.microsoft.com/office/drawing/2014/main" xmlns="" id="{44865CED-B7C3-473E-B697-84D902BB0AAD}"/>
                </a:ext>
              </a:extLst>
            </p:cNvPr>
            <p:cNvSpPr txBox="1">
              <a:spLocks/>
            </p:cNvSpPr>
            <p:nvPr/>
          </p:nvSpPr>
          <p:spPr>
            <a:xfrm>
              <a:off x="4566971" y="1938852"/>
              <a:ext cx="1354202" cy="1000559"/>
            </a:xfrm>
            <a:prstGeom prst="rect">
              <a:avLst/>
            </a:prstGeom>
          </p:spPr>
          <p:txBody>
            <a:bodyPr anchor="b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rgbClr val="00446B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r>
                <a:rPr lang="de-DE" sz="900" b="0" dirty="0"/>
                <a:t>Semi- Greifer</a:t>
              </a:r>
            </a:p>
            <a:p>
              <a:r>
                <a:rPr lang="de-DE" sz="900" b="0" dirty="0"/>
                <a:t>mit</a:t>
              </a:r>
            </a:p>
            <a:p>
              <a:r>
                <a:rPr lang="de-DE" sz="900" dirty="0"/>
                <a:t>Spindel- Schnittstelle  </a:t>
              </a:r>
            </a:p>
            <a:p>
              <a:r>
                <a:rPr lang="de-DE" sz="900" u="sng" dirty="0"/>
                <a:t>mit TCU- Ausgleich</a:t>
              </a:r>
            </a:p>
            <a:p>
              <a:endParaRPr lang="de-DE" sz="750" u="sng" dirty="0"/>
            </a:p>
            <a:p>
              <a:endParaRPr lang="de-DE" sz="750" b="0" dirty="0"/>
            </a:p>
            <a:p>
              <a:endParaRPr lang="de-DE" sz="750" b="0" dirty="0"/>
            </a:p>
          </p:txBody>
        </p:sp>
        <p:sp>
          <p:nvSpPr>
            <p:cNvPr id="25" name="Titel 1">
              <a:extLst>
                <a:ext uri="{FF2B5EF4-FFF2-40B4-BE49-F238E27FC236}">
                  <a16:creationId xmlns:a16="http://schemas.microsoft.com/office/drawing/2014/main" xmlns="" id="{B6D4AEC2-6BF8-4B36-97B4-E353C32CA8FE}"/>
                </a:ext>
              </a:extLst>
            </p:cNvPr>
            <p:cNvSpPr txBox="1">
              <a:spLocks/>
            </p:cNvSpPr>
            <p:nvPr/>
          </p:nvSpPr>
          <p:spPr>
            <a:xfrm>
              <a:off x="3302704" y="1947544"/>
              <a:ext cx="1255904" cy="1007936"/>
            </a:xfrm>
            <a:prstGeom prst="rect">
              <a:avLst/>
            </a:prstGeom>
          </p:spPr>
          <p:txBody>
            <a:bodyPr anchor="b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rgbClr val="00446B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r>
                <a:rPr lang="de-DE" sz="900" b="0" dirty="0"/>
                <a:t>Semi- Greifer </a:t>
              </a:r>
            </a:p>
            <a:p>
              <a:r>
                <a:rPr lang="de-DE" sz="900" b="0" dirty="0"/>
                <a:t>mit</a:t>
              </a:r>
            </a:p>
            <a:p>
              <a:r>
                <a:rPr lang="de-DE" sz="900" dirty="0"/>
                <a:t>Spindel- Schnittstelle  </a:t>
              </a:r>
            </a:p>
            <a:p>
              <a:r>
                <a:rPr lang="de-DE" sz="900" u="sng" dirty="0"/>
                <a:t>ohne Ausgleich</a:t>
              </a:r>
            </a:p>
            <a:p>
              <a:endParaRPr lang="de-DE" sz="900" u="sng" dirty="0"/>
            </a:p>
            <a:p>
              <a:endParaRPr lang="de-DE" sz="750" b="0" dirty="0"/>
            </a:p>
            <a:p>
              <a:endParaRPr lang="de-DE" sz="750" b="0" dirty="0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xmlns="" id="{A52C2909-A613-40F3-89F3-7DE95A473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2987" y="3040581"/>
              <a:ext cx="2622234" cy="1479847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xmlns="" id="{FC952EDC-4315-4B61-8050-5A71C6E76E4B}"/>
                </a:ext>
              </a:extLst>
            </p:cNvPr>
            <p:cNvSpPr txBox="1">
              <a:spLocks/>
            </p:cNvSpPr>
            <p:nvPr/>
          </p:nvSpPr>
          <p:spPr>
            <a:xfrm>
              <a:off x="6175984" y="1909039"/>
              <a:ext cx="1597523" cy="541754"/>
            </a:xfrm>
            <a:prstGeom prst="rect">
              <a:avLst/>
            </a:prstGeom>
          </p:spPr>
          <p:txBody>
            <a:bodyPr anchor="b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rgbClr val="00446B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r>
                <a:rPr lang="de-DE" sz="900" dirty="0"/>
                <a:t>Beispiele </a:t>
              </a:r>
            </a:p>
            <a:p>
              <a:r>
                <a:rPr lang="de-DE" sz="900" dirty="0"/>
                <a:t>mit unterschiedlichen </a:t>
              </a:r>
              <a:r>
                <a:rPr lang="de-DE" sz="900" dirty="0" smtClean="0"/>
                <a:t>Schnittstellen</a:t>
              </a:r>
              <a:endParaRPr lang="de-DE" sz="750" b="0" dirty="0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xmlns="" id="{23F2B374-5BB3-4976-9236-8868FA61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5283" y="2636809"/>
              <a:ext cx="1255904" cy="1366825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xmlns="" id="{E869F86F-57AA-4FAE-BCF4-4F15BB33D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1660" y="2846356"/>
              <a:ext cx="1328782" cy="1172702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xmlns="" id="{0028BBBE-0564-4A92-9DBA-7EC58D352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1157" y="4219167"/>
              <a:ext cx="1274937" cy="1172702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xmlns="" id="{EAB04D8C-F89B-42F1-A942-33AB343D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8543" y="4287010"/>
              <a:ext cx="1227828" cy="1117573"/>
            </a:xfrm>
            <a:prstGeom prst="rect">
              <a:avLst/>
            </a:prstGeom>
          </p:spPr>
        </p:pic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xmlns="" id="{8F60369C-4675-4842-BCDA-E5D783C797B4}"/>
                </a:ext>
              </a:extLst>
            </p:cNvPr>
            <p:cNvSpPr/>
            <p:nvPr/>
          </p:nvSpPr>
          <p:spPr>
            <a:xfrm>
              <a:off x="6077459" y="1208999"/>
              <a:ext cx="2750316" cy="441491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xmlns="" id="{711CF6AC-4534-47DF-965C-0715D7DEDF5D}"/>
                </a:ext>
              </a:extLst>
            </p:cNvPr>
            <p:cNvSpPr/>
            <p:nvPr/>
          </p:nvSpPr>
          <p:spPr>
            <a:xfrm>
              <a:off x="3206023" y="1206214"/>
              <a:ext cx="2750316" cy="441491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xmlns="" id="{EC52E759-4CDD-4FF9-BBD2-F54796642D13}"/>
                </a:ext>
              </a:extLst>
            </p:cNvPr>
            <p:cNvSpPr/>
            <p:nvPr/>
          </p:nvSpPr>
          <p:spPr>
            <a:xfrm>
              <a:off x="301133" y="1211791"/>
              <a:ext cx="2750316" cy="441491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27" name="Titel 1">
            <a:extLst>
              <a:ext uri="{FF2B5EF4-FFF2-40B4-BE49-F238E27FC236}">
                <a16:creationId xmlns:a16="http://schemas.microsoft.com/office/drawing/2014/main" xmlns="" id="{80D6491E-7035-4C3A-B867-D223CFFC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770252"/>
          </a:xfrm>
        </p:spPr>
        <p:txBody>
          <a:bodyPr/>
          <a:lstStyle/>
          <a:p>
            <a:r>
              <a:rPr lang="de-DE" dirty="0"/>
              <a:t>Standard / Semi-Standard / </a:t>
            </a:r>
            <a:r>
              <a:rPr lang="de-DE" dirty="0" err="1"/>
              <a:t>Sonder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367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770252"/>
          </a:xfrm>
        </p:spPr>
        <p:txBody>
          <a:bodyPr/>
          <a:lstStyle/>
          <a:p>
            <a:r>
              <a:rPr lang="de-DE" dirty="0"/>
              <a:t>Standard Version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Greifer Schaft Schnittstelle  JD FJM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xmlns="" id="{4F3F3C37-03F2-4781-B12D-98B730422982}"/>
              </a:ext>
            </a:extLst>
          </p:cNvPr>
          <p:cNvGrpSpPr/>
          <p:nvPr/>
        </p:nvGrpSpPr>
        <p:grpSpPr>
          <a:xfrm>
            <a:off x="568328" y="1096039"/>
            <a:ext cx="7439593" cy="5009198"/>
            <a:chOff x="1288291" y="685139"/>
            <a:chExt cx="6361595" cy="3865391"/>
          </a:xfrm>
        </p:grpSpPr>
        <p:sp>
          <p:nvSpPr>
            <p:cNvPr id="31" name="Rechteck 3">
              <a:extLst>
                <a:ext uri="{FF2B5EF4-FFF2-40B4-BE49-F238E27FC236}">
                  <a16:creationId xmlns:a16="http://schemas.microsoft.com/office/drawing/2014/main" xmlns="" id="{CC4502FF-0A5C-44CF-A86E-963205482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636" y="1990874"/>
              <a:ext cx="881040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0" b="1" dirty="0" err="1">
                  <a:solidFill>
                    <a:srgbClr val="003D6A"/>
                  </a:solidFill>
                  <a:latin typeface="Calibri"/>
                </a:rPr>
                <a:t>Capto</a:t>
              </a:r>
              <a:endParaRPr lang="de-DE" altLang="de-DE" sz="1050" dirty="0">
                <a:solidFill>
                  <a:srgbClr val="003D6A"/>
                </a:solidFill>
                <a:latin typeface="Calibri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xmlns="" id="{990C4F03-F9E5-4D15-8147-C1A330FEC77A}"/>
                </a:ext>
              </a:extLst>
            </p:cNvPr>
            <p:cNvSpPr/>
            <p:nvPr/>
          </p:nvSpPr>
          <p:spPr>
            <a:xfrm>
              <a:off x="1417823" y="3277606"/>
              <a:ext cx="771365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chemeClr val="accent1">
                      <a:lumMod val="75000"/>
                    </a:schemeClr>
                  </a:solidFill>
                </a:rPr>
                <a:t>GSW – B V</a:t>
              </a:r>
              <a:endParaRPr lang="de-DE" sz="105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4" name="Rechteck 51">
              <a:extLst>
                <a:ext uri="{FF2B5EF4-FFF2-40B4-BE49-F238E27FC236}">
                  <a16:creationId xmlns:a16="http://schemas.microsoft.com/office/drawing/2014/main" xmlns="" id="{5266D5C6-C436-4A58-BD0E-D02B30535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226" y="2002453"/>
              <a:ext cx="1015989" cy="19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0" b="1" dirty="0">
                  <a:solidFill>
                    <a:srgbClr val="003D6A"/>
                  </a:solidFill>
                  <a:latin typeface="Calibri"/>
                </a:rPr>
                <a:t>SK kurz</a:t>
              </a:r>
              <a:endParaRPr lang="de-DE" altLang="de-DE" sz="1050" dirty="0">
                <a:solidFill>
                  <a:srgbClr val="003D6A"/>
                </a:solidFill>
                <a:latin typeface="Calibri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xmlns="" id="{8A7B7861-D7D1-4A0A-BB42-ECF0A52904DB}"/>
                </a:ext>
              </a:extLst>
            </p:cNvPr>
            <p:cNvSpPr/>
            <p:nvPr/>
          </p:nvSpPr>
          <p:spPr>
            <a:xfrm>
              <a:off x="4294163" y="1966418"/>
              <a:ext cx="407484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chemeClr val="accent1">
                      <a:lumMod val="75000"/>
                    </a:schemeClr>
                  </a:solidFill>
                </a:rPr>
                <a:t>HSK</a:t>
              </a:r>
              <a:endParaRPr lang="de-DE" sz="105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xmlns="" id="{2035790D-FD8B-4950-80AA-151C9BE8AFC7}"/>
                </a:ext>
              </a:extLst>
            </p:cNvPr>
            <p:cNvSpPr/>
            <p:nvPr/>
          </p:nvSpPr>
          <p:spPr>
            <a:xfrm>
              <a:off x="2545345" y="3283062"/>
              <a:ext cx="676788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rgbClr val="003D6A"/>
                  </a:solidFill>
                </a:rPr>
                <a:t>GSW - M</a:t>
              </a:r>
              <a:endParaRPr lang="de-DE" sz="1050" dirty="0">
                <a:solidFill>
                  <a:srgbClr val="003D6A"/>
                </a:solidFill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xmlns="" id="{233C257D-E1AF-491A-8B32-75FD26A15BA6}"/>
                </a:ext>
              </a:extLst>
            </p:cNvPr>
            <p:cNvSpPr/>
            <p:nvPr/>
          </p:nvSpPr>
          <p:spPr>
            <a:xfrm>
              <a:off x="3538468" y="3279945"/>
              <a:ext cx="934872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rgbClr val="003D6A"/>
                  </a:solidFill>
                </a:rPr>
                <a:t>GSW – P PGN</a:t>
              </a:r>
              <a:endParaRPr lang="de-DE" sz="1050" dirty="0">
                <a:solidFill>
                  <a:srgbClr val="003D6A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xmlns="" id="{CAD84816-7BBA-4BD6-9FFB-4788718C7BDD}"/>
                </a:ext>
              </a:extLst>
            </p:cNvPr>
            <p:cNvSpPr/>
            <p:nvPr/>
          </p:nvSpPr>
          <p:spPr>
            <a:xfrm>
              <a:off x="4562111" y="3283247"/>
              <a:ext cx="915636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rgbClr val="003D6A"/>
                  </a:solidFill>
                </a:rPr>
                <a:t>GSW – B PZN</a:t>
              </a:r>
              <a:endParaRPr lang="de-DE" sz="1050" dirty="0">
                <a:solidFill>
                  <a:srgbClr val="003D6A"/>
                </a:solidFill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xmlns="" id="{5B7C005D-EDFC-4E08-B92A-C7CA4D531A7F}"/>
                </a:ext>
              </a:extLst>
            </p:cNvPr>
            <p:cNvSpPr/>
            <p:nvPr/>
          </p:nvSpPr>
          <p:spPr>
            <a:xfrm>
              <a:off x="5895401" y="3279989"/>
              <a:ext cx="433132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rgbClr val="003D6A"/>
                  </a:solidFill>
                </a:rPr>
                <a:t>RGG</a:t>
              </a:r>
              <a:endParaRPr lang="de-DE" sz="1050" dirty="0">
                <a:solidFill>
                  <a:srgbClr val="003D6A"/>
                </a:solidFill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xmlns="" id="{56ADBFCE-4635-4963-9728-2CF8B45F0365}"/>
                </a:ext>
              </a:extLst>
            </p:cNvPr>
            <p:cNvSpPr/>
            <p:nvPr/>
          </p:nvSpPr>
          <p:spPr>
            <a:xfrm>
              <a:off x="6716775" y="3273977"/>
              <a:ext cx="925253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rgbClr val="003D6A"/>
                  </a:solidFill>
                </a:rPr>
                <a:t>GSW – B AGE</a:t>
              </a:r>
              <a:endParaRPr lang="de-DE" sz="1050" dirty="0">
                <a:solidFill>
                  <a:srgbClr val="003D6A"/>
                </a:solidFill>
              </a:endParaRPr>
            </a:p>
          </p:txBody>
        </p:sp>
        <p:sp>
          <p:nvSpPr>
            <p:cNvPr id="41" name="Rechteck 51">
              <a:extLst>
                <a:ext uri="{FF2B5EF4-FFF2-40B4-BE49-F238E27FC236}">
                  <a16:creationId xmlns:a16="http://schemas.microsoft.com/office/drawing/2014/main" xmlns="" id="{430C49E9-1B8E-40BF-984E-B7EEC6269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006" y="1984524"/>
              <a:ext cx="1094837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0" b="1" dirty="0">
                  <a:solidFill>
                    <a:srgbClr val="003D6A"/>
                  </a:solidFill>
                  <a:latin typeface="Calibri"/>
                </a:rPr>
                <a:t>VDI</a:t>
              </a:r>
              <a:endParaRPr lang="de-DE" altLang="de-DE" sz="1050" dirty="0">
                <a:solidFill>
                  <a:srgbClr val="003D6A"/>
                </a:solidFill>
                <a:latin typeface="Calibri"/>
              </a:endParaRPr>
            </a:p>
          </p:txBody>
        </p:sp>
        <p:sp>
          <p:nvSpPr>
            <p:cNvPr id="42" name="Rechteck 51">
              <a:extLst>
                <a:ext uri="{FF2B5EF4-FFF2-40B4-BE49-F238E27FC236}">
                  <a16:creationId xmlns:a16="http://schemas.microsoft.com/office/drawing/2014/main" xmlns="" id="{EE55A0AF-CE9D-44ED-A1CD-C14537A14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436" y="772439"/>
              <a:ext cx="1467254" cy="19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0" b="1" dirty="0">
                  <a:solidFill>
                    <a:schemeClr val="tx2"/>
                  </a:solidFill>
                  <a:latin typeface="Calibri"/>
                </a:rPr>
                <a:t>Spanntechnik</a:t>
              </a:r>
              <a:endParaRPr lang="de-DE" altLang="de-DE" sz="1050" dirty="0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43" name="Rechteck 51">
              <a:extLst>
                <a:ext uri="{FF2B5EF4-FFF2-40B4-BE49-F238E27FC236}">
                  <a16:creationId xmlns:a16="http://schemas.microsoft.com/office/drawing/2014/main" xmlns="" id="{48C15B62-1229-40DE-9F5A-91FE5256B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8291" y="809071"/>
              <a:ext cx="1175679" cy="320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0" b="1" dirty="0">
                  <a:solidFill>
                    <a:srgbClr val="00B0F0"/>
                  </a:solidFill>
                  <a:latin typeface="Calibri"/>
                </a:rPr>
                <a:t>Greifsysteme</a:t>
              </a:r>
            </a:p>
            <a:p>
              <a:pPr algn="ctr"/>
              <a:endParaRPr lang="de-DE" altLang="de-DE" sz="1050" dirty="0">
                <a:solidFill>
                  <a:srgbClr val="003D6A"/>
                </a:solidFill>
                <a:latin typeface="Calibri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xmlns="" id="{687AF791-F5F8-4F3A-BE12-3E793DC2A453}"/>
                </a:ext>
              </a:extLst>
            </p:cNvPr>
            <p:cNvSpPr/>
            <p:nvPr/>
          </p:nvSpPr>
          <p:spPr>
            <a:xfrm>
              <a:off x="1424970" y="1297433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xmlns="" id="{9418FB15-7560-44A7-9A67-59589732DB0F}"/>
                </a:ext>
              </a:extLst>
            </p:cNvPr>
            <p:cNvSpPr/>
            <p:nvPr/>
          </p:nvSpPr>
          <p:spPr>
            <a:xfrm>
              <a:off x="2766495" y="1291419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xmlns="" id="{7CB1BE32-3514-4E61-943A-A998A0FBD05B}"/>
                </a:ext>
              </a:extLst>
            </p:cNvPr>
            <p:cNvSpPr/>
            <p:nvPr/>
          </p:nvSpPr>
          <p:spPr>
            <a:xfrm>
              <a:off x="4108020" y="1273372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xmlns="" id="{52C64180-2753-4F55-8AA1-F98BEA3E4C17}"/>
                </a:ext>
              </a:extLst>
            </p:cNvPr>
            <p:cNvSpPr/>
            <p:nvPr/>
          </p:nvSpPr>
          <p:spPr>
            <a:xfrm>
              <a:off x="5449545" y="1285403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xmlns="" id="{5B823F62-CB78-4D23-BD5C-C557D3ECB458}"/>
                </a:ext>
              </a:extLst>
            </p:cNvPr>
            <p:cNvSpPr/>
            <p:nvPr/>
          </p:nvSpPr>
          <p:spPr>
            <a:xfrm>
              <a:off x="6791070" y="1279387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xmlns="" id="{71564E78-9871-4410-9030-50D2E5174051}"/>
                </a:ext>
              </a:extLst>
            </p:cNvPr>
            <p:cNvSpPr/>
            <p:nvPr/>
          </p:nvSpPr>
          <p:spPr>
            <a:xfrm>
              <a:off x="2505273" y="2569592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xmlns="" id="{3462C316-9382-46D9-802D-05541166B5E6}"/>
                </a:ext>
              </a:extLst>
            </p:cNvPr>
            <p:cNvSpPr/>
            <p:nvPr/>
          </p:nvSpPr>
          <p:spPr>
            <a:xfrm>
              <a:off x="3577701" y="2565388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xmlns="" id="{876ECB91-E68E-4DEE-A7BC-4FDFD19FD8CA}"/>
                </a:ext>
              </a:extLst>
            </p:cNvPr>
            <p:cNvSpPr/>
            <p:nvPr/>
          </p:nvSpPr>
          <p:spPr>
            <a:xfrm>
              <a:off x="4650129" y="2568191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xmlns="" id="{63729BBE-A1C4-41C2-941C-FF0D019B93CB}"/>
                </a:ext>
              </a:extLst>
            </p:cNvPr>
            <p:cNvSpPr/>
            <p:nvPr/>
          </p:nvSpPr>
          <p:spPr>
            <a:xfrm>
              <a:off x="5722557" y="2566789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xmlns="" id="{65920A23-D291-4AF2-921C-F777DCE50DB2}"/>
                </a:ext>
              </a:extLst>
            </p:cNvPr>
            <p:cNvSpPr/>
            <p:nvPr/>
          </p:nvSpPr>
          <p:spPr>
            <a:xfrm>
              <a:off x="6794984" y="2562584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xmlns="" id="{312149B9-6EB8-42E0-A531-8C4E00D60010}"/>
                </a:ext>
              </a:extLst>
            </p:cNvPr>
            <p:cNvSpPr/>
            <p:nvPr/>
          </p:nvSpPr>
          <p:spPr>
            <a:xfrm>
              <a:off x="1432845" y="2563986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xmlns="" id="{8755796D-0DDA-4260-BAD2-B7D838393B40}"/>
                </a:ext>
              </a:extLst>
            </p:cNvPr>
            <p:cNvCxnSpPr/>
            <p:nvPr/>
          </p:nvCxnSpPr>
          <p:spPr>
            <a:xfrm>
              <a:off x="1813132" y="2446567"/>
              <a:ext cx="5359500" cy="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xmlns="" id="{2A4AB3F0-F8A0-45F5-AEDC-4E255EE610BC}"/>
                </a:ext>
              </a:extLst>
            </p:cNvPr>
            <p:cNvCxnSpPr/>
            <p:nvPr/>
          </p:nvCxnSpPr>
          <p:spPr>
            <a:xfrm>
              <a:off x="1813636" y="2446523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xmlns="" id="{71C9C9B8-F3D2-463D-AB61-7C520B7CF5A0}"/>
                </a:ext>
              </a:extLst>
            </p:cNvPr>
            <p:cNvCxnSpPr/>
            <p:nvPr/>
          </p:nvCxnSpPr>
          <p:spPr>
            <a:xfrm>
              <a:off x="6096176" y="2446742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xmlns="" id="{B46CBA17-D704-4EEC-9941-69E81D1B0AF0}"/>
                </a:ext>
              </a:extLst>
            </p:cNvPr>
            <p:cNvCxnSpPr/>
            <p:nvPr/>
          </p:nvCxnSpPr>
          <p:spPr>
            <a:xfrm>
              <a:off x="5025526" y="2445440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xmlns="" id="{0EBCD009-F706-4702-859A-4BC26BBC0855}"/>
                </a:ext>
              </a:extLst>
            </p:cNvPr>
            <p:cNvCxnSpPr/>
            <p:nvPr/>
          </p:nvCxnSpPr>
          <p:spPr>
            <a:xfrm>
              <a:off x="7172466" y="2445211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xmlns="" id="{3BCEA40A-F860-44DC-BD66-2D205982EFEE}"/>
                </a:ext>
              </a:extLst>
            </p:cNvPr>
            <p:cNvCxnSpPr/>
            <p:nvPr/>
          </p:nvCxnSpPr>
          <p:spPr>
            <a:xfrm>
              <a:off x="3954998" y="2446742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xmlns="" id="{2EB0A883-5739-455D-85FD-62FB4BC3CB06}"/>
                </a:ext>
              </a:extLst>
            </p:cNvPr>
            <p:cNvCxnSpPr/>
            <p:nvPr/>
          </p:nvCxnSpPr>
          <p:spPr>
            <a:xfrm>
              <a:off x="2881874" y="2445431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xmlns="" id="{5B1B9874-0F1A-478E-BC8A-7F6685846EBC}"/>
                </a:ext>
              </a:extLst>
            </p:cNvPr>
            <p:cNvCxnSpPr/>
            <p:nvPr/>
          </p:nvCxnSpPr>
          <p:spPr>
            <a:xfrm>
              <a:off x="4503369" y="2176897"/>
              <a:ext cx="0" cy="2700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xmlns="" id="{F8032349-1B35-4F59-970C-721D4A1470AE}"/>
                </a:ext>
              </a:extLst>
            </p:cNvPr>
            <p:cNvCxnSpPr/>
            <p:nvPr/>
          </p:nvCxnSpPr>
          <p:spPr>
            <a:xfrm>
              <a:off x="1801016" y="1172523"/>
              <a:ext cx="0" cy="1215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xmlns="" id="{FCBE0452-328E-40E0-966F-9DC3C8A664D9}"/>
                </a:ext>
              </a:extLst>
            </p:cNvPr>
            <p:cNvCxnSpPr/>
            <p:nvPr/>
          </p:nvCxnSpPr>
          <p:spPr>
            <a:xfrm>
              <a:off x="7173578" y="1171423"/>
              <a:ext cx="0" cy="1161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xmlns="" id="{74F8C2A4-9B75-4225-93A1-C2A1471ED9B3}"/>
                </a:ext>
              </a:extLst>
            </p:cNvPr>
            <p:cNvCxnSpPr/>
            <p:nvPr/>
          </p:nvCxnSpPr>
          <p:spPr>
            <a:xfrm>
              <a:off x="5825658" y="1166810"/>
              <a:ext cx="0" cy="1161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xmlns="" id="{3C0FA253-3047-45E5-9B63-D40DA13C0517}"/>
                </a:ext>
              </a:extLst>
            </p:cNvPr>
            <p:cNvCxnSpPr/>
            <p:nvPr/>
          </p:nvCxnSpPr>
          <p:spPr>
            <a:xfrm>
              <a:off x="1799936" y="1000433"/>
              <a:ext cx="0" cy="29700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xmlns="" id="{812647F0-9C5F-4423-A826-226EF95DFA38}"/>
                </a:ext>
              </a:extLst>
            </p:cNvPr>
            <p:cNvCxnSpPr/>
            <p:nvPr/>
          </p:nvCxnSpPr>
          <p:spPr>
            <a:xfrm>
              <a:off x="3141359" y="1175830"/>
              <a:ext cx="0" cy="116666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xmlns="" id="{4099AC7C-ED3B-483C-B65E-5DB87C55BBB0}"/>
                </a:ext>
              </a:extLst>
            </p:cNvPr>
            <p:cNvCxnSpPr/>
            <p:nvPr/>
          </p:nvCxnSpPr>
          <p:spPr>
            <a:xfrm>
              <a:off x="1799936" y="1167072"/>
              <a:ext cx="5373000" cy="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xmlns="" id="{82970F72-613C-45F1-A12A-DE2F949098E8}"/>
                </a:ext>
              </a:extLst>
            </p:cNvPr>
            <p:cNvCxnSpPr/>
            <p:nvPr/>
          </p:nvCxnSpPr>
          <p:spPr>
            <a:xfrm>
              <a:off x="1788606" y="685139"/>
              <a:ext cx="2268000" cy="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xmlns="" id="{27DE7AB0-D854-4FBD-B38A-3D1CE26ECB59}"/>
                </a:ext>
              </a:extLst>
            </p:cNvPr>
            <p:cNvCxnSpPr/>
            <p:nvPr/>
          </p:nvCxnSpPr>
          <p:spPr>
            <a:xfrm>
              <a:off x="1790914" y="686469"/>
              <a:ext cx="0" cy="116666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xmlns="" id="{12F8344D-3872-4B93-BAA2-7D7E8C13DD2D}"/>
                </a:ext>
              </a:extLst>
            </p:cNvPr>
            <p:cNvCxnSpPr/>
            <p:nvPr/>
          </p:nvCxnSpPr>
          <p:spPr>
            <a:xfrm>
              <a:off x="4057186" y="686858"/>
              <a:ext cx="0" cy="116666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4" descr="http://www.schunk.int/pimexport/IM0010205.jpg">
              <a:extLst>
                <a:ext uri="{FF2B5EF4-FFF2-40B4-BE49-F238E27FC236}">
                  <a16:creationId xmlns:a16="http://schemas.microsoft.com/office/drawing/2014/main" xmlns="" id="{25BE2A7A-EE6A-4337-BFED-D4366BBDE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354" y="2578959"/>
              <a:ext cx="244943" cy="60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Grafik 91">
              <a:extLst>
                <a:ext uri="{FF2B5EF4-FFF2-40B4-BE49-F238E27FC236}">
                  <a16:creationId xmlns:a16="http://schemas.microsoft.com/office/drawing/2014/main" xmlns="" id="{2E085358-3FD9-4F96-A921-BB087368B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473" y="2590372"/>
              <a:ext cx="419890" cy="658742"/>
            </a:xfrm>
            <a:prstGeom prst="rect">
              <a:avLst/>
            </a:prstGeom>
          </p:spPr>
        </p:pic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xmlns="" id="{7727628F-4C5F-4CEF-94B3-4B3B39E6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76061">
              <a:off x="5926532" y="2611904"/>
              <a:ext cx="321012" cy="589255"/>
            </a:xfrm>
            <a:prstGeom prst="rect">
              <a:avLst/>
            </a:prstGeom>
          </p:spPr>
        </p:pic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xmlns="" id="{22BC8C40-490B-4C28-A7AB-A756C1E61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527203" y="1408838"/>
              <a:ext cx="577654" cy="373008"/>
            </a:xfrm>
            <a:prstGeom prst="rect">
              <a:avLst/>
            </a:prstGeom>
          </p:spPr>
        </p:pic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xmlns="" id="{2EE243AF-840B-41B8-8AE1-B96E680D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889569" y="1503929"/>
              <a:ext cx="579658" cy="274973"/>
            </a:xfrm>
            <a:prstGeom prst="rect">
              <a:avLst/>
            </a:prstGeom>
          </p:spPr>
        </p:pic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xmlns="" id="{24E022E1-9AAE-4F9B-8BFA-46C6A459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340000">
              <a:off x="4184242" y="1465153"/>
              <a:ext cx="591011" cy="313622"/>
            </a:xfrm>
            <a:prstGeom prst="rect">
              <a:avLst/>
            </a:prstGeom>
          </p:spPr>
        </p:pic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xmlns="" id="{5D0D2438-6BD3-4E5F-A78B-50EDADDD5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280000">
              <a:off x="2846786" y="1448053"/>
              <a:ext cx="632628" cy="373715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xmlns="" id="{2F9B8F86-E758-4021-8D3B-D315F0E04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1519166" y="1449585"/>
              <a:ext cx="555923" cy="321008"/>
            </a:xfrm>
            <a:prstGeom prst="rect">
              <a:avLst/>
            </a:prstGeom>
          </p:spPr>
        </p:pic>
        <p:sp>
          <p:nvSpPr>
            <p:cNvPr id="99" name="Rechteck 51">
              <a:extLst>
                <a:ext uri="{FF2B5EF4-FFF2-40B4-BE49-F238E27FC236}">
                  <a16:creationId xmlns:a16="http://schemas.microsoft.com/office/drawing/2014/main" xmlns="" id="{74E70343-0B0F-4DBA-912B-2B44F095F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3897" y="1961831"/>
              <a:ext cx="1015989" cy="19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0" b="1" dirty="0">
                  <a:solidFill>
                    <a:srgbClr val="003D6A"/>
                  </a:solidFill>
                  <a:latin typeface="Calibri"/>
                </a:rPr>
                <a:t>SK Standard</a:t>
              </a:r>
              <a:endParaRPr lang="de-DE" altLang="de-DE" sz="1050" dirty="0">
                <a:solidFill>
                  <a:srgbClr val="003D6A"/>
                </a:solidFill>
                <a:latin typeface="Calibri"/>
              </a:endParaRPr>
            </a:p>
          </p:txBody>
        </p:sp>
        <p:pic>
          <p:nvPicPr>
            <p:cNvPr id="100" name="Grafik 99">
              <a:extLst>
                <a:ext uri="{FF2B5EF4-FFF2-40B4-BE49-F238E27FC236}">
                  <a16:creationId xmlns:a16="http://schemas.microsoft.com/office/drawing/2014/main" xmlns="" id="{C4D25739-5D95-4A0E-98D3-2B72B4C3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4725" y="2587355"/>
              <a:ext cx="391265" cy="653060"/>
            </a:xfrm>
            <a:prstGeom prst="rect">
              <a:avLst/>
            </a:prstGeom>
          </p:spPr>
        </p:pic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xmlns="" id="{DCC16B2C-BFCF-4830-9653-E1826400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38950" y="2603321"/>
              <a:ext cx="439508" cy="645113"/>
            </a:xfrm>
            <a:prstGeom prst="rect">
              <a:avLst/>
            </a:prstGeom>
          </p:spPr>
        </p:pic>
        <p:pic>
          <p:nvPicPr>
            <p:cNvPr id="102" name="Grafik 101">
              <a:extLst>
                <a:ext uri="{FF2B5EF4-FFF2-40B4-BE49-F238E27FC236}">
                  <a16:creationId xmlns:a16="http://schemas.microsoft.com/office/drawing/2014/main" xmlns="" id="{6D2C9AFE-943D-4CE8-B15B-3BA95BB6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67039" y="2620010"/>
              <a:ext cx="403451" cy="598807"/>
            </a:xfrm>
            <a:prstGeom prst="rect">
              <a:avLst/>
            </a:prstGeom>
          </p:spPr>
        </p:pic>
        <p:sp>
          <p:nvSpPr>
            <p:cNvPr id="103" name="Rechteck 102">
              <a:extLst>
                <a:ext uri="{FF2B5EF4-FFF2-40B4-BE49-F238E27FC236}">
                  <a16:creationId xmlns:a16="http://schemas.microsoft.com/office/drawing/2014/main" xmlns="" id="{BBB5EB97-1895-4F2E-9A98-EF13E066E804}"/>
                </a:ext>
              </a:extLst>
            </p:cNvPr>
            <p:cNvSpPr/>
            <p:nvPr/>
          </p:nvSpPr>
          <p:spPr>
            <a:xfrm>
              <a:off x="4243080" y="3589219"/>
              <a:ext cx="749179" cy="699995"/>
            </a:xfrm>
            <a:prstGeom prst="rect">
              <a:avLst/>
            </a:prstGeom>
            <a:noFill/>
            <a:ln w="6350"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50">
                <a:solidFill>
                  <a:prstClr val="white"/>
                </a:solidFill>
              </a:endParaRPr>
            </a:p>
          </p:txBody>
        </p: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xmlns="" id="{561C566E-E235-4CAF-ADBF-878CAC32D0D5}"/>
                </a:ext>
              </a:extLst>
            </p:cNvPr>
            <p:cNvCxnSpPr/>
            <p:nvPr/>
          </p:nvCxnSpPr>
          <p:spPr>
            <a:xfrm>
              <a:off x="4615712" y="3412679"/>
              <a:ext cx="0" cy="176540"/>
            </a:xfrm>
            <a:prstGeom prst="line">
              <a:avLst/>
            </a:prstGeom>
            <a:ln w="6350">
              <a:solidFill>
                <a:srgbClr val="003D6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xmlns="" id="{F7117F17-9435-4425-8A26-F64773AA8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6879" y="3634452"/>
              <a:ext cx="542129" cy="590165"/>
            </a:xfrm>
            <a:prstGeom prst="rect">
              <a:avLst/>
            </a:prstGeom>
          </p:spPr>
        </p:pic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xmlns="" id="{9C97AB36-03A0-416D-A541-F09ED2A646D3}"/>
                </a:ext>
              </a:extLst>
            </p:cNvPr>
            <p:cNvSpPr/>
            <p:nvPr/>
          </p:nvSpPr>
          <p:spPr>
            <a:xfrm>
              <a:off x="4240451" y="4296614"/>
              <a:ext cx="750526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050" b="1" dirty="0">
                  <a:solidFill>
                    <a:srgbClr val="003D6A"/>
                  </a:solidFill>
                </a:rPr>
                <a:t>ABR / SBR</a:t>
              </a:r>
              <a:endParaRPr lang="de-DE" sz="1050" dirty="0">
                <a:solidFill>
                  <a:srgbClr val="003D6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094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9316" y="389469"/>
            <a:ext cx="8074557" cy="817232"/>
          </a:xfrm>
        </p:spPr>
        <p:txBody>
          <a:bodyPr/>
          <a:lstStyle/>
          <a:p>
            <a:r>
              <a:rPr lang="de-DE" dirty="0"/>
              <a:t>SCHUNK Standard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47270" t="2804" b="16910"/>
          <a:stretch/>
        </p:blipFill>
        <p:spPr>
          <a:xfrm>
            <a:off x="570934" y="2072149"/>
            <a:ext cx="2111881" cy="38516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43584" t="3661" b="17183"/>
          <a:stretch/>
        </p:blipFill>
        <p:spPr>
          <a:xfrm>
            <a:off x="3163409" y="2235777"/>
            <a:ext cx="2038267" cy="3247217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451354" y="1360967"/>
            <a:ext cx="8382098" cy="711181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446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de-DE" sz="2000" dirty="0"/>
              <a:t>Standard-Adapter GSW-B für:</a:t>
            </a:r>
          </a:p>
          <a:p>
            <a:endParaRPr lang="de-DE" sz="600" dirty="0"/>
          </a:p>
          <a:p>
            <a:r>
              <a:rPr lang="de-DE" sz="1600" b="0" dirty="0"/>
              <a:t>- PGN+ Parallelgreifer			- PZN+ Zentrischgreifer		- PWG+ Winkelgreifer 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681" y="2171979"/>
            <a:ext cx="1554805" cy="37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78914"/>
      </p:ext>
    </p:extLst>
  </p:cSld>
  <p:clrMapOvr>
    <a:masterClrMapping/>
  </p:clrMapOvr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764</Words>
  <Application>Microsoft Office PowerPoint</Application>
  <PresentationFormat>Bildschirmpräsentation (4:3)</PresentationFormat>
  <Paragraphs>210</Paragraphs>
  <Slides>29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 SCH_PPT_Vorlage_4-3_220312</vt:lpstr>
      <vt:lpstr>PowerPoint-Präsentation</vt:lpstr>
      <vt:lpstr>Inhalt</vt:lpstr>
      <vt:lpstr>SCHUNK Lean Automation</vt:lpstr>
      <vt:lpstr>SCHUNK Lean Automation</vt:lpstr>
      <vt:lpstr>SCHUNK Lean Automation</vt:lpstr>
      <vt:lpstr>Anforderung an die Maschine  (Voraussetzung für den Einsatz eines Spindelgreifers)       </vt:lpstr>
      <vt:lpstr>Standard / Semi-Standard / Sonder</vt:lpstr>
      <vt:lpstr>Standard Version</vt:lpstr>
      <vt:lpstr>SCHUNK Standard</vt:lpstr>
      <vt:lpstr>SCHUNK Standard</vt:lpstr>
      <vt:lpstr>SCHUNK Standard</vt:lpstr>
      <vt:lpstr>SCHUNK Semi-Standard</vt:lpstr>
      <vt:lpstr>SCHUNK Semi-Standard mit Ausgleich</vt:lpstr>
      <vt:lpstr>Sonder-Lösungen: Beispiele verschiedene Schnittstelle</vt:lpstr>
      <vt:lpstr>Sonder-Lösungen: Beispiele verschiedene Schnittstelle</vt:lpstr>
      <vt:lpstr>Sonder-Lösungen: Beispiele verschiedene Schnittstelle</vt:lpstr>
      <vt:lpstr>Bilder  Greifer mit Schnittstelle bei SCHUNK</vt:lpstr>
      <vt:lpstr>PowerPoint-Präsentation</vt:lpstr>
      <vt:lpstr>PowerPoint-Präsentation</vt:lpstr>
      <vt:lpstr>PowerPoint-Präsentation</vt:lpstr>
      <vt:lpstr>Bilder in der Maschine SCHUNK</vt:lpstr>
      <vt:lpstr>Bilder in der Maschine SCHUNK</vt:lpstr>
      <vt:lpstr>Bilder in der Maschine SCHUNK</vt:lpstr>
      <vt:lpstr>Bilder Anwendung SCHUNK Fertigung</vt:lpstr>
      <vt:lpstr>Bilder Anwendung SCHUNK Fertigung</vt:lpstr>
      <vt:lpstr>Bilder Anwendung SCHUNK Fertigung</vt:lpstr>
      <vt:lpstr>Fingerwechsel – SCHUNK Standard</vt:lpstr>
      <vt:lpstr>Fingerwechsel - werkzeuglos</vt:lpstr>
      <vt:lpstr>PowerPoint-Präsentation</vt:lpstr>
    </vt:vector>
  </TitlesOfParts>
  <Company>Ideenhaus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Scholl, Janina</cp:lastModifiedBy>
  <cp:revision>283</cp:revision>
  <dcterms:created xsi:type="dcterms:W3CDTF">2015-04-07T09:55:40Z</dcterms:created>
  <dcterms:modified xsi:type="dcterms:W3CDTF">2019-02-08T12:11:42Z</dcterms:modified>
</cp:coreProperties>
</file>