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25" r:id="rId2"/>
    <p:sldId id="326" r:id="rId3"/>
    <p:sldId id="327" r:id="rId4"/>
    <p:sldId id="328" r:id="rId5"/>
    <p:sldId id="329" r:id="rId6"/>
    <p:sldId id="330" r:id="rId7"/>
    <p:sldId id="331" r:id="rId8"/>
    <p:sldId id="332" r:id="rId9"/>
    <p:sldId id="333" r:id="rId10"/>
    <p:sldId id="336" r:id="rId11"/>
    <p:sldId id="335" r:id="rId12"/>
    <p:sldId id="337" r:id="rId13"/>
    <p:sldId id="334" r:id="rId14"/>
    <p:sldId id="338" r:id="rId15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24" autoAdjust="0"/>
    <p:restoredTop sz="94601" autoAdjust="0"/>
  </p:normalViewPr>
  <p:slideViewPr>
    <p:cSldViewPr snapToGrid="0" snapToObjects="1">
      <p:cViewPr varScale="1">
        <p:scale>
          <a:sx n="125" d="100"/>
          <a:sy n="125" d="100"/>
        </p:scale>
        <p:origin x="816" y="10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08.02.2019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08.02.2019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Greifer Schaft Schnittstelle  JD FJM</a:t>
            </a:r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57" r:id="rId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unk.int/pimexport/IM0004260.PDF" TargetMode="External"/><Relationship Id="rId7" Type="http://schemas.openxmlformats.org/officeDocument/2006/relationships/hyperlink" Target="http://www.schunk.int/schip/salestoolbox/index.php?lngCode=de&amp;bereich=spanntechnik&amp;prokl=werkzeughalter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hunk.int/schip/salestoolbox/index.php?lngCode=de&amp;bereich=spanntechnik&amp;prokl=spannsysteme" TargetMode="External"/><Relationship Id="rId5" Type="http://schemas.openxmlformats.org/officeDocument/2006/relationships/hyperlink" Target="http://www.schunk.int/pimexport/IM0004264.PDF" TargetMode="External"/><Relationship Id="rId4" Type="http://schemas.openxmlformats.org/officeDocument/2006/relationships/hyperlink" Target="http://www.schunk.int/pimexport/IM0018106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" descr="Meister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" y="978"/>
            <a:ext cx="9144000" cy="564346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02007" y="4248851"/>
            <a:ext cx="8951232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>
              <a:lnSpc>
                <a:spcPts val="3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3200" b="1" dirty="0">
                <a:solidFill>
                  <a:schemeClr val="bg1"/>
                </a:solidFill>
              </a:rPr>
              <a:t>SCHUNK Lean Automation / Anwendungsbeispiele</a:t>
            </a: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69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8C9D6056-AE12-44CA-B994-DA79813603E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SCHUNK Lean Automation / Anwendungsbeispiele - JD FJM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A77E6738-00D6-40C9-B1AC-424663F76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SCHUNK Lean Automation / Anwendungsbeispiele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40758E13-74D6-4F30-86A6-62F378FA3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56" y="1652178"/>
            <a:ext cx="4940567" cy="3706414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xmlns="" id="{6E68B6A9-6A39-452D-B6B4-77B5D8D916AA}"/>
              </a:ext>
            </a:extLst>
          </p:cNvPr>
          <p:cNvSpPr txBox="1">
            <a:spLocks/>
          </p:cNvSpPr>
          <p:nvPr/>
        </p:nvSpPr>
        <p:spPr>
          <a:xfrm>
            <a:off x="5663134" y="1652179"/>
            <a:ext cx="3005738" cy="41067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/>
              <a:t>Text / Beschreibung</a:t>
            </a:r>
          </a:p>
          <a:p>
            <a:pPr marL="0" indent="0">
              <a:buNone/>
            </a:pPr>
            <a:r>
              <a:rPr lang="de-DE" sz="1200" dirty="0"/>
              <a:t>(in Arbeit / Stand 02/2019)</a:t>
            </a: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pPr marL="0" indent="0">
              <a:buNone/>
            </a:pPr>
            <a:r>
              <a:rPr lang="de-DE" sz="1200" dirty="0"/>
              <a:t>_____________________________________</a:t>
            </a:r>
          </a:p>
          <a:p>
            <a:pPr marL="0" indent="0">
              <a:buNone/>
            </a:pPr>
            <a:r>
              <a:rPr lang="de-DE" sz="1200" dirty="0"/>
              <a:t>Empfehlung von möglichen SCHUNK Produkten für eine solche Anwendung:</a:t>
            </a:r>
          </a:p>
          <a:p>
            <a:r>
              <a:rPr lang="de-DE" sz="1200" b="1" dirty="0"/>
              <a:t>Greifen:</a:t>
            </a:r>
          </a:p>
          <a:p>
            <a:pPr marL="0" indent="0">
              <a:buNone/>
            </a:pPr>
            <a:r>
              <a:rPr lang="de-DE" sz="1200" dirty="0"/>
              <a:t>	z.B. (in Arbeit / Stand 02/2019)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sz="1200" b="1" dirty="0"/>
              <a:t>Spannen:</a:t>
            </a:r>
          </a:p>
          <a:p>
            <a:pPr marL="0" indent="0">
              <a:buNone/>
            </a:pPr>
            <a:r>
              <a:rPr lang="de-DE" sz="1200" dirty="0"/>
              <a:t>	z.B. (in Arbeit / Stand 02/2019)</a:t>
            </a:r>
          </a:p>
          <a:p>
            <a:pPr marL="0" indent="0">
              <a:buNone/>
            </a:pP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739296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8C9D6056-AE12-44CA-B994-DA79813603E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SCHUNK Lean Automation / Anwendungsbeispiele - JD FJM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A77E6738-00D6-40C9-B1AC-424663F76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SCHUNK Lean Automation / Anwendungsbeispiele</a:t>
            </a:r>
          </a:p>
        </p:txBody>
      </p:sp>
      <p:pic>
        <p:nvPicPr>
          <p:cNvPr id="7" name="Picture 2" descr="K:\HP\IMP-EXP\Zentrales_Marketing\Shooting_PGN_plus_PGN_plus_2013\_8008663_703x460.jpg">
            <a:extLst>
              <a:ext uri="{FF2B5EF4-FFF2-40B4-BE49-F238E27FC236}">
                <a16:creationId xmlns:a16="http://schemas.microsoft.com/office/drawing/2014/main" xmlns="" id="{3A0A19BF-425A-4D10-8D8A-DEDF94C43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09665" y="2258106"/>
            <a:ext cx="4461643" cy="2919425"/>
          </a:xfrm>
          <a:prstGeom prst="rect">
            <a:avLst/>
          </a:prstGeom>
          <a:noFill/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xmlns="" id="{C3F9B325-99C8-450A-A55E-8B5A2ABEEFE0}"/>
              </a:ext>
            </a:extLst>
          </p:cNvPr>
          <p:cNvSpPr txBox="1">
            <a:spLocks/>
          </p:cNvSpPr>
          <p:nvPr/>
        </p:nvSpPr>
        <p:spPr>
          <a:xfrm>
            <a:off x="5663134" y="1652179"/>
            <a:ext cx="3005738" cy="41067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/>
              <a:t>Text / Beschreibung</a:t>
            </a:r>
          </a:p>
          <a:p>
            <a:pPr marL="0" indent="0">
              <a:buNone/>
            </a:pPr>
            <a:r>
              <a:rPr lang="de-DE" sz="1200" dirty="0"/>
              <a:t>(in Arbeit / Stand 02/2019)</a:t>
            </a: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pPr marL="0" indent="0">
              <a:buNone/>
            </a:pPr>
            <a:r>
              <a:rPr lang="de-DE" sz="1200" dirty="0"/>
              <a:t>_____________________________________</a:t>
            </a:r>
          </a:p>
          <a:p>
            <a:pPr marL="0" indent="0">
              <a:buNone/>
            </a:pPr>
            <a:r>
              <a:rPr lang="de-DE" sz="1200" dirty="0"/>
              <a:t>Empfehlung von möglichen SCHUNK Produkten für eine solche Anwendung:</a:t>
            </a:r>
          </a:p>
          <a:p>
            <a:r>
              <a:rPr lang="de-DE" sz="1200" b="1" dirty="0"/>
              <a:t>Greifen:</a:t>
            </a:r>
          </a:p>
          <a:p>
            <a:pPr marL="0" indent="0">
              <a:buNone/>
            </a:pPr>
            <a:r>
              <a:rPr lang="de-DE" sz="1200" dirty="0"/>
              <a:t>	z.B. (in Arbeit / Stand 02/2019)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sz="1200" b="1" dirty="0"/>
              <a:t>Spannen:</a:t>
            </a:r>
          </a:p>
          <a:p>
            <a:pPr marL="0" indent="0">
              <a:buNone/>
            </a:pPr>
            <a:r>
              <a:rPr lang="de-DE" sz="1200" dirty="0"/>
              <a:t>	z.B. (in Arbeit / Stand 02/2019)</a:t>
            </a:r>
          </a:p>
          <a:p>
            <a:pPr marL="0" indent="0">
              <a:buNone/>
            </a:pP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387930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8C9D6056-AE12-44CA-B994-DA79813603E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SCHUNK Lean Automation / Anwendungsbeispiele - JD FJM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A77E6738-00D6-40C9-B1AC-424663F76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SCHUNK Lean Automation / Anwendungsbeispiele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2C320AE2-F831-4E48-9335-5184E26C1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2" y="1540705"/>
            <a:ext cx="3316797" cy="4420823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xmlns="" id="{A9EAA4AB-7042-466C-B8AE-A35817102C6D}"/>
              </a:ext>
            </a:extLst>
          </p:cNvPr>
          <p:cNvSpPr txBox="1">
            <a:spLocks/>
          </p:cNvSpPr>
          <p:nvPr/>
        </p:nvSpPr>
        <p:spPr>
          <a:xfrm>
            <a:off x="5663134" y="1652179"/>
            <a:ext cx="3005738" cy="41067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/>
              <a:t>Text / Beschreibung</a:t>
            </a:r>
          </a:p>
          <a:p>
            <a:pPr marL="0" indent="0">
              <a:buNone/>
            </a:pPr>
            <a:r>
              <a:rPr lang="de-DE" sz="1200" dirty="0"/>
              <a:t>(in Arbeit / Stand 02/2019)</a:t>
            </a: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pPr marL="0" indent="0">
              <a:buNone/>
            </a:pPr>
            <a:r>
              <a:rPr lang="de-DE" sz="1200" dirty="0"/>
              <a:t>_____________________________________</a:t>
            </a:r>
          </a:p>
          <a:p>
            <a:pPr marL="0" indent="0">
              <a:buNone/>
            </a:pPr>
            <a:r>
              <a:rPr lang="de-DE" sz="1200" dirty="0"/>
              <a:t>Empfehlung von möglichen SCHUNK Produkten für eine solche Anwendung:</a:t>
            </a:r>
          </a:p>
          <a:p>
            <a:r>
              <a:rPr lang="de-DE" sz="1200" b="1" dirty="0"/>
              <a:t>Greifen:</a:t>
            </a:r>
          </a:p>
          <a:p>
            <a:pPr marL="0" indent="0">
              <a:buNone/>
            </a:pPr>
            <a:r>
              <a:rPr lang="de-DE" sz="1200" dirty="0"/>
              <a:t>	z.B. (in Arbeit / Stand 02/2019)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sz="1200" b="1" dirty="0"/>
              <a:t>Spannen:</a:t>
            </a:r>
          </a:p>
          <a:p>
            <a:pPr marL="0" indent="0">
              <a:buNone/>
            </a:pPr>
            <a:r>
              <a:rPr lang="de-DE" sz="1200" dirty="0"/>
              <a:t>	z.B. (in Arbeit / Stand 02/2019)</a:t>
            </a:r>
          </a:p>
          <a:p>
            <a:pPr marL="0" indent="0">
              <a:buNone/>
            </a:pP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307703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971BA29E-FD9C-42EB-97B2-8356D31195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SCHUNK Lean Automation / Anwendungsbeispiele - JD FJM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03B83867-4E7F-4E86-98F3-6135EB544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SCHUNK Lean Automation / Anwendungsbeispiele</a:t>
            </a:r>
          </a:p>
        </p:txBody>
      </p:sp>
      <p:pic>
        <p:nvPicPr>
          <p:cNvPr id="5" name="Grafik 4" descr="Bild 3: Zwei WerkstÃ¼cktrÃ¤gerpaletten werden als Magazine im Maschinenraum platziert.">
            <a:extLst>
              <a:ext uri="{FF2B5EF4-FFF2-40B4-BE49-F238E27FC236}">
                <a16:creationId xmlns:a16="http://schemas.microsoft.com/office/drawing/2014/main" xmlns="" id="{0ED7C291-C0EA-484C-87EC-026F4775655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44" y="1523139"/>
            <a:ext cx="3005738" cy="430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Bild 4: Dank Nullpunktspannsystem geht der Palettenwechsel einfach und schnell. Bilder: Schunk">
            <a:extLst>
              <a:ext uri="{FF2B5EF4-FFF2-40B4-BE49-F238E27FC236}">
                <a16:creationId xmlns:a16="http://schemas.microsoft.com/office/drawing/2014/main" xmlns="" id="{B919D0C5-F6B5-4538-8023-893C350DF22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718" y="4568802"/>
            <a:ext cx="1957493" cy="1263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 descr="https://industrieanzeiger.industrie.de/wp-content/uploads/6/5/654530.jpg">
            <a:extLst>
              <a:ext uri="{FF2B5EF4-FFF2-40B4-BE49-F238E27FC236}">
                <a16:creationId xmlns:a16="http://schemas.microsoft.com/office/drawing/2014/main" xmlns="" id="{93EA7209-5E4D-45DB-845C-63D8EAAB3C0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335" y="3045335"/>
            <a:ext cx="1957493" cy="12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https://industrieanzeiger.industrie.de/wp-content/uploads/6/5/654529.jpg">
            <a:extLst>
              <a:ext uri="{FF2B5EF4-FFF2-40B4-BE49-F238E27FC236}">
                <a16:creationId xmlns:a16="http://schemas.microsoft.com/office/drawing/2014/main" xmlns="" id="{49C9418A-801E-4932-A05B-CE93EE86E76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78" y="1523139"/>
            <a:ext cx="1941833" cy="125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Untertitel 2">
            <a:extLst>
              <a:ext uri="{FF2B5EF4-FFF2-40B4-BE49-F238E27FC236}">
                <a16:creationId xmlns:a16="http://schemas.microsoft.com/office/drawing/2014/main" xmlns="" id="{E21A3CF2-C35F-4E90-8B6D-221AC295A892}"/>
              </a:ext>
            </a:extLst>
          </p:cNvPr>
          <p:cNvSpPr txBox="1">
            <a:spLocks/>
          </p:cNvSpPr>
          <p:nvPr/>
        </p:nvSpPr>
        <p:spPr>
          <a:xfrm>
            <a:off x="5663134" y="1652179"/>
            <a:ext cx="3005738" cy="41067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/>
              <a:t>Text / Beschreibung</a:t>
            </a:r>
          </a:p>
          <a:p>
            <a:pPr marL="0" indent="0">
              <a:buNone/>
            </a:pPr>
            <a:r>
              <a:rPr lang="de-DE" sz="1200" dirty="0"/>
              <a:t>(in Arbeit / Stand 02/2019)</a:t>
            </a: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pPr marL="0" indent="0">
              <a:buNone/>
            </a:pPr>
            <a:r>
              <a:rPr lang="de-DE" sz="1200" dirty="0"/>
              <a:t>_____________________________________</a:t>
            </a:r>
          </a:p>
          <a:p>
            <a:pPr marL="0" indent="0">
              <a:buNone/>
            </a:pPr>
            <a:r>
              <a:rPr lang="de-DE" sz="1200" dirty="0"/>
              <a:t>Empfehlung von möglichen SCHUNK Produkten für eine solche Anwendung:</a:t>
            </a:r>
          </a:p>
          <a:p>
            <a:r>
              <a:rPr lang="de-DE" sz="1200" b="1" dirty="0"/>
              <a:t>Greifen:</a:t>
            </a:r>
          </a:p>
          <a:p>
            <a:pPr marL="0" indent="0">
              <a:buNone/>
            </a:pPr>
            <a:r>
              <a:rPr lang="de-DE" sz="1200" dirty="0"/>
              <a:t>	z.B. (in Arbeit / Stand 02/2019)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sz="1200" b="1" dirty="0"/>
              <a:t>Spannen:</a:t>
            </a:r>
          </a:p>
          <a:p>
            <a:pPr marL="0" indent="0">
              <a:buNone/>
            </a:pPr>
            <a:r>
              <a:rPr lang="de-DE" sz="1200" dirty="0"/>
              <a:t>	z.B. (in Arbeit / Stand 02/2019)</a:t>
            </a:r>
          </a:p>
          <a:p>
            <a:pPr marL="0" indent="0">
              <a:buNone/>
            </a:pP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370703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8C9D6056-AE12-44CA-B994-DA79813603E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SCHUNK Lean Automation / Anwendungsbeispiele - JD FJM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A77E6738-00D6-40C9-B1AC-424663F76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SCHUNK Lean Automation / Anwendungsbeispiele</a:t>
            </a:r>
          </a:p>
        </p:txBody>
      </p:sp>
      <p:pic>
        <p:nvPicPr>
          <p:cNvPr id="7" name="Grafik 6" descr="Maschinenselbstbedienung: Die Lean-Automation-LÃ¶sung bei DEW besteht aus einer Spannstation (r.), einem WerkstÃ¼ckmagazin (m.) und einer Wendestation (l.). Das Handling Ã¼bernimmt ein Greifer mit Schaftschnittstelle. ">
            <a:extLst>
              <a:ext uri="{FF2B5EF4-FFF2-40B4-BE49-F238E27FC236}">
                <a16:creationId xmlns:a16="http://schemas.microsoft.com/office/drawing/2014/main" xmlns="" id="{A5695990-5023-4F25-836D-44D5ADE11FF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43" y="1458961"/>
            <a:ext cx="2913611" cy="194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 descr="Der Spindelgreifer ist mit einer Ausgleichseinheit ausgestattet, die an der Wendestation und an der Spannstation verhindert, dass zu hohe KrÃ¤fte auf die Spindel wirken. ">
            <a:extLst>
              <a:ext uri="{FF2B5EF4-FFF2-40B4-BE49-F238E27FC236}">
                <a16:creationId xmlns:a16="http://schemas.microsoft.com/office/drawing/2014/main" xmlns="" id="{CEE7666A-17BF-4653-9E21-AE9F2CD8917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98" y="1467453"/>
            <a:ext cx="2931566" cy="1945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In der ersten Aufspannung werden die drei PrÃ¼flinge bereits auf fÃ¼nf Seiten bearbeitet. Dabei sind die Toleranzen und die OberflÃ¤chengÃ¼te normiert. ">
            <a:extLst>
              <a:ext uri="{FF2B5EF4-FFF2-40B4-BE49-F238E27FC236}">
                <a16:creationId xmlns:a16="http://schemas.microsoft.com/office/drawing/2014/main" xmlns="" id="{5E5F04F9-D389-4FC6-8CA1-BC4EFB91413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182" y="1467779"/>
            <a:ext cx="3093622" cy="194517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Untertitel 2">
            <a:extLst>
              <a:ext uri="{FF2B5EF4-FFF2-40B4-BE49-F238E27FC236}">
                <a16:creationId xmlns:a16="http://schemas.microsoft.com/office/drawing/2014/main" xmlns="" id="{1E6C3001-E206-405E-811E-ED28801B1D3F}"/>
              </a:ext>
            </a:extLst>
          </p:cNvPr>
          <p:cNvSpPr txBox="1">
            <a:spLocks/>
          </p:cNvSpPr>
          <p:nvPr/>
        </p:nvSpPr>
        <p:spPr>
          <a:xfrm>
            <a:off x="448407" y="3556288"/>
            <a:ext cx="7411572" cy="219864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/>
              <a:t>Text / Beschreibung</a:t>
            </a:r>
          </a:p>
          <a:p>
            <a:pPr marL="0" indent="0">
              <a:buNone/>
            </a:pPr>
            <a:r>
              <a:rPr lang="de-DE" sz="1200" dirty="0"/>
              <a:t>(in Arbeit / Stand 02/2019)</a:t>
            </a:r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r>
              <a:rPr lang="de-DE" sz="1200" dirty="0"/>
              <a:t>_________________________________________________________________</a:t>
            </a:r>
          </a:p>
          <a:p>
            <a:pPr marL="0" indent="0">
              <a:buNone/>
            </a:pPr>
            <a:r>
              <a:rPr lang="de-DE" sz="1200" dirty="0"/>
              <a:t>Empfehlung von möglichen SCHUNK Produkten für eine solche Anwendung:</a:t>
            </a:r>
          </a:p>
          <a:p>
            <a:r>
              <a:rPr lang="de-DE" sz="1200" b="1" dirty="0"/>
              <a:t>Greifen:</a:t>
            </a:r>
          </a:p>
          <a:p>
            <a:pPr marL="0" indent="0">
              <a:buNone/>
            </a:pPr>
            <a:r>
              <a:rPr lang="de-DE" sz="1200" dirty="0"/>
              <a:t>	z.B. (in Arbeit / Stand 02/2019)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sz="1200" b="1" dirty="0"/>
              <a:t>Spannen:</a:t>
            </a:r>
          </a:p>
          <a:p>
            <a:pPr marL="0" indent="0">
              <a:buNone/>
            </a:pPr>
            <a:r>
              <a:rPr lang="de-DE" sz="1200" dirty="0"/>
              <a:t>	z.B. (in Arbeit / Stand 02/2019)</a:t>
            </a:r>
          </a:p>
          <a:p>
            <a:pPr marL="0" indent="0">
              <a:buNone/>
            </a:pP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771016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1848B8AA-F437-402F-86EF-99D6E05D9C1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SCHUNK Lean Automation / Anwendungsbeispiele - JD FJM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xmlns="" id="{CAE1A450-0FDF-40C4-BD0F-813109092C60}"/>
              </a:ext>
            </a:extLst>
          </p:cNvPr>
          <p:cNvSpPr txBox="1">
            <a:spLocks/>
          </p:cNvSpPr>
          <p:nvPr/>
        </p:nvSpPr>
        <p:spPr>
          <a:xfrm>
            <a:off x="313193" y="414625"/>
            <a:ext cx="8735014" cy="96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b="1" dirty="0">
                <a:latin typeface="+mn-lt"/>
              </a:rPr>
              <a:t>SCHUNK Lean Automation / Anwendungsbeispiele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821205D-8C27-410C-A927-438790531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7149"/>
          <a:stretch/>
        </p:blipFill>
        <p:spPr bwMode="auto">
          <a:xfrm>
            <a:off x="446270" y="1627675"/>
            <a:ext cx="4775791" cy="344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xmlns="" id="{86DE585D-4D97-4AF7-87BA-A61D6359F521}"/>
              </a:ext>
            </a:extLst>
          </p:cNvPr>
          <p:cNvSpPr txBox="1">
            <a:spLocks/>
          </p:cNvSpPr>
          <p:nvPr/>
        </p:nvSpPr>
        <p:spPr>
          <a:xfrm>
            <a:off x="5391136" y="1638043"/>
            <a:ext cx="3369687" cy="1166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b="1" dirty="0"/>
              <a:t>Werkzeuge für die Automatisierung </a:t>
            </a:r>
            <a:r>
              <a:rPr lang="de-DE" sz="1600" dirty="0"/>
              <a:t>optimiert mit einer Schaftschnittstelle zur Verwendung in Kombination mit Werkzeughaltern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xmlns="" id="{CF158645-C9BA-424B-805D-47BC34A62AD5}"/>
              </a:ext>
            </a:extLst>
          </p:cNvPr>
          <p:cNvSpPr txBox="1">
            <a:spLocks/>
          </p:cNvSpPr>
          <p:nvPr/>
        </p:nvSpPr>
        <p:spPr>
          <a:xfrm>
            <a:off x="5391136" y="2732202"/>
            <a:ext cx="3369686" cy="1640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tx1"/>
                </a:solidFill>
              </a:rPr>
              <a:t>Selbstständiger Werkstückwechsel </a:t>
            </a:r>
          </a:p>
          <a:p>
            <a:r>
              <a:rPr lang="de-DE" sz="1600" dirty="0">
                <a:solidFill>
                  <a:schemeClr val="tx1"/>
                </a:solidFill>
              </a:rPr>
              <a:t>       durch die </a:t>
            </a:r>
            <a:r>
              <a:rPr lang="de-DE" sz="1600" dirty="0" smtClean="0">
                <a:solidFill>
                  <a:schemeClr val="tx1"/>
                </a:solidFill>
              </a:rPr>
              <a:t>Werkzeugmaschine</a:t>
            </a:r>
            <a:endParaRPr lang="de-DE" sz="16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tx1"/>
                </a:solidFill>
              </a:rPr>
              <a:t>Reinigung des Werkstücks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tx1"/>
                </a:solidFill>
              </a:rPr>
              <a:t>Minimierung der Rüstzeiten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tx1"/>
                </a:solidFill>
              </a:rPr>
              <a:t>Erhöhung des Maschinen-Nutzungsgrades</a:t>
            </a:r>
          </a:p>
        </p:txBody>
      </p:sp>
    </p:spTree>
    <p:extLst>
      <p:ext uri="{BB962C8B-B14F-4D97-AF65-F5344CB8AC3E}">
        <p14:creationId xmlns:p14="http://schemas.microsoft.com/office/powerpoint/2010/main" val="2973014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0F8A8F63-92A4-4A9E-8565-ED7A6E2187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668812" y="1423356"/>
            <a:ext cx="3140961" cy="4454367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B5BD6002-709C-48A3-9DA9-910BA0E91C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SCHUNK Lean Automation / Anwendungsbeispiele - JD FJM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A478BB00-2DC8-4A3C-A816-69A05DA7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540" y="431605"/>
            <a:ext cx="5451299" cy="868260"/>
          </a:xfrm>
        </p:spPr>
        <p:txBody>
          <a:bodyPr anchor="t" anchorCtr="0">
            <a:normAutofit fontScale="90000"/>
          </a:bodyPr>
          <a:lstStyle/>
          <a:p>
            <a:r>
              <a:rPr lang="de-DE" sz="3600" u="sng" dirty="0"/>
              <a:t>Anforderung an die Maschine 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/>
              <a:t>(Voraussetzung für den Einsatz eines Spindelgreifers)</a:t>
            </a: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/>
              <a:t/>
            </a:r>
            <a:br>
              <a:rPr lang="de-DE" sz="1800" dirty="0"/>
            </a:br>
            <a:r>
              <a:rPr lang="de-DE" sz="1800" b="0" dirty="0"/>
              <a:t/>
            </a:r>
            <a:br>
              <a:rPr lang="de-DE" sz="1800" b="0" dirty="0"/>
            </a:br>
            <a:r>
              <a:rPr lang="de-DE" sz="1800" dirty="0"/>
              <a:t/>
            </a:r>
            <a:br>
              <a:rPr lang="de-DE" sz="1800" dirty="0"/>
            </a:br>
            <a:r>
              <a:rPr lang="de-DE" sz="1800" b="0" dirty="0"/>
              <a:t/>
            </a:r>
            <a:br>
              <a:rPr lang="de-DE" sz="1800" b="0" dirty="0"/>
            </a:br>
            <a:r>
              <a:rPr lang="de-DE" sz="1800" b="0" dirty="0"/>
              <a:t/>
            </a:r>
            <a:br>
              <a:rPr lang="de-DE" sz="1800" b="0" dirty="0"/>
            </a:br>
            <a:endParaRPr lang="de-DE" sz="1800" dirty="0"/>
          </a:p>
        </p:txBody>
      </p:sp>
      <p:sp>
        <p:nvSpPr>
          <p:cNvPr id="5" name="Legende: mit gebogener Linie 4">
            <a:extLst>
              <a:ext uri="{FF2B5EF4-FFF2-40B4-BE49-F238E27FC236}">
                <a16:creationId xmlns:a16="http://schemas.microsoft.com/office/drawing/2014/main" xmlns="" id="{CD96DE9C-6DFA-4668-A64B-A0A6806B5CE6}"/>
              </a:ext>
            </a:extLst>
          </p:cNvPr>
          <p:cNvSpPr/>
          <p:nvPr/>
        </p:nvSpPr>
        <p:spPr>
          <a:xfrm>
            <a:off x="570292" y="1452348"/>
            <a:ext cx="4327024" cy="3524097"/>
          </a:xfrm>
          <a:prstGeom prst="borderCallout2">
            <a:avLst>
              <a:gd name="adj1" fmla="val 37221"/>
              <a:gd name="adj2" fmla="val 100827"/>
              <a:gd name="adj3" fmla="val 37189"/>
              <a:gd name="adj4" fmla="val 109136"/>
              <a:gd name="adj5" fmla="val 18762"/>
              <a:gd name="adj6" fmla="val 108842"/>
            </a:avLst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1400" dirty="0">
                <a:solidFill>
                  <a:schemeClr val="tx1"/>
                </a:solidFill>
              </a:rPr>
              <a:t>-  Spindeldurchführung (Spindel mit ansteuerbarer</a:t>
            </a:r>
            <a:br>
              <a:rPr lang="de-DE" sz="1400" dirty="0">
                <a:solidFill>
                  <a:schemeClr val="tx1"/>
                </a:solidFill>
              </a:rPr>
            </a:br>
            <a:r>
              <a:rPr lang="de-DE" sz="1400" dirty="0">
                <a:solidFill>
                  <a:schemeClr val="tx1"/>
                </a:solidFill>
              </a:rPr>
              <a:t>   Mediendurchführung Luft / KSM)?</a:t>
            </a:r>
            <a:br>
              <a:rPr lang="de-DE" sz="1400" dirty="0">
                <a:solidFill>
                  <a:schemeClr val="tx1"/>
                </a:solidFill>
              </a:rPr>
            </a:br>
            <a:r>
              <a:rPr lang="de-DE" sz="1400" dirty="0">
                <a:solidFill>
                  <a:schemeClr val="tx1"/>
                </a:solidFill>
              </a:rPr>
              <a:t>-  Größe der Spindel (kann die Spindel das</a:t>
            </a:r>
            <a:br>
              <a:rPr lang="de-DE" sz="1400" dirty="0">
                <a:solidFill>
                  <a:schemeClr val="tx1"/>
                </a:solidFill>
              </a:rPr>
            </a:br>
            <a:r>
              <a:rPr lang="de-DE" sz="1400" dirty="0">
                <a:solidFill>
                  <a:schemeClr val="tx1"/>
                </a:solidFill>
              </a:rPr>
              <a:t>   Werkstückgewicht handhaben)?</a:t>
            </a:r>
            <a:br>
              <a:rPr lang="de-DE" sz="1400" dirty="0">
                <a:solidFill>
                  <a:schemeClr val="tx1"/>
                </a:solidFill>
              </a:rPr>
            </a:br>
            <a:r>
              <a:rPr lang="de-DE" sz="1400" dirty="0">
                <a:solidFill>
                  <a:schemeClr val="tx1"/>
                </a:solidFill>
              </a:rPr>
              <a:t>-  Rückfluss durch die Spindel muss gewährleistet sein. </a:t>
            </a:r>
            <a:br>
              <a:rPr lang="de-DE" sz="1400" dirty="0">
                <a:solidFill>
                  <a:schemeClr val="tx1"/>
                </a:solidFill>
              </a:rPr>
            </a:br>
            <a:r>
              <a:rPr lang="de-DE" sz="1400" dirty="0">
                <a:solidFill>
                  <a:schemeClr val="tx1"/>
                </a:solidFill>
              </a:rPr>
              <a:t>-  Druckbereich</a:t>
            </a:r>
            <a:br>
              <a:rPr lang="de-DE" sz="1400" dirty="0">
                <a:solidFill>
                  <a:schemeClr val="tx1"/>
                </a:solidFill>
              </a:rPr>
            </a:br>
            <a:r>
              <a:rPr lang="de-DE" sz="1400" dirty="0">
                <a:solidFill>
                  <a:schemeClr val="tx1"/>
                </a:solidFill>
              </a:rPr>
              <a:t>    Standard 20/50 bar</a:t>
            </a:r>
            <a:br>
              <a:rPr lang="de-DE" sz="1400" dirty="0">
                <a:solidFill>
                  <a:schemeClr val="tx1"/>
                </a:solidFill>
              </a:rPr>
            </a:br>
            <a:r>
              <a:rPr lang="de-DE" sz="1400" dirty="0">
                <a:solidFill>
                  <a:schemeClr val="tx1"/>
                </a:solidFill>
              </a:rPr>
              <a:t>    Sonder &lt; 20 bar (möglich)</a:t>
            </a:r>
            <a:br>
              <a:rPr lang="de-DE" sz="1400" dirty="0">
                <a:solidFill>
                  <a:schemeClr val="tx1"/>
                </a:solidFill>
              </a:rPr>
            </a:br>
            <a:r>
              <a:rPr lang="de-DE" sz="1400" dirty="0">
                <a:solidFill>
                  <a:schemeClr val="tx1"/>
                </a:solidFill>
              </a:rPr>
              <a:t>    Sonder &gt; 50 bar (möglich)</a:t>
            </a:r>
            <a:br>
              <a:rPr lang="de-DE" sz="1400" dirty="0">
                <a:solidFill>
                  <a:schemeClr val="tx1"/>
                </a:solidFill>
              </a:rPr>
            </a:br>
            <a:r>
              <a:rPr lang="de-DE" sz="1400" dirty="0">
                <a:solidFill>
                  <a:schemeClr val="tx1"/>
                </a:solidFill>
              </a:rPr>
              <a:t>    Oder Druck an der Maschine einstellbar</a:t>
            </a:r>
            <a:br>
              <a:rPr lang="de-DE" sz="1400" dirty="0">
                <a:solidFill>
                  <a:schemeClr val="tx1"/>
                </a:solidFill>
              </a:rPr>
            </a:br>
            <a:r>
              <a:rPr lang="de-DE" sz="1400" dirty="0">
                <a:solidFill>
                  <a:schemeClr val="tx1"/>
                </a:solidFill>
              </a:rPr>
              <a:t>-  Platz im Werkzeugmagazin (Spezifikation im Magazin)</a:t>
            </a:r>
            <a:br>
              <a:rPr lang="de-DE" sz="1400" dirty="0">
                <a:solidFill>
                  <a:schemeClr val="tx1"/>
                </a:solidFill>
              </a:rPr>
            </a:br>
            <a:r>
              <a:rPr lang="de-DE" sz="1400" dirty="0">
                <a:solidFill>
                  <a:schemeClr val="tx1"/>
                </a:solidFill>
              </a:rPr>
              <a:t>-  Platz im Maschinenraum (Höhe)</a:t>
            </a:r>
          </a:p>
          <a:p>
            <a:r>
              <a:rPr lang="de-DE" sz="1400" dirty="0">
                <a:solidFill>
                  <a:schemeClr val="tx1"/>
                </a:solidFill>
              </a:rPr>
              <a:t>-  Freie M- Funktionen</a:t>
            </a:r>
            <a:br>
              <a:rPr lang="de-DE" sz="1400" dirty="0">
                <a:solidFill>
                  <a:schemeClr val="tx1"/>
                </a:solidFill>
              </a:rPr>
            </a:br>
            <a:r>
              <a:rPr lang="de-DE" sz="1400" dirty="0">
                <a:solidFill>
                  <a:schemeClr val="tx1"/>
                </a:solidFill>
              </a:rPr>
              <a:t> </a:t>
            </a:r>
            <a:br>
              <a:rPr lang="de-DE" sz="1400" dirty="0">
                <a:solidFill>
                  <a:schemeClr val="tx1"/>
                </a:solidFill>
              </a:rPr>
            </a:br>
            <a:r>
              <a:rPr lang="de-DE" sz="1400" dirty="0">
                <a:solidFill>
                  <a:schemeClr val="tx1"/>
                </a:solidFill>
              </a:rPr>
              <a:t>-  Orientierung der Spindel von Vorteil 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Legende: mit gebogener Linie 5">
            <a:extLst>
              <a:ext uri="{FF2B5EF4-FFF2-40B4-BE49-F238E27FC236}">
                <a16:creationId xmlns:a16="http://schemas.microsoft.com/office/drawing/2014/main" xmlns="" id="{1B5FCA82-CA08-49F3-B408-F62E619625C9}"/>
              </a:ext>
            </a:extLst>
          </p:cNvPr>
          <p:cNvSpPr/>
          <p:nvPr/>
        </p:nvSpPr>
        <p:spPr>
          <a:xfrm>
            <a:off x="574975" y="5210846"/>
            <a:ext cx="4322342" cy="666877"/>
          </a:xfrm>
          <a:prstGeom prst="borderCallout2">
            <a:avLst>
              <a:gd name="adj1" fmla="val 54116"/>
              <a:gd name="adj2" fmla="val 99875"/>
              <a:gd name="adj3" fmla="val 54274"/>
              <a:gd name="adj4" fmla="val 108422"/>
              <a:gd name="adj5" fmla="val 53513"/>
              <a:gd name="adj6" fmla="val 138436"/>
            </a:avLst>
          </a:prstGeom>
          <a:ln w="63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1400" dirty="0"/>
              <a:t>#  Ablage-System / Abtransport für Werkstücke</a:t>
            </a:r>
            <a:br>
              <a:rPr lang="de-DE" sz="1400" dirty="0"/>
            </a:br>
            <a:r>
              <a:rPr lang="de-DE" sz="1400" dirty="0"/>
              <a:t>#  Ansteuerung (automatisierte) Spannmittel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xmlns="" id="{2BE94CA8-1E6C-4B3D-BC87-D57E4B3486ED}"/>
              </a:ext>
            </a:extLst>
          </p:cNvPr>
          <p:cNvCxnSpPr>
            <a:cxnSpLocks/>
          </p:cNvCxnSpPr>
          <p:nvPr/>
        </p:nvCxnSpPr>
        <p:spPr>
          <a:xfrm>
            <a:off x="5261226" y="2115090"/>
            <a:ext cx="1755036" cy="0"/>
          </a:xfrm>
          <a:prstGeom prst="line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xmlns="" id="{8285029B-293D-4FBC-A6FF-70F34BF69F40}"/>
              </a:ext>
            </a:extLst>
          </p:cNvPr>
          <p:cNvCxnSpPr>
            <a:cxnSpLocks/>
          </p:cNvCxnSpPr>
          <p:nvPr/>
        </p:nvCxnSpPr>
        <p:spPr>
          <a:xfrm flipV="1">
            <a:off x="6558860" y="5096146"/>
            <a:ext cx="0" cy="500890"/>
          </a:xfrm>
          <a:prstGeom prst="line">
            <a:avLst/>
          </a:prstGeom>
          <a:ln w="63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48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8A18D576-443E-4415-AAA3-73296E210E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SCHUNK Lean Automation / Anwendungsbeispiele - JD FJM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EBA92E6A-DF13-4BCA-8911-95B96630C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56" y="389470"/>
            <a:ext cx="7400326" cy="960702"/>
          </a:xfrm>
        </p:spPr>
        <p:txBody>
          <a:bodyPr/>
          <a:lstStyle/>
          <a:p>
            <a:r>
              <a:rPr lang="de-DE" sz="2800" dirty="0"/>
              <a:t>Hilfsmittel / Informationen zur Lean Automation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C78B8B38-A37A-447B-B188-05F0B7F0E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56" y="1454729"/>
            <a:ext cx="3848479" cy="4469671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xmlns="" id="{6D95356D-3048-46FF-B2B6-588969E8656F}"/>
              </a:ext>
            </a:extLst>
          </p:cNvPr>
          <p:cNvSpPr txBox="1">
            <a:spLocks/>
          </p:cNvSpPr>
          <p:nvPr/>
        </p:nvSpPr>
        <p:spPr>
          <a:xfrm>
            <a:off x="4572001" y="1517368"/>
            <a:ext cx="4106008" cy="41382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400" dirty="0"/>
              <a:t>Link: Video Lean-Automation</a:t>
            </a:r>
          </a:p>
          <a:p>
            <a:endParaRPr lang="de-DE" sz="1000" b="0" dirty="0"/>
          </a:p>
          <a:p>
            <a:endParaRPr lang="de-DE" sz="1000" b="0" dirty="0"/>
          </a:p>
          <a:p>
            <a:r>
              <a:rPr lang="de-DE" sz="1400" dirty="0"/>
              <a:t>Link: Katalog GSW-B / GSW-B-AGE</a:t>
            </a:r>
          </a:p>
          <a:p>
            <a:r>
              <a:rPr lang="de-DE" sz="1000" b="0" dirty="0">
                <a:solidFill>
                  <a:schemeClr val="accent1"/>
                </a:solidFill>
                <a:hlinkClick r:id="rId3"/>
              </a:rPr>
              <a:t>http://www.schunk.int/pimexport/IM0004260.PDF</a:t>
            </a:r>
            <a:endParaRPr lang="de-DE" sz="1000" b="0" dirty="0">
              <a:solidFill>
                <a:schemeClr val="accent1"/>
              </a:solidFill>
            </a:endParaRPr>
          </a:p>
          <a:p>
            <a:r>
              <a:rPr lang="de-DE" sz="1000" b="0" dirty="0">
                <a:hlinkClick r:id="rId4"/>
              </a:rPr>
              <a:t>http</a:t>
            </a:r>
            <a:r>
              <a:rPr lang="de-DE" sz="1000" b="0" dirty="0" smtClean="0">
                <a:hlinkClick r:id="rId4"/>
              </a:rPr>
              <a:t>://www.schunk.int/pimexport/IM0018106.PDF</a:t>
            </a:r>
            <a:endParaRPr lang="de-DE" sz="1000" b="0" dirty="0" smtClean="0"/>
          </a:p>
          <a:p>
            <a:endParaRPr lang="de-DE" sz="1000" b="0" dirty="0" smtClean="0"/>
          </a:p>
          <a:p>
            <a:endParaRPr lang="de-DE" sz="1000" b="0" dirty="0"/>
          </a:p>
          <a:p>
            <a:r>
              <a:rPr lang="de-DE" sz="1400" dirty="0"/>
              <a:t>Link: Katalog RGG</a:t>
            </a:r>
          </a:p>
          <a:p>
            <a:r>
              <a:rPr lang="de-DE" sz="1000" b="0" dirty="0">
                <a:hlinkClick r:id="rId5"/>
              </a:rPr>
              <a:t>http://www.schunk.int/pimexport/IM0004264.PDF</a:t>
            </a:r>
            <a:endParaRPr lang="de-DE" sz="1000" b="0" dirty="0"/>
          </a:p>
          <a:p>
            <a:endParaRPr lang="de-DE" sz="1000" dirty="0"/>
          </a:p>
          <a:p>
            <a:r>
              <a:rPr lang="de-DE" sz="1400" dirty="0"/>
              <a:t>Link: Spannsysteme</a:t>
            </a:r>
          </a:p>
          <a:p>
            <a:r>
              <a:rPr lang="de-DE" sz="1000" b="0" dirty="0">
                <a:hlinkClick r:id="rId6"/>
              </a:rPr>
              <a:t>http://www.schunk.int/schip/salestoolbox/index.php?lngCode=de&amp;bereich=spanntechnik&amp;prokl=spannsysteme</a:t>
            </a:r>
            <a:endParaRPr lang="de-DE" sz="1000" b="0" dirty="0"/>
          </a:p>
          <a:p>
            <a:endParaRPr lang="de-DE" sz="1000" b="0" dirty="0"/>
          </a:p>
          <a:p>
            <a:r>
              <a:rPr lang="de-DE" sz="1400" dirty="0"/>
              <a:t>Link:  Werkzeughalter</a:t>
            </a:r>
          </a:p>
          <a:p>
            <a:r>
              <a:rPr lang="de-DE" sz="1000" b="0" dirty="0">
                <a:hlinkClick r:id="rId7"/>
              </a:rPr>
              <a:t>http://</a:t>
            </a:r>
            <a:r>
              <a:rPr lang="de-DE" sz="1000" b="0" dirty="0" smtClean="0">
                <a:hlinkClick r:id="rId7"/>
              </a:rPr>
              <a:t>www.schunk.int/schip/salestoolbox/index.php?lngCode=de&amp;bereich=spanntechnik&amp;prokl=werkzeughalter</a:t>
            </a:r>
            <a:endParaRPr lang="de-DE" sz="1000" b="0" dirty="0" smtClean="0"/>
          </a:p>
          <a:p>
            <a:endParaRPr lang="de-DE" sz="1200" b="0" dirty="0"/>
          </a:p>
        </p:txBody>
      </p:sp>
    </p:spTree>
    <p:extLst>
      <p:ext uri="{BB962C8B-B14F-4D97-AF65-F5344CB8AC3E}">
        <p14:creationId xmlns:p14="http://schemas.microsoft.com/office/powerpoint/2010/main" val="330272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F4091D1-2FD2-4375-B3A5-BB6184F9C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SCHUNK Lean Automation / Anwendungsbeispiele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FBF95AF4-8F7B-4883-B722-543C1091C41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SCHUNK Lean Automation / Anwendungsbeispiele - JD FJM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433949A0-5170-4E6A-976A-A8BC1419D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72" y="1652178"/>
            <a:ext cx="5158993" cy="3869245"/>
          </a:xfrm>
          <a:prstGeom prst="rect">
            <a:avLst/>
          </a:prstGeom>
        </p:spPr>
      </p:pic>
      <p:sp>
        <p:nvSpPr>
          <p:cNvPr id="5" name="Untertitel 2">
            <a:extLst>
              <a:ext uri="{FF2B5EF4-FFF2-40B4-BE49-F238E27FC236}">
                <a16:creationId xmlns:a16="http://schemas.microsoft.com/office/drawing/2014/main" xmlns="" id="{1AF8E18D-8106-4EF0-A4B7-1504BE332883}"/>
              </a:ext>
            </a:extLst>
          </p:cNvPr>
          <p:cNvSpPr txBox="1">
            <a:spLocks/>
          </p:cNvSpPr>
          <p:nvPr/>
        </p:nvSpPr>
        <p:spPr>
          <a:xfrm>
            <a:off x="5663134" y="1652179"/>
            <a:ext cx="3005738" cy="41067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/>
              <a:t>Text / Beschreibung</a:t>
            </a:r>
          </a:p>
          <a:p>
            <a:pPr marL="0" indent="0">
              <a:buNone/>
            </a:pPr>
            <a:r>
              <a:rPr lang="de-DE" sz="1200" dirty="0"/>
              <a:t>(in Arbeit / Stand 02/2019)</a:t>
            </a: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pPr marL="0" indent="0">
              <a:buNone/>
            </a:pPr>
            <a:r>
              <a:rPr lang="de-DE" sz="1200" dirty="0"/>
              <a:t>_____________________________________</a:t>
            </a:r>
          </a:p>
          <a:p>
            <a:pPr marL="0" indent="0">
              <a:buNone/>
            </a:pPr>
            <a:r>
              <a:rPr lang="de-DE" sz="1200" dirty="0"/>
              <a:t>Empfehlung von möglichen SCHUNK Produkten für eine solche Anwendung:</a:t>
            </a:r>
          </a:p>
          <a:p>
            <a:r>
              <a:rPr lang="de-DE" sz="1200" b="1" dirty="0"/>
              <a:t>Greifen:</a:t>
            </a:r>
          </a:p>
          <a:p>
            <a:pPr marL="0" indent="0">
              <a:buNone/>
            </a:pPr>
            <a:r>
              <a:rPr lang="de-DE" sz="1200" dirty="0"/>
              <a:t>	z.B. (in Arbeit / Stand 02/2019)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sz="1200" b="1" dirty="0"/>
              <a:t>Spannen:</a:t>
            </a:r>
          </a:p>
          <a:p>
            <a:pPr marL="0" indent="0">
              <a:buNone/>
            </a:pPr>
            <a:r>
              <a:rPr lang="de-DE" sz="1200" dirty="0"/>
              <a:t>	z.B. (in Arbeit / Stand 02/2019)</a:t>
            </a:r>
          </a:p>
          <a:p>
            <a:pPr marL="0" indent="0">
              <a:buNone/>
            </a:pP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99104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47D075C-CCB2-44B3-91EC-9E69F2A8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SCHUNK Lean Automation / Anwendungsbeispiele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55DF68A5-56EF-4002-8532-903C51B252F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SCHUNK Lean Automation / Anwendungsbeispiele - JD FJM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BD56D919-BE5C-4510-986D-FCA299114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28" y="1652178"/>
            <a:ext cx="5049494" cy="3788131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xmlns="" id="{553DAA73-D13C-4B48-B5C1-23791291BC2B}"/>
              </a:ext>
            </a:extLst>
          </p:cNvPr>
          <p:cNvSpPr txBox="1">
            <a:spLocks/>
          </p:cNvSpPr>
          <p:nvPr/>
        </p:nvSpPr>
        <p:spPr>
          <a:xfrm>
            <a:off x="5663134" y="1652179"/>
            <a:ext cx="3005738" cy="41067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/>
              <a:t>Text / Beschreibung</a:t>
            </a:r>
          </a:p>
          <a:p>
            <a:pPr marL="0" indent="0">
              <a:buNone/>
            </a:pPr>
            <a:r>
              <a:rPr lang="de-DE" sz="1200" dirty="0"/>
              <a:t>(in Arbeit / Stand 02/2019)</a:t>
            </a: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pPr marL="0" indent="0">
              <a:buNone/>
            </a:pPr>
            <a:r>
              <a:rPr lang="de-DE" sz="1200" dirty="0"/>
              <a:t>_____________________________________</a:t>
            </a:r>
          </a:p>
          <a:p>
            <a:pPr marL="0" indent="0">
              <a:buNone/>
            </a:pPr>
            <a:r>
              <a:rPr lang="de-DE" sz="1200" dirty="0"/>
              <a:t>Empfehlung von möglichen SCHUNK Produkten für eine solche Anwendung:</a:t>
            </a:r>
          </a:p>
          <a:p>
            <a:r>
              <a:rPr lang="de-DE" sz="1200" b="1" dirty="0"/>
              <a:t>Greifen:</a:t>
            </a:r>
          </a:p>
          <a:p>
            <a:pPr marL="0" indent="0">
              <a:buNone/>
            </a:pPr>
            <a:r>
              <a:rPr lang="de-DE" sz="1200" dirty="0"/>
              <a:t>	z.B. (in Arbeit / Stand 02/2019)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sz="1200" b="1" dirty="0"/>
              <a:t>Spannen:</a:t>
            </a:r>
          </a:p>
          <a:p>
            <a:pPr marL="0" indent="0">
              <a:buNone/>
            </a:pPr>
            <a:r>
              <a:rPr lang="de-DE" sz="1200" dirty="0"/>
              <a:t>	z.B. (in Arbeit / Stand 02/2019)</a:t>
            </a:r>
          </a:p>
          <a:p>
            <a:pPr marL="0" indent="0">
              <a:buNone/>
            </a:pP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497117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8CD5E10A-2456-42A9-A119-77587771366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SCHUNK Lean Automation / Anwendungsbeispiele - JD FJM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B94A3A9E-2E26-4099-824B-E2A246D9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960702"/>
          </a:xfrm>
        </p:spPr>
        <p:txBody>
          <a:bodyPr/>
          <a:lstStyle/>
          <a:p>
            <a:r>
              <a:rPr lang="de-DE" sz="2800" dirty="0"/>
              <a:t>SCHUNK Lean Automation / Anwendungsbeispiele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FBA6C2D5-C23E-4BFA-AFE0-FEB3DCFF9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28" y="1441737"/>
            <a:ext cx="3412165" cy="228962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398492D1-AFC6-4223-BA41-F6D03CDDA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27" y="3824528"/>
            <a:ext cx="3412166" cy="2137001"/>
          </a:xfrm>
          <a:prstGeom prst="rect">
            <a:avLst/>
          </a:prstGeom>
        </p:spPr>
      </p:pic>
      <p:sp>
        <p:nvSpPr>
          <p:cNvPr id="8" name="Untertitel 2">
            <a:extLst>
              <a:ext uri="{FF2B5EF4-FFF2-40B4-BE49-F238E27FC236}">
                <a16:creationId xmlns:a16="http://schemas.microsoft.com/office/drawing/2014/main" xmlns="" id="{C6FDB712-0240-48CE-A4DE-C18534CF38F0}"/>
              </a:ext>
            </a:extLst>
          </p:cNvPr>
          <p:cNvSpPr txBox="1">
            <a:spLocks/>
          </p:cNvSpPr>
          <p:nvPr/>
        </p:nvSpPr>
        <p:spPr>
          <a:xfrm>
            <a:off x="5663134" y="1652179"/>
            <a:ext cx="3005738" cy="41067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/>
              <a:t>Text / Beschreibung</a:t>
            </a:r>
          </a:p>
          <a:p>
            <a:pPr marL="0" indent="0">
              <a:buNone/>
            </a:pPr>
            <a:r>
              <a:rPr lang="de-DE" sz="1200" dirty="0"/>
              <a:t>(in Arbeit / Stand 02/2019)</a:t>
            </a: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pPr marL="0" indent="0">
              <a:buNone/>
            </a:pPr>
            <a:r>
              <a:rPr lang="de-DE" sz="1200" dirty="0"/>
              <a:t>_____________________________________</a:t>
            </a:r>
          </a:p>
          <a:p>
            <a:pPr marL="0" indent="0">
              <a:buNone/>
            </a:pPr>
            <a:r>
              <a:rPr lang="de-DE" sz="1200" dirty="0"/>
              <a:t>Empfehlung von möglichen SCHUNK Produkten für eine solche Anwendung:</a:t>
            </a:r>
          </a:p>
          <a:p>
            <a:r>
              <a:rPr lang="de-DE" sz="1200" b="1" dirty="0"/>
              <a:t>Greifen:</a:t>
            </a:r>
          </a:p>
          <a:p>
            <a:pPr marL="0" indent="0">
              <a:buNone/>
            </a:pPr>
            <a:r>
              <a:rPr lang="de-DE" sz="1200" dirty="0"/>
              <a:t>	z.B. (in Arbeit / Stand 02/2019)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sz="1200" b="1" dirty="0"/>
              <a:t>Spannen:</a:t>
            </a:r>
          </a:p>
          <a:p>
            <a:pPr marL="0" indent="0">
              <a:buNone/>
            </a:pPr>
            <a:r>
              <a:rPr lang="de-DE" sz="1200" dirty="0"/>
              <a:t>	z.B. (in Arbeit / Stand 02/2019)</a:t>
            </a:r>
          </a:p>
          <a:p>
            <a:pPr marL="0" indent="0">
              <a:buNone/>
            </a:pP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989073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3CED94F0-5C6B-4FC3-B30E-3BFF2F474E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SCHUNK Lean Automation / Anwendungsbeispiele - JD FJM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0027C2AC-85B6-4B59-B92C-159C40454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SCHUNK Lean Automation / Anwendungsbeispiele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6136AFC4-4D11-48E7-B655-A1B38D37A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3" y="1561792"/>
            <a:ext cx="5021794" cy="3766346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xmlns="" id="{F734774A-03A4-4EE1-AC3A-E39929C07BC8}"/>
              </a:ext>
            </a:extLst>
          </p:cNvPr>
          <p:cNvSpPr txBox="1">
            <a:spLocks/>
          </p:cNvSpPr>
          <p:nvPr/>
        </p:nvSpPr>
        <p:spPr>
          <a:xfrm>
            <a:off x="5663134" y="1652179"/>
            <a:ext cx="3005738" cy="41067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/>
              <a:t>Text / Beschreibung</a:t>
            </a:r>
          </a:p>
          <a:p>
            <a:pPr marL="0" indent="0">
              <a:buNone/>
            </a:pPr>
            <a:r>
              <a:rPr lang="de-DE" sz="1200" dirty="0"/>
              <a:t>(in Arbeit / Stand 02/2019)</a:t>
            </a: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pPr marL="0" indent="0">
              <a:buNone/>
            </a:pPr>
            <a:r>
              <a:rPr lang="de-DE" sz="1200" dirty="0"/>
              <a:t>_____________________________________</a:t>
            </a:r>
          </a:p>
          <a:p>
            <a:pPr marL="0" indent="0">
              <a:buNone/>
            </a:pPr>
            <a:r>
              <a:rPr lang="de-DE" sz="1200" dirty="0"/>
              <a:t>Empfehlung von möglichen SCHUNK Produkten für eine solche Anwendung:</a:t>
            </a:r>
          </a:p>
          <a:p>
            <a:r>
              <a:rPr lang="de-DE" sz="1200" b="1" dirty="0"/>
              <a:t>Greifen:</a:t>
            </a:r>
          </a:p>
          <a:p>
            <a:pPr marL="0" indent="0">
              <a:buNone/>
            </a:pPr>
            <a:r>
              <a:rPr lang="de-DE" sz="1200" dirty="0"/>
              <a:t>	z.B. (in Arbeit / Stand 02/2019)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sz="1200" b="1" dirty="0"/>
              <a:t>Spannen:</a:t>
            </a:r>
          </a:p>
          <a:p>
            <a:pPr marL="0" indent="0">
              <a:buNone/>
            </a:pPr>
            <a:r>
              <a:rPr lang="de-DE" sz="1200" dirty="0"/>
              <a:t>	z.B. (in Arbeit / Stand 02/2019)</a:t>
            </a:r>
          </a:p>
          <a:p>
            <a:pPr marL="0" indent="0">
              <a:buNone/>
            </a:pP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749265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8C9D6056-AE12-44CA-B994-DA79813603E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SCHUNK Lean Automation / Anwendungsbeispiele - JD FJM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A77E6738-00D6-40C9-B1AC-424663F76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SCHUNK Lean Automation / Anwendungsbeispiele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4CC72C00-55A1-4C40-AE24-8A01FFD76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28" y="1652178"/>
            <a:ext cx="4968919" cy="3727684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xmlns="" id="{2D0FD492-36C1-4875-AF35-91901685123A}"/>
              </a:ext>
            </a:extLst>
          </p:cNvPr>
          <p:cNvSpPr txBox="1">
            <a:spLocks/>
          </p:cNvSpPr>
          <p:nvPr/>
        </p:nvSpPr>
        <p:spPr>
          <a:xfrm>
            <a:off x="5663134" y="1652179"/>
            <a:ext cx="3005738" cy="41067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/>
              <a:t>Text / Beschreibung</a:t>
            </a:r>
          </a:p>
          <a:p>
            <a:pPr marL="0" indent="0">
              <a:buNone/>
            </a:pPr>
            <a:r>
              <a:rPr lang="de-DE" sz="1200" dirty="0"/>
              <a:t>(in Arbeit / Stand 02/2019)</a:t>
            </a: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pPr marL="0" indent="0">
              <a:buNone/>
            </a:pPr>
            <a:r>
              <a:rPr lang="de-DE" sz="1200" dirty="0"/>
              <a:t>_____________________________________</a:t>
            </a:r>
          </a:p>
          <a:p>
            <a:pPr marL="0" indent="0">
              <a:buNone/>
            </a:pPr>
            <a:r>
              <a:rPr lang="de-DE" sz="1200" dirty="0"/>
              <a:t>Empfehlung von möglichen SCHUNK Produkten für eine solche Anwendung:</a:t>
            </a:r>
          </a:p>
          <a:p>
            <a:r>
              <a:rPr lang="de-DE" sz="1200" b="1" dirty="0"/>
              <a:t>Greifen:</a:t>
            </a:r>
          </a:p>
          <a:p>
            <a:pPr marL="0" indent="0">
              <a:buNone/>
            </a:pPr>
            <a:r>
              <a:rPr lang="de-DE" sz="1200" dirty="0"/>
              <a:t>	z.B. (in Arbeit / Stand 02/2019)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sz="1200" b="1" dirty="0"/>
              <a:t>Spannen:</a:t>
            </a:r>
          </a:p>
          <a:p>
            <a:pPr marL="0" indent="0">
              <a:buNone/>
            </a:pPr>
            <a:r>
              <a:rPr lang="de-DE" sz="1200" dirty="0"/>
              <a:t>	z.B. (in Arbeit / Stand 02/2019)</a:t>
            </a:r>
          </a:p>
          <a:p>
            <a:pPr marL="0" indent="0">
              <a:buNone/>
            </a:pP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056289576"/>
      </p:ext>
    </p:extLst>
  </p:cSld>
  <p:clrMapOvr>
    <a:masterClrMapping/>
  </p:clrMapOvr>
</p:sld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480</Words>
  <Application>Microsoft Office PowerPoint</Application>
  <PresentationFormat>Bildschirmpräsentation (4:3)</PresentationFormat>
  <Paragraphs>170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 SCH_PPT_Vorlage_4-3_220312</vt:lpstr>
      <vt:lpstr>PowerPoint-Präsentation</vt:lpstr>
      <vt:lpstr>PowerPoint-Präsentation</vt:lpstr>
      <vt:lpstr>Anforderung an die Maschine  (Voraussetzung für den Einsatz eines Spindelgreifers)       </vt:lpstr>
      <vt:lpstr>Hilfsmittel / Informationen zur Lean Automation</vt:lpstr>
      <vt:lpstr>SCHUNK Lean Automation / Anwendungsbeispiele</vt:lpstr>
      <vt:lpstr>SCHUNK Lean Automation / Anwendungsbeispiele</vt:lpstr>
      <vt:lpstr>SCHUNK Lean Automation / Anwendungsbeispiele</vt:lpstr>
      <vt:lpstr>SCHUNK Lean Automation / Anwendungsbeispiele</vt:lpstr>
      <vt:lpstr>SCHUNK Lean Automation / Anwendungsbeispiele</vt:lpstr>
      <vt:lpstr>SCHUNK Lean Automation / Anwendungsbeispiele</vt:lpstr>
      <vt:lpstr>SCHUNK Lean Automation / Anwendungsbeispiele</vt:lpstr>
      <vt:lpstr>SCHUNK Lean Automation / Anwendungsbeispiele</vt:lpstr>
      <vt:lpstr>SCHUNK Lean Automation / Anwendungsbeispiele</vt:lpstr>
      <vt:lpstr>SCHUNK Lean Automation / Anwendungsbeispiele</vt:lpstr>
    </vt:vector>
  </TitlesOfParts>
  <Company>Ideenhaus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Scholl, Janina</cp:lastModifiedBy>
  <cp:revision>303</cp:revision>
  <dcterms:created xsi:type="dcterms:W3CDTF">2015-04-07T09:55:40Z</dcterms:created>
  <dcterms:modified xsi:type="dcterms:W3CDTF">2019-02-08T12:07:40Z</dcterms:modified>
</cp:coreProperties>
</file>