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9" r:id="rId2"/>
    <p:sldId id="301" r:id="rId3"/>
    <p:sldId id="303" r:id="rId4"/>
    <p:sldId id="302" r:id="rId5"/>
    <p:sldId id="297" r:id="rId6"/>
    <p:sldId id="299" r:id="rId7"/>
    <p:sldId id="296" r:id="rId8"/>
    <p:sldId id="298" r:id="rId9"/>
    <p:sldId id="300" r:id="rId10"/>
    <p:sldId id="279" r:id="rId11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D40"/>
    <a:srgbClr val="84D0F0"/>
    <a:srgbClr val="1BBBE9"/>
    <a:srgbClr val="003D6A"/>
    <a:srgbClr val="00ADEE"/>
    <a:srgbClr val="4F81BD"/>
    <a:srgbClr val="A6A6A6"/>
    <a:srgbClr val="A8ADB7"/>
    <a:srgbClr val="00446B"/>
    <a:srgbClr val="17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94591" autoAdjust="0"/>
  </p:normalViewPr>
  <p:slideViewPr>
    <p:cSldViewPr snapToGrid="0" snapToObjects="1">
      <p:cViewPr>
        <p:scale>
          <a:sx n="125" d="100"/>
          <a:sy n="125" d="100"/>
        </p:scale>
        <p:origin x="780" y="360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12.12.2018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12.12.2018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6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18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19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124450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768394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933154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527470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SRU-plus-D | Produktinformation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14695"/>
          <a:stretch/>
        </p:blipFill>
        <p:spPr>
          <a:xfrm>
            <a:off x="0" y="0"/>
            <a:ext cx="9144000" cy="4305300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22415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2510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2400" b="1" dirty="0" smtClean="0">
                <a:solidFill>
                  <a:srgbClr val="FFFFFF"/>
                </a:solidFill>
              </a:rPr>
              <a:t>SRU-plus-D</a:t>
            </a:r>
            <a:br>
              <a:rPr lang="de-DE" sz="2400" b="1" dirty="0" smtClean="0">
                <a:solidFill>
                  <a:srgbClr val="FFFFFF"/>
                </a:solidFill>
              </a:rPr>
            </a:br>
            <a:r>
              <a:rPr lang="de-DE" sz="2400" b="1" dirty="0" err="1" smtClean="0">
                <a:solidFill>
                  <a:srgbClr val="FFFFFF"/>
                </a:solidFill>
              </a:rPr>
              <a:t>Product</a:t>
            </a:r>
            <a:r>
              <a:rPr lang="de-DE" sz="2400" b="1" dirty="0" smtClean="0">
                <a:solidFill>
                  <a:srgbClr val="FFFFFF"/>
                </a:solidFill>
              </a:rPr>
              <a:t> </a:t>
            </a:r>
            <a:r>
              <a:rPr lang="de-DE" sz="2400" b="1" dirty="0" err="1" smtClean="0">
                <a:solidFill>
                  <a:srgbClr val="FFFFFF"/>
                </a:solidFill>
              </a:rPr>
              <a:t>information</a:t>
            </a: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6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19150" y="4406571"/>
            <a:ext cx="5072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solidFill>
                  <a:schemeClr val="bg1"/>
                </a:solidFill>
              </a:rPr>
              <a:t>Creator</a:t>
            </a:r>
            <a:r>
              <a:rPr lang="de-DE" sz="1100" dirty="0" smtClean="0">
                <a:solidFill>
                  <a:schemeClr val="bg1"/>
                </a:solidFill>
              </a:rPr>
              <a:t>: S. Höpfl | Version </a:t>
            </a:r>
            <a:r>
              <a:rPr lang="de-DE" sz="1100" dirty="0" err="1" smtClean="0">
                <a:solidFill>
                  <a:schemeClr val="bg1"/>
                </a:solidFill>
              </a:rPr>
              <a:t>date</a:t>
            </a:r>
            <a:r>
              <a:rPr lang="de-DE" sz="1100" dirty="0" smtClean="0">
                <a:solidFill>
                  <a:schemeClr val="bg1"/>
                </a:solidFill>
              </a:rPr>
              <a:t>: </a:t>
            </a:r>
            <a:fld id="{33E2BEBA-20D6-4EEB-97F6-15D200FCECCC}" type="datetime1">
              <a:rPr lang="de-DE" sz="1100" smtClean="0">
                <a:solidFill>
                  <a:schemeClr val="bg1"/>
                </a:solidFill>
              </a:rPr>
              <a:t>12.12.2018</a:t>
            </a:fld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err="1" smtClean="0">
                <a:solidFill>
                  <a:srgbClr val="3E3D40"/>
                </a:solidFill>
              </a:rPr>
              <a:t>Product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information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4924425" cy="285432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E3D40"/>
                </a:solidFill>
              </a:rPr>
              <a:t>Universal flat </a:t>
            </a:r>
            <a:r>
              <a:rPr lang="de-DE" dirty="0" err="1" smtClean="0">
                <a:solidFill>
                  <a:srgbClr val="3E3D40"/>
                </a:solidFill>
              </a:rPr>
              <a:t>swivel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unit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optimized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for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the</a:t>
            </a:r>
            <a:r>
              <a:rPr lang="de-DE" dirty="0" smtClean="0">
                <a:solidFill>
                  <a:srgbClr val="3E3D40"/>
                </a:solidFill>
              </a:rPr>
              <a:t> automobile </a:t>
            </a:r>
            <a:r>
              <a:rPr lang="de-DE" dirty="0" err="1" smtClean="0">
                <a:solidFill>
                  <a:srgbClr val="3E3D40"/>
                </a:solidFill>
              </a:rPr>
              <a:t>industry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requirements</a:t>
            </a:r>
            <a:r>
              <a:rPr lang="de-DE" dirty="0" smtClean="0">
                <a:solidFill>
                  <a:srgbClr val="3E3D4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E3D40"/>
                </a:solidFill>
              </a:rPr>
              <a:t>The </a:t>
            </a:r>
            <a:r>
              <a:rPr lang="de-DE" dirty="0" err="1" smtClean="0">
                <a:solidFill>
                  <a:srgbClr val="3E3D40"/>
                </a:solidFill>
              </a:rPr>
              <a:t>basis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is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the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>
                <a:solidFill>
                  <a:srgbClr val="3E3D40"/>
                </a:solidFill>
              </a:rPr>
              <a:t>reliable</a:t>
            </a:r>
            <a:r>
              <a:rPr lang="de-DE" dirty="0">
                <a:solidFill>
                  <a:srgbClr val="3E3D40"/>
                </a:solidFill>
              </a:rPr>
              <a:t> SCHUNK </a:t>
            </a:r>
            <a:r>
              <a:rPr lang="de-DE" dirty="0" smtClean="0">
                <a:solidFill>
                  <a:srgbClr val="3E3D40"/>
                </a:solidFill>
              </a:rPr>
              <a:t>universal </a:t>
            </a:r>
            <a:r>
              <a:rPr lang="de-DE" dirty="0" err="1" smtClean="0">
                <a:solidFill>
                  <a:srgbClr val="3E3D40"/>
                </a:solidFill>
              </a:rPr>
              <a:t>swivel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unit</a:t>
            </a:r>
            <a:r>
              <a:rPr lang="de-DE" dirty="0" smtClean="0">
                <a:solidFill>
                  <a:srgbClr val="3E3D40"/>
                </a:solidFill>
              </a:rPr>
              <a:t> SRU-plus.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E3D40"/>
                </a:solidFill>
              </a:rPr>
              <a:t>In </a:t>
            </a:r>
            <a:r>
              <a:rPr lang="de-DE" dirty="0" err="1" smtClean="0">
                <a:solidFill>
                  <a:srgbClr val="3E3D40"/>
                </a:solidFill>
              </a:rPr>
              <a:t>addition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to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the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available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standard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version</a:t>
            </a:r>
            <a:r>
              <a:rPr lang="de-DE" dirty="0" smtClean="0">
                <a:solidFill>
                  <a:srgbClr val="3E3D40"/>
                </a:solidFill>
              </a:rPr>
              <a:t>,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various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modifications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and</a:t>
            </a:r>
            <a:r>
              <a:rPr lang="de-DE" dirty="0">
                <a:solidFill>
                  <a:srgbClr val="3E3D40"/>
                </a:solidFill>
              </a:rPr>
              <a:t> </a:t>
            </a:r>
            <a:r>
              <a:rPr lang="en-US" dirty="0" smtClean="0">
                <a:solidFill>
                  <a:srgbClr val="3E3D40"/>
                </a:solidFill>
              </a:rPr>
              <a:t>adjustments </a:t>
            </a:r>
            <a:r>
              <a:rPr lang="en-US" dirty="0">
                <a:solidFill>
                  <a:srgbClr val="3E3D40"/>
                </a:solidFill>
              </a:rPr>
              <a:t>according to customer </a:t>
            </a:r>
            <a:r>
              <a:rPr lang="en-US" dirty="0" smtClean="0">
                <a:solidFill>
                  <a:srgbClr val="3E3D40"/>
                </a:solidFill>
              </a:rPr>
              <a:t>requirements </a:t>
            </a:r>
            <a:r>
              <a:rPr lang="en-US" dirty="0" smtClean="0">
                <a:solidFill>
                  <a:srgbClr val="3E3D40"/>
                </a:solidFill>
              </a:rPr>
              <a:t>are possible, </a:t>
            </a:r>
            <a:r>
              <a:rPr lang="en-US" dirty="0" smtClean="0">
                <a:solidFill>
                  <a:srgbClr val="3E3D40"/>
                </a:solidFill>
              </a:rPr>
              <a:t>please contact us.</a:t>
            </a:r>
            <a:endParaRPr lang="en-US" dirty="0">
              <a:solidFill>
                <a:srgbClr val="3E3D4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3E3D4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47" y="773266"/>
            <a:ext cx="3900254" cy="35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err="1" smtClean="0">
                <a:solidFill>
                  <a:srgbClr val="3E3D40"/>
                </a:solidFill>
              </a:rPr>
              <a:t>Example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application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819150" y="1112838"/>
            <a:ext cx="7277100" cy="2854325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de-DE" sz="1800" dirty="0">
                <a:solidFill>
                  <a:srgbClr val="3E3D40"/>
                </a:solidFill>
              </a:rPr>
              <a:t>Universal </a:t>
            </a:r>
            <a:r>
              <a:rPr lang="de-DE" sz="1800" dirty="0" err="1">
                <a:solidFill>
                  <a:srgbClr val="3E3D40"/>
                </a:solidFill>
              </a:rPr>
              <a:t>swivel</a:t>
            </a:r>
            <a:r>
              <a:rPr lang="de-DE" sz="1800" dirty="0">
                <a:solidFill>
                  <a:srgbClr val="3E3D40"/>
                </a:solidFill>
              </a:rPr>
              <a:t> </a:t>
            </a:r>
            <a:r>
              <a:rPr lang="de-DE" sz="1800" dirty="0" err="1" smtClean="0">
                <a:solidFill>
                  <a:srgbClr val="3E3D40"/>
                </a:solidFill>
              </a:rPr>
              <a:t>unit</a:t>
            </a:r>
            <a:r>
              <a:rPr lang="de-DE" sz="1800" dirty="0" smtClean="0">
                <a:solidFill>
                  <a:srgbClr val="3E3D40"/>
                </a:solidFill>
              </a:rPr>
              <a:t> SRU-plus-D </a:t>
            </a:r>
            <a:r>
              <a:rPr lang="de-DE" sz="1800" dirty="0" err="1" smtClean="0">
                <a:solidFill>
                  <a:srgbClr val="3E3D40"/>
                </a:solidFill>
              </a:rPr>
              <a:t>with</a:t>
            </a:r>
            <a:r>
              <a:rPr lang="de-DE" sz="1800" dirty="0" smtClean="0">
                <a:solidFill>
                  <a:srgbClr val="3E3D40"/>
                </a:solidFill>
              </a:rPr>
              <a:t> </a:t>
            </a:r>
            <a:r>
              <a:rPr lang="de-DE" sz="1800" dirty="0" smtClean="0">
                <a:solidFill>
                  <a:srgbClr val="3E3D40"/>
                </a:solidFill>
              </a:rPr>
              <a:t>EDF (EFT)</a:t>
            </a:r>
            <a:endParaRPr lang="de-DE" sz="1800" dirty="0" smtClean="0">
              <a:solidFill>
                <a:srgbClr val="3E3D40"/>
              </a:solidFill>
            </a:endParaRPr>
          </a:p>
          <a:p>
            <a:pPr>
              <a:spcAft>
                <a:spcPts val="300"/>
              </a:spcAft>
            </a:pPr>
            <a:r>
              <a:rPr lang="de-DE" sz="1800" dirty="0" err="1" smtClean="0">
                <a:solidFill>
                  <a:srgbClr val="3E3D40"/>
                </a:solidFill>
              </a:rPr>
              <a:t>Compensation</a:t>
            </a:r>
            <a:r>
              <a:rPr lang="de-DE" sz="1800" dirty="0" smtClean="0">
                <a:solidFill>
                  <a:srgbClr val="3E3D40"/>
                </a:solidFill>
              </a:rPr>
              <a:t> </a:t>
            </a:r>
            <a:r>
              <a:rPr lang="de-DE" sz="1800" dirty="0" err="1" smtClean="0">
                <a:solidFill>
                  <a:srgbClr val="3E3D40"/>
                </a:solidFill>
              </a:rPr>
              <a:t>unit</a:t>
            </a:r>
            <a:r>
              <a:rPr lang="de-DE" sz="1800" dirty="0" smtClean="0">
                <a:solidFill>
                  <a:srgbClr val="3E3D40"/>
                </a:solidFill>
              </a:rPr>
              <a:t> TCU</a:t>
            </a:r>
          </a:p>
          <a:p>
            <a:pPr>
              <a:spcAft>
                <a:spcPts val="300"/>
              </a:spcAft>
            </a:pPr>
            <a:r>
              <a:rPr lang="de-DE" sz="1800" dirty="0" smtClean="0">
                <a:solidFill>
                  <a:srgbClr val="3E3D40"/>
                </a:solidFill>
              </a:rPr>
              <a:t>Universal </a:t>
            </a:r>
            <a:r>
              <a:rPr lang="de-DE" sz="1800" dirty="0" err="1" smtClean="0">
                <a:solidFill>
                  <a:srgbClr val="3E3D40"/>
                </a:solidFill>
              </a:rPr>
              <a:t>gripper</a:t>
            </a:r>
            <a:r>
              <a:rPr lang="de-DE" sz="1800" dirty="0" smtClean="0">
                <a:solidFill>
                  <a:srgbClr val="3E3D40"/>
                </a:solidFill>
              </a:rPr>
              <a:t> PGN-plus-P</a:t>
            </a:r>
          </a:p>
          <a:p>
            <a:pPr>
              <a:spcAft>
                <a:spcPts val="300"/>
              </a:spcAft>
            </a:pPr>
            <a:r>
              <a:rPr lang="de-DE" sz="1800" dirty="0" err="1">
                <a:solidFill>
                  <a:srgbClr val="3E3D40"/>
                </a:solidFill>
              </a:rPr>
              <a:t>Inductive</a:t>
            </a:r>
            <a:r>
              <a:rPr lang="de-DE" sz="1800" dirty="0">
                <a:solidFill>
                  <a:srgbClr val="3E3D40"/>
                </a:solidFill>
              </a:rPr>
              <a:t> </a:t>
            </a:r>
            <a:r>
              <a:rPr lang="de-DE" sz="1800" dirty="0" err="1">
                <a:solidFill>
                  <a:srgbClr val="3E3D40"/>
                </a:solidFill>
              </a:rPr>
              <a:t>proximity</a:t>
            </a:r>
            <a:r>
              <a:rPr lang="de-DE" sz="1800" dirty="0">
                <a:solidFill>
                  <a:srgbClr val="3E3D40"/>
                </a:solidFill>
              </a:rPr>
              <a:t> </a:t>
            </a:r>
            <a:r>
              <a:rPr lang="de-DE" sz="1800" dirty="0" err="1">
                <a:solidFill>
                  <a:srgbClr val="3E3D40"/>
                </a:solidFill>
              </a:rPr>
              <a:t>switches</a:t>
            </a:r>
            <a:r>
              <a:rPr lang="de-DE" sz="1800" dirty="0">
                <a:solidFill>
                  <a:srgbClr val="3E3D40"/>
                </a:solidFill>
              </a:rPr>
              <a:t> IN</a:t>
            </a:r>
          </a:p>
          <a:p>
            <a:pPr>
              <a:spcAft>
                <a:spcPts val="300"/>
              </a:spcAft>
            </a:pPr>
            <a:r>
              <a:rPr lang="de-DE" sz="1800" dirty="0" smtClean="0">
                <a:solidFill>
                  <a:srgbClr val="3E3D40"/>
                </a:solidFill>
              </a:rPr>
              <a:t>Linear </a:t>
            </a:r>
            <a:r>
              <a:rPr lang="de-DE" sz="1800" dirty="0" err="1" smtClean="0">
                <a:solidFill>
                  <a:srgbClr val="3E3D40"/>
                </a:solidFill>
              </a:rPr>
              <a:t>axis</a:t>
            </a:r>
            <a:r>
              <a:rPr lang="de-DE" sz="1800" dirty="0" smtClean="0">
                <a:solidFill>
                  <a:srgbClr val="3E3D40"/>
                </a:solidFill>
              </a:rPr>
              <a:t> BETA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56" y="500464"/>
            <a:ext cx="2355594" cy="3887488"/>
          </a:xfrm>
          <a:prstGeom prst="rect">
            <a:avLst/>
          </a:prstGeom>
        </p:spPr>
      </p:pic>
      <p:sp>
        <p:nvSpPr>
          <p:cNvPr id="6" name="Ellipse 5"/>
          <p:cNvSpPr>
            <a:spLocks noChangeAspect="1"/>
          </p:cNvSpPr>
          <p:nvPr/>
        </p:nvSpPr>
        <p:spPr>
          <a:xfrm>
            <a:off x="503967" y="1206445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1</a:t>
            </a:r>
            <a:endParaRPr lang="de-DE" sz="1200" dirty="0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503967" y="1569048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2</a:t>
            </a:r>
            <a:endParaRPr lang="de-DE" sz="1200" dirty="0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503967" y="1931651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3</a:t>
            </a:r>
            <a:endParaRPr lang="de-DE" sz="1200" dirty="0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503967" y="2294254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4</a:t>
            </a:r>
            <a:endParaRPr lang="de-DE" sz="1200" dirty="0"/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503967" y="2656856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1154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err="1" smtClean="0">
                <a:solidFill>
                  <a:srgbClr val="3E3D40"/>
                </a:solidFill>
              </a:rPr>
              <a:t>Function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67" y="525189"/>
            <a:ext cx="3549977" cy="3464493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378836" y="986239"/>
            <a:ext cx="5170139" cy="3367560"/>
            <a:chOff x="8189347" y="141309"/>
            <a:chExt cx="3512611" cy="5721222"/>
          </a:xfrm>
        </p:grpSpPr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8189347" y="209050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1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8189347" y="1329970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2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369252" y="141309"/>
              <a:ext cx="3225479" cy="10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Drive</a:t>
              </a:r>
            </a:p>
            <a:p>
              <a:r>
                <a:rPr lang="en-US" sz="1050" dirty="0">
                  <a:solidFill>
                    <a:srgbClr val="3E3D40"/>
                  </a:solidFill>
                </a:rPr>
                <a:t>Pneumatic, powerful double-piston drive with rack and pinion kinematics for conversion of the piston movement into a rotational movement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>
            <a:xfrm>
              <a:off x="8189347" y="2143427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3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8189347" y="3070161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4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8189347" y="3996894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5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Ellipse 24"/>
            <p:cNvSpPr>
              <a:spLocks noChangeAspect="1"/>
            </p:cNvSpPr>
            <p:nvPr/>
          </p:nvSpPr>
          <p:spPr>
            <a:xfrm>
              <a:off x="8189347" y="4923630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6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369252" y="1246335"/>
              <a:ext cx="3225479" cy="74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 smtClean="0">
                  <a:solidFill>
                    <a:srgbClr val="3E3D40"/>
                  </a:solidFill>
                </a:rPr>
                <a:t>Swivel</a:t>
              </a:r>
              <a:r>
                <a:rPr lang="de-DE" sz="1200" b="1" dirty="0" smtClean="0">
                  <a:solidFill>
                    <a:srgbClr val="3E3D40"/>
                  </a:solidFill>
                </a:rPr>
                <a:t> angle </a:t>
              </a:r>
              <a:r>
                <a:rPr lang="de-DE" sz="1200" b="1" dirty="0" err="1" smtClean="0">
                  <a:solidFill>
                    <a:srgbClr val="3E3D40"/>
                  </a:solidFill>
                </a:rPr>
                <a:t>adjustment</a:t>
              </a:r>
              <a:endParaRPr lang="de-DE" sz="1200" b="1" dirty="0" smtClean="0">
                <a:solidFill>
                  <a:srgbClr val="3E3D40"/>
                </a:solidFill>
              </a:endParaRPr>
            </a:p>
            <a:p>
              <a:r>
                <a:rPr lang="en-US" sz="1050" dirty="0">
                  <a:solidFill>
                    <a:srgbClr val="3E3D40"/>
                  </a:solidFill>
                </a:rPr>
                <a:t>for fine adjustment of end positions and damping characteristics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8369252" y="2076847"/>
              <a:ext cx="3225479" cy="74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3E3D40"/>
                  </a:solidFill>
                </a:rPr>
                <a:t>Inductive monitoring with fixed control cam</a:t>
              </a:r>
              <a:r>
                <a:rPr lang="de-DE" sz="1200" b="1" dirty="0">
                  <a:solidFill>
                    <a:srgbClr val="3E3D40"/>
                  </a:solidFill>
                </a:rPr>
                <a:t/>
              </a:r>
              <a:br>
                <a:rPr lang="de-DE" sz="1200" b="1" dirty="0">
                  <a:solidFill>
                    <a:srgbClr val="3E3D40"/>
                  </a:solidFill>
                </a:rPr>
              </a:br>
              <a:r>
                <a:rPr lang="en-US" sz="1050" dirty="0">
                  <a:solidFill>
                    <a:srgbClr val="3E3D40"/>
                  </a:solidFill>
                </a:rPr>
                <a:t>for process-reliable monitoring of end positions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369252" y="2907358"/>
              <a:ext cx="3225479" cy="74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>
                  <a:solidFill>
                    <a:srgbClr val="3E3D40"/>
                  </a:solidFill>
                </a:rPr>
                <a:t>Electrical</a:t>
              </a:r>
              <a:r>
                <a:rPr lang="de-DE" sz="1200" b="1" dirty="0">
                  <a:solidFill>
                    <a:srgbClr val="3E3D40"/>
                  </a:solidFill>
                </a:rPr>
                <a:t> </a:t>
              </a:r>
              <a:r>
                <a:rPr lang="de-DE" sz="1200" b="1" dirty="0" err="1">
                  <a:solidFill>
                    <a:srgbClr val="3E3D40"/>
                  </a:solidFill>
                </a:rPr>
                <a:t>rotary</a:t>
              </a:r>
              <a:r>
                <a:rPr lang="de-DE" sz="1200" b="1" dirty="0">
                  <a:solidFill>
                    <a:srgbClr val="3E3D40"/>
                  </a:solidFill>
                </a:rPr>
                <a:t> </a:t>
              </a:r>
              <a:r>
                <a:rPr lang="de-DE" sz="1200" b="1" dirty="0" err="1">
                  <a:solidFill>
                    <a:srgbClr val="3E3D40"/>
                  </a:solidFill>
                </a:rPr>
                <a:t>feed-through</a:t>
              </a:r>
              <a:endParaRPr lang="de-DE" sz="1200" b="1" dirty="0">
                <a:solidFill>
                  <a:srgbClr val="3E3D40"/>
                </a:solidFill>
              </a:endParaRPr>
            </a:p>
            <a:p>
              <a:r>
                <a:rPr lang="en-US" sz="1050" dirty="0"/>
                <a:t>Fully integrated feed-through for sensor and actuator signals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369252" y="3737869"/>
              <a:ext cx="3332706" cy="10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solidFill>
                    <a:srgbClr val="3E3D40"/>
                  </a:solidFill>
                </a:rPr>
                <a:t>Connections </a:t>
              </a:r>
              <a:r>
                <a:rPr lang="de-DE" sz="1200" b="1" dirty="0" err="1">
                  <a:solidFill>
                    <a:srgbClr val="3E3D40"/>
                  </a:solidFill>
                </a:rPr>
                <a:t>for</a:t>
              </a:r>
              <a:r>
                <a:rPr lang="de-DE" sz="1200" b="1" dirty="0">
                  <a:solidFill>
                    <a:srgbClr val="3E3D40"/>
                  </a:solidFill>
                </a:rPr>
                <a:t> fluid </a:t>
              </a:r>
              <a:r>
                <a:rPr lang="de-DE" sz="1200" b="1" dirty="0" err="1">
                  <a:solidFill>
                    <a:srgbClr val="3E3D40"/>
                  </a:solidFill>
                </a:rPr>
                <a:t>feed-through</a:t>
              </a:r>
              <a:endParaRPr lang="de-DE" sz="1200" b="1" dirty="0">
                <a:solidFill>
                  <a:srgbClr val="3E3D40"/>
                </a:solidFill>
              </a:endParaRPr>
            </a:p>
            <a:p>
              <a:r>
                <a:rPr lang="en-US" sz="1050" dirty="0"/>
                <a:t>for direct connection of the pneumatic supply of the swivel set-up to the fixed part of the swivel unit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369252" y="4842899"/>
              <a:ext cx="3225479" cy="10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3E3D40"/>
                  </a:solidFill>
                </a:rPr>
                <a:t>Connections for electric rotary feed-through</a:t>
              </a:r>
            </a:p>
            <a:p>
              <a:r>
                <a:rPr lang="en-US" sz="1050" dirty="0"/>
                <a:t>Standard M12 connector for easy connection and further processing of electric signals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54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Main </a:t>
            </a:r>
            <a:r>
              <a:rPr lang="de-DE" dirty="0" err="1" smtClean="0">
                <a:solidFill>
                  <a:srgbClr val="3E3D40"/>
                </a:solidFill>
              </a:rPr>
              <a:t>differences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to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series</a:t>
            </a:r>
            <a:r>
              <a:rPr lang="de-DE" dirty="0" smtClean="0">
                <a:solidFill>
                  <a:srgbClr val="3E3D40"/>
                </a:solidFill>
              </a:rPr>
              <a:t> SRU-plus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 err="1" smtClean="0">
                <a:solidFill>
                  <a:srgbClr val="3E3D40"/>
                </a:solidFill>
              </a:rPr>
              <a:t>Inductive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position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detection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with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smtClean="0">
                <a:solidFill>
                  <a:srgbClr val="3E3D40"/>
                </a:solidFill>
              </a:rPr>
              <a:t>a </a:t>
            </a:r>
            <a:r>
              <a:rPr lang="de-DE" dirty="0" err="1" smtClean="0">
                <a:solidFill>
                  <a:srgbClr val="3E3D40"/>
                </a:solidFill>
              </a:rPr>
              <a:t>fixed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switch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cam</a:t>
            </a:r>
            <a:endParaRPr lang="de-DE" dirty="0" smtClean="0">
              <a:solidFill>
                <a:srgbClr val="3E3D4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3E3D4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rgbClr val="3E3D40"/>
                </a:solidFill>
              </a:rPr>
              <a:t>2x/3xM12 </a:t>
            </a:r>
            <a:r>
              <a:rPr lang="de-DE" dirty="0" err="1" smtClean="0">
                <a:solidFill>
                  <a:srgbClr val="3E3D40"/>
                </a:solidFill>
              </a:rPr>
              <a:t>plug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smtClean="0">
                <a:solidFill>
                  <a:srgbClr val="3E3D40"/>
                </a:solidFill>
              </a:rPr>
              <a:t>on </a:t>
            </a:r>
            <a:r>
              <a:rPr lang="de-DE" dirty="0" err="1" smtClean="0">
                <a:solidFill>
                  <a:srgbClr val="3E3D40"/>
                </a:solidFill>
              </a:rPr>
              <a:t>drive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side</a:t>
            </a:r>
            <a:r>
              <a:rPr lang="de-DE" dirty="0" smtClean="0">
                <a:solidFill>
                  <a:srgbClr val="3E3D40"/>
                </a:solidFill>
              </a:rPr>
              <a:t> (</a:t>
            </a:r>
            <a:r>
              <a:rPr lang="de-DE" dirty="0" err="1" smtClean="0">
                <a:solidFill>
                  <a:srgbClr val="3E3D40"/>
                </a:solidFill>
              </a:rPr>
              <a:t>instead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of</a:t>
            </a:r>
            <a:r>
              <a:rPr lang="de-DE" dirty="0" smtClean="0">
                <a:solidFill>
                  <a:srgbClr val="3E3D40"/>
                </a:solidFill>
              </a:rPr>
              <a:t> 1xM16</a:t>
            </a:r>
            <a:r>
              <a:rPr lang="de-DE" dirty="0" smtClean="0">
                <a:solidFill>
                  <a:srgbClr val="3E3D4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3E3D4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rgbClr val="3E3D40"/>
                </a:solidFill>
              </a:rPr>
              <a:t>End </a:t>
            </a:r>
            <a:r>
              <a:rPr lang="de-DE" dirty="0" err="1" smtClean="0">
                <a:solidFill>
                  <a:srgbClr val="3E3D40"/>
                </a:solidFill>
              </a:rPr>
              <a:t>position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adjustment</a:t>
            </a:r>
            <a:r>
              <a:rPr lang="de-DE" dirty="0" smtClean="0">
                <a:solidFill>
                  <a:srgbClr val="3E3D40"/>
                </a:solidFill>
              </a:rPr>
              <a:t> ±3°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sz="1600" dirty="0" smtClean="0">
              <a:solidFill>
                <a:srgbClr val="3E3D40"/>
              </a:solidFill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rgbClr val="3E3D40"/>
              </a:solidFill>
            </a:endParaRPr>
          </a:p>
          <a:p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8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324725" cy="2854325"/>
          </a:xfrm>
        </p:spPr>
        <p:txBody>
          <a:bodyPr/>
          <a:lstStyle/>
          <a:p>
            <a:r>
              <a:rPr lang="de-DE" dirty="0" smtClean="0">
                <a:solidFill>
                  <a:srgbClr val="3E3D40"/>
                </a:solidFill>
              </a:rPr>
              <a:t>The </a:t>
            </a:r>
            <a:r>
              <a:rPr lang="de-DE" dirty="0" err="1" smtClean="0">
                <a:solidFill>
                  <a:srgbClr val="3E3D40"/>
                </a:solidFill>
              </a:rPr>
              <a:t>fixed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switching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cam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allows</a:t>
            </a:r>
            <a:r>
              <a:rPr lang="de-DE" dirty="0" smtClean="0">
                <a:solidFill>
                  <a:srgbClr val="3E3D40"/>
                </a:solidFill>
              </a:rPr>
              <a:t> a </a:t>
            </a:r>
            <a:r>
              <a:rPr lang="de-DE" dirty="0" err="1" smtClean="0">
                <a:solidFill>
                  <a:srgbClr val="3E3D40"/>
                </a:solidFill>
              </a:rPr>
              <a:t>detection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of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three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positions</a:t>
            </a:r>
            <a:endParaRPr lang="de-DE" dirty="0" smtClean="0">
              <a:solidFill>
                <a:srgbClr val="3E3D40"/>
              </a:solidFill>
            </a:endParaRPr>
          </a:p>
          <a:p>
            <a:r>
              <a:rPr lang="de-DE" dirty="0" smtClean="0">
                <a:solidFill>
                  <a:srgbClr val="3E3D40"/>
                </a:solidFill>
              </a:rPr>
              <a:t>(0°, 90°, 180°).</a:t>
            </a:r>
          </a:p>
          <a:p>
            <a:r>
              <a:rPr lang="de-DE" dirty="0" err="1" smtClean="0">
                <a:solidFill>
                  <a:srgbClr val="3E3D40"/>
                </a:solidFill>
              </a:rPr>
              <a:t>Therefore</a:t>
            </a:r>
            <a:r>
              <a:rPr lang="de-DE" dirty="0" smtClean="0">
                <a:solidFill>
                  <a:srgbClr val="3E3D40"/>
                </a:solidFill>
              </a:rPr>
              <a:t>, </a:t>
            </a:r>
            <a:r>
              <a:rPr lang="de-DE" dirty="0" err="1" smtClean="0">
                <a:solidFill>
                  <a:srgbClr val="3E3D40"/>
                </a:solidFill>
              </a:rPr>
              <a:t>the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detection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can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smtClean="0">
                <a:solidFill>
                  <a:srgbClr val="3E3D40"/>
                </a:solidFill>
              </a:rPr>
              <a:t>also </a:t>
            </a:r>
            <a:r>
              <a:rPr lang="de-DE" dirty="0" err="1" smtClean="0">
                <a:solidFill>
                  <a:srgbClr val="3E3D40"/>
                </a:solidFill>
              </a:rPr>
              <a:t>be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used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with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middle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position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variants</a:t>
            </a:r>
            <a:r>
              <a:rPr lang="de-DE" dirty="0" smtClean="0">
                <a:solidFill>
                  <a:srgbClr val="3E3D40"/>
                </a:solidFill>
              </a:rPr>
              <a:t> (M, VM) </a:t>
            </a:r>
            <a:r>
              <a:rPr lang="de-DE" dirty="0" err="1" smtClean="0">
                <a:solidFill>
                  <a:srgbClr val="3E3D40"/>
                </a:solidFill>
              </a:rPr>
              <a:t>possible</a:t>
            </a:r>
            <a:r>
              <a:rPr lang="de-DE" dirty="0" smtClean="0">
                <a:solidFill>
                  <a:srgbClr val="3E3D40"/>
                </a:solidFill>
              </a:rPr>
              <a:t>..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1</a:t>
            </a:r>
            <a:r>
              <a:rPr lang="de-DE" dirty="0">
                <a:solidFill>
                  <a:srgbClr val="3E3D40"/>
                </a:solidFill>
              </a:rPr>
              <a:t>. </a:t>
            </a:r>
            <a:r>
              <a:rPr lang="en-US" dirty="0">
                <a:solidFill>
                  <a:srgbClr val="3E3D40"/>
                </a:solidFill>
              </a:rPr>
              <a:t>Inductive monitoring with fixed control cam</a:t>
            </a:r>
            <a:endParaRPr lang="de-DE" dirty="0">
              <a:solidFill>
                <a:srgbClr val="3E3D4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2257023"/>
            <a:ext cx="6715125" cy="1957237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731066" y="3751719"/>
            <a:ext cx="13487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Plate </a:t>
            </a:r>
            <a:r>
              <a:rPr lang="de-DE" sz="1100" b="1" dirty="0" err="1" smtClean="0"/>
              <a:t>with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fixed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switch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cams</a:t>
            </a:r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44225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2. </a:t>
            </a:r>
            <a:r>
              <a:rPr lang="de-DE" dirty="0" err="1" smtClean="0">
                <a:solidFill>
                  <a:srgbClr val="3E3D40"/>
                </a:solidFill>
              </a:rPr>
              <a:t>Electrical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feed-through</a:t>
            </a:r>
            <a:r>
              <a:rPr lang="de-DE" dirty="0" smtClean="0">
                <a:solidFill>
                  <a:srgbClr val="3E3D40"/>
                </a:solidFill>
              </a:rPr>
              <a:t> EDF (1)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09550" y="1098146"/>
            <a:ext cx="7886700" cy="2854325"/>
          </a:xfrm>
        </p:spPr>
        <p:txBody>
          <a:bodyPr/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85310"/>
              </p:ext>
            </p:extLst>
          </p:nvPr>
        </p:nvGraphicFramePr>
        <p:xfrm>
          <a:off x="330740" y="1146010"/>
          <a:ext cx="7765510" cy="2338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578"/>
                <a:gridCol w="354225"/>
                <a:gridCol w="1825412"/>
                <a:gridCol w="1373367"/>
                <a:gridCol w="1433061"/>
                <a:gridCol w="1470867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3E3D40"/>
                          </a:solidFill>
                        </a:rPr>
                        <a:t>SRU-plus</a:t>
                      </a:r>
                      <a:endParaRPr lang="de-DE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3E3D40"/>
                          </a:solidFill>
                        </a:rPr>
                        <a:t>SRU-plus-D/D1</a:t>
                      </a:r>
                      <a:endParaRPr lang="de-DE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Size </a:t>
                      </a:r>
                    </a:p>
                  </a:txBody>
                  <a:tcP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Drive </a:t>
                      </a:r>
                      <a:r>
                        <a:rPr lang="de-DE" sz="1400" b="1" dirty="0" err="1" smtClean="0">
                          <a:solidFill>
                            <a:srgbClr val="3E3D40"/>
                          </a:solidFill>
                        </a:rPr>
                        <a:t>side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Output </a:t>
                      </a:r>
                      <a:r>
                        <a:rPr lang="de-DE" sz="1400" b="1" dirty="0" err="1" smtClean="0">
                          <a:solidFill>
                            <a:srgbClr val="3E3D40"/>
                          </a:solidFill>
                        </a:rPr>
                        <a:t>side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Drive </a:t>
                      </a:r>
                      <a:r>
                        <a:rPr lang="de-DE" sz="1400" b="1" dirty="0" err="1" smtClean="0">
                          <a:solidFill>
                            <a:srgbClr val="3E3D40"/>
                          </a:solidFill>
                        </a:rPr>
                        <a:t>side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Output </a:t>
                      </a:r>
                      <a:r>
                        <a:rPr lang="de-DE" sz="1400" b="1" dirty="0" err="1" smtClean="0">
                          <a:solidFill>
                            <a:srgbClr val="3E3D40"/>
                          </a:solidFill>
                        </a:rPr>
                        <a:t>side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20 - 35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1xM16 – </a:t>
                      </a:r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12pole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4xM8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– 3pole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2xM12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- </a:t>
                      </a:r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4pole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4xM8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– 3pole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</a:tr>
              <a:tr h="629880">
                <a:tc rowSpan="2"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40 - 60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Variant 1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solidFill>
                      <a:srgbClr val="003D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8xM8 – 3pole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1xM8 – 4pole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1BBB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2xM12 - 8pole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1xM12 - 4pole</a:t>
                      </a: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8xM8 – 3pole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1xM8 – 4pole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</a:tr>
              <a:tr h="662603">
                <a:tc vMerge="1">
                  <a:txBody>
                    <a:bodyPr/>
                    <a:lstStyle/>
                    <a:p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Variant</a:t>
                      </a:r>
                      <a:r>
                        <a:rPr lang="de-DE" sz="10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solidFill>
                      <a:srgbClr val="003D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de-DE" sz="1200" dirty="0" smtClean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8xM12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– 4pole</a:t>
                      </a:r>
                    </a:p>
                    <a:p>
                      <a:pPr algn="ctr"/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1xM8 – 4pole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634" y="3484972"/>
            <a:ext cx="761098" cy="4129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395" y="3530544"/>
            <a:ext cx="1067367" cy="4895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t="7068"/>
          <a:stretch/>
        </p:blipFill>
        <p:spPr>
          <a:xfrm>
            <a:off x="5308981" y="3900559"/>
            <a:ext cx="1299324" cy="51096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509039" y="3523315"/>
            <a:ext cx="149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Plug </a:t>
            </a:r>
            <a:r>
              <a:rPr lang="de-DE" sz="900" dirty="0" err="1" smtClean="0"/>
              <a:t>drive</a:t>
            </a:r>
            <a:r>
              <a:rPr lang="de-DE" sz="900" dirty="0" smtClean="0"/>
              <a:t> </a:t>
            </a:r>
            <a:r>
              <a:rPr lang="de-DE" sz="900" dirty="0" err="1" smtClean="0"/>
              <a:t>side</a:t>
            </a:r>
            <a:endParaRPr lang="de-DE" sz="900" dirty="0" smtClean="0"/>
          </a:p>
          <a:p>
            <a:r>
              <a:rPr lang="de-DE" sz="900" dirty="0" err="1" smtClean="0"/>
              <a:t>size</a:t>
            </a:r>
            <a:r>
              <a:rPr lang="de-DE" sz="900" dirty="0" smtClean="0"/>
              <a:t> 20-35</a:t>
            </a:r>
            <a:endParaRPr lang="de-DE" sz="900" dirty="0"/>
          </a:p>
        </p:txBody>
      </p:sp>
      <p:sp>
        <p:nvSpPr>
          <p:cNvPr id="10" name="Textfeld 9"/>
          <p:cNvSpPr txBox="1"/>
          <p:nvPr/>
        </p:nvSpPr>
        <p:spPr>
          <a:xfrm>
            <a:off x="6509039" y="3956938"/>
            <a:ext cx="149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Plug </a:t>
            </a:r>
            <a:r>
              <a:rPr lang="de-DE" sz="900" dirty="0" err="1" smtClean="0"/>
              <a:t>drive</a:t>
            </a:r>
            <a:r>
              <a:rPr lang="de-DE" sz="900" dirty="0" smtClean="0"/>
              <a:t> </a:t>
            </a:r>
            <a:r>
              <a:rPr lang="de-DE" sz="900" dirty="0" err="1" smtClean="0"/>
              <a:t>side</a:t>
            </a:r>
            <a:r>
              <a:rPr lang="de-DE" sz="900" dirty="0" smtClean="0"/>
              <a:t> </a:t>
            </a:r>
          </a:p>
          <a:p>
            <a:r>
              <a:rPr lang="de-DE" sz="900" dirty="0" err="1" smtClean="0"/>
              <a:t>size</a:t>
            </a:r>
            <a:r>
              <a:rPr lang="de-DE" sz="900" dirty="0" smtClean="0"/>
              <a:t> 40-60</a:t>
            </a:r>
            <a:endParaRPr lang="de-DE" sz="900" dirty="0"/>
          </a:p>
        </p:txBody>
      </p:sp>
      <p:sp>
        <p:nvSpPr>
          <p:cNvPr id="11" name="Textfeld 10"/>
          <p:cNvSpPr txBox="1"/>
          <p:nvPr/>
        </p:nvSpPr>
        <p:spPr>
          <a:xfrm>
            <a:off x="3380762" y="3588416"/>
            <a:ext cx="149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Plug </a:t>
            </a:r>
            <a:r>
              <a:rPr lang="de-DE" sz="900" dirty="0" err="1" smtClean="0"/>
              <a:t>drive</a:t>
            </a:r>
            <a:r>
              <a:rPr lang="de-DE" sz="900" dirty="0" smtClean="0"/>
              <a:t> </a:t>
            </a:r>
            <a:r>
              <a:rPr lang="de-DE" sz="900" dirty="0" err="1" smtClean="0"/>
              <a:t>side</a:t>
            </a:r>
            <a:r>
              <a:rPr lang="de-DE" sz="900" dirty="0" smtClean="0"/>
              <a:t> </a:t>
            </a:r>
          </a:p>
          <a:p>
            <a:r>
              <a:rPr lang="de-DE" sz="900" dirty="0" err="1" smtClean="0"/>
              <a:t>size</a:t>
            </a:r>
            <a:r>
              <a:rPr lang="de-DE" sz="900" dirty="0" smtClean="0"/>
              <a:t> 20-60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209550" y="3903663"/>
            <a:ext cx="6540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rgbClr val="3E3D40"/>
                </a:solidFill>
              </a:rPr>
              <a:t>Note</a:t>
            </a:r>
            <a:r>
              <a:rPr lang="de-DE" sz="900" dirty="0" smtClean="0">
                <a:solidFill>
                  <a:srgbClr val="3E3D40"/>
                </a:solidFill>
              </a:rPr>
              <a:t>:</a:t>
            </a:r>
          </a:p>
          <a:p>
            <a:r>
              <a:rPr lang="de-DE" sz="900" dirty="0" smtClean="0">
                <a:solidFill>
                  <a:srgbClr val="3E3D40"/>
                </a:solidFill>
              </a:rPr>
              <a:t>The </a:t>
            </a:r>
            <a:r>
              <a:rPr lang="de-DE" sz="900" dirty="0" err="1" smtClean="0">
                <a:solidFill>
                  <a:srgbClr val="3E3D40"/>
                </a:solidFill>
              </a:rPr>
              <a:t>size</a:t>
            </a:r>
            <a:r>
              <a:rPr lang="de-DE" sz="900" dirty="0" smtClean="0">
                <a:solidFill>
                  <a:srgbClr val="3E3D40"/>
                </a:solidFill>
              </a:rPr>
              <a:t> 40-60 will </a:t>
            </a:r>
            <a:r>
              <a:rPr lang="de-DE" sz="900" dirty="0" err="1" smtClean="0">
                <a:solidFill>
                  <a:srgbClr val="3E3D40"/>
                </a:solidFill>
              </a:rPr>
              <a:t>be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delivered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for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new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applications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exclusively</a:t>
            </a:r>
            <a:r>
              <a:rPr lang="de-DE" sz="900" dirty="0" smtClean="0">
                <a:solidFill>
                  <a:srgbClr val="3E3D40"/>
                </a:solidFill>
              </a:rPr>
              <a:t> in </a:t>
            </a:r>
            <a:r>
              <a:rPr lang="de-DE" sz="900" dirty="0" err="1" smtClean="0">
                <a:solidFill>
                  <a:srgbClr val="3E3D40"/>
                </a:solidFill>
              </a:rPr>
              <a:t>version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smtClean="0">
                <a:solidFill>
                  <a:srgbClr val="3E3D40"/>
                </a:solidFill>
              </a:rPr>
              <a:t>D1.</a:t>
            </a:r>
            <a:endParaRPr lang="de-DE" sz="900" dirty="0" smtClean="0">
              <a:solidFill>
                <a:srgbClr val="3E3D40"/>
              </a:solidFill>
            </a:endParaRPr>
          </a:p>
          <a:p>
            <a:r>
              <a:rPr lang="de-DE" sz="900" dirty="0" err="1" smtClean="0">
                <a:solidFill>
                  <a:srgbClr val="3E3D40"/>
                </a:solidFill>
              </a:rPr>
              <a:t>For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replacement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and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repair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can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be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offered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the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version</a:t>
            </a:r>
            <a:r>
              <a:rPr lang="de-DE" sz="900" dirty="0" smtClean="0">
                <a:solidFill>
                  <a:srgbClr val="3E3D40"/>
                </a:solidFill>
              </a:rPr>
              <a:t> D, </a:t>
            </a:r>
            <a:r>
              <a:rPr lang="de-DE" sz="900" dirty="0" err="1" smtClean="0">
                <a:solidFill>
                  <a:srgbClr val="3E3D40"/>
                </a:solidFill>
              </a:rPr>
              <a:t>please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contact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us</a:t>
            </a:r>
            <a:r>
              <a:rPr lang="de-DE" sz="900" dirty="0" smtClean="0">
                <a:solidFill>
                  <a:srgbClr val="3E3D40"/>
                </a:solidFill>
              </a:rPr>
              <a:t>.­</a:t>
            </a:r>
            <a:endParaRPr lang="de-DE" sz="900" dirty="0">
              <a:solidFill>
                <a:srgbClr val="3E3D4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2. </a:t>
            </a:r>
            <a:r>
              <a:rPr lang="de-DE" dirty="0" err="1" smtClean="0">
                <a:solidFill>
                  <a:srgbClr val="3E3D40"/>
                </a:solidFill>
              </a:rPr>
              <a:t>Electrical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feed-through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>
                <a:solidFill>
                  <a:srgbClr val="3E3D40"/>
                </a:solidFill>
              </a:rPr>
              <a:t>EDF </a:t>
            </a:r>
            <a:r>
              <a:rPr lang="de-DE" dirty="0" smtClean="0">
                <a:solidFill>
                  <a:srgbClr val="3E3D40"/>
                </a:solidFill>
              </a:rPr>
              <a:t>(2)</a:t>
            </a:r>
            <a:endParaRPr lang="de-DE" dirty="0">
              <a:solidFill>
                <a:srgbClr val="3E3D40"/>
              </a:solidFill>
            </a:endParaRP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602390165"/>
              </p:ext>
            </p:extLst>
          </p:nvPr>
        </p:nvGraphicFramePr>
        <p:xfrm>
          <a:off x="3246084" y="997903"/>
          <a:ext cx="2729023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773"/>
                <a:gridCol w="811403"/>
                <a:gridCol w="871847"/>
              </a:tblGrid>
              <a:tr h="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SRU-plus-D</a:t>
                      </a:r>
                    </a:p>
                    <a:p>
                      <a:r>
                        <a:rPr lang="de-DE" sz="1400" dirty="0" smtClean="0"/>
                        <a:t>40-60</a:t>
                      </a:r>
                      <a:endParaRPr lang="de-DE" sz="1400" dirty="0"/>
                    </a:p>
                  </a:txBody>
                  <a:tcPr marL="89499" marR="89499"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400" dirty="0" smtClean="0"/>
                        <a:t>M12 </a:t>
                      </a:r>
                      <a:r>
                        <a:rPr lang="de-DE" sz="1400" dirty="0" err="1" smtClean="0"/>
                        <a:t>connector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smtClean="0"/>
                        <a:t>8pole </a:t>
                      </a:r>
                      <a:r>
                        <a:rPr lang="de-DE" sz="1400" dirty="0" err="1" smtClean="0"/>
                        <a:t>drive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side</a:t>
                      </a:r>
                      <a:endParaRPr lang="de-DE" sz="1400" dirty="0"/>
                    </a:p>
                  </a:txBody>
                  <a:tcPr marL="89499" marR="89499"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89499" marR="89499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Pin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Color 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3E3D40"/>
                          </a:solidFill>
                        </a:rPr>
                        <a:t>Function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1BBBE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WH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BN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+24</a:t>
                      </a:r>
                      <a:r>
                        <a:rPr lang="de-DE" sz="1100" baseline="0" dirty="0" smtClean="0">
                          <a:solidFill>
                            <a:srgbClr val="3E3D40"/>
                          </a:solidFill>
                        </a:rPr>
                        <a:t>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GN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YE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5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GY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6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-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7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BU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0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8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smtClean="0">
                          <a:solidFill>
                            <a:srgbClr val="3E3D40"/>
                          </a:solidFill>
                        </a:rPr>
                        <a:t>-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29008"/>
              </p:ext>
            </p:extLst>
          </p:nvPr>
        </p:nvGraphicFramePr>
        <p:xfrm>
          <a:off x="209550" y="1008063"/>
          <a:ext cx="2827275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143"/>
                <a:gridCol w="811403"/>
                <a:gridCol w="875729"/>
              </a:tblGrid>
              <a:tr h="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SRU-plus-D1</a:t>
                      </a:r>
                    </a:p>
                    <a:p>
                      <a:r>
                        <a:rPr lang="de-DE" sz="1400" dirty="0" smtClean="0"/>
                        <a:t>40-60</a:t>
                      </a:r>
                      <a:endParaRPr lang="de-DE" sz="1400" dirty="0"/>
                    </a:p>
                  </a:txBody>
                  <a:tcPr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400" dirty="0" smtClean="0"/>
                        <a:t>M12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err="1" smtClean="0"/>
                        <a:t>connector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smtClean="0"/>
                        <a:t/>
                      </a:r>
                      <a:br>
                        <a:rPr lang="de-DE" sz="1400" dirty="0" smtClean="0"/>
                      </a:br>
                      <a:r>
                        <a:rPr lang="de-DE" sz="1400" dirty="0" smtClean="0"/>
                        <a:t>8pole </a:t>
                      </a:r>
                      <a:r>
                        <a:rPr lang="de-DE" sz="1400" dirty="0" err="1" smtClean="0"/>
                        <a:t>drive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side</a:t>
                      </a:r>
                      <a:endParaRPr lang="de-DE" sz="1400" dirty="0"/>
                    </a:p>
                  </a:txBody>
                  <a:tcP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Pin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Color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3E3D40"/>
                          </a:solidFill>
                        </a:rPr>
                        <a:t>Function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BN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+24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WH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BU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0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BK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5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GY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6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PK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7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VT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8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OG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33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3. </a:t>
            </a:r>
            <a:r>
              <a:rPr lang="de-DE" dirty="0" smtClean="0">
                <a:solidFill>
                  <a:srgbClr val="3E3D40"/>
                </a:solidFill>
              </a:rPr>
              <a:t>End </a:t>
            </a:r>
            <a:r>
              <a:rPr lang="de-DE" dirty="0" err="1" smtClean="0">
                <a:solidFill>
                  <a:srgbClr val="3E3D40"/>
                </a:solidFill>
              </a:rPr>
              <a:t>position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adjustment</a:t>
            </a:r>
            <a:r>
              <a:rPr lang="de-DE" dirty="0" smtClean="0">
                <a:solidFill>
                  <a:srgbClr val="3E3D40"/>
                </a:solidFill>
              </a:rPr>
              <a:t> ±3°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E3D40"/>
                </a:solidFill>
              </a:rPr>
              <a:t>	</a:t>
            </a:r>
            <a:r>
              <a:rPr lang="de-DE" dirty="0" err="1" smtClean="0">
                <a:solidFill>
                  <a:srgbClr val="3E3D40"/>
                </a:solidFill>
              </a:rPr>
              <a:t>Adjustability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of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the</a:t>
            </a:r>
            <a:r>
              <a:rPr lang="de-DE" dirty="0" smtClean="0">
                <a:solidFill>
                  <a:srgbClr val="3E3D40"/>
                </a:solidFill>
              </a:rPr>
              <a:t> end </a:t>
            </a:r>
            <a:r>
              <a:rPr lang="de-DE" dirty="0" err="1" smtClean="0">
                <a:solidFill>
                  <a:srgbClr val="3E3D40"/>
                </a:solidFill>
              </a:rPr>
              <a:t>position</a:t>
            </a:r>
            <a:r>
              <a:rPr lang="de-DE" dirty="0" smtClean="0">
                <a:solidFill>
                  <a:srgbClr val="3E3D40"/>
                </a:solidFill>
              </a:rPr>
              <a:t> 0°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	</a:t>
            </a:r>
            <a:r>
              <a:rPr lang="de-DE" dirty="0" err="1" smtClean="0">
                <a:solidFill>
                  <a:srgbClr val="3E3D40"/>
                </a:solidFill>
              </a:rPr>
              <a:t>Adjustment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range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of</a:t>
            </a:r>
            <a:r>
              <a:rPr lang="de-DE" dirty="0" smtClean="0">
                <a:solidFill>
                  <a:srgbClr val="3E3D40"/>
                </a:solidFill>
              </a:rPr>
              <a:t> </a:t>
            </a:r>
            <a:r>
              <a:rPr lang="de-DE" dirty="0" err="1" smtClean="0">
                <a:solidFill>
                  <a:srgbClr val="3E3D40"/>
                </a:solidFill>
              </a:rPr>
              <a:t>the</a:t>
            </a:r>
            <a:r>
              <a:rPr lang="de-DE" dirty="0" smtClean="0">
                <a:solidFill>
                  <a:srgbClr val="3E3D40"/>
                </a:solidFill>
              </a:rPr>
              <a:t> end </a:t>
            </a:r>
          </a:p>
          <a:p>
            <a:r>
              <a:rPr lang="de-DE" dirty="0">
                <a:solidFill>
                  <a:srgbClr val="3E3D40"/>
                </a:solidFill>
              </a:rPr>
              <a:t>	</a:t>
            </a:r>
            <a:r>
              <a:rPr lang="de-DE" dirty="0" err="1" smtClean="0">
                <a:solidFill>
                  <a:srgbClr val="3E3D40"/>
                </a:solidFill>
              </a:rPr>
              <a:t>position</a:t>
            </a:r>
            <a:r>
              <a:rPr lang="de-DE" dirty="0" smtClean="0">
                <a:solidFill>
                  <a:srgbClr val="3E3D40"/>
                </a:solidFill>
              </a:rPr>
              <a:t> 180°</a:t>
            </a:r>
          </a:p>
          <a:p>
            <a:pPr marL="457200" indent="-457200">
              <a:buAutoNum type="arabicPeriod"/>
            </a:pP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SRU-plus-D |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54" y="1404038"/>
            <a:ext cx="3142696" cy="2271924"/>
          </a:xfrm>
          <a:prstGeom prst="rect">
            <a:avLst/>
          </a:prstGeom>
        </p:spPr>
      </p:pic>
      <p:sp>
        <p:nvSpPr>
          <p:cNvPr id="8" name="Ellipse 7"/>
          <p:cNvSpPr>
            <a:spLocks noChangeAspect="1"/>
          </p:cNvSpPr>
          <p:nvPr/>
        </p:nvSpPr>
        <p:spPr>
          <a:xfrm>
            <a:off x="378848" y="1170281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1</a:t>
            </a:r>
            <a:endParaRPr lang="de-DE" sz="1200" dirty="0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378847" y="1556044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2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209550" y="3918022"/>
            <a:ext cx="654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rgbClr val="3E3D40"/>
                </a:solidFill>
              </a:rPr>
              <a:t>Note:</a:t>
            </a:r>
            <a:endParaRPr lang="de-DE" sz="900" dirty="0" smtClean="0">
              <a:solidFill>
                <a:srgbClr val="3E3D40"/>
              </a:solidFill>
            </a:endParaRPr>
          </a:p>
          <a:p>
            <a:r>
              <a:rPr lang="de-DE" sz="900" dirty="0" smtClean="0">
                <a:solidFill>
                  <a:srgbClr val="3E3D40"/>
                </a:solidFill>
              </a:rPr>
              <a:t>Also </a:t>
            </a:r>
            <a:r>
              <a:rPr lang="de-DE" sz="900" dirty="0" err="1" smtClean="0">
                <a:solidFill>
                  <a:srgbClr val="3E3D40"/>
                </a:solidFill>
              </a:rPr>
              <a:t>with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the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middle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position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variants</a:t>
            </a:r>
            <a:r>
              <a:rPr lang="de-DE" sz="900" dirty="0" smtClean="0">
                <a:solidFill>
                  <a:srgbClr val="3E3D40"/>
                </a:solidFill>
              </a:rPr>
              <a:t> (M, VM) </a:t>
            </a:r>
            <a:r>
              <a:rPr lang="de-DE" sz="900" dirty="0" smtClean="0">
                <a:solidFill>
                  <a:srgbClr val="3E3D40"/>
                </a:solidFill>
              </a:rPr>
              <a:t>an </a:t>
            </a:r>
            <a:r>
              <a:rPr lang="de-DE" sz="900" dirty="0" smtClean="0">
                <a:solidFill>
                  <a:srgbClr val="3E3D40"/>
                </a:solidFill>
              </a:rPr>
              <a:t>end </a:t>
            </a:r>
            <a:r>
              <a:rPr lang="de-DE" sz="900" dirty="0" err="1" smtClean="0">
                <a:solidFill>
                  <a:srgbClr val="3E3D40"/>
                </a:solidFill>
              </a:rPr>
              <a:t>position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adjustability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of</a:t>
            </a:r>
            <a:r>
              <a:rPr lang="de-DE" sz="900" dirty="0" smtClean="0">
                <a:solidFill>
                  <a:srgbClr val="3E3D40"/>
                </a:solidFill>
              </a:rPr>
              <a:t> ±3° </a:t>
            </a:r>
            <a:r>
              <a:rPr lang="de-DE" sz="900" dirty="0" err="1" smtClean="0">
                <a:solidFill>
                  <a:srgbClr val="3E3D40"/>
                </a:solidFill>
              </a:rPr>
              <a:t>is</a:t>
            </a:r>
            <a:r>
              <a:rPr lang="de-DE" sz="900" dirty="0" smtClean="0">
                <a:solidFill>
                  <a:srgbClr val="3E3D40"/>
                </a:solidFill>
              </a:rPr>
              <a:t> </a:t>
            </a:r>
            <a:r>
              <a:rPr lang="de-DE" sz="900" dirty="0" err="1" smtClean="0">
                <a:solidFill>
                  <a:srgbClr val="3E3D40"/>
                </a:solidFill>
              </a:rPr>
              <a:t>possible</a:t>
            </a:r>
            <a:r>
              <a:rPr lang="de-DE" sz="900" dirty="0" smtClean="0">
                <a:solidFill>
                  <a:srgbClr val="3E3D40"/>
                </a:solidFill>
              </a:rPr>
              <a:t>.</a:t>
            </a:r>
            <a:endParaRPr lang="de-DE" sz="900" dirty="0">
              <a:solidFill>
                <a:srgbClr val="3E3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8897"/>
      </p:ext>
    </p:extLst>
  </p:cSld>
  <p:clrMapOvr>
    <a:masterClrMapping/>
  </p:clrMapOvr>
</p:sld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494</Words>
  <Application>Microsoft Office PowerPoint</Application>
  <PresentationFormat>Bildschirmpräsentation (16:9)</PresentationFormat>
  <Paragraphs>161</Paragraphs>
  <Slides>10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Wingdings</vt:lpstr>
      <vt:lpstr>SCH_PPT_Vorlage_16-9_230112</vt:lpstr>
      <vt:lpstr>PowerPoint-Präsentation</vt:lpstr>
      <vt:lpstr>SRU-plus-D Product information</vt:lpstr>
      <vt:lpstr>SRU-plus-D Example application</vt:lpstr>
      <vt:lpstr>SRU-plus-D Function</vt:lpstr>
      <vt:lpstr>SRU-plus-D Main differences to series SRU-plus</vt:lpstr>
      <vt:lpstr>SRU-plus-D 1. Inductive monitoring with fixed control cam</vt:lpstr>
      <vt:lpstr>SRU-plus-D 2. Electrical feed-through EDF (1)</vt:lpstr>
      <vt:lpstr>SRU-plus-D 2. Electrical feed-through EDF (2)</vt:lpstr>
      <vt:lpstr>SRU-plus-D 3. End position adjustment ±3°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Zuber, Philipp</cp:lastModifiedBy>
  <cp:revision>180</cp:revision>
  <cp:lastPrinted>2018-11-16T11:00:25Z</cp:lastPrinted>
  <dcterms:created xsi:type="dcterms:W3CDTF">2012-06-26T15:13:48Z</dcterms:created>
  <dcterms:modified xsi:type="dcterms:W3CDTF">2018-12-12T08:32:08Z</dcterms:modified>
</cp:coreProperties>
</file>