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9" r:id="rId2"/>
    <p:sldId id="301" r:id="rId3"/>
    <p:sldId id="303" r:id="rId4"/>
    <p:sldId id="302" r:id="rId5"/>
    <p:sldId id="297" r:id="rId6"/>
    <p:sldId id="299" r:id="rId7"/>
    <p:sldId id="296" r:id="rId8"/>
    <p:sldId id="298" r:id="rId9"/>
    <p:sldId id="300" r:id="rId10"/>
    <p:sldId id="279" r:id="rId11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D40"/>
    <a:srgbClr val="84D0F0"/>
    <a:srgbClr val="1BBBE9"/>
    <a:srgbClr val="003D6A"/>
    <a:srgbClr val="00ADEE"/>
    <a:srgbClr val="4F81BD"/>
    <a:srgbClr val="A6A6A6"/>
    <a:srgbClr val="A8ADB7"/>
    <a:srgbClr val="00446B"/>
    <a:srgbClr val="17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165" d="100"/>
          <a:sy n="165" d="100"/>
        </p:scale>
        <p:origin x="276" y="120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6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18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19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124450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768394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933154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527470" cy="274637"/>
          </a:xfrm>
        </p:spPr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SRU-plus-D | Produktinformation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b="14695"/>
          <a:stretch/>
        </p:blipFill>
        <p:spPr>
          <a:xfrm>
            <a:off x="0" y="0"/>
            <a:ext cx="9144000" cy="4305300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22415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2510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2400" b="1" dirty="0" smtClean="0">
                <a:solidFill>
                  <a:srgbClr val="FFFFFF"/>
                </a:solidFill>
              </a:rPr>
              <a:t>SRU-plus-D</a:t>
            </a:r>
            <a:br>
              <a:rPr lang="de-DE" sz="2400" b="1" dirty="0" smtClean="0">
                <a:solidFill>
                  <a:srgbClr val="FFFFFF"/>
                </a:solidFill>
              </a:rPr>
            </a:br>
            <a:r>
              <a:rPr lang="de-DE" sz="2400" b="1" dirty="0" smtClean="0">
                <a:solidFill>
                  <a:srgbClr val="FFFFFF"/>
                </a:solidFill>
              </a:rPr>
              <a:t>Produktinformation</a:t>
            </a: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6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19150" y="4406571"/>
            <a:ext cx="5072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Ersteller: S. Höpfl | Versionsdatum: </a:t>
            </a:r>
            <a:fld id="{33E2BEBA-20D6-4EEB-97F6-15D200FCECCC}" type="datetime1">
              <a:rPr lang="de-DE" sz="1100" smtClean="0">
                <a:solidFill>
                  <a:schemeClr val="bg1"/>
                </a:solidFill>
              </a:rPr>
              <a:t>21.11.2018</a:t>
            </a:fld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Produktinformation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209549" y="1112838"/>
            <a:ext cx="4924425" cy="2854325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E3D40"/>
                </a:solidFill>
              </a:rPr>
              <a:t>Universal-Flachschwenkeinheit optimiert auf die Anforderungen in der Automobilindustrie.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E3D40"/>
                </a:solidFill>
              </a:rPr>
              <a:t>Basis ist die bewährte SCHUNK Universalschwenkeinheit SRU-plus.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E3D40"/>
                </a:solidFill>
              </a:rPr>
              <a:t>Neben den verfügbaren Standardvarianten sind zahlreiche Modifikationen und Anpassungen nach Kundenwunsch umsetzbar, bitte sprechen Sie uns an.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47" y="773266"/>
            <a:ext cx="3900254" cy="35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9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Beispielanwendung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819150" y="1112838"/>
            <a:ext cx="7277100" cy="2854325"/>
          </a:xfrm>
        </p:spPr>
        <p:txBody>
          <a:bodyPr/>
          <a:lstStyle/>
          <a:p>
            <a:r>
              <a:rPr lang="de-DE" dirty="0" smtClean="0">
                <a:solidFill>
                  <a:srgbClr val="3E3D40"/>
                </a:solidFill>
              </a:rPr>
              <a:t>Universalschwenkeinheit SRU-plus-D mit EDF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Ausgleichseinheit TCU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Universalgreifer PGN-plus-P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Induktiver Näherungsschalter IN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Linearachse BETA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56" y="500464"/>
            <a:ext cx="2355594" cy="3887488"/>
          </a:xfrm>
          <a:prstGeom prst="rect">
            <a:avLst/>
          </a:prstGeom>
        </p:spPr>
      </p:pic>
      <p:sp>
        <p:nvSpPr>
          <p:cNvPr id="6" name="Ellipse 5"/>
          <p:cNvSpPr>
            <a:spLocks noChangeAspect="1"/>
          </p:cNvSpPr>
          <p:nvPr/>
        </p:nvSpPr>
        <p:spPr>
          <a:xfrm>
            <a:off x="503967" y="1206445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1</a:t>
            </a:r>
            <a:endParaRPr lang="de-DE" sz="1200" dirty="0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503967" y="1569048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2</a:t>
            </a:r>
            <a:endParaRPr lang="de-DE" sz="1200" dirty="0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503967" y="1931651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3</a:t>
            </a:r>
            <a:endParaRPr lang="de-DE" sz="1200" dirty="0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503967" y="2294254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4</a:t>
            </a:r>
            <a:endParaRPr lang="de-DE" sz="1200" dirty="0"/>
          </a:p>
        </p:txBody>
      </p:sp>
      <p:sp>
        <p:nvSpPr>
          <p:cNvPr id="10" name="Ellipse 9"/>
          <p:cNvSpPr>
            <a:spLocks noChangeAspect="1"/>
          </p:cNvSpPr>
          <p:nvPr/>
        </p:nvSpPr>
        <p:spPr>
          <a:xfrm>
            <a:off x="503967" y="2656856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1154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Funktion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67" y="525189"/>
            <a:ext cx="3549977" cy="3464493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378836" y="986239"/>
            <a:ext cx="5170139" cy="3367560"/>
            <a:chOff x="8189347" y="141309"/>
            <a:chExt cx="3512611" cy="5721222"/>
          </a:xfrm>
        </p:grpSpPr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8189347" y="209050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1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8189347" y="1329970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2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369252" y="141309"/>
              <a:ext cx="3225479" cy="10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Antrieb</a:t>
              </a:r>
            </a:p>
            <a:p>
              <a:r>
                <a:rPr lang="en-US" sz="1050" dirty="0" err="1">
                  <a:solidFill>
                    <a:srgbClr val="3E3D40"/>
                  </a:solidFill>
                </a:rPr>
                <a:t>Pneumatischer</a:t>
              </a:r>
              <a:r>
                <a:rPr lang="en-US" sz="1050" dirty="0">
                  <a:solidFill>
                    <a:srgbClr val="3E3D40"/>
                  </a:solidFill>
                </a:rPr>
                <a:t>, </a:t>
              </a:r>
              <a:r>
                <a:rPr lang="en-US" sz="1050" dirty="0" err="1">
                  <a:solidFill>
                    <a:srgbClr val="3E3D40"/>
                  </a:solidFill>
                </a:rPr>
                <a:t>kräftiger</a:t>
              </a:r>
              <a:r>
                <a:rPr lang="en-US" sz="1050" dirty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Doppelkolbenantrieb</a:t>
              </a:r>
              <a:r>
                <a:rPr lang="en-US" sz="1050" dirty="0" smtClean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mit</a:t>
              </a:r>
              <a:r>
                <a:rPr lang="en-US" sz="1050" dirty="0" smtClean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Zahnstangen-Ritzel</a:t>
              </a:r>
              <a:r>
                <a:rPr lang="en-US" sz="1050" dirty="0" smtClean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Kinematik</a:t>
              </a:r>
              <a:r>
                <a:rPr lang="en-US" sz="1050" dirty="0" smtClean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zur</a:t>
              </a:r>
              <a:r>
                <a:rPr lang="en-US" sz="1050" dirty="0" smtClean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Umwandlung</a:t>
              </a:r>
              <a:r>
                <a:rPr lang="en-US" sz="1050" dirty="0" smtClean="0">
                  <a:solidFill>
                    <a:srgbClr val="3E3D40"/>
                  </a:solidFill>
                </a:rPr>
                <a:t> der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Kolbenbewegung</a:t>
              </a:r>
              <a:r>
                <a:rPr lang="en-US" sz="1050" dirty="0" smtClean="0">
                  <a:solidFill>
                    <a:srgbClr val="3E3D40"/>
                  </a:solidFill>
                </a:rPr>
                <a:t> in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eine</a:t>
              </a:r>
              <a:r>
                <a:rPr lang="en-US" sz="1050" dirty="0" smtClean="0">
                  <a:solidFill>
                    <a:srgbClr val="3E3D40"/>
                  </a:solidFill>
                </a:rPr>
                <a:t> </a:t>
              </a:r>
              <a:r>
                <a:rPr lang="en-US" sz="1050" dirty="0" err="1" smtClean="0">
                  <a:solidFill>
                    <a:srgbClr val="3E3D40"/>
                  </a:solidFill>
                </a:rPr>
                <a:t>Drehbewegung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>
            <a:xfrm>
              <a:off x="8189347" y="2143427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3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8189347" y="3070161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4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8189347" y="3996894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5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Ellipse 24"/>
            <p:cNvSpPr>
              <a:spLocks noChangeAspect="1"/>
            </p:cNvSpPr>
            <p:nvPr/>
          </p:nvSpPr>
          <p:spPr>
            <a:xfrm>
              <a:off x="8189347" y="4923630"/>
              <a:ext cx="170013" cy="425135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</a:rPr>
                <a:t>6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369252" y="1246335"/>
              <a:ext cx="3225479" cy="74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Schwenkwinkeleinstellung</a:t>
              </a:r>
            </a:p>
            <a:p>
              <a:r>
                <a:rPr lang="de-DE" sz="1050" dirty="0" smtClean="0">
                  <a:solidFill>
                    <a:srgbClr val="3E3D40"/>
                  </a:solidFill>
                </a:rPr>
                <a:t>zur Feineinstellung der Endlagen und Dämpfercharakteristik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8369252" y="2076847"/>
              <a:ext cx="3225479" cy="74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Induktive Abfrage mit fester Schaltnocke</a:t>
              </a:r>
              <a:r>
                <a:rPr lang="de-DE" sz="1200" dirty="0" smtClean="0">
                  <a:solidFill>
                    <a:srgbClr val="3E3D40"/>
                  </a:solidFill>
                </a:rPr>
                <a:t/>
              </a:r>
              <a:br>
                <a:rPr lang="de-DE" sz="1200" dirty="0" smtClean="0">
                  <a:solidFill>
                    <a:srgbClr val="3E3D40"/>
                  </a:solidFill>
                </a:rPr>
              </a:br>
              <a:r>
                <a:rPr lang="de-DE" sz="1050" dirty="0" smtClean="0">
                  <a:solidFill>
                    <a:srgbClr val="3E3D40"/>
                  </a:solidFill>
                </a:rPr>
                <a:t>zur </a:t>
              </a:r>
              <a:r>
                <a:rPr lang="de-DE" sz="1050" dirty="0" err="1" smtClean="0">
                  <a:solidFill>
                    <a:srgbClr val="3E3D40"/>
                  </a:solidFill>
                </a:rPr>
                <a:t>prozessicheren</a:t>
              </a:r>
              <a:r>
                <a:rPr lang="de-DE" sz="1050" dirty="0" smtClean="0">
                  <a:solidFill>
                    <a:srgbClr val="3E3D40"/>
                  </a:solidFill>
                </a:rPr>
                <a:t> Abfrage der Endpositionen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369252" y="2907358"/>
              <a:ext cx="3225479" cy="74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Elektrische Drehdurchführung</a:t>
              </a:r>
            </a:p>
            <a:p>
              <a:r>
                <a:rPr lang="de-DE" sz="1050" dirty="0">
                  <a:solidFill>
                    <a:srgbClr val="3E3D40"/>
                  </a:solidFill>
                </a:rPr>
                <a:t>k</a:t>
              </a:r>
              <a:r>
                <a:rPr lang="de-DE" sz="1050" dirty="0" smtClean="0">
                  <a:solidFill>
                    <a:srgbClr val="3E3D40"/>
                  </a:solidFill>
                  <a:effectLst/>
                </a:rPr>
                <a:t>omplett integrierte Durchführung für Sensor- und </a:t>
              </a:r>
              <a:r>
                <a:rPr lang="de-DE" sz="1050" dirty="0" err="1" smtClean="0">
                  <a:solidFill>
                    <a:srgbClr val="3E3D40"/>
                  </a:solidFill>
                  <a:effectLst/>
                </a:rPr>
                <a:t>Aktorsignale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369252" y="3737869"/>
              <a:ext cx="3332706" cy="10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Anschlüsse für Fluiddurchführung</a:t>
              </a:r>
            </a:p>
            <a:p>
              <a:r>
                <a:rPr lang="de-DE" sz="1050" dirty="0">
                  <a:solidFill>
                    <a:srgbClr val="3E3D40"/>
                  </a:solidFill>
                </a:rPr>
                <a:t>z</a:t>
              </a:r>
              <a:r>
                <a:rPr lang="de-DE" sz="1050" dirty="0" smtClean="0">
                  <a:solidFill>
                    <a:srgbClr val="3E3D40"/>
                  </a:solidFill>
                </a:rPr>
                <a:t>um direkten Anschluss der </a:t>
              </a:r>
              <a:r>
                <a:rPr lang="de-DE" sz="1050" dirty="0" err="1" smtClean="0">
                  <a:solidFill>
                    <a:srgbClr val="3E3D40"/>
                  </a:solidFill>
                </a:rPr>
                <a:t>Pneumatikversorgung</a:t>
              </a:r>
              <a:r>
                <a:rPr lang="de-DE" sz="1050" dirty="0" smtClean="0">
                  <a:solidFill>
                    <a:srgbClr val="3E3D40"/>
                  </a:solidFill>
                </a:rPr>
                <a:t> des Schwenkaufbaus am feststehenden Teil der Schwenkeinheit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369252" y="4842899"/>
              <a:ext cx="3225479" cy="10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 smtClean="0">
                  <a:solidFill>
                    <a:srgbClr val="3E3D40"/>
                  </a:solidFill>
                </a:rPr>
                <a:t>Anschlüsse für Elektrische Drehdurchführung</a:t>
              </a:r>
            </a:p>
            <a:p>
              <a:r>
                <a:rPr lang="de-DE" sz="1050" dirty="0" smtClean="0">
                  <a:solidFill>
                    <a:srgbClr val="3E3D40"/>
                  </a:solidFill>
                </a:rPr>
                <a:t>Standardstecker M12 für komfortablen Anschluss und Weiterverarbeitung der elektrischen Signale</a:t>
              </a:r>
              <a:endParaRPr lang="de-DE" sz="1050" dirty="0">
                <a:solidFill>
                  <a:srgbClr val="3E3D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54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Hauptdifferenzierung zu Baureihe SRU-plus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>
                <a:solidFill>
                  <a:srgbClr val="3E3D40"/>
                </a:solidFill>
              </a:rPr>
              <a:t>Induktive </a:t>
            </a:r>
            <a:r>
              <a:rPr lang="de-DE" dirty="0" smtClean="0">
                <a:solidFill>
                  <a:srgbClr val="3E3D40"/>
                </a:solidFill>
              </a:rPr>
              <a:t>Positionsabfrage </a:t>
            </a:r>
            <a:r>
              <a:rPr lang="de-DE" dirty="0">
                <a:solidFill>
                  <a:srgbClr val="3E3D40"/>
                </a:solidFill>
              </a:rPr>
              <a:t>mit fester </a:t>
            </a:r>
            <a:r>
              <a:rPr lang="de-DE" dirty="0" smtClean="0">
                <a:solidFill>
                  <a:srgbClr val="3E3D40"/>
                </a:solidFill>
              </a:rPr>
              <a:t>Nocke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3E3D4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rgbClr val="3E3D40"/>
                </a:solidFill>
              </a:rPr>
              <a:t>2x/3xM12 Stecker Antriebsseitig (statt 1xM16)</a:t>
            </a: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solidFill>
                <a:srgbClr val="3E3D4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solidFill>
                  <a:srgbClr val="3E3D40"/>
                </a:solidFill>
              </a:rPr>
              <a:t>Positionseinstellung ±3°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sz="1600" dirty="0" smtClean="0">
              <a:solidFill>
                <a:srgbClr val="3E3D40"/>
              </a:solidFill>
            </a:endParaRPr>
          </a:p>
          <a:p>
            <a:pPr marL="285750" indent="-285750">
              <a:buFontTx/>
              <a:buChar char="-"/>
            </a:pPr>
            <a:endParaRPr lang="de-DE" sz="1400" dirty="0">
              <a:solidFill>
                <a:srgbClr val="3E3D40"/>
              </a:solidFill>
            </a:endParaRPr>
          </a:p>
          <a:p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8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324725" cy="2854325"/>
          </a:xfrm>
        </p:spPr>
        <p:txBody>
          <a:bodyPr/>
          <a:lstStyle/>
          <a:p>
            <a:r>
              <a:rPr lang="de-DE" dirty="0" smtClean="0">
                <a:solidFill>
                  <a:srgbClr val="3E3D40"/>
                </a:solidFill>
              </a:rPr>
              <a:t>Die feste Schaltnocken ermöglichen eine Abfrage von drei Positionen (0°, 90°, 180°).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Somit ist die Abfrage auch bei Einsatz der Mittelstellungsvarianten (M, VM) möglich..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1. Induktive Abfrage mit festen Schaltnocken</a:t>
            </a:r>
            <a:endParaRPr lang="de-DE" dirty="0">
              <a:solidFill>
                <a:srgbClr val="3E3D4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2257023"/>
            <a:ext cx="6715125" cy="1957237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25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2. Elektrische Durchführung EDF (1)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09550" y="1098146"/>
            <a:ext cx="7886700" cy="2854325"/>
          </a:xfrm>
        </p:spPr>
        <p:txBody>
          <a:bodyPr/>
          <a:lstStyle/>
          <a:p>
            <a:endParaRPr lang="de-DE" sz="1400" dirty="0"/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243648"/>
              </p:ext>
            </p:extLst>
          </p:nvPr>
        </p:nvGraphicFramePr>
        <p:xfrm>
          <a:off x="330740" y="1146010"/>
          <a:ext cx="7765510" cy="2338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578"/>
                <a:gridCol w="354225"/>
                <a:gridCol w="1825412"/>
                <a:gridCol w="1373367"/>
                <a:gridCol w="1433061"/>
                <a:gridCol w="1470867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3E3D40"/>
                          </a:solidFill>
                        </a:rPr>
                        <a:t>SRU-plus</a:t>
                      </a:r>
                      <a:endParaRPr lang="de-DE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rgbClr val="3E3D40"/>
                          </a:solidFill>
                        </a:rPr>
                        <a:t>SRU-plus-D/D1</a:t>
                      </a:r>
                      <a:endParaRPr lang="de-DE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bg1"/>
                          </a:solidFill>
                        </a:rPr>
                        <a:t>Baugröße </a:t>
                      </a:r>
                    </a:p>
                  </a:txBody>
                  <a:tcP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Antrieb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Abtrieb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Antrieb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Abtrieb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20 - 35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1xM16 – 12polig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4xM8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– 3polig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2xM12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- </a:t>
                      </a:r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4polig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4xM8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– 3polig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</a:tr>
              <a:tr h="629880">
                <a:tc rowSpan="2"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chemeClr val="bg1"/>
                          </a:solidFill>
                        </a:rPr>
                        <a:t>40 - 60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Variante 1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solidFill>
                      <a:srgbClr val="003D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8xM8 – 3polig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1xM8 – 4polig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1BBB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2xM12 - 8polig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1xM12 - 4polig</a:t>
                      </a: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8xM8 – 3polig</a:t>
                      </a:r>
                    </a:p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1xM8 – 4polig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</a:tr>
              <a:tr h="662603">
                <a:tc vMerge="1">
                  <a:txBody>
                    <a:bodyPr/>
                    <a:lstStyle/>
                    <a:p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chemeClr val="bg1"/>
                          </a:solidFill>
                        </a:rPr>
                        <a:t>Variante</a:t>
                      </a:r>
                      <a:r>
                        <a:rPr lang="de-DE" sz="1000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de-DE" sz="1000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solidFill>
                      <a:srgbClr val="003D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de-DE" sz="1200" dirty="0" smtClean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>
                          <a:solidFill>
                            <a:srgbClr val="3E3D40"/>
                          </a:solidFill>
                        </a:rPr>
                        <a:t>8xM12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 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– </a:t>
                      </a:r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4polig</a:t>
                      </a:r>
                    </a:p>
                    <a:p>
                      <a:pPr algn="ctr"/>
                      <a:r>
                        <a:rPr lang="de-DE" sz="1200" baseline="0" dirty="0" smtClean="0">
                          <a:solidFill>
                            <a:srgbClr val="3E3D40"/>
                          </a:solidFill>
                        </a:rPr>
                        <a:t>1xM8 – 4polig</a:t>
                      </a:r>
                      <a:endParaRPr lang="de-DE" sz="1200" dirty="0">
                        <a:solidFill>
                          <a:srgbClr val="3E3D40"/>
                        </a:solidFill>
                      </a:endParaRPr>
                    </a:p>
                  </a:txBody>
                  <a:tcPr anchor="ctr">
                    <a:solidFill>
                      <a:srgbClr val="84D0F0"/>
                    </a:solidFill>
                  </a:tcPr>
                </a:tc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634" y="3484972"/>
            <a:ext cx="761098" cy="4129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395" y="3530544"/>
            <a:ext cx="1067367" cy="4895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t="7068"/>
          <a:stretch/>
        </p:blipFill>
        <p:spPr>
          <a:xfrm>
            <a:off x="5308981" y="3900559"/>
            <a:ext cx="1299324" cy="51096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509039" y="3523315"/>
            <a:ext cx="149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Stecker Antriebsseite Baugröße 20-35</a:t>
            </a:r>
            <a:endParaRPr lang="de-DE" sz="900" dirty="0"/>
          </a:p>
        </p:txBody>
      </p:sp>
      <p:sp>
        <p:nvSpPr>
          <p:cNvPr id="10" name="Textfeld 9"/>
          <p:cNvSpPr txBox="1"/>
          <p:nvPr/>
        </p:nvSpPr>
        <p:spPr>
          <a:xfrm>
            <a:off x="6509039" y="3956938"/>
            <a:ext cx="149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Stecker Antriebsseite Baugröße 40-60</a:t>
            </a:r>
            <a:endParaRPr lang="de-DE" sz="900" dirty="0"/>
          </a:p>
        </p:txBody>
      </p:sp>
      <p:sp>
        <p:nvSpPr>
          <p:cNvPr id="11" name="Textfeld 10"/>
          <p:cNvSpPr txBox="1"/>
          <p:nvPr/>
        </p:nvSpPr>
        <p:spPr>
          <a:xfrm>
            <a:off x="3380762" y="3588416"/>
            <a:ext cx="149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Stecker Antriebsseite Baugröße 20-60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209550" y="3903663"/>
            <a:ext cx="65407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rgbClr val="3E3D40"/>
                </a:solidFill>
              </a:rPr>
              <a:t>Hinweis</a:t>
            </a:r>
            <a:r>
              <a:rPr lang="de-DE" sz="900" dirty="0">
                <a:solidFill>
                  <a:srgbClr val="3E3D40"/>
                </a:solidFill>
              </a:rPr>
              <a:t>:</a:t>
            </a:r>
            <a:endParaRPr lang="de-DE" sz="900" dirty="0" smtClean="0">
              <a:solidFill>
                <a:srgbClr val="3E3D40"/>
              </a:solidFill>
            </a:endParaRPr>
          </a:p>
          <a:p>
            <a:r>
              <a:rPr lang="de-DE" sz="900" dirty="0" smtClean="0">
                <a:solidFill>
                  <a:srgbClr val="3E3D40"/>
                </a:solidFill>
              </a:rPr>
              <a:t>Die Baugrößen 40-60 werden für Neuanwendungen ausschließlich in Version D1 ausgeliefert.</a:t>
            </a:r>
          </a:p>
          <a:p>
            <a:r>
              <a:rPr lang="de-DE" sz="900" dirty="0" smtClean="0">
                <a:solidFill>
                  <a:srgbClr val="3E3D40"/>
                </a:solidFill>
              </a:rPr>
              <a:t>Für Ersatz und Reparatur kann die Version D angeboten werden, bitte sprechen Sie uns an.­</a:t>
            </a:r>
            <a:endParaRPr lang="de-DE" sz="900" dirty="0">
              <a:solidFill>
                <a:srgbClr val="3E3D4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2. Elektrische </a:t>
            </a:r>
            <a:r>
              <a:rPr lang="de-DE" dirty="0">
                <a:solidFill>
                  <a:srgbClr val="3E3D40"/>
                </a:solidFill>
              </a:rPr>
              <a:t>Durchführung EDF </a:t>
            </a:r>
            <a:r>
              <a:rPr lang="de-DE" dirty="0" smtClean="0">
                <a:solidFill>
                  <a:srgbClr val="3E3D40"/>
                </a:solidFill>
              </a:rPr>
              <a:t>(2)</a:t>
            </a:r>
            <a:endParaRPr lang="de-DE" dirty="0">
              <a:solidFill>
                <a:srgbClr val="3E3D40"/>
              </a:solidFill>
            </a:endParaRP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455437242"/>
              </p:ext>
            </p:extLst>
          </p:nvPr>
        </p:nvGraphicFramePr>
        <p:xfrm>
          <a:off x="3246084" y="997903"/>
          <a:ext cx="2729023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773"/>
                <a:gridCol w="811403"/>
                <a:gridCol w="871847"/>
              </a:tblGrid>
              <a:tr h="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SRU-plus-D</a:t>
                      </a:r>
                    </a:p>
                    <a:p>
                      <a:r>
                        <a:rPr lang="de-DE" sz="1400" dirty="0" smtClean="0"/>
                        <a:t>40-60</a:t>
                      </a:r>
                      <a:endParaRPr lang="de-DE" sz="1400" dirty="0"/>
                    </a:p>
                  </a:txBody>
                  <a:tcPr marL="89499" marR="89499"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400" dirty="0" smtClean="0"/>
                        <a:t>M12 Stecker 8-polig</a:t>
                      </a:r>
                    </a:p>
                    <a:p>
                      <a:r>
                        <a:rPr lang="de-DE" sz="1400" dirty="0" smtClean="0"/>
                        <a:t>Antriebsseite</a:t>
                      </a:r>
                      <a:endParaRPr lang="de-DE" sz="1400" dirty="0"/>
                    </a:p>
                  </a:txBody>
                  <a:tcPr marL="89499" marR="89499"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89499" marR="89499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Pin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Farbe 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Funktion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1BBBE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WH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BN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+24</a:t>
                      </a:r>
                      <a:r>
                        <a:rPr lang="de-DE" sz="1100" baseline="0" dirty="0" smtClean="0">
                          <a:solidFill>
                            <a:srgbClr val="3E3D40"/>
                          </a:solidFill>
                        </a:rPr>
                        <a:t>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GN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YE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5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GY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6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-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7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BU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0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8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smtClean="0">
                          <a:solidFill>
                            <a:srgbClr val="3E3D40"/>
                          </a:solidFill>
                        </a:rPr>
                        <a:t>-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 marL="89499" marR="89499">
                    <a:solidFill>
                      <a:srgbClr val="84D0F0"/>
                    </a:solidFill>
                  </a:tcPr>
                </a:tc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63831"/>
              </p:ext>
            </p:extLst>
          </p:nvPr>
        </p:nvGraphicFramePr>
        <p:xfrm>
          <a:off x="209550" y="1008063"/>
          <a:ext cx="2827275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143"/>
                <a:gridCol w="811403"/>
                <a:gridCol w="875729"/>
              </a:tblGrid>
              <a:tr h="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SRU-plus-D1</a:t>
                      </a:r>
                    </a:p>
                    <a:p>
                      <a:r>
                        <a:rPr lang="de-DE" sz="1400" dirty="0" smtClean="0"/>
                        <a:t>40-60</a:t>
                      </a:r>
                      <a:endParaRPr lang="de-DE" sz="1400" dirty="0"/>
                    </a:p>
                  </a:txBody>
                  <a:tcPr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400" dirty="0" smtClean="0"/>
                        <a:t>M12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smtClean="0"/>
                        <a:t>Stecker 8-polig</a:t>
                      </a:r>
                    </a:p>
                    <a:p>
                      <a:r>
                        <a:rPr lang="de-DE" sz="1400" dirty="0" smtClean="0"/>
                        <a:t>Antriebsseite</a:t>
                      </a:r>
                      <a:endParaRPr lang="de-DE" sz="1400" dirty="0"/>
                    </a:p>
                  </a:txBody>
                  <a:tcP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Pin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Farbe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E3D40"/>
                          </a:solidFill>
                        </a:rPr>
                        <a:t>Funktion</a:t>
                      </a:r>
                      <a:endParaRPr lang="de-DE" sz="1400" b="1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1BBBE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BN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+24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WH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BU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0 V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BK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5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GY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6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PK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4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7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VT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8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OG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 smtClean="0">
                          <a:solidFill>
                            <a:srgbClr val="3E3D40"/>
                          </a:solidFill>
                        </a:rPr>
                        <a:t>n.c</a:t>
                      </a:r>
                      <a:r>
                        <a:rPr lang="de-DE" sz="1100" dirty="0" smtClean="0">
                          <a:solidFill>
                            <a:srgbClr val="3E3D40"/>
                          </a:solidFill>
                        </a:rPr>
                        <a:t>.</a:t>
                      </a:r>
                      <a:endParaRPr lang="de-DE" sz="1100" dirty="0">
                        <a:solidFill>
                          <a:srgbClr val="3E3D40"/>
                        </a:solidFill>
                      </a:endParaRPr>
                    </a:p>
                  </a:txBody>
                  <a:tcPr>
                    <a:solidFill>
                      <a:srgbClr val="84D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33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3E3D40"/>
                </a:solidFill>
              </a:rPr>
              <a:t>SRU-plus-D</a:t>
            </a:r>
            <a:br>
              <a:rPr lang="de-DE" dirty="0" smtClean="0">
                <a:solidFill>
                  <a:srgbClr val="3E3D40"/>
                </a:solidFill>
              </a:rPr>
            </a:br>
            <a:r>
              <a:rPr lang="de-DE" dirty="0" smtClean="0">
                <a:solidFill>
                  <a:srgbClr val="3E3D40"/>
                </a:solidFill>
              </a:rPr>
              <a:t>3. Positionseinstellung ±3°</a:t>
            </a: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E3D40"/>
                </a:solidFill>
              </a:rPr>
              <a:t>	Einstellbarkeit der Endlage 0°</a:t>
            </a:r>
          </a:p>
          <a:p>
            <a:r>
              <a:rPr lang="de-DE" dirty="0" smtClean="0">
                <a:solidFill>
                  <a:srgbClr val="3E3D40"/>
                </a:solidFill>
              </a:rPr>
              <a:t>	Einstellbereich der Endlage 180°</a:t>
            </a:r>
          </a:p>
          <a:p>
            <a:pPr marL="457200" indent="-457200">
              <a:buAutoNum type="arabicPeriod"/>
            </a:pPr>
            <a:endParaRPr lang="de-DE" dirty="0">
              <a:solidFill>
                <a:srgbClr val="3E3D4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SRU-plus-D | Produktinformation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54" y="1404038"/>
            <a:ext cx="3142696" cy="2271924"/>
          </a:xfrm>
          <a:prstGeom prst="rect">
            <a:avLst/>
          </a:prstGeom>
        </p:spPr>
      </p:pic>
      <p:sp>
        <p:nvSpPr>
          <p:cNvPr id="8" name="Ellipse 7"/>
          <p:cNvSpPr>
            <a:spLocks noChangeAspect="1"/>
          </p:cNvSpPr>
          <p:nvPr/>
        </p:nvSpPr>
        <p:spPr>
          <a:xfrm>
            <a:off x="378848" y="1170281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1</a:t>
            </a:r>
            <a:endParaRPr lang="de-DE" sz="1200" dirty="0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378847" y="1556044"/>
            <a:ext cx="250239" cy="250238"/>
          </a:xfrm>
          <a:prstGeom prst="ellipse">
            <a:avLst/>
          </a:prstGeom>
          <a:solidFill>
            <a:srgbClr val="003D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/>
              <a:t>2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209550" y="3918022"/>
            <a:ext cx="654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>
                <a:solidFill>
                  <a:srgbClr val="3E3D40"/>
                </a:solidFill>
              </a:rPr>
              <a:t>Hinweis</a:t>
            </a:r>
            <a:r>
              <a:rPr lang="de-DE" sz="900" dirty="0">
                <a:solidFill>
                  <a:srgbClr val="3E3D40"/>
                </a:solidFill>
              </a:rPr>
              <a:t>:</a:t>
            </a:r>
            <a:endParaRPr lang="de-DE" sz="900" dirty="0" smtClean="0">
              <a:solidFill>
                <a:srgbClr val="3E3D40"/>
              </a:solidFill>
            </a:endParaRPr>
          </a:p>
          <a:p>
            <a:r>
              <a:rPr lang="de-DE" sz="900" dirty="0" smtClean="0">
                <a:solidFill>
                  <a:srgbClr val="3E3D40"/>
                </a:solidFill>
              </a:rPr>
              <a:t>Auch bei den Mittelstellungsvarianten(M, VM) ist eine Endlageneinstellbarkeit von ±3° möglich.</a:t>
            </a:r>
            <a:endParaRPr lang="de-DE" sz="900" dirty="0">
              <a:solidFill>
                <a:srgbClr val="3E3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8897"/>
      </p:ext>
    </p:extLst>
  </p:cSld>
  <p:clrMapOvr>
    <a:masterClrMapping/>
  </p:clrMapOvr>
</p:sld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413</Words>
  <Application>Microsoft Office PowerPoint</Application>
  <PresentationFormat>Bildschirmpräsentation (16:9)</PresentationFormat>
  <Paragraphs>157</Paragraphs>
  <Slides>10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Wingdings</vt:lpstr>
      <vt:lpstr>SCH_PPT_Vorlage_16-9_230112</vt:lpstr>
      <vt:lpstr>PowerPoint-Präsentation</vt:lpstr>
      <vt:lpstr>SRU-plus-D Produktinformation</vt:lpstr>
      <vt:lpstr>SRU-plus-D Beispielanwendung</vt:lpstr>
      <vt:lpstr>SRU-plus-D Funktion</vt:lpstr>
      <vt:lpstr>SRU-plus-D Hauptdifferenzierung zu Baureihe SRU-plus</vt:lpstr>
      <vt:lpstr>SRU-plus-D 1. Induktive Abfrage mit festen Schaltnocken</vt:lpstr>
      <vt:lpstr>SRU-plus-D 2. Elektrische Durchführung EDF (1)</vt:lpstr>
      <vt:lpstr>SRU-plus-D 2. Elektrische Durchführung EDF (2)</vt:lpstr>
      <vt:lpstr>SRU-plus-D 3. Positionseinstellung ±3°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Michel, Melanie</cp:lastModifiedBy>
  <cp:revision>154</cp:revision>
  <cp:lastPrinted>2018-11-16T11:00:25Z</cp:lastPrinted>
  <dcterms:created xsi:type="dcterms:W3CDTF">2012-06-26T15:13:48Z</dcterms:created>
  <dcterms:modified xsi:type="dcterms:W3CDTF">2018-11-21T09:16:41Z</dcterms:modified>
</cp:coreProperties>
</file>